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7.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8.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6.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p:sldMasterIdLst>
    <p:sldMasterId id="2147483648" r:id="rId1"/>
    <p:sldMasterId id="2147483650" r:id="rId2"/>
    <p:sldMasterId id="2147483651" r:id="rId3"/>
    <p:sldMasterId id="2147483709" r:id="rId4"/>
    <p:sldMasterId id="2147484069" r:id="rId5"/>
    <p:sldMasterId id="2147484082" r:id="rId6"/>
    <p:sldMasterId id="2147484099" r:id="rId7"/>
    <p:sldMasterId id="2147484114" r:id="rId8"/>
    <p:sldMasterId id="2147484130" r:id="rId9"/>
  </p:sldMasterIdLst>
  <p:notesMasterIdLst>
    <p:notesMasterId r:id="rId60"/>
  </p:notesMasterIdLst>
  <p:sldIdLst>
    <p:sldId id="295" r:id="rId10"/>
    <p:sldId id="358" r:id="rId11"/>
    <p:sldId id="298" r:id="rId12"/>
    <p:sldId id="384" r:id="rId13"/>
    <p:sldId id="260" r:id="rId14"/>
    <p:sldId id="411" r:id="rId15"/>
    <p:sldId id="322" r:id="rId16"/>
    <p:sldId id="375" r:id="rId17"/>
    <p:sldId id="385" r:id="rId18"/>
    <p:sldId id="412" r:id="rId19"/>
    <p:sldId id="413" r:id="rId20"/>
    <p:sldId id="414" r:id="rId21"/>
    <p:sldId id="415" r:id="rId22"/>
    <p:sldId id="416" r:id="rId23"/>
    <p:sldId id="417" r:id="rId24"/>
    <p:sldId id="418" r:id="rId25"/>
    <p:sldId id="419" r:id="rId26"/>
    <p:sldId id="333" r:id="rId27"/>
    <p:sldId id="420" r:id="rId28"/>
    <p:sldId id="421" r:id="rId29"/>
    <p:sldId id="422" r:id="rId30"/>
    <p:sldId id="393" r:id="rId31"/>
    <p:sldId id="424" r:id="rId32"/>
    <p:sldId id="423" r:id="rId33"/>
    <p:sldId id="425" r:id="rId34"/>
    <p:sldId id="426" r:id="rId35"/>
    <p:sldId id="427" r:id="rId36"/>
    <p:sldId id="428" r:id="rId37"/>
    <p:sldId id="429" r:id="rId38"/>
    <p:sldId id="434" r:id="rId39"/>
    <p:sldId id="449" r:id="rId40"/>
    <p:sldId id="435" r:id="rId41"/>
    <p:sldId id="436" r:id="rId42"/>
    <p:sldId id="437" r:id="rId43"/>
    <p:sldId id="438" r:id="rId44"/>
    <p:sldId id="439" r:id="rId45"/>
    <p:sldId id="440" r:id="rId46"/>
    <p:sldId id="441" r:id="rId47"/>
    <p:sldId id="442" r:id="rId48"/>
    <p:sldId id="443" r:id="rId49"/>
    <p:sldId id="444" r:id="rId50"/>
    <p:sldId id="445" r:id="rId51"/>
    <p:sldId id="446" r:id="rId52"/>
    <p:sldId id="377" r:id="rId53"/>
    <p:sldId id="448" r:id="rId54"/>
    <p:sldId id="447" r:id="rId55"/>
    <p:sldId id="383" r:id="rId56"/>
    <p:sldId id="409" r:id="rId57"/>
    <p:sldId id="410" r:id="rId58"/>
    <p:sldId id="286" r:id="rId59"/>
  </p:sldIdLst>
  <p:sldSz cx="9144000" cy="6858000" type="screen4x3"/>
  <p:notesSz cx="6858000" cy="9144000"/>
  <p:embeddedFontLst>
    <p:embeddedFont>
      <p:font typeface="Calibri" panose="020F0502020204030204" pitchFamily="34" charset="0"/>
      <p:regular r:id="rId61"/>
      <p:bold r:id="rId62"/>
      <p:italic r:id="rId63"/>
      <p:boldItalic r:id="rId64"/>
    </p:embeddedFont>
    <p:embeddedFont>
      <p:font typeface="Comic Sans MS" panose="030F0702030302020204" pitchFamily="66" charset="0"/>
      <p:regular r:id="rId65"/>
      <p:bold r:id="rId66"/>
      <p:italic r:id="rId67"/>
      <p:boldItalic r:id="rId68"/>
    </p:embeddedFont>
  </p:embeddedFontLst>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na Marx" initials="SM" lastIdx="42" clrIdx="0"/>
  <p:cmAuthor id="2" name="Annika Salingré" initials="" lastIdx="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1D7F99"/>
    <a:srgbClr val="3493C5"/>
    <a:srgbClr val="8EB0D8"/>
    <a:srgbClr val="5180CD"/>
    <a:srgbClr val="1C385D"/>
    <a:srgbClr val="0824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08" autoAdjust="0"/>
    <p:restoredTop sz="92818" autoAdjust="0"/>
  </p:normalViewPr>
  <p:slideViewPr>
    <p:cSldViewPr>
      <p:cViewPr varScale="1">
        <p:scale>
          <a:sx n="67" d="100"/>
          <a:sy n="67" d="100"/>
        </p:scale>
        <p:origin x="1596" y="48"/>
      </p:cViewPr>
      <p:guideLst>
        <p:guide orient="horz" pos="2160"/>
        <p:guide pos="2880"/>
      </p:guideLst>
    </p:cSldViewPr>
  </p:slideViewPr>
  <p:outlineViewPr>
    <p:cViewPr varScale="1">
      <p:scale>
        <a:sx n="170" d="200"/>
        <a:sy n="170" d="200"/>
      </p:scale>
      <p:origin x="0" y="146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font" Target="fonts/font6.fntdata"/><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font" Target="fonts/font1.fntdata"/><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notesMaster" Target="notesMasters/notes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font" Target="fonts/font4.fntdata"/><Relationship Id="rId69"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font" Target="fonts/font7.fntdata"/><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Arbeitsmappe1"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SSD:Users:annikasalingre:Dropbox:Fairschnitt%20Modul%2014:Materialien%20Annika%20u%20Sina:Kinderrechte%20Kinderarbeit:Tabellen%20und%20Diagram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v>Indien</c:v>
          </c:tx>
          <c:invertIfNegative val="0"/>
          <c:dLbls>
            <c:spPr>
              <a:noFill/>
              <a:ln>
                <a:noFill/>
              </a:ln>
              <a:effectLst/>
            </c:spPr>
            <c:txPr>
              <a:bodyPr wrap="square" lIns="38100" tIns="19050" rIns="38100" bIns="19050" anchor="ctr">
                <a:spAutoFit/>
              </a:bodyPr>
              <a:lstStyle/>
              <a:p>
                <a:pPr>
                  <a:defRPr sz="1200">
                    <a:latin typeface="Calibri" panose="020F0502020204030204" pitchFamily="34" charset="0"/>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Blatt1!$A$2:$A$5</c:f>
              <c:strCache>
                <c:ptCount val="4"/>
                <c:pt idx="0">
                  <c:v>betroffen von Kinderarbeit</c:v>
                </c:pt>
                <c:pt idx="1">
                  <c:v>Schulbesuch</c:v>
                </c:pt>
                <c:pt idx="2">
                  <c:v>Kinderarbeit + Schulbesuch</c:v>
                </c:pt>
                <c:pt idx="3">
                  <c:v>kompletter Besuch der Grundschule</c:v>
                </c:pt>
              </c:strCache>
            </c:strRef>
          </c:cat>
          <c:val>
            <c:numRef>
              <c:f>Blatt1!$B$2:$B$5</c:f>
              <c:numCache>
                <c:formatCode>0.00%</c:formatCode>
                <c:ptCount val="4"/>
                <c:pt idx="0">
                  <c:v>1.4E-2</c:v>
                </c:pt>
                <c:pt idx="1">
                  <c:v>0.90700000000000003</c:v>
                </c:pt>
                <c:pt idx="2">
                  <c:v>3.0000000000000001E-3</c:v>
                </c:pt>
                <c:pt idx="3">
                  <c:v>0.96199999999999997</c:v>
                </c:pt>
              </c:numCache>
            </c:numRef>
          </c:val>
          <c:extLst>
            <c:ext xmlns:c16="http://schemas.microsoft.com/office/drawing/2014/chart" uri="{C3380CC4-5D6E-409C-BE32-E72D297353CC}">
              <c16:uniqueId val="{00000000-C356-4843-8CD7-3BC822389D0B}"/>
            </c:ext>
          </c:extLst>
        </c:ser>
        <c:dLbls>
          <c:showLegendKey val="0"/>
          <c:showVal val="1"/>
          <c:showCatName val="0"/>
          <c:showSerName val="0"/>
          <c:showPercent val="0"/>
          <c:showBubbleSize val="0"/>
        </c:dLbls>
        <c:gapWidth val="150"/>
        <c:axId val="-2107992104"/>
        <c:axId val="-2107974456"/>
      </c:barChart>
      <c:catAx>
        <c:axId val="-2107992104"/>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7974456"/>
        <c:crosses val="autoZero"/>
        <c:auto val="1"/>
        <c:lblAlgn val="ctr"/>
        <c:lblOffset val="100"/>
        <c:noMultiLvlLbl val="0"/>
      </c:catAx>
      <c:valAx>
        <c:axId val="-2107974456"/>
        <c:scaling>
          <c:orientation val="minMax"/>
          <c:max val="1"/>
        </c:scaling>
        <c:delete val="0"/>
        <c:axPos val="l"/>
        <c:majorGridlines/>
        <c:numFmt formatCode="0.00%"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7992104"/>
        <c:crosses val="autoZero"/>
        <c:crossBetween val="between"/>
        <c:majorUnit val="0.2"/>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tx>
                <c:rich>
                  <a:bodyPr/>
                  <a:lstStyle/>
                  <a:p>
                    <a:fld id="{69C0FAF4-2DDD-40C3-9210-AD460509D624}"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2B2-4589-A859-2DA96D99ABA2}"/>
                </c:ext>
              </c:extLst>
            </c:dLbl>
            <c:dLbl>
              <c:idx val="1"/>
              <c:tx>
                <c:rich>
                  <a:bodyPr/>
                  <a:lstStyle/>
                  <a:p>
                    <a:fld id="{2EA0F044-1A0F-42F9-B255-CB137E43998B}"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2B2-4589-A859-2DA96D99ABA2}"/>
                </c:ext>
              </c:extLst>
            </c:dLbl>
            <c:dLbl>
              <c:idx val="2"/>
              <c:tx>
                <c:rich>
                  <a:bodyPr/>
                  <a:lstStyle/>
                  <a:p>
                    <a:fld id="{1AAEC607-611E-4121-B2F5-CF31798F2D30}"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02B2-4589-A859-2DA96D99ABA2}"/>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Blatt1!$A$8:$A$10</c:f>
              <c:strCache>
                <c:ptCount val="3"/>
                <c:pt idx="0">
                  <c:v>Industrie</c:v>
                </c:pt>
                <c:pt idx="1">
                  <c:v>Landwirtschaft</c:v>
                </c:pt>
                <c:pt idx="2">
                  <c:v>Dienstleistungen</c:v>
                </c:pt>
              </c:strCache>
            </c:strRef>
          </c:cat>
          <c:val>
            <c:numRef>
              <c:f>Blatt1!$B$8:$B$10</c:f>
              <c:numCache>
                <c:formatCode>0.00%</c:formatCode>
                <c:ptCount val="3"/>
                <c:pt idx="0">
                  <c:v>0.33100000000000002</c:v>
                </c:pt>
                <c:pt idx="1">
                  <c:v>0.56399999999999995</c:v>
                </c:pt>
                <c:pt idx="2">
                  <c:v>0.104</c:v>
                </c:pt>
              </c:numCache>
            </c:numRef>
          </c:val>
          <c:extLst>
            <c:ext xmlns:c16="http://schemas.microsoft.com/office/drawing/2014/chart" uri="{C3380CC4-5D6E-409C-BE32-E72D297353CC}">
              <c16:uniqueId val="{00000000-02B2-4589-A859-2DA96D99ABA2}"/>
            </c:ext>
          </c:extLst>
        </c:ser>
        <c:dLbls>
          <c:showLegendKey val="0"/>
          <c:showVal val="1"/>
          <c:showCatName val="0"/>
          <c:showSerName val="0"/>
          <c:showPercent val="0"/>
          <c:showBubbleSize val="0"/>
          <c:showLeaderLines val="1"/>
        </c:dLbls>
        <c:firstSliceAng val="0"/>
      </c:pieChart>
    </c:plotArea>
    <c:legend>
      <c:legendPos val="r"/>
      <c:legendEntry>
        <c:idx val="0"/>
        <c:txPr>
          <a:bodyPr/>
          <a:lstStyle/>
          <a:p>
            <a:pPr>
              <a:defRPr sz="1600">
                <a:latin typeface="Calibri" panose="020F0502020204030204" pitchFamily="34" charset="0"/>
                <a:cs typeface="Calibri" panose="020F0502020204030204" pitchFamily="34" charset="0"/>
              </a:defRPr>
            </a:pPr>
            <a:endParaRPr lang="de-DE"/>
          </a:p>
        </c:txPr>
      </c:legendEntry>
      <c:legendEntry>
        <c:idx val="1"/>
        <c:txPr>
          <a:bodyPr/>
          <a:lstStyle/>
          <a:p>
            <a:pPr>
              <a:defRPr sz="1600">
                <a:latin typeface="Calibri" panose="020F0502020204030204" pitchFamily="34" charset="0"/>
                <a:cs typeface="Calibri" panose="020F0502020204030204" pitchFamily="34" charset="0"/>
              </a:defRPr>
            </a:pPr>
            <a:endParaRPr lang="de-DE"/>
          </a:p>
        </c:txPr>
      </c:legendEntry>
      <c:legendEntry>
        <c:idx val="2"/>
        <c:txPr>
          <a:bodyPr/>
          <a:lstStyle/>
          <a:p>
            <a:pPr>
              <a:defRPr sz="1600">
                <a:latin typeface="Calibri" panose="020F0502020204030204" pitchFamily="34" charset="0"/>
                <a:cs typeface="Calibri" panose="020F0502020204030204" pitchFamily="34" charset="0"/>
              </a:defRPr>
            </a:pPr>
            <a:endParaRPr lang="de-DE"/>
          </a:p>
        </c:txPr>
      </c:legendEntry>
      <c:layout>
        <c:manualLayout>
          <c:xMode val="edge"/>
          <c:yMode val="edge"/>
          <c:x val="0.59066835788780137"/>
          <c:y val="0.70556106077765213"/>
          <c:w val="0.33385663988855846"/>
          <c:h val="0.26481307118965469"/>
        </c:manualLayout>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dLbls>
          <c:showLegendKey val="0"/>
          <c:showVal val="1"/>
          <c:showCatName val="0"/>
          <c:showSerName val="0"/>
          <c:showPercent val="0"/>
          <c:showBubbleSize val="0"/>
          <c:showLeaderLines val="0"/>
        </c:dLbls>
        <c:firstSliceAng val="0"/>
      </c:pieChart>
    </c:plotArea>
    <c:legend>
      <c:legendPos val="r"/>
      <c:layout>
        <c:manualLayout>
          <c:xMode val="edge"/>
          <c:yMode val="edge"/>
          <c:x val="0.59066835788780137"/>
          <c:y val="0.70556106077765213"/>
          <c:w val="0.33385663988855846"/>
          <c:h val="0.26481307118965469"/>
        </c:manualLayout>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pieChart>
        <c:varyColors val="1"/>
        <c:ser>
          <c:idx val="0"/>
          <c:order val="0"/>
          <c:dLbls>
            <c:dLbl>
              <c:idx val="0"/>
              <c:tx>
                <c:rich>
                  <a:bodyPr/>
                  <a:lstStyle/>
                  <a:p>
                    <a:fld id="{35967A4A-C546-4FDD-9D04-F3A459363139}"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A59A-48E2-81AA-30E8DD31F049}"/>
                </c:ext>
              </c:extLst>
            </c:dLbl>
            <c:dLbl>
              <c:idx val="1"/>
              <c:tx>
                <c:rich>
                  <a:bodyPr/>
                  <a:lstStyle/>
                  <a:p>
                    <a:fld id="{730C37DD-6DAB-4194-9D78-99F6DBD075B1}"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59A-48E2-81AA-30E8DD31F049}"/>
                </c:ext>
              </c:extLst>
            </c:dLbl>
            <c:dLbl>
              <c:idx val="2"/>
              <c:tx>
                <c:rich>
                  <a:bodyPr/>
                  <a:lstStyle/>
                  <a:p>
                    <a:fld id="{A3CBB99E-2A30-493E-8BF8-39AD949D1286}" type="VALUE">
                      <a:rPr lang="en-US" sz="1600">
                        <a:latin typeface="Calibri" panose="020F0502020204030204" pitchFamily="34" charset="0"/>
                        <a:cs typeface="Calibri" panose="020F0502020204030204" pitchFamily="34" charset="0"/>
                      </a:rPr>
                      <a:pPr/>
                      <a:t>[WERT]</a:t>
                    </a:fld>
                    <a:endParaRPr lang="de-D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59A-48E2-81AA-30E8DD31F049}"/>
                </c:ext>
              </c:extLst>
            </c:dLbl>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extLst>
          </c:dLbls>
          <c:cat>
            <c:strRef>
              <c:f>Blatt1!$A$19:$A$21</c:f>
              <c:strCache>
                <c:ptCount val="3"/>
                <c:pt idx="0">
                  <c:v>Industrie</c:v>
                </c:pt>
                <c:pt idx="1">
                  <c:v>Landwirtschaft</c:v>
                </c:pt>
                <c:pt idx="2">
                  <c:v>Dienstleistungen</c:v>
                </c:pt>
              </c:strCache>
            </c:strRef>
          </c:cat>
          <c:val>
            <c:numRef>
              <c:f>Blatt1!$B$19:$B$21</c:f>
              <c:numCache>
                <c:formatCode>0.00%</c:formatCode>
                <c:ptCount val="3"/>
                <c:pt idx="0">
                  <c:v>0.29399999999999998</c:v>
                </c:pt>
                <c:pt idx="1">
                  <c:v>0.39700000000000002</c:v>
                </c:pt>
                <c:pt idx="2">
                  <c:v>0.309</c:v>
                </c:pt>
              </c:numCache>
            </c:numRef>
          </c:val>
          <c:extLst>
            <c:ext xmlns:c16="http://schemas.microsoft.com/office/drawing/2014/chart" uri="{C3380CC4-5D6E-409C-BE32-E72D297353CC}">
              <c16:uniqueId val="{00000000-A59A-48E2-81AA-30E8DD31F049}"/>
            </c:ext>
          </c:extLst>
        </c:ser>
        <c:dLbls>
          <c:showLegendKey val="0"/>
          <c:showVal val="1"/>
          <c:showCatName val="0"/>
          <c:showSerName val="0"/>
          <c:showPercent val="0"/>
          <c:showBubbleSize val="0"/>
          <c:showLeaderLines val="1"/>
        </c:dLbls>
        <c:firstSliceAng val="0"/>
      </c:pieChart>
    </c:plotArea>
    <c:legend>
      <c:legendPos val="r"/>
      <c:legendEntry>
        <c:idx val="0"/>
        <c:txPr>
          <a:bodyPr/>
          <a:lstStyle/>
          <a:p>
            <a:pPr>
              <a:defRPr sz="1600">
                <a:latin typeface="Calibri" panose="020F0502020204030204" pitchFamily="34" charset="0"/>
                <a:cs typeface="Calibri" panose="020F0502020204030204" pitchFamily="34" charset="0"/>
              </a:defRPr>
            </a:pPr>
            <a:endParaRPr lang="de-DE"/>
          </a:p>
        </c:txPr>
      </c:legendEntry>
      <c:legendEntry>
        <c:idx val="1"/>
        <c:txPr>
          <a:bodyPr/>
          <a:lstStyle/>
          <a:p>
            <a:pPr>
              <a:defRPr sz="1600">
                <a:latin typeface="Calibri" panose="020F0502020204030204" pitchFamily="34" charset="0"/>
                <a:cs typeface="Calibri" panose="020F0502020204030204" pitchFamily="34" charset="0"/>
              </a:defRPr>
            </a:pPr>
            <a:endParaRPr lang="de-DE"/>
          </a:p>
        </c:txPr>
      </c:legendEntry>
      <c:legendEntry>
        <c:idx val="2"/>
        <c:txPr>
          <a:bodyPr/>
          <a:lstStyle/>
          <a:p>
            <a:pPr>
              <a:defRPr sz="1600">
                <a:latin typeface="Calibri" panose="020F0502020204030204" pitchFamily="34" charset="0"/>
                <a:cs typeface="Calibri" panose="020F0502020204030204" pitchFamily="34" charset="0"/>
              </a:defRPr>
            </a:pPr>
            <a:endParaRPr lang="de-DE"/>
          </a:p>
        </c:txPr>
      </c:legendEntry>
      <c:layout>
        <c:manualLayout>
          <c:xMode val="edge"/>
          <c:yMode val="edge"/>
          <c:x val="0.5907548160011582"/>
          <c:y val="0.46816553991783738"/>
          <c:w val="0.38032180083247341"/>
          <c:h val="0.43606335666375035"/>
        </c:manualLayout>
      </c:layout>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invertIfNegative val="0"/>
          <c:dLbls>
            <c:spPr>
              <a:noFill/>
              <a:ln>
                <a:noFill/>
              </a:ln>
              <a:effectLst/>
            </c:spPr>
            <c:txPr>
              <a:bodyPr wrap="square" lIns="38100" tIns="19050" rIns="38100" bIns="19050" anchor="ctr">
                <a:spAutoFit/>
              </a:bodyPr>
              <a:lstStyle/>
              <a:p>
                <a:pPr>
                  <a:defRPr sz="1200">
                    <a:latin typeface="Calibri" panose="020F0502020204030204" pitchFamily="34" charset="0"/>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Blatt1!$A$13:$A$16</c:f>
              <c:strCache>
                <c:ptCount val="4"/>
                <c:pt idx="0">
                  <c:v>betroffen von Kinderarbeit</c:v>
                </c:pt>
                <c:pt idx="1">
                  <c:v>Schulbesuch</c:v>
                </c:pt>
                <c:pt idx="2">
                  <c:v>Kinderarbeit + Schulbesuch</c:v>
                </c:pt>
                <c:pt idx="3">
                  <c:v>kompletter Besuch der Grundschule</c:v>
                </c:pt>
              </c:strCache>
            </c:strRef>
          </c:cat>
          <c:val>
            <c:numRef>
              <c:f>Blatt1!$B$13:$B$16</c:f>
              <c:numCache>
                <c:formatCode>0.00%</c:formatCode>
                <c:ptCount val="4"/>
                <c:pt idx="0">
                  <c:v>4.2999999999999997E-2</c:v>
                </c:pt>
                <c:pt idx="1">
                  <c:v>0.81200000000000006</c:v>
                </c:pt>
                <c:pt idx="2">
                  <c:v>6.8000000000000005E-2</c:v>
                </c:pt>
                <c:pt idx="3">
                  <c:v>0.73499999999999999</c:v>
                </c:pt>
              </c:numCache>
            </c:numRef>
          </c:val>
          <c:extLst>
            <c:ext xmlns:c16="http://schemas.microsoft.com/office/drawing/2014/chart" uri="{C3380CC4-5D6E-409C-BE32-E72D297353CC}">
              <c16:uniqueId val="{00000000-698C-4208-93FF-71CB6C093A6F}"/>
            </c:ext>
          </c:extLst>
        </c:ser>
        <c:dLbls>
          <c:showLegendKey val="0"/>
          <c:showVal val="1"/>
          <c:showCatName val="0"/>
          <c:showSerName val="0"/>
          <c:showPercent val="0"/>
          <c:showBubbleSize val="0"/>
        </c:dLbls>
        <c:gapWidth val="150"/>
        <c:axId val="-2108845368"/>
        <c:axId val="-2108838600"/>
      </c:barChart>
      <c:catAx>
        <c:axId val="-2108845368"/>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8838600"/>
        <c:crosses val="autoZero"/>
        <c:auto val="1"/>
        <c:lblAlgn val="ctr"/>
        <c:lblOffset val="100"/>
        <c:noMultiLvlLbl val="0"/>
      </c:catAx>
      <c:valAx>
        <c:axId val="-2108838600"/>
        <c:scaling>
          <c:orientation val="minMax"/>
          <c:max val="1"/>
        </c:scaling>
        <c:delete val="0"/>
        <c:axPos val="l"/>
        <c:majorGridlines/>
        <c:numFmt formatCode="0.00%"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8845368"/>
        <c:crosses val="autoZero"/>
        <c:crossBetween val="between"/>
        <c:majorUnit val="0.2"/>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invertIfNegative val="0"/>
          <c:cat>
            <c:strRef>
              <c:f>Blatt1!$A$24:$A$30</c:f>
              <c:strCache>
                <c:ptCount val="7"/>
                <c:pt idx="0">
                  <c:v>Garment worker (formal sector)</c:v>
                </c:pt>
                <c:pt idx="1">
                  <c:v>Salesman/saleswoman</c:v>
                </c:pt>
                <c:pt idx="2">
                  <c:v>Work at workshop</c:v>
                </c:pt>
                <c:pt idx="3">
                  <c:v>Day labourer</c:v>
                </c:pt>
                <c:pt idx="4">
                  <c:v>Sewing clothes (informal sector)</c:v>
                </c:pt>
                <c:pt idx="5">
                  <c:v>Handicraft maker</c:v>
                </c:pt>
                <c:pt idx="6">
                  <c:v>Domestic Worker</c:v>
                </c:pt>
              </c:strCache>
            </c:strRef>
          </c:cat>
          <c:val>
            <c:numRef>
              <c:f>Blatt1!$B$24:$B$30</c:f>
              <c:numCache>
                <c:formatCode>0.00%</c:formatCode>
                <c:ptCount val="7"/>
                <c:pt idx="0">
                  <c:v>0.13300000000000001</c:v>
                </c:pt>
                <c:pt idx="1">
                  <c:v>0.127</c:v>
                </c:pt>
                <c:pt idx="2">
                  <c:v>9.2999999999999999E-2</c:v>
                </c:pt>
                <c:pt idx="3">
                  <c:v>8.5999999999999993E-2</c:v>
                </c:pt>
                <c:pt idx="4">
                  <c:v>5.6000000000000001E-2</c:v>
                </c:pt>
                <c:pt idx="5">
                  <c:v>2.1999999999999999E-2</c:v>
                </c:pt>
                <c:pt idx="6" formatCode="0%">
                  <c:v>0</c:v>
                </c:pt>
              </c:numCache>
            </c:numRef>
          </c:val>
          <c:extLst>
            <c:ext xmlns:c16="http://schemas.microsoft.com/office/drawing/2014/chart" uri="{C3380CC4-5D6E-409C-BE32-E72D297353CC}">
              <c16:uniqueId val="{00000000-2B2C-49F6-86CD-3BEA8AA39B7B}"/>
            </c:ext>
          </c:extLst>
        </c:ser>
        <c:ser>
          <c:idx val="1"/>
          <c:order val="1"/>
          <c:invertIfNegative val="0"/>
          <c:cat>
            <c:strRef>
              <c:f>Blatt1!$A$24:$A$30</c:f>
              <c:strCache>
                <c:ptCount val="7"/>
                <c:pt idx="0">
                  <c:v>Garment worker (formal sector)</c:v>
                </c:pt>
                <c:pt idx="1">
                  <c:v>Salesman/saleswoman</c:v>
                </c:pt>
                <c:pt idx="2">
                  <c:v>Work at workshop</c:v>
                </c:pt>
                <c:pt idx="3">
                  <c:v>Day labourer</c:v>
                </c:pt>
                <c:pt idx="4">
                  <c:v>Sewing clothes (informal sector)</c:v>
                </c:pt>
                <c:pt idx="5">
                  <c:v>Handicraft maker</c:v>
                </c:pt>
                <c:pt idx="6">
                  <c:v>Domestic Worker</c:v>
                </c:pt>
              </c:strCache>
            </c:strRef>
          </c:cat>
          <c:val>
            <c:numRef>
              <c:f>Blatt1!$C$24:$C$30</c:f>
              <c:numCache>
                <c:formatCode>0.00%</c:formatCode>
                <c:ptCount val="7"/>
                <c:pt idx="0">
                  <c:v>0.624</c:v>
                </c:pt>
                <c:pt idx="1">
                  <c:v>0.112</c:v>
                </c:pt>
                <c:pt idx="3">
                  <c:v>0.04</c:v>
                </c:pt>
                <c:pt idx="4">
                  <c:v>4.5999999999999999E-2</c:v>
                </c:pt>
                <c:pt idx="5">
                  <c:v>0.05</c:v>
                </c:pt>
                <c:pt idx="6">
                  <c:v>4.9000000000000002E-2</c:v>
                </c:pt>
              </c:numCache>
            </c:numRef>
          </c:val>
          <c:extLst>
            <c:ext xmlns:c16="http://schemas.microsoft.com/office/drawing/2014/chart" uri="{C3380CC4-5D6E-409C-BE32-E72D297353CC}">
              <c16:uniqueId val="{00000001-2B2C-49F6-86CD-3BEA8AA39B7B}"/>
            </c:ext>
          </c:extLst>
        </c:ser>
        <c:dLbls>
          <c:showLegendKey val="0"/>
          <c:showVal val="0"/>
          <c:showCatName val="0"/>
          <c:showSerName val="0"/>
          <c:showPercent val="0"/>
          <c:showBubbleSize val="0"/>
        </c:dLbls>
        <c:gapWidth val="150"/>
        <c:axId val="-2108786296"/>
        <c:axId val="-2108783224"/>
      </c:barChart>
      <c:catAx>
        <c:axId val="-2108786296"/>
        <c:scaling>
          <c:orientation val="minMax"/>
        </c:scaling>
        <c:delete val="0"/>
        <c:axPos val="b"/>
        <c:numFmt formatCode="General" sourceLinked="0"/>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8783224"/>
        <c:crosses val="autoZero"/>
        <c:auto val="1"/>
        <c:lblAlgn val="ctr"/>
        <c:lblOffset val="100"/>
        <c:noMultiLvlLbl val="0"/>
      </c:catAx>
      <c:valAx>
        <c:axId val="-2108783224"/>
        <c:scaling>
          <c:orientation val="minMax"/>
        </c:scaling>
        <c:delete val="0"/>
        <c:axPos val="l"/>
        <c:majorGridlines/>
        <c:numFmt formatCode="0.00%" sourceLinked="1"/>
        <c:majorTickMark val="out"/>
        <c:minorTickMark val="none"/>
        <c:tickLblPos val="nextTo"/>
        <c:txPr>
          <a:bodyPr/>
          <a:lstStyle/>
          <a:p>
            <a:pPr>
              <a:defRPr sz="1200">
                <a:latin typeface="Calibri" panose="020F0502020204030204" pitchFamily="34" charset="0"/>
                <a:cs typeface="Calibri" panose="020F0502020204030204" pitchFamily="34" charset="0"/>
              </a:defRPr>
            </a:pPr>
            <a:endParaRPr lang="de-DE"/>
          </a:p>
        </c:txPr>
        <c:crossAx val="-2108786296"/>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AutoShape 1">
            <a:extLst>
              <a:ext uri="{FF2B5EF4-FFF2-40B4-BE49-F238E27FC236}">
                <a16:creationId xmlns:a16="http://schemas.microsoft.com/office/drawing/2014/main" id="{D47481CE-7628-4D8D-98C4-0EECEC99C706}"/>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65539" name="Text Box 2">
            <a:extLst>
              <a:ext uri="{FF2B5EF4-FFF2-40B4-BE49-F238E27FC236}">
                <a16:creationId xmlns:a16="http://schemas.microsoft.com/office/drawing/2014/main" id="{AB5DF126-312C-4D00-9923-8A6AD1027B60}"/>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65540" name="Text Box 3">
            <a:extLst>
              <a:ext uri="{FF2B5EF4-FFF2-40B4-BE49-F238E27FC236}">
                <a16:creationId xmlns:a16="http://schemas.microsoft.com/office/drawing/2014/main" id="{78890577-1578-4A7C-965F-F2215208785F}"/>
              </a:ext>
            </a:extLst>
          </p:cNvPr>
          <p:cNvSpPr txBox="1">
            <a:spLocks noChangeArrowheads="1"/>
          </p:cNvSpPr>
          <p:nvPr/>
        </p:nvSpPr>
        <p:spPr bwMode="auto">
          <a:xfrm>
            <a:off x="3886200" y="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65541" name="Rectangle 4">
            <a:extLst>
              <a:ext uri="{FF2B5EF4-FFF2-40B4-BE49-F238E27FC236}">
                <a16:creationId xmlns:a16="http://schemas.microsoft.com/office/drawing/2014/main" id="{DCE4AA17-B027-4B1D-8E4D-D8E17D344A8E}"/>
              </a:ext>
            </a:extLst>
          </p:cNvPr>
          <p:cNvSpPr>
            <a:spLocks noGrp="1" noRot="1" noChangeAspect="1" noChangeArrowheads="1"/>
          </p:cNvSpPr>
          <p:nvPr>
            <p:ph type="sldImg"/>
          </p:nvPr>
        </p:nvSpPr>
        <p:spPr bwMode="auto">
          <a:xfrm>
            <a:off x="1143000" y="685800"/>
            <a:ext cx="4570413" cy="3427413"/>
          </a:xfrm>
          <a:prstGeom prst="rect">
            <a:avLst/>
          </a:prstGeom>
          <a:noFill/>
          <a:ln w="9360" cap="sq">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sp>
      <p:sp>
        <p:nvSpPr>
          <p:cNvPr id="6149" name="Rectangle 5">
            <a:extLst>
              <a:ext uri="{FF2B5EF4-FFF2-40B4-BE49-F238E27FC236}">
                <a16:creationId xmlns:a16="http://schemas.microsoft.com/office/drawing/2014/main" id="{4B1E93E5-22A9-476C-8D23-71B977020BA8}"/>
              </a:ext>
            </a:extLst>
          </p:cNvPr>
          <p:cNvSpPr>
            <a:spLocks noGrp="1" noChangeArrowheads="1"/>
          </p:cNvSpPr>
          <p:nvPr>
            <p:ph type="body"/>
          </p:nvPr>
        </p:nvSpPr>
        <p:spPr bwMode="auto">
          <a:xfrm>
            <a:off x="914400" y="4343400"/>
            <a:ext cx="5027613" cy="4113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de-DE" altLang="de-DE" noProof="0" dirty="0"/>
          </a:p>
        </p:txBody>
      </p:sp>
      <p:sp>
        <p:nvSpPr>
          <p:cNvPr id="65543" name="Text Box 6">
            <a:extLst>
              <a:ext uri="{FF2B5EF4-FFF2-40B4-BE49-F238E27FC236}">
                <a16:creationId xmlns:a16="http://schemas.microsoft.com/office/drawing/2014/main" id="{10EF190B-43B9-422D-9EF4-197690D987FF}"/>
              </a:ext>
            </a:extLst>
          </p:cNvPr>
          <p:cNvSpPr txBox="1">
            <a:spLocks noChangeArrowheads="1"/>
          </p:cNvSpPr>
          <p:nvPr/>
        </p:nvSpPr>
        <p:spPr bwMode="auto">
          <a:xfrm>
            <a:off x="0" y="8686800"/>
            <a:ext cx="2971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6151" name="Rectangle 7">
            <a:extLst>
              <a:ext uri="{FF2B5EF4-FFF2-40B4-BE49-F238E27FC236}">
                <a16:creationId xmlns:a16="http://schemas.microsoft.com/office/drawing/2014/main" id="{C2D26AFE-8528-4EF3-A9DB-F0E2BC676D6D}"/>
              </a:ext>
            </a:extLst>
          </p:cNvPr>
          <p:cNvSpPr>
            <a:spLocks noGrp="1" noChangeArrowheads="1"/>
          </p:cNvSpPr>
          <p:nvPr>
            <p:ph type="sldNum"/>
          </p:nvPr>
        </p:nvSpPr>
        <p:spPr bwMode="auto">
          <a:xfrm>
            <a:off x="3886200" y="8686800"/>
            <a:ext cx="29702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marL="215900" indent="-215900" algn="r">
              <a:buSzPct val="45000"/>
              <a:buFont typeface="Wingdings" panose="05000000000000000000" pitchFamily="2" charset="2"/>
              <a:buNone/>
              <a:tabLst>
                <a:tab pos="449263" algn="l"/>
                <a:tab pos="898525" algn="l"/>
                <a:tab pos="1347788" algn="l"/>
                <a:tab pos="1797050" algn="l"/>
                <a:tab pos="2246313" algn="l"/>
                <a:tab pos="2695575" algn="l"/>
              </a:tabLst>
              <a:defRPr sz="1200">
                <a:solidFill>
                  <a:srgbClr val="000000"/>
                </a:solidFill>
                <a:latin typeface="Arial"/>
                <a:ea typeface="Arial"/>
                <a:cs typeface="Arial"/>
              </a:defRPr>
            </a:lvl1pPr>
          </a:lstStyle>
          <a:p>
            <a:fld id="{79117962-407E-41BD-A53C-598BE3809FC3}" type="slidenum">
              <a:rPr lang="de-DE" altLang="de-DE" smtClean="0"/>
              <a:pPr/>
              <a:t>‹Nr.›</a:t>
            </a:fld>
            <a:endParaRPr lang="de-DE" altLang="de-DE" dirty="0"/>
          </a:p>
        </p:txBody>
      </p:sp>
    </p:spTree>
    <p:extLst>
      <p:ext uri="{BB962C8B-B14F-4D97-AF65-F5344CB8AC3E}">
        <p14:creationId xmlns:p14="http://schemas.microsoft.com/office/powerpoint/2010/main" val="123304533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Arial"/>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dgb.de/++co++6bb41184-e502-11e0-598f-00188b4dc422/@@glossary.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a:extLst>
              <a:ext uri="{FF2B5EF4-FFF2-40B4-BE49-F238E27FC236}">
                <a16:creationId xmlns:a16="http://schemas.microsoft.com/office/drawing/2014/main" id="{C16D4316-844F-4E83-A794-DC7D686351D4}"/>
              </a:ext>
            </a:extLst>
          </p:cNvPr>
          <p:cNvSpPr>
            <a:spLocks noGrp="1" noChangeArrowheads="1"/>
          </p:cNvSpPr>
          <p:nvPr>
            <p:ph type="sldNum" sz="quarter"/>
          </p:nvPr>
        </p:nvSpPr>
        <p:spPr>
          <a:noFill/>
        </p:spPr>
        <p:txBody>
          <a:bodyPr/>
          <a:lstStyle>
            <a:lvl1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Lst>
              <a:defRPr>
                <a:solidFill>
                  <a:schemeClr val="tx1"/>
                </a:solidFill>
                <a:latin typeface="Arial" panose="020B0604020202020204" pitchFamily="34" charset="0"/>
                <a:ea typeface="ヒラギノ角ゴ Pro W3" pitchFamily="6" charset="-128"/>
              </a:defRPr>
            </a:lvl9pPr>
          </a:lstStyle>
          <a:p>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fld id="{BCB834AF-EEEF-4567-92FD-F48941F33094}" type="slidenum">
              <a:rPr kumimoji="0" lang="de-DE" altLang="de-DE" sz="14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Lst>
                <a:defRPr/>
              </a:pPr>
              <a:t>1</a:t>
            </a:fld>
            <a:endParaRPr kumimoji="0" lang="de-DE" altLang="de-DE" sz="14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9219" name="Rectangle 1">
            <a:extLst>
              <a:ext uri="{FF2B5EF4-FFF2-40B4-BE49-F238E27FC236}">
                <a16:creationId xmlns:a16="http://schemas.microsoft.com/office/drawing/2014/main" id="{C3EF53E9-3C75-4049-A3FB-F93B755618D6}"/>
              </a:ext>
            </a:extLst>
          </p:cNvPr>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a:extLst>
              <a:ext uri="{FF2B5EF4-FFF2-40B4-BE49-F238E27FC236}">
                <a16:creationId xmlns:a16="http://schemas.microsoft.com/office/drawing/2014/main" id="{98082937-C43F-4CF6-84F3-9757CEF908AA}"/>
              </a:ext>
            </a:extLst>
          </p:cNvPr>
          <p:cNvSpPr>
            <a:spLocks noGrp="1"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1" hangingPunct="1">
              <a:spcBef>
                <a:spcPct val="0"/>
              </a:spcBef>
              <a:buClrTx/>
              <a:buSzTx/>
              <a:buFontTx/>
              <a:buNone/>
            </a:pPr>
            <a:r>
              <a:rPr lang="de-DE" altLang="de-DE" b="1">
                <a:solidFill>
                  <a:schemeClr val="tx1"/>
                </a:solidFill>
              </a:rPr>
              <a:t>Anmerkungen zu den Folien stehen in den Notizfeldern</a:t>
            </a:r>
          </a:p>
          <a:p>
            <a:pPr defTabSz="914400" eaLnBrk="1" hangingPunct="1">
              <a:spcBef>
                <a:spcPct val="0"/>
              </a:spcBef>
              <a:buClrTx/>
              <a:buSzTx/>
              <a:buFontTx/>
              <a:buNone/>
            </a:pPr>
            <a:r>
              <a:rPr lang="de-DE" altLang="de-DE" b="1">
                <a:solidFill>
                  <a:schemeClr val="tx1"/>
                </a:solidFill>
              </a:rPr>
              <a:t>kursive Anmerkungen sind zur Info für die Seminarleitung</a:t>
            </a:r>
          </a:p>
          <a:p>
            <a:pPr defTabSz="914400" eaLnBrk="1" hangingPunct="1">
              <a:spcBef>
                <a:spcPct val="0"/>
              </a:spcBef>
              <a:buClrTx/>
              <a:buSzTx/>
              <a:buFontTx/>
              <a:buNone/>
            </a:pPr>
            <a:r>
              <a:rPr lang="de-DE" altLang="de-DE" b="1">
                <a:solidFill>
                  <a:schemeClr val="tx1"/>
                </a:solidFill>
              </a:rPr>
              <a:t>oder bei Nachfrage der bzw. mögliche Fragen an die Teilnehmenden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10</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Bei der Definition</a:t>
            </a:r>
            <a:r>
              <a:rPr lang="de-DE" baseline="0" dirty="0"/>
              <a:t> von „Kinderarbeit“ ist zu beachten, dass nicht jede Art von Arbeit, die von Kindern ausgeübt wird</a:t>
            </a:r>
          </a:p>
          <a:p>
            <a:r>
              <a:rPr lang="de-DE" baseline="0" dirty="0"/>
              <a:t>als „Kinderarbeit“ bezeichnet wird. Es hängt auch nicht davon ab, ob die Arbeit bezahlt wird oder nicht.</a:t>
            </a:r>
          </a:p>
          <a:p>
            <a:r>
              <a:rPr lang="de-DE" baseline="0" dirty="0"/>
              <a:t>Im Englischen wird zwischen „</a:t>
            </a:r>
            <a:r>
              <a:rPr lang="de-DE" baseline="0" dirty="0" err="1"/>
              <a:t>child</a:t>
            </a:r>
            <a:r>
              <a:rPr lang="de-DE" baseline="0" dirty="0"/>
              <a:t> </a:t>
            </a:r>
            <a:r>
              <a:rPr lang="de-DE" baseline="0" dirty="0" err="1"/>
              <a:t>work</a:t>
            </a:r>
            <a:r>
              <a:rPr lang="de-DE" baseline="0" dirty="0"/>
              <a:t>“ (jede Art von Arbeit, die von Kindern ausgeübt wird) und „</a:t>
            </a:r>
            <a:r>
              <a:rPr lang="de-DE" baseline="0" dirty="0" err="1"/>
              <a:t>child</a:t>
            </a:r>
            <a:r>
              <a:rPr lang="de-DE" baseline="0" dirty="0"/>
              <a:t> </a:t>
            </a:r>
            <a:r>
              <a:rPr lang="de-DE" baseline="0" dirty="0" err="1"/>
              <a:t>labour</a:t>
            </a:r>
            <a:r>
              <a:rPr lang="de-DE" baseline="0" dirty="0"/>
              <a:t>“</a:t>
            </a:r>
          </a:p>
          <a:p>
            <a:r>
              <a:rPr lang="de-DE" baseline="0" dirty="0"/>
              <a:t>(Kinderarbeit im engeren Sinne, verboten) differenziert. Das ist im Deutschen nicht ganz so einfach.</a:t>
            </a:r>
          </a:p>
          <a:p>
            <a:r>
              <a:rPr lang="de-DE" baseline="0" dirty="0"/>
              <a:t>Deswegen sprechen wir von „arbeitenden Kindern/Arbeit, die von Kindern ausgeführt wird“, wenn wir uns auf einer allgemeinen</a:t>
            </a:r>
          </a:p>
          <a:p>
            <a:r>
              <a:rPr lang="de-DE" baseline="0" dirty="0"/>
              <a:t>Ebene bewegen und von „Kinderarbeit“ wenn es um Arbeiten geht, die rechtswidrig und </a:t>
            </a:r>
            <a:r>
              <a:rPr lang="de-DE" baseline="0" dirty="0" err="1"/>
              <a:t>abschaffenswert</a:t>
            </a:r>
            <a:r>
              <a:rPr lang="de-DE" baseline="0" dirty="0"/>
              <a:t> sind.</a:t>
            </a:r>
          </a:p>
          <a:p>
            <a:endParaRPr lang="de-DE" sz="1200" dirty="0"/>
          </a:p>
          <a:p>
            <a:r>
              <a:rPr lang="de-DE" sz="1200" dirty="0"/>
              <a:t>Die Definition von Kinderarbeit, die auf der Folie zu lesen ist, impliziert,</a:t>
            </a:r>
            <a:r>
              <a:rPr lang="de-DE" sz="1200" baseline="0" dirty="0"/>
              <a:t> dass es Arbeit gibt, die von ihrer Art und ihrem Ausmaß</a:t>
            </a:r>
          </a:p>
          <a:p>
            <a:r>
              <a:rPr lang="de-DE" sz="1200" baseline="0" dirty="0"/>
              <a:t>abhängig vom Alter der Kinder ok ist. Dazu später mehr.</a:t>
            </a:r>
          </a:p>
        </p:txBody>
      </p:sp>
    </p:spTree>
    <p:extLst>
      <p:ext uri="{BB962C8B-B14F-4D97-AF65-F5344CB8AC3E}">
        <p14:creationId xmlns:p14="http://schemas.microsoft.com/office/powerpoint/2010/main" val="7968040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sz="1200" smtClean="0">
                <a:solidFill>
                  <a:srgbClr val="000000"/>
                </a:solidFill>
                <a:latin typeface="Times New Roman" panose="02020603050405020304" pitchFamily="18" charset="0"/>
                <a:ea typeface="MS PGothic" panose="020B0600070205080204" pitchFamily="34" charset="-128"/>
              </a:rPr>
              <a:pPr/>
              <a:t>11</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50"/>
              </a:spcBef>
              <a:buSzPct val="100000"/>
            </a:pPr>
            <a:r>
              <a:rPr lang="de-DE" altLang="de-DE" sz="12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Soziale Verantwortung = ihr wirtschaftliches Handeln sozial verantwortlich gestalten</a:t>
            </a:r>
          </a:p>
          <a:p>
            <a:pPr eaLnBrk="1" hangingPunct="1">
              <a:spcBef>
                <a:spcPts val="450"/>
              </a:spcBef>
              <a:buSzPct val="100000"/>
            </a:pPr>
            <a:r>
              <a:rPr lang="de-DE" altLang="de-DE" sz="1200">
                <a:solidFill>
                  <a:srgbClr val="000000"/>
                </a:solidFill>
                <a:ea typeface="MS PGothic" panose="020B0600070205080204" pitchFamily="34" charset="-128"/>
              </a:rPr>
              <a:t>3.  Eigene Kodizes ernst nehmen und effektive Maßnahmen zur Umsetzung </a:t>
            </a:r>
          </a:p>
          <a:p>
            <a:pPr eaLnBrk="1" hangingPunct="1">
              <a:spcBef>
                <a:spcPts val="450"/>
              </a:spcBef>
              <a:buSzPct val="100000"/>
            </a:pPr>
            <a:r>
              <a:rPr lang="de-DE" altLang="de-DE" sz="1200">
                <a:solidFill>
                  <a:srgbClr val="000000"/>
                </a:solidFill>
                <a:ea typeface="MS PGothic" panose="020B0600070205080204" pitchFamily="34" charset="-128"/>
              </a:rPr>
              <a:t>6. Nicht nur rein kommerzielle audits</a:t>
            </a:r>
          </a:p>
          <a:p>
            <a:pPr eaLnBrk="1" hangingPunct="1">
              <a:spcBef>
                <a:spcPts val="450"/>
              </a:spcBef>
              <a:buSzPct val="100000"/>
            </a:pPr>
            <a:endParaRPr lang="de-DE" altLang="de-DE" sz="12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11</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sz="1100" dirty="0">
                <a:solidFill>
                  <a:srgbClr val="003366"/>
                </a:solidFill>
                <a:latin typeface="Arial"/>
                <a:ea typeface="Arial"/>
              </a:rPr>
              <a:t>Erklärung Sternchen:</a:t>
            </a:r>
          </a:p>
          <a:p>
            <a:r>
              <a:rPr lang="de-DE" sz="1100" dirty="0">
                <a:solidFill>
                  <a:srgbClr val="003366"/>
                </a:solidFill>
                <a:latin typeface="Arial"/>
                <a:ea typeface="Arial"/>
              </a:rPr>
              <a:t>* landesabhängig 14, 15 oder 16 Jahre</a:t>
            </a:r>
          </a:p>
          <a:p>
            <a:r>
              <a:rPr lang="de-DE" sz="1100" dirty="0">
                <a:solidFill>
                  <a:srgbClr val="003366"/>
                </a:solidFill>
                <a:latin typeface="Arial"/>
                <a:ea typeface="Arial"/>
              </a:rPr>
              <a:t>** landesabhängig 12 oder 13 Jahre</a:t>
            </a:r>
          </a:p>
          <a:p>
            <a:r>
              <a:rPr lang="de-DE" sz="1100" dirty="0">
                <a:solidFill>
                  <a:srgbClr val="003366"/>
                </a:solidFill>
                <a:latin typeface="Arial"/>
                <a:ea typeface="Arial"/>
              </a:rPr>
              <a:t>*** z.B. unterstützende Tätigkeiten im Haushalt oder Familienbetrieb, Schularbeiten</a:t>
            </a:r>
          </a:p>
          <a:p>
            <a:endParaRPr lang="de-DE" sz="1100" dirty="0">
              <a:solidFill>
                <a:srgbClr val="003366"/>
              </a:solidFill>
              <a:latin typeface="Arial"/>
              <a:ea typeface="Arial"/>
            </a:endParaRPr>
          </a:p>
          <a:p>
            <a:r>
              <a:rPr lang="de-DE" sz="1100" dirty="0"/>
              <a:t>Diese Darstellung veranschaulicht, dass</a:t>
            </a:r>
            <a:r>
              <a:rPr lang="de-DE" sz="1100" baseline="0" dirty="0"/>
              <a:t> Arbeit von Kindern nicht grundsätzlich schlecht und rechtswidrig ist.</a:t>
            </a:r>
          </a:p>
          <a:p>
            <a:r>
              <a:rPr lang="de-DE" sz="1100" baseline="0" dirty="0"/>
              <a:t>Dies findet sich auch auf gesetzlicher Ebene wieder. Die blau markierten Bereiche kennzeichnen rechtswidrige</a:t>
            </a:r>
          </a:p>
          <a:p>
            <a:r>
              <a:rPr lang="de-DE" sz="1100" baseline="0" dirty="0"/>
              <a:t>und </a:t>
            </a:r>
            <a:r>
              <a:rPr lang="de-DE" sz="1100" baseline="0" dirty="0" err="1"/>
              <a:t>abschaffenswerte</a:t>
            </a:r>
            <a:r>
              <a:rPr lang="de-DE" sz="1100" baseline="0" dirty="0"/>
              <a:t> Kinderarbeit. In weiß ist Arbeit von Kindern dargestellt, die nicht grundsätzlich negativ</a:t>
            </a:r>
          </a:p>
          <a:p>
            <a:r>
              <a:rPr lang="de-DE" sz="1100" baseline="0" dirty="0"/>
              <a:t>zu bewerten ist. Die Grenzen sind allerdings fließend.</a:t>
            </a:r>
          </a:p>
          <a:p>
            <a:endParaRPr lang="de-DE" sz="1100" baseline="0" dirty="0"/>
          </a:p>
          <a:p>
            <a:r>
              <a:rPr lang="de-DE" sz="1100" dirty="0"/>
              <a:t>Es wird von unterschiedlichen Altersstufen ausgegangen: Unter 12 (in manchen Ländern 13) Jahren; 12-15</a:t>
            </a:r>
            <a:endParaRPr lang="de-DE" sz="1100" baseline="0" dirty="0"/>
          </a:p>
          <a:p>
            <a:r>
              <a:rPr lang="de-DE" sz="1100" baseline="0" dirty="0"/>
              <a:t>(in manchen Ländern 14 oder 16) Jahren; 15-18 Jahre. Auch unter 12 Jahren dürfen Kinder z.B. in geringem Ausmaß</a:t>
            </a:r>
          </a:p>
          <a:p>
            <a:r>
              <a:rPr lang="de-DE" sz="1100" baseline="0" dirty="0"/>
              <a:t>im Haushalt oder Familienbetrieb helfen. Zwischen 12 und 15 sind leichte Arbeiten ok.</a:t>
            </a:r>
          </a:p>
          <a:p>
            <a:r>
              <a:rPr lang="de-DE" sz="1100" baseline="0" dirty="0"/>
              <a:t>Ab 15 Jahre sind verschiedene Arbeiten ok sofern sie nicht ausbeuterisch oder potenziell gefährlich sind.</a:t>
            </a:r>
          </a:p>
          <a:p>
            <a:r>
              <a:rPr lang="de-DE" sz="1100" baseline="0" dirty="0"/>
              <a:t>Bei allen Altersstufen gelten die Einschränkungen, dass die Arbeit nicht schädlich sein darf für die Entwicklung der</a:t>
            </a:r>
          </a:p>
          <a:p>
            <a:r>
              <a:rPr lang="de-DE" sz="1100" baseline="0" dirty="0"/>
              <a:t>Kinder/Jugendlichen und nicht in Konflikt mit dem Schulbesuch stehen darf.</a:t>
            </a:r>
          </a:p>
          <a:p>
            <a:endParaRPr lang="en-US" sz="1100" kern="1200" dirty="0">
              <a:solidFill>
                <a:srgbClr val="000000"/>
              </a:solidFill>
              <a:effectLst/>
              <a:latin typeface="Arial"/>
              <a:ea typeface="+mn-ea"/>
              <a:cs typeface="+mn-cs"/>
            </a:endParaRPr>
          </a:p>
          <a:p>
            <a:r>
              <a:rPr lang="en-US" sz="1100" kern="1200" dirty="0" err="1">
                <a:solidFill>
                  <a:srgbClr val="000000"/>
                </a:solidFill>
                <a:effectLst/>
                <a:latin typeface="Arial"/>
                <a:ea typeface="+mn-ea"/>
                <a:cs typeface="+mn-cs"/>
              </a:rPr>
              <a:t>Als</a:t>
            </a:r>
            <a:r>
              <a:rPr lang="en-US" sz="1100" kern="1200" dirty="0">
                <a:solidFill>
                  <a:srgbClr val="000000"/>
                </a:solidFill>
                <a:effectLst/>
                <a:latin typeface="Arial"/>
                <a:ea typeface="+mn-ea"/>
                <a:cs typeface="+mn-cs"/>
              </a:rPr>
              <a:t> </a:t>
            </a:r>
            <a:r>
              <a:rPr lang="en-US" sz="1100" kern="1200" dirty="0" err="1">
                <a:solidFill>
                  <a:srgbClr val="000000"/>
                </a:solidFill>
                <a:effectLst/>
                <a:latin typeface="Arial"/>
                <a:ea typeface="+mn-ea"/>
                <a:cs typeface="+mn-cs"/>
              </a:rPr>
              <a:t>gefährliche</a:t>
            </a:r>
            <a:r>
              <a:rPr lang="en-US" sz="1100" kern="1200" dirty="0">
                <a:solidFill>
                  <a:srgbClr val="000000"/>
                </a:solidFill>
                <a:effectLst/>
                <a:latin typeface="Arial"/>
                <a:ea typeface="+mn-ea"/>
                <a:cs typeface="+mn-cs"/>
              </a:rPr>
              <a:t> Arbeit </a:t>
            </a:r>
            <a:r>
              <a:rPr lang="en-US" sz="1100" kern="1200" dirty="0" err="1">
                <a:solidFill>
                  <a:srgbClr val="000000"/>
                </a:solidFill>
                <a:effectLst/>
                <a:latin typeface="Arial"/>
                <a:ea typeface="+mn-ea"/>
                <a:cs typeface="+mn-cs"/>
              </a:rPr>
              <a:t>definiert</a:t>
            </a:r>
            <a:r>
              <a:rPr lang="en-US" sz="1100" kern="1200" baseline="0" dirty="0">
                <a:solidFill>
                  <a:srgbClr val="000000"/>
                </a:solidFill>
                <a:effectLst/>
                <a:latin typeface="Arial"/>
                <a:ea typeface="+mn-ea"/>
                <a:cs typeface="+mn-cs"/>
              </a:rPr>
              <a:t> die </a:t>
            </a:r>
            <a:r>
              <a:rPr lang="en-US" sz="1100" kern="1200" dirty="0">
                <a:solidFill>
                  <a:srgbClr val="000000"/>
                </a:solidFill>
                <a:effectLst/>
                <a:latin typeface="Arial"/>
                <a:ea typeface="+mn-ea"/>
                <a:cs typeface="+mn-cs"/>
              </a:rPr>
              <a:t>ILO </a:t>
            </a:r>
            <a:r>
              <a:rPr lang="de-DE" sz="1100" kern="1200" dirty="0">
                <a:solidFill>
                  <a:srgbClr val="000000"/>
                </a:solidFill>
                <a:effectLst/>
                <a:latin typeface="Arial"/>
                <a:ea typeface="+mn-ea"/>
                <a:cs typeface="+mn-cs"/>
              </a:rPr>
              <a:t>u.a.</a:t>
            </a:r>
            <a:r>
              <a:rPr lang="en-US" sz="1100" kern="1200" baseline="0" dirty="0">
                <a:solidFill>
                  <a:srgbClr val="000000"/>
                </a:solidFill>
                <a:effectLst/>
                <a:latin typeface="Arial"/>
                <a:ea typeface="+mn-ea"/>
                <a:cs typeface="+mn-cs"/>
              </a:rPr>
              <a:t> Arbeit </a:t>
            </a:r>
            <a:r>
              <a:rPr lang="en-US" sz="1100" kern="1200" baseline="0" dirty="0" err="1">
                <a:solidFill>
                  <a:srgbClr val="000000"/>
                </a:solidFill>
                <a:effectLst/>
                <a:latin typeface="Arial"/>
                <a:ea typeface="+mn-ea"/>
                <a:cs typeface="+mn-cs"/>
              </a:rPr>
              <a:t>mit</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gefährlichen</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Maschinen</a:t>
            </a:r>
            <a:r>
              <a:rPr lang="en-US" sz="1100" kern="1200" baseline="0" dirty="0">
                <a:solidFill>
                  <a:srgbClr val="000000"/>
                </a:solidFill>
                <a:effectLst/>
                <a:latin typeface="Arial"/>
                <a:ea typeface="+mn-ea"/>
                <a:cs typeface="+mn-cs"/>
              </a:rPr>
              <a:t> und </a:t>
            </a:r>
            <a:r>
              <a:rPr lang="en-US" sz="1100" kern="1200" baseline="0" dirty="0" err="1">
                <a:solidFill>
                  <a:srgbClr val="000000"/>
                </a:solidFill>
                <a:effectLst/>
                <a:latin typeface="Arial"/>
                <a:ea typeface="+mn-ea"/>
                <a:cs typeface="+mn-cs"/>
              </a:rPr>
              <a:t>Werkzeugen</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schweren</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Gewichten</a:t>
            </a:r>
            <a:r>
              <a:rPr lang="en-US" sz="1100" kern="1200" baseline="0" dirty="0">
                <a:solidFill>
                  <a:srgbClr val="000000"/>
                </a:solidFill>
                <a:effectLst/>
                <a:latin typeface="Arial"/>
                <a:ea typeface="+mn-ea"/>
                <a:cs typeface="+mn-cs"/>
              </a:rPr>
              <a:t>,</a:t>
            </a:r>
          </a:p>
          <a:p>
            <a:r>
              <a:rPr lang="en-US" sz="1100" kern="1200" baseline="0" dirty="0">
                <a:solidFill>
                  <a:srgbClr val="000000"/>
                </a:solidFill>
                <a:effectLst/>
                <a:latin typeface="Arial"/>
                <a:ea typeface="+mn-ea"/>
                <a:cs typeface="+mn-cs"/>
              </a:rPr>
              <a:t>in </a:t>
            </a:r>
            <a:r>
              <a:rPr lang="en-US" sz="1100" kern="1200" baseline="0" dirty="0" err="1">
                <a:solidFill>
                  <a:srgbClr val="000000"/>
                </a:solidFill>
                <a:effectLst/>
                <a:latin typeface="Arial"/>
                <a:ea typeface="+mn-ea"/>
                <a:cs typeface="+mn-cs"/>
              </a:rPr>
              <a:t>ungesunder</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Umgebung</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z.B</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durch</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chemische</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Substanzen</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Lärm</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oder</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Hitze</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lange</a:t>
            </a:r>
            <a:r>
              <a:rPr lang="en-US" sz="1100" kern="1200" baseline="0" dirty="0">
                <a:solidFill>
                  <a:srgbClr val="000000"/>
                </a:solidFill>
                <a:effectLst/>
                <a:latin typeface="Arial"/>
                <a:ea typeface="+mn-ea"/>
                <a:cs typeface="+mn-cs"/>
              </a:rPr>
              <a:t> </a:t>
            </a:r>
            <a:r>
              <a:rPr lang="en-US" sz="1100" kern="1200" baseline="0" dirty="0" err="1">
                <a:solidFill>
                  <a:srgbClr val="000000"/>
                </a:solidFill>
                <a:effectLst/>
                <a:latin typeface="Arial"/>
                <a:ea typeface="+mn-ea"/>
                <a:cs typeface="+mn-cs"/>
              </a:rPr>
              <a:t>Arbeitszeiten</a:t>
            </a:r>
            <a:r>
              <a:rPr lang="en-US" sz="1100" kern="1200" baseline="0" dirty="0">
                <a:solidFill>
                  <a:srgbClr val="000000"/>
                </a:solidFill>
                <a:effectLst/>
                <a:latin typeface="Arial"/>
                <a:ea typeface="+mn-ea"/>
                <a:cs typeface="+mn-cs"/>
              </a:rPr>
              <a:t> und </a:t>
            </a:r>
            <a:r>
              <a:rPr lang="en-US" sz="1100" kern="1200" baseline="0" dirty="0" err="1">
                <a:solidFill>
                  <a:srgbClr val="000000"/>
                </a:solidFill>
                <a:effectLst/>
                <a:latin typeface="Arial"/>
                <a:ea typeface="+mn-ea"/>
                <a:cs typeface="+mn-cs"/>
              </a:rPr>
              <a:t>Nachtarbeit</a:t>
            </a:r>
            <a:r>
              <a:rPr lang="en-US" sz="1100" kern="1200" baseline="0" dirty="0">
                <a:solidFill>
                  <a:srgbClr val="000000"/>
                </a:solidFill>
                <a:effectLst/>
                <a:latin typeface="Arial"/>
                <a:ea typeface="+mn-ea"/>
                <a:cs typeface="+mn-cs"/>
              </a:rPr>
              <a:t>.</a:t>
            </a:r>
            <a:endParaRPr lang="de-DE" sz="1100" dirty="0">
              <a:solidFill>
                <a:srgbClr val="003366"/>
              </a:solidFill>
              <a:latin typeface="Arial"/>
              <a:ea typeface="Arial"/>
            </a:endParaRPr>
          </a:p>
        </p:txBody>
      </p:sp>
    </p:spTree>
    <p:extLst>
      <p:ext uri="{BB962C8B-B14F-4D97-AF65-F5344CB8AC3E}">
        <p14:creationId xmlns:p14="http://schemas.microsoft.com/office/powerpoint/2010/main" val="3144751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sz="1200" smtClean="0">
                <a:solidFill>
                  <a:srgbClr val="000000"/>
                </a:solidFill>
                <a:latin typeface="Times New Roman" panose="02020603050405020304" pitchFamily="18" charset="0"/>
                <a:ea typeface="MS PGothic" panose="020B0600070205080204" pitchFamily="34" charset="-128"/>
              </a:rPr>
              <a:pPr/>
              <a:t>12</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50"/>
              </a:spcBef>
              <a:buSzPct val="100000"/>
            </a:pPr>
            <a:r>
              <a:rPr lang="de-DE" altLang="de-DE" sz="12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Soziale Verantwortung = ihr wirtschaftliches Handeln sozial verantwortlich gestalten</a:t>
            </a:r>
          </a:p>
          <a:p>
            <a:pPr eaLnBrk="1" hangingPunct="1">
              <a:spcBef>
                <a:spcPts val="450"/>
              </a:spcBef>
              <a:buSzPct val="100000"/>
            </a:pPr>
            <a:r>
              <a:rPr lang="de-DE" altLang="de-DE" sz="1200">
                <a:solidFill>
                  <a:srgbClr val="000000"/>
                </a:solidFill>
                <a:ea typeface="MS PGothic" panose="020B0600070205080204" pitchFamily="34" charset="-128"/>
              </a:rPr>
              <a:t>3.  Eigene Kodizes ernst nehmen und effektive Maßnahmen zur Umsetzung </a:t>
            </a:r>
          </a:p>
          <a:p>
            <a:pPr eaLnBrk="1" hangingPunct="1">
              <a:spcBef>
                <a:spcPts val="450"/>
              </a:spcBef>
              <a:buSzPct val="100000"/>
            </a:pPr>
            <a:r>
              <a:rPr lang="de-DE" altLang="de-DE" sz="1200">
                <a:solidFill>
                  <a:srgbClr val="000000"/>
                </a:solidFill>
                <a:ea typeface="MS PGothic" panose="020B0600070205080204" pitchFamily="34" charset="-128"/>
              </a:rPr>
              <a:t>6. Nicht nur rein kommerzielle audits</a:t>
            </a:r>
          </a:p>
          <a:p>
            <a:pPr eaLnBrk="1" hangingPunct="1">
              <a:spcBef>
                <a:spcPts val="450"/>
              </a:spcBef>
              <a:buSzPct val="100000"/>
            </a:pPr>
            <a:endParaRPr lang="de-DE" altLang="de-DE" sz="12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12</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kern="1200" dirty="0">
                <a:solidFill>
                  <a:srgbClr val="000000"/>
                </a:solidFill>
                <a:effectLst/>
                <a:ea typeface="+mn-ea"/>
                <a:cs typeface="+mn-cs"/>
              </a:rPr>
              <a:t>Weltweit gehen ca. 218</a:t>
            </a:r>
            <a:r>
              <a:rPr lang="de-DE" sz="1100" kern="1200" baseline="0" dirty="0">
                <a:solidFill>
                  <a:srgbClr val="000000"/>
                </a:solidFill>
                <a:effectLst/>
                <a:ea typeface="+mn-ea"/>
                <a:cs typeface="+mn-cs"/>
              </a:rPr>
              <a:t> Mio. Kinder (13,8%) zwischen 5 und 17 Jahren einer Beschäftigung (Arbeit) nach.</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kern="1200" baseline="0" dirty="0">
                <a:solidFill>
                  <a:srgbClr val="000000"/>
                </a:solidFill>
                <a:effectLst/>
                <a:ea typeface="+mn-ea"/>
                <a:cs typeface="+mn-cs"/>
              </a:rPr>
              <a:t>Art und Ausmaß der Tätigkeit sind bei ca. 66 Mio. Kindern nach ILO-Definition und Statistiken nicht problematisch</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kern="1200" baseline="0" dirty="0">
                <a:solidFill>
                  <a:srgbClr val="000000"/>
                </a:solidFill>
                <a:effectLst/>
                <a:ea typeface="+mn-ea"/>
                <a:cs typeface="+mn-cs"/>
              </a:rPr>
              <a:t>(siehe vorherige Folien) und werden demnach nicht als Kinderarbeit klassifiziert. </a:t>
            </a:r>
            <a:r>
              <a:rPr lang="de-DE" sz="1100" kern="1200" dirty="0">
                <a:solidFill>
                  <a:srgbClr val="000000"/>
                </a:solidFill>
                <a:effectLst/>
                <a:ea typeface="+mn-ea"/>
                <a:cs typeface="+mn-cs"/>
              </a:rPr>
              <a:t>Insgesamt sind die Zahlen</a:t>
            </a:r>
            <a:r>
              <a:rPr lang="de-DE" sz="1100" kern="1200" baseline="0" dirty="0">
                <a:solidFill>
                  <a:srgbClr val="000000"/>
                </a:solidFill>
                <a:effectLst/>
                <a:ea typeface="+mn-ea"/>
                <a:cs typeface="+mn-cs"/>
              </a:rPr>
              <a:t> rückläufig</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kern="1200" baseline="0" dirty="0">
                <a:solidFill>
                  <a:srgbClr val="000000"/>
                </a:solidFill>
                <a:effectLst/>
                <a:ea typeface="+mn-ea"/>
                <a:cs typeface="+mn-cs"/>
              </a:rPr>
              <a:t>und es werden Fortschritte erzielt, diese beziehen sich vor allem auf die Kinder unter 14 Jahren.</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kern="1200" baseline="0" dirty="0">
                <a:solidFill>
                  <a:srgbClr val="000000"/>
                </a:solidFill>
                <a:effectLst/>
                <a:ea typeface="+mn-ea"/>
                <a:cs typeface="+mn-cs"/>
              </a:rPr>
              <a:t>Dennoch sind noch immer extrem viele Kinder betroffen. </a:t>
            </a:r>
            <a:r>
              <a:rPr lang="de-DE" sz="1100" kern="1200" dirty="0">
                <a:solidFill>
                  <a:srgbClr val="000000"/>
                </a:solidFill>
                <a:effectLst/>
                <a:ea typeface="+mn-ea"/>
                <a:cs typeface="+mn-cs"/>
              </a:rPr>
              <a:t>Ca. 152 Mio. Kinder in Kinderarbeit </a:t>
            </a:r>
            <a:r>
              <a:rPr lang="de-DE" sz="1100" dirty="0"/>
              <a:t>(weltweit ca. 9,6% aller Kinder),</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baseline="0" dirty="0"/>
              <a:t>davon ca. 73 Mio. Kinder in gefährlicher Kinderarbeit</a:t>
            </a:r>
            <a:endParaRPr lang="de-DE" sz="1100" kern="1200" baseline="0" dirty="0">
              <a:solidFill>
                <a:srgbClr val="000000"/>
              </a:solidFill>
              <a:effectLst/>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i="1" kern="1200" baseline="0" dirty="0">
                <a:solidFill>
                  <a:srgbClr val="000000"/>
                </a:solidFill>
                <a:effectLst/>
                <a:ea typeface="+mn-ea"/>
                <a:cs typeface="+mn-cs"/>
              </a:rPr>
              <a:t>Quelle: </a:t>
            </a:r>
            <a:r>
              <a:rPr lang="de-DE" sz="1100" i="1" kern="1200" dirty="0">
                <a:solidFill>
                  <a:srgbClr val="000000"/>
                </a:solidFill>
                <a:effectLst/>
                <a:ea typeface="+mn-ea"/>
                <a:cs typeface="+mn-cs"/>
              </a:rPr>
              <a:t>https://www.ilo.org/wcmsp5/groups/public/@dgreports/@dcomm/documents/publication/wcms_575541.pdf,</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i="1" kern="1200" dirty="0">
                <a:solidFill>
                  <a:srgbClr val="000000"/>
                </a:solidFill>
                <a:effectLst/>
                <a:ea typeface="+mn-ea"/>
                <a:cs typeface="+mn-cs"/>
              </a:rPr>
              <a:t>Seite</a:t>
            </a:r>
            <a:r>
              <a:rPr lang="de-DE" sz="1100" i="1" kern="1200" baseline="0" dirty="0">
                <a:solidFill>
                  <a:srgbClr val="000000"/>
                </a:solidFill>
                <a:effectLst/>
                <a:ea typeface="+mn-ea"/>
                <a:cs typeface="+mn-cs"/>
              </a:rPr>
              <a:t> 7, Zugriff 16.09.2019</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sz="1100" i="1" kern="1200" dirty="0">
              <a:solidFill>
                <a:srgbClr val="000000"/>
              </a:solidFill>
              <a:effectLst/>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i="1" kern="1200" dirty="0">
                <a:solidFill>
                  <a:srgbClr val="000000"/>
                </a:solidFill>
                <a:effectLst/>
                <a:ea typeface="+mn-ea"/>
                <a:cs typeface="+mn-cs"/>
              </a:rPr>
              <a:t>Zur Abbildung: Die farbigen</a:t>
            </a:r>
            <a:r>
              <a:rPr lang="de-DE" sz="1100" i="1" kern="1200" baseline="0" dirty="0">
                <a:solidFill>
                  <a:srgbClr val="000000"/>
                </a:solidFill>
                <a:effectLst/>
                <a:ea typeface="+mn-ea"/>
                <a:cs typeface="+mn-cs"/>
              </a:rPr>
              <a:t> Kästchen aller Farbtöne zusammen sind 264, das sind sämtliche arbeitende Kinder weltweit,</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i="1" kern="1200" baseline="0" dirty="0">
                <a:solidFill>
                  <a:srgbClr val="000000"/>
                </a:solidFill>
                <a:effectLst/>
                <a:ea typeface="+mn-ea"/>
                <a:cs typeface="+mn-cs"/>
              </a:rPr>
              <a:t>die beiden dunkleren Blautöne sind zusammen 152 Kästchen, das sind die Kinder in Kinderarbeit.</a:t>
            </a:r>
            <a:endParaRPr lang="de-DE" sz="1100" i="1" kern="1200" dirty="0">
              <a:solidFill>
                <a:srgbClr val="000000"/>
              </a:solidFill>
              <a:effectLst/>
              <a:ea typeface="+mn-ea"/>
              <a:cs typeface="+mn-cs"/>
            </a:endParaRPr>
          </a:p>
          <a:p>
            <a:endParaRPr lang="de-DE" sz="1100" kern="1200" dirty="0">
              <a:solidFill>
                <a:srgbClr val="000000"/>
              </a:solidFill>
              <a:effectLst/>
              <a:ea typeface="+mn-ea"/>
              <a:cs typeface="+mn-cs"/>
            </a:endParaRPr>
          </a:p>
          <a:p>
            <a:r>
              <a:rPr lang="de-DE" sz="1100" kern="1200" dirty="0">
                <a:solidFill>
                  <a:srgbClr val="000000"/>
                </a:solidFill>
                <a:effectLst/>
                <a:ea typeface="+mn-ea"/>
                <a:cs typeface="+mn-cs"/>
              </a:rPr>
              <a:t>Kinderarbeit ist damit eins der größten Risiken für die körperliche und seelische Gesundheit von Kindern. </a:t>
            </a:r>
          </a:p>
          <a:p>
            <a:r>
              <a:rPr lang="de-DE" sz="1100" kern="1200" dirty="0">
                <a:solidFill>
                  <a:srgbClr val="000000"/>
                </a:solidFill>
                <a:effectLst/>
                <a:ea typeface="+mn-ea"/>
                <a:cs typeface="+mn-cs"/>
              </a:rPr>
              <a:t>Die betroffenen Kinder arbeiten in der Landwirtschaft, in der Industrie, im Dienstleistungsgewerbe,</a:t>
            </a:r>
          </a:p>
          <a:p>
            <a:r>
              <a:rPr lang="de-DE" sz="1100" kern="1200" dirty="0">
                <a:solidFill>
                  <a:srgbClr val="000000"/>
                </a:solidFill>
                <a:effectLst/>
                <a:ea typeface="+mn-ea"/>
                <a:cs typeface="+mn-cs"/>
              </a:rPr>
              <a:t>im formellen und informellen Sektor, üben auch illegale Tätigkeiten aus und dienen als </a:t>
            </a:r>
            <a:r>
              <a:rPr lang="de-DE" sz="1100" kern="1200" dirty="0" err="1">
                <a:solidFill>
                  <a:srgbClr val="000000"/>
                </a:solidFill>
                <a:effectLst/>
                <a:ea typeface="+mn-ea"/>
                <a:cs typeface="+mn-cs"/>
              </a:rPr>
              <a:t>Soldat_innen</a:t>
            </a:r>
            <a:r>
              <a:rPr lang="de-DE" sz="1100" kern="1200" dirty="0">
                <a:solidFill>
                  <a:srgbClr val="000000"/>
                </a:solidFill>
                <a:effectLst/>
                <a:ea typeface="+mn-ea"/>
                <a:cs typeface="+mn-cs"/>
              </a:rPr>
              <a:t> und Prostituierte.</a:t>
            </a:r>
          </a:p>
          <a:p>
            <a:endParaRPr lang="de-DE" sz="1100" kern="1200" dirty="0">
              <a:solidFill>
                <a:srgbClr val="000000"/>
              </a:solidFill>
              <a:effectLst/>
              <a:ea typeface="+mn-ea"/>
              <a:cs typeface="+mn-cs"/>
            </a:endParaRPr>
          </a:p>
          <a:p>
            <a:r>
              <a:rPr lang="de-DE" sz="1100" kern="1200" dirty="0">
                <a:solidFill>
                  <a:srgbClr val="000000"/>
                </a:solidFill>
                <a:effectLst/>
                <a:ea typeface="+mn-ea"/>
                <a:cs typeface="+mn-cs"/>
              </a:rPr>
              <a:t>Wichtig ist, dass es in allen Ländern der Welt Kinderarbeit gibt. Auch in Europa und den USA. Art und Ausmaß</a:t>
            </a:r>
            <a:r>
              <a:rPr lang="de-DE" sz="1100" kern="1200" baseline="0" dirty="0">
                <a:solidFill>
                  <a:srgbClr val="000000"/>
                </a:solidFill>
                <a:effectLst/>
                <a:ea typeface="+mn-ea"/>
                <a:cs typeface="+mn-cs"/>
              </a:rPr>
              <a:t> variieren stark.</a:t>
            </a:r>
          </a:p>
          <a:p>
            <a:r>
              <a:rPr lang="de-DE" sz="1100" kern="1200" baseline="0" dirty="0">
                <a:solidFill>
                  <a:srgbClr val="000000"/>
                </a:solidFill>
                <a:effectLst/>
                <a:ea typeface="+mn-ea"/>
                <a:cs typeface="+mn-cs"/>
              </a:rPr>
              <a:t>Alle Zahlen müssen vor dem Hintergrund betrachtet werden, dass es für illegale Arbeit, die oft im Verborgenen stattfindet,</a:t>
            </a:r>
          </a:p>
          <a:p>
            <a:r>
              <a:rPr lang="de-DE" sz="1100" kern="1200" baseline="0" dirty="0">
                <a:solidFill>
                  <a:srgbClr val="000000"/>
                </a:solidFill>
                <a:effectLst/>
                <a:ea typeface="+mn-ea"/>
                <a:cs typeface="+mn-cs"/>
              </a:rPr>
              <a:t>natürlich keine offiziellen und eindeutigen Zahlen gibt. Die Dunkelziffer ist hoch und Schätzungen variieren.</a:t>
            </a:r>
          </a:p>
          <a:p>
            <a:r>
              <a:rPr lang="de-DE" sz="1100" kern="1200" baseline="0" dirty="0">
                <a:solidFill>
                  <a:srgbClr val="000000"/>
                </a:solidFill>
                <a:effectLst/>
                <a:ea typeface="+mn-ea"/>
                <a:cs typeface="+mn-cs"/>
              </a:rPr>
              <a:t>Wir arbeiten hier mit den aktuellsten Zahlen der ILO aus dem Jahr 2016,veröffentlich im Jahr 2017,</a:t>
            </a:r>
          </a:p>
          <a:p>
            <a:r>
              <a:rPr lang="de-DE" sz="1100" kern="1200" baseline="0" dirty="0">
                <a:solidFill>
                  <a:srgbClr val="000000"/>
                </a:solidFill>
                <a:effectLst/>
                <a:ea typeface="+mn-ea"/>
                <a:cs typeface="+mn-cs"/>
              </a:rPr>
              <a:t>die allgemein als realistisch anerkannt werden.</a:t>
            </a:r>
            <a:endParaRPr lang="de-DE" sz="1100" kern="1200" dirty="0">
              <a:solidFill>
                <a:srgbClr val="000000"/>
              </a:solidFill>
              <a:effectLst/>
              <a:ea typeface="+mn-ea"/>
              <a:cs typeface="+mn-cs"/>
            </a:endParaRPr>
          </a:p>
        </p:txBody>
      </p:sp>
    </p:spTree>
    <p:extLst>
      <p:ext uri="{BB962C8B-B14F-4D97-AF65-F5344CB8AC3E}">
        <p14:creationId xmlns:p14="http://schemas.microsoft.com/office/powerpoint/2010/main" val="1836901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sz="1200" smtClean="0">
                <a:solidFill>
                  <a:srgbClr val="000000"/>
                </a:solidFill>
                <a:latin typeface="Times New Roman" panose="02020603050405020304" pitchFamily="18" charset="0"/>
                <a:ea typeface="MS PGothic" panose="020B0600070205080204" pitchFamily="34" charset="-128"/>
              </a:rPr>
              <a:pPr/>
              <a:t>13</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50"/>
              </a:spcBef>
              <a:buSzPct val="100000"/>
            </a:pPr>
            <a:r>
              <a:rPr lang="de-DE" altLang="de-DE" sz="12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Soziale Verantwortung = ihr wirtschaftliches Handeln sozial verantwortlich gestalten</a:t>
            </a:r>
          </a:p>
          <a:p>
            <a:pPr eaLnBrk="1" hangingPunct="1">
              <a:spcBef>
                <a:spcPts val="450"/>
              </a:spcBef>
              <a:buSzPct val="100000"/>
            </a:pPr>
            <a:r>
              <a:rPr lang="de-DE" altLang="de-DE" sz="1200">
                <a:solidFill>
                  <a:srgbClr val="000000"/>
                </a:solidFill>
                <a:ea typeface="MS PGothic" panose="020B0600070205080204" pitchFamily="34" charset="-128"/>
              </a:rPr>
              <a:t>3.  Eigene Kodizes ernst nehmen und effektive Maßnahmen zur Umsetzung </a:t>
            </a:r>
          </a:p>
          <a:p>
            <a:pPr eaLnBrk="1" hangingPunct="1">
              <a:spcBef>
                <a:spcPts val="450"/>
              </a:spcBef>
              <a:buSzPct val="100000"/>
            </a:pPr>
            <a:r>
              <a:rPr lang="de-DE" altLang="de-DE" sz="1200">
                <a:solidFill>
                  <a:srgbClr val="000000"/>
                </a:solidFill>
                <a:ea typeface="MS PGothic" panose="020B0600070205080204" pitchFamily="34" charset="-128"/>
              </a:rPr>
              <a:t>6. Nicht nur rein kommerzielle audits</a:t>
            </a:r>
          </a:p>
          <a:p>
            <a:pPr eaLnBrk="1" hangingPunct="1">
              <a:spcBef>
                <a:spcPts val="450"/>
              </a:spcBef>
              <a:buSzPct val="100000"/>
            </a:pPr>
            <a:endParaRPr lang="de-DE" altLang="de-DE" sz="12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13</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i="1" dirty="0">
                <a:solidFill>
                  <a:srgbClr val="003366"/>
                </a:solidFill>
                <a:latin typeface="Calibri" panose="020F0502020204030204" pitchFamily="34" charset="0"/>
                <a:ea typeface="Arial"/>
                <a:cs typeface="Calibri" panose="020F0502020204030204" pitchFamily="34" charset="0"/>
              </a:rPr>
              <a:t>Zahlen der Grafik aus dem Jahr 2018</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kern="1200" dirty="0">
                <a:solidFill>
                  <a:srgbClr val="000000"/>
                </a:solidFill>
                <a:effectLst/>
                <a:latin typeface="Arial"/>
                <a:ea typeface="+mn-ea"/>
                <a:cs typeface="+mn-cs"/>
              </a:rPr>
              <a:t>Rot: </a:t>
            </a:r>
            <a:r>
              <a:rPr lang="de-DE" sz="1200" kern="1200" dirty="0" err="1">
                <a:solidFill>
                  <a:srgbClr val="000000"/>
                </a:solidFill>
                <a:effectLst/>
                <a:latin typeface="Arial"/>
                <a:ea typeface="+mn-ea"/>
                <a:cs typeface="+mn-cs"/>
              </a:rPr>
              <a:t>Agriculture</a:t>
            </a:r>
            <a:endParaRPr lang="de-DE" sz="1200" kern="1200" dirty="0">
              <a:solidFill>
                <a:srgbClr val="000000"/>
              </a:solidFill>
              <a:effectLst/>
              <a:latin typeface="Arial"/>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kern="1200" dirty="0">
                <a:solidFill>
                  <a:srgbClr val="000000"/>
                </a:solidFill>
                <a:effectLst/>
                <a:latin typeface="Arial"/>
                <a:ea typeface="+mn-ea"/>
                <a:cs typeface="+mn-cs"/>
              </a:rPr>
              <a:t>Dunkelgrau: Manufacturing</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kern="1200" dirty="0">
                <a:solidFill>
                  <a:srgbClr val="000000"/>
                </a:solidFill>
                <a:effectLst/>
                <a:latin typeface="Arial"/>
                <a:ea typeface="+mn-ea"/>
                <a:cs typeface="+mn-cs"/>
              </a:rPr>
              <a:t>Blau: Mining/</a:t>
            </a:r>
            <a:r>
              <a:rPr lang="de-DE" sz="1200" kern="1200" dirty="0" err="1">
                <a:solidFill>
                  <a:srgbClr val="000000"/>
                </a:solidFill>
                <a:effectLst/>
                <a:latin typeface="Arial"/>
                <a:ea typeface="+mn-ea"/>
                <a:cs typeface="+mn-cs"/>
              </a:rPr>
              <a:t>Quarrying</a:t>
            </a:r>
            <a:r>
              <a:rPr lang="de-DE" sz="1200" kern="1200" dirty="0">
                <a:solidFill>
                  <a:srgbClr val="000000"/>
                </a:solidFill>
                <a:effectLst/>
                <a:latin typeface="Arial"/>
                <a:ea typeface="+mn-ea"/>
                <a:cs typeface="+mn-cs"/>
              </a:rPr>
              <a:t> </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kern="1200" dirty="0">
                <a:solidFill>
                  <a:srgbClr val="000000"/>
                </a:solidFill>
                <a:effectLst/>
                <a:latin typeface="Arial"/>
                <a:ea typeface="+mn-ea"/>
                <a:cs typeface="+mn-cs"/>
              </a:rPr>
              <a:t>Hellblau: </a:t>
            </a:r>
            <a:r>
              <a:rPr lang="de-DE" sz="1200" kern="1200" dirty="0" err="1">
                <a:solidFill>
                  <a:srgbClr val="000000"/>
                </a:solidFill>
                <a:effectLst/>
                <a:latin typeface="Arial"/>
                <a:ea typeface="+mn-ea"/>
                <a:cs typeface="+mn-cs"/>
              </a:rPr>
              <a:t>Pornography</a:t>
            </a:r>
            <a:r>
              <a:rPr lang="de-DE" sz="1200" kern="1200" dirty="0">
                <a:solidFill>
                  <a:srgbClr val="000000"/>
                </a:solidFill>
                <a:effectLst/>
                <a:latin typeface="Arial"/>
                <a:ea typeface="+mn-ea"/>
                <a:cs typeface="+mn-cs"/>
              </a:rPr>
              <a:t> </a:t>
            </a:r>
            <a:endParaRPr lang="de-DE" sz="1100" i="1" dirty="0">
              <a:solidFill>
                <a:srgbClr val="003366"/>
              </a:solidFill>
              <a:latin typeface="Calibri" panose="020F0502020204030204" pitchFamily="34" charset="0"/>
              <a:ea typeface="Arial"/>
              <a:cs typeface="Calibri" panose="020F0502020204030204" pitchFamily="34" charset="0"/>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100" kern="1200" dirty="0">
                <a:solidFill>
                  <a:srgbClr val="000000"/>
                </a:solidFill>
                <a:effectLst/>
                <a:ea typeface="+mn-ea"/>
                <a:cs typeface="+mn-cs"/>
              </a:rPr>
              <a:t> </a:t>
            </a:r>
          </a:p>
          <a:p>
            <a:r>
              <a:rPr lang="de-DE" sz="1100" kern="1200" dirty="0">
                <a:solidFill>
                  <a:srgbClr val="000000"/>
                </a:solidFill>
                <a:effectLst/>
                <a:ea typeface="+mn-ea"/>
                <a:cs typeface="+mn-cs"/>
              </a:rPr>
              <a:t>Diese Arbeit gibt einen groben Eindruck zu Art und Ausmaß der Kinderarbeit (und Zwangsarbeit!)</a:t>
            </a:r>
            <a:r>
              <a:rPr lang="de-DE" sz="1100" kern="1200" baseline="0" dirty="0">
                <a:solidFill>
                  <a:srgbClr val="000000"/>
                </a:solidFill>
                <a:effectLst/>
                <a:ea typeface="+mn-ea"/>
                <a:cs typeface="+mn-cs"/>
              </a:rPr>
              <a:t> </a:t>
            </a:r>
            <a:r>
              <a:rPr lang="de-DE" sz="1100" kern="1200" dirty="0">
                <a:solidFill>
                  <a:srgbClr val="000000"/>
                </a:solidFill>
                <a:effectLst/>
                <a:ea typeface="+mn-ea"/>
                <a:cs typeface="+mn-cs"/>
              </a:rPr>
              <a:t>weltweit.</a:t>
            </a:r>
          </a:p>
          <a:p>
            <a:r>
              <a:rPr lang="de-DE" sz="1100" kern="1200" dirty="0">
                <a:solidFill>
                  <a:srgbClr val="000000"/>
                </a:solidFill>
                <a:effectLst/>
                <a:ea typeface="+mn-ea"/>
                <a:cs typeface="+mn-cs"/>
              </a:rPr>
              <a:t>Das US Arbeitsministerium hat in</a:t>
            </a:r>
            <a:r>
              <a:rPr lang="de-DE" sz="1100" kern="1200" baseline="0" dirty="0">
                <a:solidFill>
                  <a:srgbClr val="000000"/>
                </a:solidFill>
                <a:effectLst/>
                <a:ea typeface="+mn-ea"/>
                <a:cs typeface="+mn-cs"/>
              </a:rPr>
              <a:t> den Wertschöpfungsketten von 148 Produkten (gemeint sind Produktgruppen,</a:t>
            </a:r>
          </a:p>
          <a:p>
            <a:r>
              <a:rPr lang="de-DE" sz="1100" kern="1200" baseline="0" dirty="0">
                <a:solidFill>
                  <a:srgbClr val="000000"/>
                </a:solidFill>
                <a:effectLst/>
                <a:ea typeface="+mn-ea"/>
                <a:cs typeface="+mn-cs"/>
              </a:rPr>
              <a:t>hierbei gelten z.B. alle Arten von Textilien als ein Produkt) Kinder- und Zwangsarbeit festgestellt.</a:t>
            </a:r>
          </a:p>
          <a:p>
            <a:r>
              <a:rPr lang="de-DE" sz="1100" kern="1200" baseline="0" dirty="0">
                <a:solidFill>
                  <a:srgbClr val="000000"/>
                </a:solidFill>
                <a:effectLst/>
                <a:ea typeface="+mn-ea"/>
                <a:cs typeface="+mn-cs"/>
              </a:rPr>
              <a:t>Es sind deutlich mehr Produkte von Kinderarbeit betroffen als von Zwangsarbeit.</a:t>
            </a:r>
          </a:p>
          <a:p>
            <a:endParaRPr lang="de-DE" sz="1100" kern="1200" baseline="0" dirty="0">
              <a:solidFill>
                <a:srgbClr val="000000"/>
              </a:solidFill>
              <a:effectLst/>
              <a:ea typeface="+mn-ea"/>
              <a:cs typeface="+mn-cs"/>
            </a:endParaRPr>
          </a:p>
          <a:p>
            <a:r>
              <a:rPr lang="de-DE" sz="1100" i="1" kern="1200" baseline="0" dirty="0">
                <a:solidFill>
                  <a:srgbClr val="000000"/>
                </a:solidFill>
                <a:effectLst/>
                <a:ea typeface="+mn-ea"/>
                <a:cs typeface="+mn-cs"/>
              </a:rPr>
              <a:t>Achtung: diese Abbildung hat keine Aussagekraft hinsichtlich der Anzahl der Betroffenen Menschen (vorherige Folie),</a:t>
            </a:r>
          </a:p>
          <a:p>
            <a:r>
              <a:rPr lang="de-DE" sz="1100" i="1" kern="1200" baseline="0" dirty="0">
                <a:solidFill>
                  <a:srgbClr val="000000"/>
                </a:solidFill>
                <a:effectLst/>
                <a:ea typeface="+mn-ea"/>
                <a:cs typeface="+mn-cs"/>
              </a:rPr>
              <a:t>hier geht es lediglich um die Produkte.</a:t>
            </a:r>
          </a:p>
          <a:p>
            <a:endParaRPr lang="de-DE" sz="1100" kern="1200" baseline="0" dirty="0">
              <a:solidFill>
                <a:srgbClr val="000000"/>
              </a:solidFill>
              <a:effectLst/>
              <a:ea typeface="+mn-ea"/>
              <a:cs typeface="+mn-cs"/>
            </a:endParaRPr>
          </a:p>
          <a:p>
            <a:r>
              <a:rPr lang="de-DE" sz="1100" i="1" kern="1200" dirty="0">
                <a:solidFill>
                  <a:srgbClr val="000000"/>
                </a:solidFill>
                <a:effectLst/>
                <a:ea typeface="+mn-ea"/>
                <a:cs typeface="+mn-cs"/>
              </a:rPr>
              <a:t>Quelle: https://www.dol.gov/sites/dolgov/files/ILAB/ListofGoods.pdf, Seite 16,</a:t>
            </a:r>
            <a:r>
              <a:rPr lang="de-DE" sz="1100" i="1" kern="1200" baseline="0" dirty="0">
                <a:solidFill>
                  <a:srgbClr val="000000"/>
                </a:solidFill>
                <a:effectLst/>
                <a:ea typeface="+mn-ea"/>
                <a:cs typeface="+mn-cs"/>
              </a:rPr>
              <a:t> Zugriff 16.09.2019</a:t>
            </a:r>
            <a:endParaRPr lang="de-DE" sz="1100" i="1" kern="1200" dirty="0">
              <a:solidFill>
                <a:srgbClr val="000000"/>
              </a:solidFill>
              <a:effectLst/>
              <a:ea typeface="+mn-ea"/>
              <a:cs typeface="+mn-cs"/>
            </a:endParaRPr>
          </a:p>
        </p:txBody>
      </p:sp>
    </p:spTree>
    <p:extLst>
      <p:ext uri="{BB962C8B-B14F-4D97-AF65-F5344CB8AC3E}">
        <p14:creationId xmlns:p14="http://schemas.microsoft.com/office/powerpoint/2010/main" val="16173699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Das Übereinkommen zur Beseitigung jeder Form von Diskriminierung der Frau (CEDAW) wurde am 18.12.1979</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von der Generalversammlung der Vereinten Nationen verabschiedet (Resolution 34/180 der Generalversammlung der Vereinten Nationen).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Das Übereinkommen trat am 03.09.1981 völkerrechtlich in Kraft.  CEDAW ist das wichtigste völkerrechtliche Menschenrechtsinstrument für Frauen.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Die Vertragsstaaten werden zur rechtlichen und faktischen Gleichstellung von Frauen in allen Lebensbereichen</a:t>
            </a:r>
            <a:r>
              <a:rPr lang="de-DE" baseline="0" dirty="0"/>
              <a:t> </a:t>
            </a:r>
            <a:r>
              <a:rPr lang="de-DE" dirty="0"/>
              <a:t>verpflichtet.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Der Staat darf nicht nur nicht selbst gegen den Gleichbehandlungsgrundsatz verstoßen, sondern er muss auch aktiv dafür sorgen,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faktische Chancengleichheit in der gesellschaftlichen Realität zu erreichen.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Er ist verpflichtet, eine aktive Politik zur Beseitigung der Diskriminierung von Frauen zu verfolgen.</a:t>
            </a:r>
            <a:endParaRPr lang="en-GB" dirty="0"/>
          </a:p>
          <a:p>
            <a:endParaRPr lang="de-DE" sz="1200" baseline="0" dirty="0"/>
          </a:p>
        </p:txBody>
      </p:sp>
    </p:spTree>
    <p:extLst>
      <p:ext uri="{BB962C8B-B14F-4D97-AF65-F5344CB8AC3E}">
        <p14:creationId xmlns:p14="http://schemas.microsoft.com/office/powerpoint/2010/main" val="24762469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15</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In Deutschland kann eine schwangere Frau im Moment theoretisch bis zur Geburt arbeiten, wenn Sie es möchte – </a:t>
            </a:r>
          </a:p>
          <a:p>
            <a:r>
              <a:rPr lang="de-DE" dirty="0"/>
              <a:t>auch wenn die </a:t>
            </a:r>
            <a:r>
              <a:rPr lang="de-DE" dirty="0">
                <a:solidFill>
                  <a:srgbClr val="002060"/>
                </a:solidFill>
              </a:rPr>
              <a:t>Mutterschutzfrist</a:t>
            </a:r>
            <a:r>
              <a:rPr lang="de-DE" dirty="0"/>
              <a:t> derzeit sechs Wochen vor der Geburt beginnt. Nach der Geburt besteht dann jedoch bis</a:t>
            </a:r>
          </a:p>
          <a:p>
            <a:r>
              <a:rPr lang="de-DE" dirty="0"/>
              <a:t>zum Ende der Mutterschutzfrist acht Wochen lang ein absolutes Beschäftigungsverbot. </a:t>
            </a:r>
          </a:p>
          <a:p>
            <a:r>
              <a:rPr lang="de-DE" dirty="0"/>
              <a:t>In dieser Zeit bekommen angestellte Frauen, die gesetzlich krankenversichert sind, </a:t>
            </a:r>
            <a:r>
              <a:rPr lang="de-DE" b="0" dirty="0">
                <a:solidFill>
                  <a:srgbClr val="002060"/>
                </a:solidFill>
              </a:rPr>
              <a:t>Mutterschaftsgeld</a:t>
            </a:r>
            <a:r>
              <a:rPr lang="de-DE" dirty="0"/>
              <a:t>.</a:t>
            </a:r>
          </a:p>
          <a:p>
            <a:r>
              <a:rPr lang="de-DE" dirty="0"/>
              <a:t>Dabei zahlt die Krankenkasse maximal 13 Euro pro Arbeitstag. Der Arbeitgeber stockt dieses Mutterschaftsgeld</a:t>
            </a:r>
          </a:p>
          <a:p>
            <a:r>
              <a:rPr lang="de-DE" dirty="0"/>
              <a:t>bis zur Höhe des Nettogehaltes auf. Selbstständige erhalten dagegen nur ein Mutterschaftsgeld in Höhe des Krankengeldes –</a:t>
            </a:r>
          </a:p>
          <a:p>
            <a:r>
              <a:rPr lang="de-DE" dirty="0"/>
              <a:t>und auch das nur, wenn Sie freiwilliges Mitglied der gesetzlichen Krankenversicherung sind.</a:t>
            </a:r>
          </a:p>
          <a:p>
            <a:endParaRPr lang="de-DE" dirty="0"/>
          </a:p>
          <a:p>
            <a:r>
              <a:rPr lang="de-DE" dirty="0"/>
              <a:t>Das Elterngeld ist eine einkommensabhängige Leistung, die Mutter oder Vater in den ersten Lebensmonaten des Kindes eine Reduzierung</a:t>
            </a:r>
          </a:p>
          <a:p>
            <a:r>
              <a:rPr lang="de-DE" dirty="0"/>
              <a:t>oder Unterbrechung ihrer Erwerbstätigkeit ermöglichen soll. </a:t>
            </a:r>
            <a:br>
              <a:rPr lang="de-DE" dirty="0"/>
            </a:br>
            <a:r>
              <a:rPr lang="de-DE" dirty="0"/>
              <a:t>Anmerkung: Väter können zwar in fast allen </a:t>
            </a:r>
            <a:r>
              <a:rPr lang="de-DE" baseline="0" dirty="0"/>
              <a:t>Ländern mittlerweile Elterngeld in Anspruch nehmen, dies wird aber in der Praxis selten getan,</a:t>
            </a:r>
          </a:p>
          <a:p>
            <a:r>
              <a:rPr lang="de-DE" baseline="0" dirty="0"/>
              <a:t>wenn die Elternzeit zwischen beiden Eltern aufgeteilt werden kann. Die EU Richtlinie zu Elternzeit sieht daher z.B. vor,</a:t>
            </a:r>
          </a:p>
          <a:p>
            <a:r>
              <a:rPr lang="de-DE" baseline="0" dirty="0"/>
              <a:t>dass mindestens vier Monate der Elternzeit nur dem Vater zustehen dürfen und nicht auf die Mutter übertragen werden können,</a:t>
            </a:r>
          </a:p>
          <a:p>
            <a:r>
              <a:rPr lang="de-DE" baseline="0" dirty="0"/>
              <a:t>um Geschlechtergleichheit zu fördern.</a:t>
            </a:r>
            <a:endParaRPr lang="de-DE" dirty="0"/>
          </a:p>
        </p:txBody>
      </p:sp>
    </p:spTree>
    <p:extLst>
      <p:ext uri="{BB962C8B-B14F-4D97-AF65-F5344CB8AC3E}">
        <p14:creationId xmlns:p14="http://schemas.microsoft.com/office/powerpoint/2010/main" val="1625490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16</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b="1" dirty="0"/>
              <a:t>Antwort b) ist richtig</a:t>
            </a:r>
          </a:p>
          <a:p>
            <a:r>
              <a:rPr lang="de-DE" dirty="0"/>
              <a:t>Info zu den USA: In den USA gibt es 12</a:t>
            </a:r>
            <a:r>
              <a:rPr lang="de-DE" baseline="0" dirty="0"/>
              <a:t> Wochen unbezahlten Mutterschaftsurlaub. Der sogenannte</a:t>
            </a:r>
            <a:r>
              <a:rPr lang="en-US" sz="1200" kern="1200" dirty="0">
                <a:solidFill>
                  <a:srgbClr val="000000"/>
                </a:solidFill>
                <a:effectLst/>
                <a:latin typeface="Arial"/>
                <a:ea typeface="+mn-ea"/>
                <a:cs typeface="+mn-cs"/>
              </a:rPr>
              <a:t> FMLA (Family Medical Leave Act)</a:t>
            </a:r>
            <a:endParaRPr lang="en-US" sz="1200" kern="1200" baseline="0" dirty="0">
              <a:solidFill>
                <a:srgbClr val="000000"/>
              </a:solidFill>
              <a:effectLst/>
              <a:latin typeface="Arial"/>
              <a:ea typeface="+mn-ea"/>
              <a:cs typeface="+mn-cs"/>
            </a:endParaRPr>
          </a:p>
          <a:p>
            <a:r>
              <a:rPr lang="en-US" sz="1200" kern="1200" baseline="0" dirty="0" err="1">
                <a:solidFill>
                  <a:srgbClr val="000000"/>
                </a:solidFill>
                <a:effectLst/>
                <a:latin typeface="Arial"/>
                <a:ea typeface="+mn-ea"/>
                <a:cs typeface="+mn-cs"/>
              </a:rPr>
              <a:t>erlaubt</a:t>
            </a:r>
            <a:r>
              <a:rPr lang="en-US" sz="1200" kern="1200" baseline="0" dirty="0">
                <a:solidFill>
                  <a:srgbClr val="000000"/>
                </a:solidFill>
                <a:effectLst/>
                <a:latin typeface="Arial"/>
                <a:ea typeface="+mn-ea"/>
                <a:cs typeface="+mn-cs"/>
              </a:rPr>
              <a:t> Frauen </a:t>
            </a:r>
            <a:r>
              <a:rPr lang="en-US" sz="1200" kern="1200" baseline="0" dirty="0" err="1">
                <a:solidFill>
                  <a:srgbClr val="000000"/>
                </a:solidFill>
                <a:effectLst/>
                <a:latin typeface="Arial"/>
                <a:ea typeface="+mn-ea"/>
                <a:cs typeface="+mn-cs"/>
              </a:rPr>
              <a:t>wie</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Männern</a:t>
            </a:r>
            <a:r>
              <a:rPr lang="en-US" sz="1200" kern="1200" dirty="0">
                <a:solidFill>
                  <a:srgbClr val="000000"/>
                </a:solidFill>
                <a:effectLst/>
                <a:latin typeface="Arial"/>
                <a:ea typeface="+mn-ea"/>
                <a:cs typeface="+mn-cs"/>
              </a:rPr>
              <a:t> 12 </a:t>
            </a:r>
            <a:r>
              <a:rPr lang="en-US" sz="1200" kern="1200" dirty="0" err="1">
                <a:solidFill>
                  <a:srgbClr val="000000"/>
                </a:solidFill>
                <a:effectLst/>
                <a:latin typeface="Arial"/>
                <a:ea typeface="+mn-ea"/>
                <a:cs typeface="+mn-cs"/>
              </a:rPr>
              <a:t>Wochen</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unbezahlten</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Urlaub</a:t>
            </a:r>
            <a:r>
              <a:rPr lang="en-US" sz="1200" kern="1200" dirty="0">
                <a:solidFill>
                  <a:srgbClr val="000000"/>
                </a:solidFill>
                <a:effectLst/>
                <a:latin typeface="Arial"/>
                <a:ea typeface="+mn-ea"/>
                <a:cs typeface="+mn-cs"/>
              </a:rPr>
              <a:t> – </a:t>
            </a:r>
            <a:r>
              <a:rPr lang="en-US" sz="1200" kern="1200" dirty="0" err="1">
                <a:solidFill>
                  <a:srgbClr val="000000"/>
                </a:solidFill>
                <a:effectLst/>
                <a:latin typeface="Arial"/>
                <a:ea typeface="+mn-ea"/>
                <a:cs typeface="+mn-cs"/>
              </a:rPr>
              <a:t>für</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Geburt</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ebenso</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wir</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für</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alle</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anderen</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medizinischen</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Probleme</a:t>
            </a:r>
            <a:r>
              <a:rPr lang="en-US" sz="1200" kern="1200" baseline="0" dirty="0">
                <a:solidFill>
                  <a:srgbClr val="000000"/>
                </a:solidFill>
                <a:effectLst/>
                <a:latin typeface="Arial"/>
                <a:ea typeface="+mn-ea"/>
                <a:cs typeface="+mn-cs"/>
              </a:rPr>
              <a:t>”.</a:t>
            </a:r>
          </a:p>
          <a:p>
            <a:r>
              <a:rPr lang="en-US" sz="1200" u="none" kern="1200" dirty="0" err="1">
                <a:solidFill>
                  <a:srgbClr val="000000"/>
                </a:solidFill>
                <a:effectLst/>
                <a:latin typeface="Arial"/>
                <a:ea typeface="+mn-ea"/>
                <a:cs typeface="+mn-cs"/>
              </a:rPr>
              <a:t>Diese</a:t>
            </a:r>
            <a:r>
              <a:rPr lang="en-US" sz="1200" u="none" kern="1200" dirty="0">
                <a:solidFill>
                  <a:srgbClr val="000000"/>
                </a:solidFill>
                <a:effectLst/>
                <a:latin typeface="Arial"/>
                <a:ea typeface="+mn-ea"/>
                <a:cs typeface="+mn-cs"/>
              </a:rPr>
              <a:t> 12 </a:t>
            </a:r>
            <a:r>
              <a:rPr lang="en-US" sz="1200" u="none" kern="1200" dirty="0" err="1">
                <a:solidFill>
                  <a:srgbClr val="000000"/>
                </a:solidFill>
                <a:effectLst/>
                <a:latin typeface="Arial"/>
                <a:ea typeface="+mn-ea"/>
                <a:cs typeface="+mn-cs"/>
              </a:rPr>
              <a:t>Wochen</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müssen</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nicht</a:t>
            </a:r>
            <a:r>
              <a:rPr lang="en-US" sz="1200" u="none" kern="1200" dirty="0">
                <a:solidFill>
                  <a:srgbClr val="000000"/>
                </a:solidFill>
                <a:effectLst/>
                <a:latin typeface="Arial"/>
                <a:ea typeface="+mn-ea"/>
                <a:cs typeface="+mn-cs"/>
              </a:rPr>
              <a:t> am </a:t>
            </a:r>
            <a:r>
              <a:rPr lang="en-US" sz="1200" u="none" kern="1200" dirty="0" err="1">
                <a:solidFill>
                  <a:srgbClr val="000000"/>
                </a:solidFill>
                <a:effectLst/>
                <a:latin typeface="Arial"/>
                <a:ea typeface="+mn-ea"/>
                <a:cs typeface="+mn-cs"/>
              </a:rPr>
              <a:t>Stück</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aber</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müssen</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innerhalb</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eines</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Jahres</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nach</a:t>
            </a:r>
            <a:r>
              <a:rPr lang="en-US" sz="1200" u="none" kern="1200" dirty="0">
                <a:solidFill>
                  <a:srgbClr val="000000"/>
                </a:solidFill>
                <a:effectLst/>
                <a:latin typeface="Arial"/>
                <a:ea typeface="+mn-ea"/>
                <a:cs typeface="+mn-cs"/>
              </a:rPr>
              <a:t> der </a:t>
            </a:r>
            <a:r>
              <a:rPr lang="en-US" sz="1200" u="none" kern="1200" dirty="0" err="1">
                <a:solidFill>
                  <a:srgbClr val="000000"/>
                </a:solidFill>
                <a:effectLst/>
                <a:latin typeface="Arial"/>
                <a:ea typeface="+mn-ea"/>
                <a:cs typeface="+mn-cs"/>
              </a:rPr>
              <a:t>Geburt</a:t>
            </a:r>
            <a:r>
              <a:rPr lang="en-US" sz="1200" u="none" kern="1200" baseline="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genommen</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werden</a:t>
            </a:r>
            <a:r>
              <a:rPr lang="en-US" sz="1200" u="none" kern="1200" baseline="0" dirty="0">
                <a:solidFill>
                  <a:srgbClr val="000000"/>
                </a:solidFill>
                <a:effectLst/>
                <a:latin typeface="Arial"/>
                <a:ea typeface="+mn-ea"/>
                <a:cs typeface="+mn-cs"/>
              </a:rPr>
              <a:t>.</a:t>
            </a:r>
          </a:p>
          <a:p>
            <a:r>
              <a:rPr lang="en-US" sz="1200" u="none" kern="1200" dirty="0">
                <a:solidFill>
                  <a:srgbClr val="000000"/>
                </a:solidFill>
                <a:effectLst/>
                <a:latin typeface="Arial"/>
                <a:ea typeface="+mn-ea"/>
                <a:cs typeface="+mn-cs"/>
              </a:rPr>
              <a:t>Die </a:t>
            </a:r>
            <a:r>
              <a:rPr lang="en-US" sz="1200" u="none" kern="1200" dirty="0" err="1">
                <a:solidFill>
                  <a:srgbClr val="000000"/>
                </a:solidFill>
                <a:effectLst/>
                <a:latin typeface="Arial"/>
                <a:ea typeface="+mn-ea"/>
                <a:cs typeface="+mn-cs"/>
              </a:rPr>
              <a:t>Bundesstaaten</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können</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eigene</a:t>
            </a:r>
            <a:r>
              <a:rPr lang="en-US" sz="1200" u="none" kern="1200" dirty="0">
                <a:solidFill>
                  <a:srgbClr val="000000"/>
                </a:solidFill>
                <a:effectLst/>
                <a:latin typeface="Arial"/>
                <a:ea typeface="+mn-ea"/>
                <a:cs typeface="+mn-cs"/>
              </a:rPr>
              <a:t> </a:t>
            </a:r>
            <a:r>
              <a:rPr lang="en-US" sz="1200" u="none" kern="1200" dirty="0" err="1">
                <a:solidFill>
                  <a:srgbClr val="000000"/>
                </a:solidFill>
                <a:effectLst/>
                <a:latin typeface="Arial"/>
                <a:ea typeface="+mn-ea"/>
                <a:cs typeface="+mn-cs"/>
              </a:rPr>
              <a:t>Regelungen</a:t>
            </a:r>
            <a:r>
              <a:rPr lang="en-US" sz="1200" u="none" kern="1200" baseline="0" dirty="0">
                <a:solidFill>
                  <a:srgbClr val="000000"/>
                </a:solidFill>
                <a:effectLst/>
                <a:latin typeface="Arial"/>
                <a:ea typeface="+mn-ea"/>
                <a:cs typeface="+mn-cs"/>
              </a:rPr>
              <a:t> </a:t>
            </a:r>
            <a:r>
              <a:rPr lang="en-US" sz="1200" u="none" kern="1200" baseline="0" dirty="0" err="1">
                <a:solidFill>
                  <a:srgbClr val="000000"/>
                </a:solidFill>
                <a:effectLst/>
                <a:latin typeface="Arial"/>
                <a:ea typeface="+mn-ea"/>
                <a:cs typeface="+mn-cs"/>
              </a:rPr>
              <a:t>haben</a:t>
            </a:r>
            <a:r>
              <a:rPr lang="en-US" sz="1200" u="none" kern="1200" baseline="0" dirty="0">
                <a:solidFill>
                  <a:srgbClr val="000000"/>
                </a:solidFill>
                <a:effectLst/>
                <a:latin typeface="Arial"/>
                <a:ea typeface="+mn-ea"/>
                <a:cs typeface="+mn-cs"/>
              </a:rPr>
              <a:t>: es </a:t>
            </a:r>
            <a:r>
              <a:rPr lang="en-US" sz="1200" kern="1200" dirty="0" err="1">
                <a:solidFill>
                  <a:srgbClr val="000000"/>
                </a:solidFill>
                <a:effectLst/>
                <a:latin typeface="Arial"/>
                <a:ea typeface="+mn-ea"/>
                <a:cs typeface="+mn-cs"/>
              </a:rPr>
              <a:t>gibt</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nur</a:t>
            </a:r>
            <a:r>
              <a:rPr lang="en-US" sz="1200" kern="1200" dirty="0">
                <a:solidFill>
                  <a:srgbClr val="000000"/>
                </a:solidFill>
                <a:effectLst/>
                <a:latin typeface="Arial"/>
                <a:ea typeface="+mn-ea"/>
                <a:cs typeface="+mn-cs"/>
              </a:rPr>
              <a:t> in </a:t>
            </a:r>
            <a:r>
              <a:rPr lang="en-US" sz="1200" kern="1200" dirty="0" err="1">
                <a:solidFill>
                  <a:srgbClr val="000000"/>
                </a:solidFill>
                <a:effectLst/>
                <a:latin typeface="Arial"/>
                <a:ea typeface="+mn-ea"/>
                <a:cs typeface="+mn-cs"/>
              </a:rPr>
              <a:t>drei</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Bundesstaaten</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bezahlten</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Elternurlaub</a:t>
            </a:r>
            <a:r>
              <a:rPr lang="en-US" sz="1200" kern="1200" dirty="0">
                <a:solidFill>
                  <a:srgbClr val="000000"/>
                </a:solidFill>
                <a:effectLst/>
                <a:latin typeface="Arial"/>
                <a:ea typeface="+mn-ea"/>
                <a:cs typeface="+mn-cs"/>
              </a:rPr>
              <a:t>:</a:t>
            </a:r>
            <a:br>
              <a:rPr lang="en-US" sz="1200" kern="1200" dirty="0">
                <a:solidFill>
                  <a:srgbClr val="000000"/>
                </a:solidFill>
                <a:effectLst/>
                <a:latin typeface="Arial"/>
                <a:ea typeface="+mn-ea"/>
                <a:cs typeface="+mn-cs"/>
              </a:rPr>
            </a:br>
            <a:r>
              <a:rPr lang="en-US" sz="1200" kern="1200" dirty="0" err="1">
                <a:solidFill>
                  <a:srgbClr val="000000"/>
                </a:solidFill>
                <a:effectLst/>
                <a:latin typeface="Arial"/>
                <a:ea typeface="+mn-ea"/>
                <a:cs typeface="+mn-cs"/>
              </a:rPr>
              <a:t>Kalifornien</a:t>
            </a:r>
            <a:r>
              <a:rPr lang="en-US" sz="1200" kern="1200" dirty="0">
                <a:solidFill>
                  <a:srgbClr val="000000"/>
                </a:solidFill>
                <a:effectLst/>
                <a:latin typeface="Arial"/>
                <a:ea typeface="+mn-ea"/>
                <a:cs typeface="+mn-cs"/>
              </a:rPr>
              <a:t>, New Jersey, Rhode Island (Stand November 2017). </a:t>
            </a:r>
            <a:r>
              <a:rPr lang="en-US" sz="1200" kern="1200" dirty="0" err="1">
                <a:solidFill>
                  <a:srgbClr val="000000"/>
                </a:solidFill>
                <a:effectLst/>
                <a:latin typeface="Arial"/>
                <a:ea typeface="+mn-ea"/>
                <a:cs typeface="+mn-cs"/>
              </a:rPr>
              <a:t>Im</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Krankheitsfall</a:t>
            </a:r>
            <a:r>
              <a:rPr lang="en-US" sz="1200" kern="1200" baseline="0" dirty="0">
                <a:solidFill>
                  <a:srgbClr val="000000"/>
                </a:solidFill>
                <a:effectLst/>
                <a:latin typeface="Arial"/>
                <a:ea typeface="+mn-ea"/>
                <a:cs typeface="+mn-cs"/>
              </a:rPr>
              <a:t> </a:t>
            </a:r>
            <a:r>
              <a:rPr lang="en-US" sz="1200" kern="1200" baseline="0" dirty="0" err="1">
                <a:solidFill>
                  <a:srgbClr val="000000"/>
                </a:solidFill>
                <a:effectLst/>
                <a:latin typeface="Arial"/>
                <a:ea typeface="+mn-ea"/>
                <a:cs typeface="+mn-cs"/>
              </a:rPr>
              <a:t>wird</a:t>
            </a:r>
            <a:r>
              <a:rPr lang="en-US" sz="1200" kern="1200" baseline="0" dirty="0">
                <a:solidFill>
                  <a:srgbClr val="000000"/>
                </a:solidFill>
                <a:effectLst/>
                <a:latin typeface="Arial"/>
                <a:ea typeface="+mn-ea"/>
                <a:cs typeface="+mn-cs"/>
              </a:rPr>
              <a:t> in </a:t>
            </a:r>
            <a:r>
              <a:rPr lang="en-US" sz="1200" kern="1200" dirty="0">
                <a:solidFill>
                  <a:srgbClr val="000000"/>
                </a:solidFill>
                <a:effectLst/>
                <a:latin typeface="Arial"/>
                <a:ea typeface="+mn-ea"/>
                <a:cs typeface="+mn-cs"/>
              </a:rPr>
              <a:t>5 </a:t>
            </a:r>
            <a:r>
              <a:rPr lang="en-US" sz="1200" kern="1200" dirty="0" err="1">
                <a:solidFill>
                  <a:srgbClr val="000000"/>
                </a:solidFill>
                <a:effectLst/>
                <a:latin typeface="Arial"/>
                <a:ea typeface="+mn-ea"/>
                <a:cs typeface="+mn-cs"/>
              </a:rPr>
              <a:t>Bundesstaaten</a:t>
            </a:r>
            <a:r>
              <a:rPr lang="en-US" sz="1200" kern="1200" dirty="0">
                <a:solidFill>
                  <a:srgbClr val="000000"/>
                </a:solidFill>
                <a:effectLst/>
                <a:latin typeface="Arial"/>
                <a:ea typeface="+mn-ea"/>
                <a:cs typeface="+mn-cs"/>
              </a:rPr>
              <a:t> </a:t>
            </a:r>
            <a:r>
              <a:rPr lang="en-US" sz="1200" kern="1200" dirty="0" err="1">
                <a:solidFill>
                  <a:srgbClr val="000000"/>
                </a:solidFill>
                <a:effectLst/>
                <a:latin typeface="Arial"/>
                <a:ea typeface="+mn-ea"/>
                <a:cs typeface="+mn-cs"/>
              </a:rPr>
              <a:t>bezahlt</a:t>
            </a:r>
            <a:r>
              <a:rPr lang="en-US" sz="1200" kern="1200" dirty="0">
                <a:solidFill>
                  <a:srgbClr val="000000"/>
                </a:solidFill>
                <a:effectLst/>
                <a:latin typeface="Arial"/>
                <a:ea typeface="+mn-ea"/>
                <a:cs typeface="+mn-cs"/>
              </a:rPr>
              <a:t>.</a:t>
            </a:r>
            <a:endParaRPr lang="de-DE"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Quelle: https://www.ilo.org/wcmsp5/groups/public/---dgreports/---dcomm/documents/publication/wcms_242617.pdf, Zugriff 16.09.2019</a:t>
            </a:r>
            <a:endParaRPr lang="de-DE" i="1" dirty="0"/>
          </a:p>
        </p:txBody>
      </p:sp>
    </p:spTree>
    <p:extLst>
      <p:ext uri="{BB962C8B-B14F-4D97-AF65-F5344CB8AC3E}">
        <p14:creationId xmlns:p14="http://schemas.microsoft.com/office/powerpoint/2010/main" val="1575041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17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17</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sz="1200" dirty="0" err="1"/>
              <a:t>Im</a:t>
            </a:r>
            <a:r>
              <a:rPr lang="en-US" sz="1200" baseline="0" dirty="0"/>
              <a:t> </a:t>
            </a:r>
            <a:r>
              <a:rPr lang="en-US" sz="1200" baseline="0" dirty="0" err="1"/>
              <a:t>Jahr</a:t>
            </a:r>
            <a:r>
              <a:rPr lang="en-US" sz="1200" dirty="0"/>
              <a:t> 2014</a:t>
            </a:r>
            <a:r>
              <a:rPr lang="en-US" sz="1200" baseline="0" dirty="0"/>
              <a:t> hat die ILO</a:t>
            </a:r>
            <a:r>
              <a:rPr lang="en-US" sz="1200" dirty="0"/>
              <a:t> </a:t>
            </a:r>
            <a:r>
              <a:rPr lang="en-US" sz="1200" dirty="0" err="1"/>
              <a:t>Mutterschutz</a:t>
            </a:r>
            <a:r>
              <a:rPr lang="en-US" sz="1200" dirty="0"/>
              <a:t> und</a:t>
            </a:r>
            <a:r>
              <a:rPr lang="en-US" sz="1200" baseline="0" dirty="0"/>
              <a:t> </a:t>
            </a:r>
            <a:r>
              <a:rPr lang="en-US" sz="1200" baseline="0" dirty="0" err="1"/>
              <a:t>Elternurlaub</a:t>
            </a:r>
            <a:r>
              <a:rPr lang="en-US" sz="1200" baseline="0" dirty="0"/>
              <a:t> </a:t>
            </a:r>
            <a:r>
              <a:rPr lang="en-US" sz="1200" dirty="0"/>
              <a:t>in 185 </a:t>
            </a:r>
            <a:r>
              <a:rPr lang="en-US" sz="1200" dirty="0" err="1"/>
              <a:t>Ländern</a:t>
            </a:r>
            <a:r>
              <a:rPr lang="en-US" sz="1200" dirty="0"/>
              <a:t> </a:t>
            </a:r>
            <a:r>
              <a:rPr lang="en-US" sz="1200" dirty="0" err="1"/>
              <a:t>überprüft</a:t>
            </a:r>
            <a:r>
              <a:rPr lang="en-US" sz="1200" dirty="0"/>
              <a:t> und </a:t>
            </a:r>
            <a:r>
              <a:rPr lang="en-US" sz="1200" dirty="0" err="1"/>
              <a:t>festgestellt</a:t>
            </a:r>
            <a:r>
              <a:rPr lang="en-US" sz="1200" dirty="0"/>
              <a:t>, </a:t>
            </a:r>
            <a:r>
              <a:rPr lang="en-US" sz="1200" dirty="0" err="1"/>
              <a:t>dass</a:t>
            </a:r>
            <a:r>
              <a:rPr lang="en-US" sz="1200" dirty="0"/>
              <a:t> </a:t>
            </a:r>
            <a:r>
              <a:rPr lang="en-US" sz="1200" dirty="0" err="1"/>
              <a:t>außer</a:t>
            </a:r>
            <a:r>
              <a:rPr lang="en-US" sz="1200" dirty="0"/>
              <a:t> Papua Neu Guinea</a:t>
            </a:r>
          </a:p>
          <a:p>
            <a:r>
              <a:rPr lang="en-US" sz="1200" dirty="0" err="1"/>
              <a:t>alle</a:t>
            </a:r>
            <a:r>
              <a:rPr lang="en-US" sz="1200" dirty="0"/>
              <a:t> Länder der Welt </a:t>
            </a:r>
            <a:r>
              <a:rPr lang="en-US" sz="1200" dirty="0" err="1"/>
              <a:t>eine</a:t>
            </a:r>
            <a:r>
              <a:rPr lang="en-US" sz="1200" dirty="0"/>
              <a:t> </a:t>
            </a:r>
            <a:r>
              <a:rPr lang="en-US" sz="1200" b="1" dirty="0" err="1"/>
              <a:t>Gesetzgebung</a:t>
            </a:r>
            <a:r>
              <a:rPr lang="en-US" sz="1200" dirty="0"/>
              <a:t> </a:t>
            </a:r>
            <a:r>
              <a:rPr lang="en-US" sz="1200" dirty="0" err="1"/>
              <a:t>zum</a:t>
            </a:r>
            <a:r>
              <a:rPr lang="en-US" sz="1200" dirty="0"/>
              <a:t> </a:t>
            </a:r>
            <a:r>
              <a:rPr lang="en-US" sz="1200" baseline="0" dirty="0" err="1"/>
              <a:t>Mutterschutz</a:t>
            </a:r>
            <a:r>
              <a:rPr lang="en-US" sz="1200" baseline="0" dirty="0"/>
              <a:t> </a:t>
            </a:r>
            <a:r>
              <a:rPr lang="en-US" sz="1200" baseline="0" dirty="0" err="1"/>
              <a:t>haben</a:t>
            </a:r>
            <a:r>
              <a:rPr lang="en-US" sz="1200" baseline="0" dirty="0"/>
              <a:t>.</a:t>
            </a:r>
            <a:r>
              <a:rPr lang="en-US" sz="1200" dirty="0"/>
              <a:t> Von 186 </a:t>
            </a:r>
            <a:r>
              <a:rPr lang="en-US" sz="1200" dirty="0" err="1"/>
              <a:t>untersuchten</a:t>
            </a:r>
            <a:r>
              <a:rPr lang="en-US" sz="1200" dirty="0"/>
              <a:t> </a:t>
            </a:r>
            <a:r>
              <a:rPr lang="en-US" sz="1200" dirty="0" err="1"/>
              <a:t>Ländern</a:t>
            </a:r>
            <a:r>
              <a:rPr lang="en-US" sz="1200" dirty="0"/>
              <a:t> </a:t>
            </a:r>
            <a:r>
              <a:rPr lang="en-US" sz="1200" dirty="0" err="1"/>
              <a:t>bieten</a:t>
            </a:r>
            <a:r>
              <a:rPr lang="en-US" sz="1200" dirty="0"/>
              <a:t> 96% </a:t>
            </a:r>
            <a:r>
              <a:rPr lang="en-US" sz="1200" b="1" dirty="0" err="1"/>
              <a:t>Bezahlung</a:t>
            </a:r>
            <a:r>
              <a:rPr lang="en-US" sz="1200" b="1" dirty="0"/>
              <a:t> </a:t>
            </a:r>
            <a:r>
              <a:rPr lang="en-US" sz="1200" b="1" dirty="0" err="1"/>
              <a:t>für</a:t>
            </a:r>
            <a:r>
              <a:rPr lang="en-US" sz="1200" b="1" dirty="0"/>
              <a:t> </a:t>
            </a:r>
            <a:r>
              <a:rPr lang="en-US" sz="1200" b="1" dirty="0" err="1"/>
              <a:t>Mütter</a:t>
            </a:r>
            <a:r>
              <a:rPr lang="en-US" sz="1200" dirty="0"/>
              <a:t>,</a:t>
            </a:r>
          </a:p>
          <a:p>
            <a:r>
              <a:rPr lang="en-US" sz="1200" dirty="0" err="1"/>
              <a:t>aber</a:t>
            </a:r>
            <a:r>
              <a:rPr lang="en-US" sz="1200" dirty="0"/>
              <a:t> </a:t>
            </a:r>
            <a:r>
              <a:rPr lang="en-US" sz="1200" dirty="0" err="1"/>
              <a:t>nur</a:t>
            </a:r>
            <a:r>
              <a:rPr lang="en-US" sz="1200" dirty="0"/>
              <a:t> 44% </a:t>
            </a:r>
            <a:r>
              <a:rPr lang="en-US" sz="1200" dirty="0" err="1"/>
              <a:t>Bezahlung</a:t>
            </a:r>
            <a:r>
              <a:rPr lang="en-US" sz="1200" dirty="0"/>
              <a:t> </a:t>
            </a:r>
            <a:r>
              <a:rPr lang="en-US" sz="1200" dirty="0" err="1"/>
              <a:t>für</a:t>
            </a:r>
            <a:r>
              <a:rPr lang="en-US" sz="1200" dirty="0"/>
              <a:t> </a:t>
            </a:r>
            <a:r>
              <a:rPr lang="en-US" sz="1200" dirty="0" err="1"/>
              <a:t>Väter</a:t>
            </a:r>
            <a:r>
              <a:rPr lang="en-US" sz="1200" dirty="0"/>
              <a:t>. Die USA, Surinam,</a:t>
            </a:r>
            <a:r>
              <a:rPr lang="en-US" sz="1200" baseline="0" dirty="0"/>
              <a:t> Papua Neu Guinea und </a:t>
            </a:r>
            <a:r>
              <a:rPr lang="en-US" sz="1200" baseline="0" dirty="0" err="1"/>
              <a:t>einige</a:t>
            </a:r>
            <a:r>
              <a:rPr lang="en-US" sz="1200" baseline="0" dirty="0"/>
              <a:t> </a:t>
            </a:r>
            <a:r>
              <a:rPr lang="en-US" sz="1200" baseline="0" dirty="0" err="1"/>
              <a:t>Inselstaaten</a:t>
            </a:r>
            <a:r>
              <a:rPr lang="en-US" sz="1200" baseline="0" dirty="0"/>
              <a:t> </a:t>
            </a:r>
            <a:r>
              <a:rPr lang="en-US" sz="1200" baseline="0" dirty="0" err="1"/>
              <a:t>im</a:t>
            </a:r>
            <a:r>
              <a:rPr lang="en-US" sz="1200" baseline="0" dirty="0"/>
              <a:t> </a:t>
            </a:r>
            <a:r>
              <a:rPr lang="en-US" sz="1200" baseline="0" dirty="0" err="1"/>
              <a:t>Pazifik</a:t>
            </a:r>
            <a:r>
              <a:rPr lang="en-US" sz="1200" baseline="0" dirty="0"/>
              <a:t> </a:t>
            </a:r>
            <a:r>
              <a:rPr lang="en-US" sz="1200" baseline="0" dirty="0" err="1"/>
              <a:t>sind</a:t>
            </a:r>
            <a:r>
              <a:rPr lang="en-US" sz="1200" baseline="0" dirty="0"/>
              <a:t> die </a:t>
            </a:r>
            <a:r>
              <a:rPr lang="en-US" sz="1200" baseline="0" dirty="0" err="1"/>
              <a:t>einzigen</a:t>
            </a:r>
            <a:r>
              <a:rPr lang="en-US" sz="1200" baseline="0" dirty="0"/>
              <a:t> Länder,</a:t>
            </a:r>
          </a:p>
          <a:p>
            <a:r>
              <a:rPr lang="en-US" sz="1200" baseline="0" dirty="0"/>
              <a:t>die den </a:t>
            </a:r>
            <a:r>
              <a:rPr lang="en-US" sz="1200" baseline="0" dirty="0" err="1"/>
              <a:t>Arbeitgeber</a:t>
            </a:r>
            <a:r>
              <a:rPr lang="en-US" sz="1200" baseline="0" dirty="0"/>
              <a:t> </a:t>
            </a:r>
            <a:r>
              <a:rPr lang="en-US" sz="1200" baseline="0" dirty="0" err="1"/>
              <a:t>nicht</a:t>
            </a:r>
            <a:r>
              <a:rPr lang="en-US" sz="1200" baseline="0" dirty="0"/>
              <a:t> in die </a:t>
            </a:r>
            <a:r>
              <a:rPr lang="en-US" sz="1200" baseline="0" dirty="0" err="1"/>
              <a:t>Pflicht</a:t>
            </a:r>
            <a:r>
              <a:rPr lang="en-US" sz="1200" baseline="0" dirty="0"/>
              <a:t> </a:t>
            </a:r>
            <a:r>
              <a:rPr lang="en-US" sz="1200" baseline="0" dirty="0" err="1"/>
              <a:t>nehmen</a:t>
            </a:r>
            <a:r>
              <a:rPr lang="en-US" sz="1200" baseline="0" dirty="0"/>
              <a:t>, </a:t>
            </a:r>
            <a:r>
              <a:rPr lang="en-US" sz="1200" baseline="0" dirty="0" err="1"/>
              <a:t>eine</a:t>
            </a:r>
            <a:r>
              <a:rPr lang="en-US" sz="1200" baseline="0" dirty="0"/>
              <a:t> </a:t>
            </a:r>
            <a:r>
              <a:rPr lang="en-US" sz="1200" baseline="0" dirty="0" err="1"/>
              <a:t>Bezahlung</a:t>
            </a:r>
            <a:r>
              <a:rPr lang="en-US" sz="1200" baseline="0" dirty="0"/>
              <a:t> </a:t>
            </a:r>
            <a:r>
              <a:rPr lang="en-US" sz="1200" baseline="0" dirty="0" err="1"/>
              <a:t>während</a:t>
            </a:r>
            <a:r>
              <a:rPr lang="en-US" sz="1200" baseline="0" dirty="0"/>
              <a:t> des </a:t>
            </a:r>
            <a:r>
              <a:rPr lang="en-US" sz="1200" baseline="0" dirty="0" err="1"/>
              <a:t>Mutterschaftsurlaubes</a:t>
            </a:r>
            <a:r>
              <a:rPr lang="en-US" sz="1200" baseline="0" dirty="0"/>
              <a:t> </a:t>
            </a:r>
            <a:r>
              <a:rPr lang="en-US" sz="1200" baseline="0" dirty="0" err="1"/>
              <a:t>bereitzustellen</a:t>
            </a:r>
            <a:r>
              <a:rPr lang="en-US" sz="1200" baseline="0" dirty="0"/>
              <a:t>. </a:t>
            </a:r>
            <a:endParaRPr lang="en-US" sz="1200" baseline="30000" dirty="0"/>
          </a:p>
          <a:p>
            <a:r>
              <a:rPr lang="en-US" sz="1200" i="1" dirty="0"/>
              <a:t>Quelle: https://www.ilo.org/wcmsp5/groups/public/---dgreports/---dcomm/documents/publication/wcms_242617.pdf, </a:t>
            </a:r>
            <a:r>
              <a:rPr lang="en-US" sz="1200" i="1" dirty="0" err="1"/>
              <a:t>Zugriff</a:t>
            </a:r>
            <a:r>
              <a:rPr lang="en-US" sz="1200" i="1" dirty="0"/>
              <a:t> 16.09.2019</a:t>
            </a:r>
          </a:p>
        </p:txBody>
      </p:sp>
    </p:spTree>
    <p:extLst>
      <p:ext uri="{BB962C8B-B14F-4D97-AF65-F5344CB8AC3E}">
        <p14:creationId xmlns:p14="http://schemas.microsoft.com/office/powerpoint/2010/main" val="2668327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dirty="0"/>
              <a:t>Die</a:t>
            </a:r>
            <a:r>
              <a:rPr lang="de-DE" baseline="0" dirty="0"/>
              <a:t> 53% setzen das gesetzliche Minimum von 14 </a:t>
            </a:r>
            <a:r>
              <a:rPr lang="de-DE" baseline="0" dirty="0" err="1"/>
              <a:t>Wochenggf</a:t>
            </a:r>
            <a:r>
              <a:rPr lang="de-DE" baseline="0" dirty="0"/>
              <a:t>. auch nicht flächendeckend um</a:t>
            </a:r>
          </a:p>
          <a:p>
            <a:pPr marL="171450" indent="-171450">
              <a:buFont typeface="Arial" panose="020B0604020202020204" pitchFamily="34" charset="0"/>
              <a:buChar char="•"/>
            </a:pPr>
            <a:r>
              <a:rPr lang="de-DE" baseline="0" dirty="0"/>
              <a:t>Im Umkehrschluss gewähren 47% gar keinen Mutterschutz und der Rest offiziell zwar schon, aber in der Praxis ggf. auch nicht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i="1" dirty="0"/>
              <a:t>Quelle: https://www.ilo.org/wcmsp5/groups/public/---dgreports/---dcomm/documents/publication/wcms_242617.pdf, </a:t>
            </a:r>
            <a:r>
              <a:rPr lang="en-US" sz="1200" i="1" dirty="0" err="1"/>
              <a:t>Zugriff</a:t>
            </a:r>
            <a:r>
              <a:rPr lang="en-US" sz="1200" i="1" dirty="0"/>
              <a:t> 16.09.2019</a:t>
            </a:r>
          </a:p>
          <a:p>
            <a:endParaRPr lang="de-DE" baseline="0"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18</a:t>
            </a:fld>
            <a:endParaRPr lang="de-DE" altLang="de-DE"/>
          </a:p>
        </p:txBody>
      </p:sp>
    </p:spTree>
    <p:extLst>
      <p:ext uri="{BB962C8B-B14F-4D97-AF65-F5344CB8AC3E}">
        <p14:creationId xmlns:p14="http://schemas.microsoft.com/office/powerpoint/2010/main" val="37470457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200" kern="1200" dirty="0" err="1">
                <a:solidFill>
                  <a:srgbClr val="082452"/>
                </a:solidFill>
                <a:latin typeface="Arial"/>
                <a:ea typeface="+mn-ea"/>
                <a:cs typeface="+mn-cs"/>
              </a:rPr>
              <a:t>Grafik</a:t>
            </a:r>
            <a:r>
              <a:rPr lang="en-US" sz="1200" kern="1200" dirty="0">
                <a:solidFill>
                  <a:srgbClr val="082452"/>
                </a:solidFill>
                <a:latin typeface="Arial"/>
                <a:ea typeface="+mn-ea"/>
                <a:cs typeface="+mn-cs"/>
              </a:rPr>
              <a:t>: Recht auf </a:t>
            </a:r>
            <a:r>
              <a:rPr lang="en-US" sz="1200" kern="1200" dirty="0" err="1">
                <a:solidFill>
                  <a:srgbClr val="082452"/>
                </a:solidFill>
                <a:latin typeface="Arial"/>
                <a:ea typeface="+mn-ea"/>
                <a:cs typeface="+mn-cs"/>
              </a:rPr>
              <a:t>Rückkehr</a:t>
            </a:r>
            <a:r>
              <a:rPr lang="en-US" sz="1200" kern="1200" dirty="0">
                <a:solidFill>
                  <a:srgbClr val="082452"/>
                </a:solidFill>
                <a:latin typeface="Arial"/>
                <a:ea typeface="+mn-ea"/>
                <a:cs typeface="+mn-cs"/>
              </a:rPr>
              <a:t> </a:t>
            </a:r>
            <a:r>
              <a:rPr lang="en-US" sz="1200" kern="1200" dirty="0" err="1">
                <a:solidFill>
                  <a:srgbClr val="082452"/>
                </a:solidFill>
                <a:latin typeface="Arial"/>
                <a:ea typeface="+mn-ea"/>
                <a:cs typeface="+mn-cs"/>
              </a:rPr>
              <a:t>zum</a:t>
            </a:r>
            <a:r>
              <a:rPr lang="en-US" sz="1200" kern="1200" dirty="0">
                <a:solidFill>
                  <a:srgbClr val="082452"/>
                </a:solidFill>
                <a:latin typeface="Arial"/>
                <a:ea typeface="+mn-ea"/>
                <a:cs typeface="+mn-cs"/>
              </a:rPr>
              <a:t> </a:t>
            </a:r>
            <a:r>
              <a:rPr lang="en-US" sz="1200" kern="1200" dirty="0" err="1">
                <a:solidFill>
                  <a:srgbClr val="082452"/>
                </a:solidFill>
                <a:latin typeface="Arial"/>
                <a:ea typeface="+mn-ea"/>
                <a:cs typeface="+mn-cs"/>
              </a:rPr>
              <a:t>Arbeitsplatz</a:t>
            </a:r>
            <a:r>
              <a:rPr lang="en-US" sz="1200" kern="1200" dirty="0">
                <a:solidFill>
                  <a:srgbClr val="082452"/>
                </a:solidFill>
                <a:latin typeface="Arial"/>
                <a:ea typeface="+mn-ea"/>
                <a:cs typeface="+mn-cs"/>
              </a:rPr>
              <a:t>, 2013, </a:t>
            </a:r>
            <a:r>
              <a:rPr lang="de-DE" sz="1200" kern="1200" dirty="0">
                <a:solidFill>
                  <a:srgbClr val="082452"/>
                </a:solidFill>
                <a:latin typeface="Arial"/>
                <a:ea typeface="+mn-ea"/>
                <a:cs typeface="+mn-cs"/>
              </a:rPr>
              <a:t>Untersuchung von 146 Ländern, nach Region, in Prozent</a:t>
            </a:r>
          </a:p>
          <a:p>
            <a:pPr algn="l"/>
            <a:endParaRPr lang="de-DE" sz="1200" kern="1200" dirty="0">
              <a:solidFill>
                <a:srgbClr val="082452"/>
              </a:solidFill>
              <a:latin typeface="Arial"/>
              <a:ea typeface="+mn-ea"/>
              <a:cs typeface="+mn-cs"/>
            </a:endParaRPr>
          </a:p>
          <a:p>
            <a:r>
              <a:rPr lang="en-US" dirty="0"/>
              <a:t>Das</a:t>
            </a:r>
            <a:r>
              <a:rPr lang="en-US" baseline="0" dirty="0"/>
              <a:t> Recht auf </a:t>
            </a:r>
            <a:r>
              <a:rPr lang="en-US" baseline="0" dirty="0" err="1"/>
              <a:t>Rückkehr</a:t>
            </a:r>
            <a:r>
              <a:rPr lang="en-US" baseline="0" dirty="0"/>
              <a:t> in den Job </a:t>
            </a:r>
            <a:r>
              <a:rPr lang="en-US" baseline="0" dirty="0" err="1"/>
              <a:t>ist</a:t>
            </a:r>
            <a:r>
              <a:rPr lang="en-US" baseline="0" dirty="0"/>
              <a:t> </a:t>
            </a:r>
            <a:r>
              <a:rPr lang="en-US" baseline="0" dirty="0" err="1"/>
              <a:t>zusammen</a:t>
            </a:r>
            <a:r>
              <a:rPr lang="en-US" baseline="0" dirty="0"/>
              <a:t> </a:t>
            </a:r>
            <a:r>
              <a:rPr lang="en-US" baseline="0" dirty="0" err="1"/>
              <a:t>mit</a:t>
            </a:r>
            <a:r>
              <a:rPr lang="en-US" baseline="0" dirty="0"/>
              <a:t> dem </a:t>
            </a:r>
            <a:r>
              <a:rPr lang="en-US" baseline="0" dirty="0" err="1"/>
              <a:t>Verbot</a:t>
            </a:r>
            <a:r>
              <a:rPr lang="en-US" baseline="0" dirty="0"/>
              <a:t> </a:t>
            </a:r>
            <a:r>
              <a:rPr lang="en-US" baseline="0" dirty="0" err="1"/>
              <a:t>diskriminierender</a:t>
            </a:r>
            <a:r>
              <a:rPr lang="en-US" baseline="0" dirty="0"/>
              <a:t> </a:t>
            </a:r>
            <a:r>
              <a:rPr lang="en-US" baseline="0" dirty="0" err="1"/>
              <a:t>Entlassung</a:t>
            </a:r>
            <a:r>
              <a:rPr lang="en-US" baseline="0" dirty="0"/>
              <a:t> von </a:t>
            </a:r>
            <a:r>
              <a:rPr lang="en-US" baseline="0" dirty="0" err="1"/>
              <a:t>Schwangeren</a:t>
            </a:r>
            <a:endParaRPr lang="en-US" baseline="0" dirty="0"/>
          </a:p>
          <a:p>
            <a:r>
              <a:rPr lang="en-US" baseline="0" dirty="0" err="1"/>
              <a:t>oder</a:t>
            </a:r>
            <a:r>
              <a:rPr lang="en-US" baseline="0" dirty="0"/>
              <a:t> </a:t>
            </a:r>
            <a:r>
              <a:rPr lang="en-US" baseline="0" dirty="0" err="1"/>
              <a:t>Müttern</a:t>
            </a:r>
            <a:r>
              <a:rPr lang="en-US" baseline="0" dirty="0"/>
              <a:t> </a:t>
            </a:r>
            <a:r>
              <a:rPr lang="en-US" baseline="0" dirty="0" err="1"/>
              <a:t>oftmals</a:t>
            </a:r>
            <a:r>
              <a:rPr lang="en-US" baseline="0" dirty="0"/>
              <a:t> in </a:t>
            </a:r>
            <a:r>
              <a:rPr lang="en-US" baseline="0" dirty="0" err="1"/>
              <a:t>nationaler</a:t>
            </a:r>
            <a:r>
              <a:rPr lang="en-US" baseline="0" dirty="0"/>
              <a:t> </a:t>
            </a:r>
            <a:r>
              <a:rPr lang="en-US" baseline="0" dirty="0" err="1"/>
              <a:t>Gesetzbegung</a:t>
            </a:r>
            <a:r>
              <a:rPr lang="en-US" baseline="0" dirty="0"/>
              <a:t> </a:t>
            </a:r>
            <a:r>
              <a:rPr lang="en-US" baseline="0" dirty="0" err="1"/>
              <a:t>festgeschrieben</a:t>
            </a:r>
            <a:r>
              <a:rPr lang="en-US" baseline="0" dirty="0"/>
              <a:t>. </a:t>
            </a:r>
          </a:p>
          <a:p>
            <a:endParaRPr lang="en-US"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i="1" dirty="0"/>
              <a:t>Quelle: https://www.ilo.org/wcmsp5/groups/public/---dgreports/---dcomm/documents/publication/wcms_242617.pdf, </a:t>
            </a:r>
            <a:r>
              <a:rPr lang="en-US" sz="1200" i="1" dirty="0" err="1"/>
              <a:t>Zugriff</a:t>
            </a:r>
            <a:r>
              <a:rPr lang="en-US" sz="1200" i="1" dirty="0"/>
              <a:t> 16.09.2019</a:t>
            </a:r>
            <a:endParaRPr lang="de-DE" dirty="0"/>
          </a:p>
          <a:p>
            <a:pPr algn="l"/>
            <a:endParaRPr lang="de-DE" sz="1200" kern="1200" dirty="0">
              <a:solidFill>
                <a:srgbClr val="082452"/>
              </a:solidFill>
              <a:latin typeface="Arial"/>
              <a:ea typeface="+mn-ea"/>
              <a:cs typeface="+mn-cs"/>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19</a:t>
            </a:fld>
            <a:endParaRPr lang="de-DE" altLang="de-DE"/>
          </a:p>
        </p:txBody>
      </p:sp>
    </p:spTree>
    <p:extLst>
      <p:ext uri="{BB962C8B-B14F-4D97-AF65-F5344CB8AC3E}">
        <p14:creationId xmlns:p14="http://schemas.microsoft.com/office/powerpoint/2010/main" val="19736724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1">
            <a:extLst>
              <a:ext uri="{FF2B5EF4-FFF2-40B4-BE49-F238E27FC236}">
                <a16:creationId xmlns:a16="http://schemas.microsoft.com/office/drawing/2014/main" id="{F2A82329-D45F-49A1-BA55-0C5A0316073C}"/>
              </a:ext>
            </a:extLst>
          </p:cNvPr>
          <p:cNvSpPr>
            <a:spLocks noGrp="1" noChangeArrowheads="1"/>
          </p:cNvSpPr>
          <p:nvPr>
            <p:ph type="sldNum" sz="quarter"/>
          </p:nvPr>
        </p:nvSpPr>
        <p:spPr>
          <a:noFill/>
        </p:spPr>
        <p:txBody>
          <a:bodyPr/>
          <a:lstStyle>
            <a:lvl1pPr marL="215900" indent="-21590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1pPr>
            <a:lvl2pPr marL="685800" indent="-263525"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2pPr>
            <a:lvl3pPr marL="105410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3pPr>
            <a:lvl4pPr marL="1476375"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4pPr>
            <a:lvl5pPr marL="1898650" indent="-209550" defTabSz="412750">
              <a:spcBef>
                <a:spcPct val="30000"/>
              </a:spcBef>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5pPr>
            <a:lvl6pPr marL="23558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6pPr>
            <a:lvl7pPr marL="28130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7pPr>
            <a:lvl8pPr marL="32702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8pPr>
            <a:lvl9pPr marL="3727450" indent="-209550" defTabSz="412750" eaLnBrk="0" fontAlgn="base" hangingPunct="0">
              <a:spcBef>
                <a:spcPct val="30000"/>
              </a:spcBef>
              <a:spcAft>
                <a:spcPct val="0"/>
              </a:spcAft>
              <a:buClr>
                <a:srgbClr val="000000"/>
              </a:buClr>
              <a:buSzPct val="100000"/>
              <a:buFont typeface="Times New Roman" panose="02020603050405020304" pitchFamily="18" charset="0"/>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sz="1200">
                <a:solidFill>
                  <a:srgbClr val="000000"/>
                </a:solidFill>
                <a:latin typeface="Times New Roman" panose="02020603050405020304" pitchFamily="18" charset="0"/>
                <a:ea typeface="MS PGothic" panose="020B0600070205080204" pitchFamily="34" charset="-128"/>
              </a:defRPr>
            </a:lvl9pPr>
          </a:lstStyle>
          <a:p>
            <a:pPr marL="215900" marR="0" lvl="0" indent="-215900" algn="r" defTabSz="412750" rtl="0" eaLnBrk="1" fontAlgn="base" latinLnBrk="0" hangingPunct="1">
              <a:lnSpc>
                <a:spcPct val="100000"/>
              </a:lnSpc>
              <a:spcBef>
                <a:spcPct val="0"/>
              </a:spcBef>
              <a:spcAft>
                <a:spcPct val="0"/>
              </a:spcAft>
              <a:buClrTx/>
              <a:buSzTx/>
              <a:buFontTx/>
              <a:buNone/>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a:pPr>
            <a:fld id="{CF142847-4335-47DC-9254-F818A4F030BC}"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215900" marR="0" lvl="0" indent="-215900" algn="r" defTabSz="412750" rtl="0" eaLnBrk="1" fontAlgn="base" latinLnBrk="0" hangingPunct="1">
                <a:lnSpc>
                  <a:spcPct val="100000"/>
                </a:lnSpc>
                <a:spcBef>
                  <a:spcPct val="0"/>
                </a:spcBef>
                <a:spcAft>
                  <a:spcPct val="0"/>
                </a:spcAft>
                <a:buClrTx/>
                <a:buSzTx/>
                <a:buFontTx/>
                <a:buNone/>
                <a:tabLst>
                  <a:tab pos="0" algn="l"/>
                  <a:tab pos="390525" algn="l"/>
                  <a:tab pos="784225" algn="l"/>
                  <a:tab pos="1179513" algn="l"/>
                  <a:tab pos="1573213" algn="l"/>
                  <a:tab pos="1965325" algn="l"/>
                  <a:tab pos="2360613" algn="l"/>
                  <a:tab pos="2754313" algn="l"/>
                  <a:tab pos="3148013" algn="l"/>
                  <a:tab pos="3541713" algn="l"/>
                  <a:tab pos="3935413" algn="l"/>
                  <a:tab pos="4329113" algn="l"/>
                  <a:tab pos="4724400" algn="l"/>
                  <a:tab pos="5116513" algn="l"/>
                  <a:tab pos="5510213" algn="l"/>
                  <a:tab pos="5905500" algn="l"/>
                  <a:tab pos="6299200" algn="l"/>
                  <a:tab pos="6692900" algn="l"/>
                  <a:tab pos="7086600" algn="l"/>
                  <a:tab pos="7480300" algn="l"/>
                  <a:tab pos="7874000" algn="l"/>
                </a:tabLst>
                <a:defRPr/>
              </a:pPr>
              <a:t>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0243" name="Rectangle 1">
            <a:extLst>
              <a:ext uri="{FF2B5EF4-FFF2-40B4-BE49-F238E27FC236}">
                <a16:creationId xmlns:a16="http://schemas.microsoft.com/office/drawing/2014/main" id="{5C570E28-BED9-4C8A-98E4-22A699C98B1E}"/>
              </a:ext>
            </a:extLst>
          </p:cNvPr>
          <p:cNvSpPr>
            <a:spLocks noGrp="1" noRot="1" noChangeAspect="1" noChangeArrowheads="1" noTextEdit="1"/>
          </p:cNvSpPr>
          <p:nvPr>
            <p:ph type="sldImg"/>
          </p:nvPr>
        </p:nvSpPr>
        <p:spPr>
          <a:xfrm>
            <a:off x="1144588" y="695325"/>
            <a:ext cx="4568825" cy="3427413"/>
          </a:xfrm>
          <a:solidFill>
            <a:srgbClr val="FFFFFF"/>
          </a:solidFill>
        </p:spPr>
      </p:sp>
      <p:sp>
        <p:nvSpPr>
          <p:cNvPr id="17412" name="Rectangle 2">
            <a:extLst>
              <a:ext uri="{FF2B5EF4-FFF2-40B4-BE49-F238E27FC236}">
                <a16:creationId xmlns:a16="http://schemas.microsoft.com/office/drawing/2014/main" id="{D5133509-33CA-42FA-91B6-00812F7D9B10}"/>
              </a:ext>
            </a:extLst>
          </p:cNvPr>
          <p:cNvSpPr>
            <a:spLocks noGrp="1" noChangeArrowheads="1"/>
          </p:cNvSpPr>
          <p:nvPr>
            <p:ph type="body" idx="1"/>
          </p:nvPr>
        </p:nvSpPr>
        <p:spPr>
          <a:xfrm>
            <a:off x="685800" y="4343400"/>
            <a:ext cx="5486400" cy="4114800"/>
          </a:xfrm>
          <a:extLst>
            <a:ext uri="{909E8E84-426E-40dd-AFC4-6F175D3DCCD1}"/>
            <a:ext uri="{91240B29-F687-4f45-9708-019B960494DF}"/>
          </a:extLst>
        </p:spPr>
        <p:txBody>
          <a:bodyPr wrap="none" lIns="80163" tIns="40081" rIns="80163" bIns="40081" anchor="ctr"/>
          <a:lstStyle/>
          <a:p>
            <a:pPr defTabSz="914400">
              <a:buClrTx/>
              <a:buSzTx/>
              <a:buFontTx/>
              <a:buNone/>
              <a:defRPr/>
            </a:pPr>
            <a:r>
              <a:rPr lang="de-DE" dirty="0">
                <a:cs typeface="+mn-cs"/>
              </a:rPr>
              <a:t>Unsere </a:t>
            </a:r>
            <a:r>
              <a:rPr lang="de-DE" dirty="0" err="1">
                <a:cs typeface="+mn-cs"/>
              </a:rPr>
              <a:t>Partner_innen</a:t>
            </a:r>
            <a:r>
              <a:rPr lang="de-DE" dirty="0">
                <a:cs typeface="+mn-cs"/>
              </a:rPr>
              <a:t> sind </a:t>
            </a:r>
            <a:r>
              <a:rPr lang="de-DE" dirty="0" err="1">
                <a:cs typeface="+mn-cs"/>
              </a:rPr>
              <a:t>basisnah</a:t>
            </a:r>
            <a:r>
              <a:rPr lang="de-DE" dirty="0">
                <a:cs typeface="+mn-cs"/>
              </a:rPr>
              <a:t>, sprich vor Ort und setzen sich größtenteils</a:t>
            </a:r>
          </a:p>
          <a:p>
            <a:pPr defTabSz="914400">
              <a:buClrTx/>
              <a:buSzTx/>
              <a:buFontTx/>
              <a:buNone/>
              <a:defRPr/>
            </a:pPr>
            <a:r>
              <a:rPr lang="de-DE" dirty="0">
                <a:cs typeface="+mn-cs"/>
              </a:rPr>
              <a:t>aus ehemaligen </a:t>
            </a:r>
            <a:r>
              <a:rPr lang="de-DE" dirty="0" err="1">
                <a:cs typeface="+mn-cs"/>
              </a:rPr>
              <a:t>Arbeiter_innen</a:t>
            </a:r>
            <a:r>
              <a:rPr lang="de-DE" dirty="0">
                <a:cs typeface="+mn-cs"/>
              </a:rPr>
              <a:t> zusammen.</a:t>
            </a:r>
          </a:p>
          <a:p>
            <a:pPr defTabSz="914400">
              <a:buClrTx/>
              <a:buSzTx/>
              <a:buFontTx/>
              <a:buNone/>
              <a:defRPr/>
            </a:pPr>
            <a:r>
              <a:rPr lang="de-DE" dirty="0">
                <a:cs typeface="+mn-cs"/>
              </a:rPr>
              <a:t>Dadurch sind sie mit den Problemen und Bedürfnissen der </a:t>
            </a:r>
            <a:r>
              <a:rPr lang="de-DE" dirty="0" err="1">
                <a:cs typeface="+mn-cs"/>
              </a:rPr>
              <a:t>Arbeiter_innen</a:t>
            </a:r>
            <a:r>
              <a:rPr lang="de-DE" dirty="0">
                <a:cs typeface="+mn-cs"/>
              </a:rPr>
              <a:t> besonders </a:t>
            </a:r>
            <a:r>
              <a:rPr lang="de-DE" dirty="0"/>
              <a:t>vertraut.</a:t>
            </a:r>
          </a:p>
          <a:p>
            <a:pPr defTabSz="914400">
              <a:buClrTx/>
              <a:buSzTx/>
              <a:buFontTx/>
              <a:buNone/>
              <a:defRPr/>
            </a:pPr>
            <a:r>
              <a:rPr lang="de-DE" dirty="0"/>
              <a:t>Sie </a:t>
            </a:r>
            <a:r>
              <a:rPr lang="de-DE" dirty="0">
                <a:cs typeface="+mn-cs"/>
              </a:rPr>
              <a:t>entwickeln ihre Projektideen selbstständig, arbeiten transparent, rechnen nachvollziehbar ab</a:t>
            </a:r>
          </a:p>
          <a:p>
            <a:pPr defTabSz="914400">
              <a:buClrTx/>
              <a:buSzTx/>
              <a:buFontTx/>
              <a:buNone/>
              <a:defRPr/>
            </a:pPr>
            <a:r>
              <a:rPr lang="de-DE" dirty="0">
                <a:cs typeface="+mn-cs"/>
              </a:rPr>
              <a:t>und statten Produktionsstätten regelmäßige Besuche ab.</a:t>
            </a:r>
          </a:p>
          <a:p>
            <a:pPr>
              <a:defRPr/>
            </a:pPr>
            <a:endParaRPr lang="de-DE" alt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en-US" sz="1200" kern="1200" dirty="0" err="1">
                <a:solidFill>
                  <a:srgbClr val="082452"/>
                </a:solidFill>
                <a:latin typeface="Arial"/>
                <a:ea typeface="+mn-ea"/>
                <a:cs typeface="+mn-cs"/>
              </a:rPr>
              <a:t>Grafik</a:t>
            </a:r>
            <a:r>
              <a:rPr lang="en-US" sz="1200" kern="1200" dirty="0">
                <a:solidFill>
                  <a:srgbClr val="082452"/>
                </a:solidFill>
                <a:latin typeface="Arial"/>
                <a:ea typeface="+mn-ea"/>
                <a:cs typeface="+mn-cs"/>
              </a:rPr>
              <a:t>: </a:t>
            </a:r>
            <a:r>
              <a:rPr lang="de-DE" sz="1200" kern="1200" dirty="0">
                <a:solidFill>
                  <a:srgbClr val="082452"/>
                </a:solidFill>
                <a:latin typeface="Arial"/>
                <a:ea typeface="+mn-ea"/>
                <a:cs typeface="+mn-cs"/>
              </a:rPr>
              <a:t>Finanzierungsquelle von Mutterschaftsgeld, 2013, Untersuchung von 185 Ländern, nach Region, in Prozent</a:t>
            </a:r>
          </a:p>
          <a:p>
            <a:pPr algn="l"/>
            <a:endParaRPr lang="de-DE" sz="1200" kern="1200" dirty="0">
              <a:solidFill>
                <a:srgbClr val="082452"/>
              </a:solidFill>
              <a:latin typeface="Arial"/>
              <a:ea typeface="+mn-ea"/>
              <a:cs typeface="+mn-cs"/>
            </a:endParaRPr>
          </a:p>
          <a:p>
            <a:r>
              <a:rPr lang="de-DE" b="1" dirty="0" err="1"/>
              <a:t>Social</a:t>
            </a:r>
            <a:r>
              <a:rPr lang="de-DE" b="1" dirty="0"/>
              <a:t> Security </a:t>
            </a:r>
            <a:r>
              <a:rPr lang="de-DE" dirty="0"/>
              <a:t>= Sozialversicherung, die durch Beiträge von </a:t>
            </a:r>
            <a:r>
              <a:rPr lang="de-DE" dirty="0" err="1"/>
              <a:t>Arbeitnehmer_innen</a:t>
            </a:r>
            <a:r>
              <a:rPr lang="de-DE" dirty="0"/>
              <a:t>, </a:t>
            </a:r>
            <a:r>
              <a:rPr lang="de-DE" dirty="0" err="1"/>
              <a:t>Arbeigeber_innen</a:t>
            </a:r>
            <a:r>
              <a:rPr lang="de-DE" dirty="0"/>
              <a:t> oder von beiden finanziert wird,</a:t>
            </a:r>
          </a:p>
          <a:p>
            <a:r>
              <a:rPr lang="de-DE" dirty="0"/>
              <a:t>meist anteilig je nach Höhe des Gehalts, manchmal durch Regierung subventioniert</a:t>
            </a:r>
          </a:p>
          <a:p>
            <a:r>
              <a:rPr lang="de-DE" b="1" dirty="0" err="1"/>
              <a:t>Employer</a:t>
            </a:r>
            <a:r>
              <a:rPr lang="de-DE" b="1" dirty="0"/>
              <a:t> </a:t>
            </a:r>
            <a:r>
              <a:rPr lang="de-DE" b="1" dirty="0" err="1"/>
              <a:t>liability</a:t>
            </a:r>
            <a:r>
              <a:rPr lang="de-DE" b="1" dirty="0"/>
              <a:t> </a:t>
            </a:r>
            <a:r>
              <a:rPr lang="de-DE" dirty="0"/>
              <a:t>= Arbeitgeber zahlt direkt</a:t>
            </a:r>
          </a:p>
          <a:p>
            <a:r>
              <a:rPr lang="de-DE" b="1" dirty="0"/>
              <a:t>Mixed</a:t>
            </a:r>
            <a:r>
              <a:rPr lang="de-DE" dirty="0"/>
              <a:t> = Kombination aus beidem (z.B. Deutschland)</a:t>
            </a:r>
          </a:p>
          <a:p>
            <a:endParaRPr lang="de-DE" dirty="0"/>
          </a:p>
          <a:p>
            <a:r>
              <a:rPr lang="de-DE" dirty="0"/>
              <a:t>Frage an Teilnehmende: Warum ist das relevant?</a:t>
            </a:r>
          </a:p>
          <a:p>
            <a:r>
              <a:rPr lang="de-DE" i="1" dirty="0"/>
              <a:t>Antwort: Wenn der Mutterschutz durch direkte Zahlung des Arbeitgebers getragen wird, ist die Diskriminierung von Frauen</a:t>
            </a:r>
          </a:p>
          <a:p>
            <a:r>
              <a:rPr lang="de-DE" i="1" dirty="0"/>
              <a:t>und (werdenden) Müttern am Arbeitsmarkt wahrscheinlicher</a:t>
            </a:r>
          </a:p>
          <a:p>
            <a:endParaRPr lang="en-US"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US" sz="1200" i="1" dirty="0"/>
              <a:t>Quelle: https://www.ilo.org/wcmsp5/groups/public/---dgreports/---dcomm/documents/publication/wcms_242617.pdf, </a:t>
            </a:r>
            <a:r>
              <a:rPr lang="en-US" sz="1200" i="1" dirty="0" err="1"/>
              <a:t>Zugriff</a:t>
            </a:r>
            <a:r>
              <a:rPr lang="en-US" sz="1200" i="1" dirty="0"/>
              <a:t> 16.09.2019</a:t>
            </a:r>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20</a:t>
            </a:fld>
            <a:endParaRPr lang="de-DE" altLang="de-DE"/>
          </a:p>
        </p:txBody>
      </p:sp>
    </p:spTree>
    <p:extLst>
      <p:ext uri="{BB962C8B-B14F-4D97-AF65-F5344CB8AC3E}">
        <p14:creationId xmlns:p14="http://schemas.microsoft.com/office/powerpoint/2010/main" val="41468733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023000" y="9722880"/>
            <a:ext cx="3075840" cy="511200"/>
          </a:xfrm>
          <a:prstGeom prst="rect">
            <a:avLst/>
          </a:prstGeom>
          <a:noFill/>
          <a:ln>
            <a:noFill/>
          </a:ln>
        </p:spPr>
        <p:txBody>
          <a:bodyPr lIns="99000" tIns="49680" rIns="99000" bIns="49680" anchor="b"/>
          <a:lstStyle/>
          <a:p>
            <a:pPr algn="r">
              <a:lnSpc>
                <a:spcPct val="100000"/>
              </a:lnSpc>
            </a:pPr>
            <a:fld id="{F4194BD1-9EC3-4657-B57E-358F77CD972C}" type="slidenum">
              <a:rPr lang="de-DE" sz="1300" strike="noStrike" spc="-1">
                <a:solidFill>
                  <a:srgbClr val="000000"/>
                </a:solidFill>
                <a:uFill>
                  <a:solidFill>
                    <a:srgbClr val="FFFFFF"/>
                  </a:solidFill>
                </a:uFill>
                <a:latin typeface="Times New Roman"/>
                <a:ea typeface="MS PGothic"/>
              </a:rPr>
              <a:t>21</a:t>
            </a:fld>
            <a:endParaRPr lang="de-DE" sz="1400" strike="noStrike"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46441" y="4861440"/>
            <a:ext cx="5205960" cy="4605120"/>
          </a:xfrm>
          <a:prstGeom prst="rect">
            <a:avLst/>
          </a:prstGeom>
        </p:spPr>
        <p:txBody>
          <a:bodyPr lIns="99000" tIns="49680" rIns="99000" bIns="49680"/>
          <a:lstStyle/>
          <a:p>
            <a:pPr marL="360" indent="0">
              <a:lnSpc>
                <a:spcPct val="100000"/>
              </a:lnSpc>
              <a:buClr>
                <a:srgbClr val="000000"/>
              </a:buClr>
              <a:buFont typeface="Arial"/>
              <a:buNone/>
            </a:pPr>
            <a:endParaRPr lang="de-DE" sz="4400" i="1" u="none" strike="noStrike" spc="-1" dirty="0">
              <a:solidFill>
                <a:srgbClr val="000000"/>
              </a:solidFill>
              <a:uFill>
                <a:solidFill>
                  <a:srgbClr val="FFFFFF"/>
                </a:solidFill>
              </a:uFill>
              <a:latin typeface="+mn-lt"/>
            </a:endParaRPr>
          </a:p>
        </p:txBody>
      </p:sp>
    </p:spTree>
    <p:extLst>
      <p:ext uri="{BB962C8B-B14F-4D97-AF65-F5344CB8AC3E}">
        <p14:creationId xmlns:p14="http://schemas.microsoft.com/office/powerpoint/2010/main" val="47568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22</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12149232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23</a:t>
            </a:fld>
            <a:endParaRPr lang="de-DE" altLang="de-DE"/>
          </a:p>
        </p:txBody>
      </p:sp>
    </p:spTree>
    <p:extLst>
      <p:ext uri="{BB962C8B-B14F-4D97-AF65-F5344CB8AC3E}">
        <p14:creationId xmlns:p14="http://schemas.microsoft.com/office/powerpoint/2010/main" val="19140655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Indien hat die entsprechenden Kernarbeitsnormen zu</a:t>
            </a:r>
            <a:r>
              <a:rPr lang="de-DE" baseline="0" dirty="0"/>
              <a:t> Kinderarbeit </a:t>
            </a:r>
            <a:r>
              <a:rPr lang="de-DE" dirty="0"/>
              <a:t>ratifiziert</a:t>
            </a:r>
            <a:r>
              <a:rPr lang="de-DE" baseline="0" dirty="0"/>
              <a:t> (jedoch erst im März 2017)</a:t>
            </a:r>
            <a:r>
              <a:rPr lang="de-DE" dirty="0"/>
              <a:t>,</a:t>
            </a:r>
          </a:p>
          <a:p>
            <a:r>
              <a:rPr lang="de-DE" dirty="0"/>
              <a:t>die EU-KRK sowie zusätzliche Abkommen. Auf nationaler Ebene gibt es eine große Anzahl an Gesetzen,</a:t>
            </a:r>
          </a:p>
          <a:p>
            <a:r>
              <a:rPr lang="de-DE" dirty="0"/>
              <a:t>die Kinder schützen und Kinderarbeit explizit verbieten</a:t>
            </a:r>
            <a:r>
              <a:rPr lang="de-DE" baseline="0" dirty="0"/>
              <a:t> oder ausschließen.</a:t>
            </a:r>
            <a:endParaRPr lang="de-DE" dirty="0"/>
          </a:p>
          <a:p>
            <a:endParaRPr lang="de-DE" dirty="0"/>
          </a:p>
          <a:p>
            <a:r>
              <a:rPr lang="de-DE" dirty="0"/>
              <a:t>Liste nationaler Gesetze: Ziel ist es nicht, die gesamte Liste durchzugehen. Vielmehr soll anschaulich werden,</a:t>
            </a:r>
          </a:p>
          <a:p>
            <a:r>
              <a:rPr lang="de-DE" dirty="0"/>
              <a:t>dass es eine Vielzahl</a:t>
            </a:r>
            <a:r>
              <a:rPr lang="de-DE" baseline="0" dirty="0"/>
              <a:t> nationaler Regelungen gibt, die fast lückenlos die internationalen Abkommen umsetzen.</a:t>
            </a:r>
          </a:p>
          <a:p>
            <a:r>
              <a:rPr lang="de-DE" baseline="0" dirty="0"/>
              <a:t>Dazu siehe Spalte Yes/</a:t>
            </a:r>
            <a:r>
              <a:rPr lang="de-DE" baseline="0" dirty="0" err="1"/>
              <a:t>No</a:t>
            </a:r>
            <a:r>
              <a:rPr lang="de-DE" baseline="0" dirty="0"/>
              <a:t> und ganz rechts die Auflistung der entsprechenden Gesetze.</a:t>
            </a:r>
          </a:p>
          <a:p>
            <a:endParaRPr lang="de-DE" baseline="0" dirty="0"/>
          </a:p>
          <a:p>
            <a:r>
              <a:rPr lang="de-DE" i="1" baseline="0" dirty="0"/>
              <a:t>Quelle: https://www.dol.gov/agencies/ilab/resources/reports/child-labor/india, Zugriff 17.09.2019</a:t>
            </a:r>
          </a:p>
        </p:txBody>
      </p:sp>
    </p:spTree>
    <p:extLst>
      <p:ext uri="{BB962C8B-B14F-4D97-AF65-F5344CB8AC3E}">
        <p14:creationId xmlns:p14="http://schemas.microsoft.com/office/powerpoint/2010/main" val="30613747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25</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Vielzahl</a:t>
            </a:r>
            <a:r>
              <a:rPr lang="de-DE" baseline="0" dirty="0"/>
              <a:t> nationaler Regelungen, die fast lückenlos die internationalen Abkommen umsetzen.</a:t>
            </a:r>
          </a:p>
          <a:p>
            <a:r>
              <a:rPr lang="de-DE" baseline="0" dirty="0"/>
              <a:t>Dazu siehe Spalte Yes/</a:t>
            </a:r>
            <a:r>
              <a:rPr lang="de-DE" baseline="0" dirty="0" err="1"/>
              <a:t>No</a:t>
            </a:r>
            <a:r>
              <a:rPr lang="de-DE" baseline="0" dirty="0"/>
              <a:t> und ganz rechts die Auflistung der entsprechenden Gesetze.</a:t>
            </a:r>
          </a:p>
          <a:p>
            <a:endParaRPr lang="de-DE" baseline="0" dirty="0"/>
          </a:p>
          <a:p>
            <a:r>
              <a:rPr lang="de-DE" baseline="0" dirty="0"/>
              <a:t>Hervorzuheben sind die kostenlose Schulbildung und Schulpflicht bis 14 Jahre sowie das Verbot</a:t>
            </a:r>
          </a:p>
          <a:p>
            <a:r>
              <a:rPr lang="de-DE" baseline="0" dirty="0"/>
              <a:t>gefährlicher Arbeit bis 14 Jahre. Es fehlt ein Mindestalter zum Arbeiten.</a:t>
            </a:r>
          </a:p>
          <a:p>
            <a:endParaRPr lang="de-DE" baseline="0" dirty="0"/>
          </a:p>
          <a:p>
            <a:r>
              <a:rPr lang="de-DE" i="1" baseline="0" dirty="0"/>
              <a:t>Quelle: https://www.dol.gov/agencies/ilab/resources/reports/child-labor/india, Zugriff 17.09.2019</a:t>
            </a:r>
          </a:p>
        </p:txBody>
      </p:sp>
    </p:spTree>
    <p:extLst>
      <p:ext uri="{BB962C8B-B14F-4D97-AF65-F5344CB8AC3E}">
        <p14:creationId xmlns:p14="http://schemas.microsoft.com/office/powerpoint/2010/main" val="12334156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26</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Bangladesch hat die Kernarbeitsnorm zum Mindestalter nicht ratifiziert, jedoch die Kernarbeitsnorm zur</a:t>
            </a:r>
            <a:r>
              <a:rPr lang="de-DE" baseline="0" dirty="0"/>
              <a:t> Abschaffung der Kinderarbeit,</a:t>
            </a:r>
          </a:p>
          <a:p>
            <a:r>
              <a:rPr lang="de-DE" dirty="0"/>
              <a:t>die EU-KRK sowie zusätzliche Abkommen. Auf nationaler Ebene gibt es eine große Anzahl an Gesetzen,</a:t>
            </a:r>
          </a:p>
          <a:p>
            <a:r>
              <a:rPr lang="de-DE" dirty="0"/>
              <a:t>die Kinder schützen und Kinderarbeit explizit verbieten</a:t>
            </a:r>
            <a:r>
              <a:rPr lang="de-DE" baseline="0" dirty="0"/>
              <a:t> oder ausschließen.</a:t>
            </a:r>
            <a:endParaRPr lang="de-DE" dirty="0"/>
          </a:p>
          <a:p>
            <a:endParaRPr lang="de-DE" dirty="0"/>
          </a:p>
          <a:p>
            <a:r>
              <a:rPr lang="de-DE" dirty="0"/>
              <a:t>Liste nationaler Gesetze: Ziel ist es nicht, die gesamte Liste durchzugehen. Vielmehr soll anschaulich werden,</a:t>
            </a:r>
          </a:p>
          <a:p>
            <a:r>
              <a:rPr lang="de-DE" dirty="0"/>
              <a:t>dass es eine Vielzahl nationaler Regelungen gibt, die fast lückenlos die internationalen Abkommen umsetzen.</a:t>
            </a:r>
          </a:p>
          <a:p>
            <a:r>
              <a:rPr lang="de-DE" dirty="0"/>
              <a:t>Dazu siehe Spalte Yes/</a:t>
            </a:r>
            <a:r>
              <a:rPr lang="de-DE" dirty="0" err="1"/>
              <a:t>No</a:t>
            </a:r>
            <a:r>
              <a:rPr lang="de-DE" dirty="0"/>
              <a:t> und ganz rechts die Auflistung der entsprechenden Gesetze.</a:t>
            </a:r>
          </a:p>
          <a:p>
            <a:endParaRPr lang="de-DE" baseline="0" dirty="0"/>
          </a:p>
          <a:p>
            <a:r>
              <a:rPr lang="de-DE" i="1" baseline="0" dirty="0"/>
              <a:t>Quelle: https://www.dol.gov/agencies/ilab/resources/reports/child-labor/bangladesh, Zugriff 17.09.2019</a:t>
            </a:r>
          </a:p>
        </p:txBody>
      </p:sp>
    </p:spTree>
    <p:extLst>
      <p:ext uri="{BB962C8B-B14F-4D97-AF65-F5344CB8AC3E}">
        <p14:creationId xmlns:p14="http://schemas.microsoft.com/office/powerpoint/2010/main" val="13508578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27</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27</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Vielzahl</a:t>
            </a:r>
            <a:r>
              <a:rPr lang="de-DE" baseline="0" dirty="0"/>
              <a:t> nationaler Regelungen gibt, die fast lückenlos die internationalen Abkommen umsetzen.</a:t>
            </a:r>
          </a:p>
          <a:p>
            <a:r>
              <a:rPr lang="de-DE" baseline="0" dirty="0"/>
              <a:t>Dazu siehe Spalte Yes/</a:t>
            </a:r>
            <a:r>
              <a:rPr lang="de-DE" baseline="0" dirty="0" err="1"/>
              <a:t>No</a:t>
            </a:r>
            <a:r>
              <a:rPr lang="de-DE" baseline="0" dirty="0"/>
              <a:t> und ganz rechts die Auflistung der entsprechenden Gesetze.</a:t>
            </a:r>
          </a:p>
          <a:p>
            <a:endParaRPr lang="de-DE" baseline="0" dirty="0"/>
          </a:p>
          <a:p>
            <a:r>
              <a:rPr lang="de-DE" baseline="0" dirty="0"/>
              <a:t>Hervorzuheben ist die kostenlose Schulbildung, die Schulpflicht geht allerdings nur bis zum 11. Lebensjahr.</a:t>
            </a:r>
          </a:p>
          <a:p>
            <a:r>
              <a:rPr lang="de-DE" baseline="0" dirty="0"/>
              <a:t>Das Mindestalter zum Arbeiten beträgt 14 Jahre, gefährliche Tätigkeiten dürfen erst ab 18 Jahren ausgeführt werden.</a:t>
            </a:r>
          </a:p>
          <a:p>
            <a:endParaRPr lang="de-DE" baseline="0"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Quelle: https://www.dol.gov/agencies/ilab/resources/reports/child-labor/bangladesh, Zugriff 17.09.2019</a:t>
            </a:r>
          </a:p>
        </p:txBody>
      </p:sp>
    </p:spTree>
    <p:extLst>
      <p:ext uri="{BB962C8B-B14F-4D97-AF65-F5344CB8AC3E}">
        <p14:creationId xmlns:p14="http://schemas.microsoft.com/office/powerpoint/2010/main" val="38250030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28</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28</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endParaRPr lang="de-DE" i="1" baseline="0" dirty="0"/>
          </a:p>
        </p:txBody>
      </p:sp>
    </p:spTree>
    <p:extLst>
      <p:ext uri="{BB962C8B-B14F-4D97-AF65-F5344CB8AC3E}">
        <p14:creationId xmlns:p14="http://schemas.microsoft.com/office/powerpoint/2010/main" val="19366144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29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29</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en-US" b="1" dirty="0" err="1"/>
              <a:t>Indien</a:t>
            </a:r>
            <a:r>
              <a:rPr lang="en-US" b="1" dirty="0"/>
              <a:t>:</a:t>
            </a:r>
          </a:p>
          <a:p>
            <a:r>
              <a:rPr lang="en-US" dirty="0"/>
              <a:t>In </a:t>
            </a:r>
            <a:r>
              <a:rPr lang="en-US" dirty="0" err="1"/>
              <a:t>Indien</a:t>
            </a:r>
            <a:r>
              <a:rPr lang="en-US" dirty="0"/>
              <a:t> </a:t>
            </a:r>
            <a:r>
              <a:rPr lang="en-US" dirty="0" err="1"/>
              <a:t>neues</a:t>
            </a:r>
            <a:r>
              <a:rPr lang="en-US" dirty="0"/>
              <a:t> </a:t>
            </a:r>
            <a:r>
              <a:rPr lang="en-US" dirty="0" err="1"/>
              <a:t>Gesetz</a:t>
            </a:r>
            <a:r>
              <a:rPr lang="en-US" dirty="0"/>
              <a:t> </a:t>
            </a:r>
            <a:r>
              <a:rPr lang="en-US" dirty="0" err="1"/>
              <a:t>zu</a:t>
            </a:r>
            <a:r>
              <a:rPr lang="en-US" dirty="0"/>
              <a:t> </a:t>
            </a:r>
            <a:r>
              <a:rPr lang="en-US" dirty="0" err="1"/>
              <a:t>Mutterschutz</a:t>
            </a:r>
            <a:r>
              <a:rPr lang="en-US" dirty="0"/>
              <a:t>: </a:t>
            </a:r>
            <a:r>
              <a:rPr lang="en-US" b="1" dirty="0"/>
              <a:t>Maternity Benefit (Amendment) Act, 2017 </a:t>
            </a:r>
            <a:r>
              <a:rPr lang="en-US" dirty="0" err="1"/>
              <a:t>ist</a:t>
            </a:r>
            <a:r>
              <a:rPr lang="en-US" dirty="0"/>
              <a:t> </a:t>
            </a:r>
            <a:r>
              <a:rPr lang="en-US" dirty="0" err="1"/>
              <a:t>seit</a:t>
            </a:r>
            <a:r>
              <a:rPr lang="en-US" dirty="0"/>
              <a:t> dem 1. April 2017 in Kraft (</a:t>
            </a:r>
            <a:r>
              <a:rPr lang="en-US" dirty="0" err="1"/>
              <a:t>Bundesebene</a:t>
            </a:r>
            <a:r>
              <a:rPr lang="en-US" dirty="0"/>
              <a:t>)</a:t>
            </a:r>
          </a:p>
          <a:p>
            <a:r>
              <a:rPr lang="en-US" dirty="0"/>
              <a:t>26 </a:t>
            </a:r>
            <a:r>
              <a:rPr lang="en-US" dirty="0" err="1"/>
              <a:t>Wochen</a:t>
            </a:r>
            <a:r>
              <a:rPr lang="en-US" dirty="0"/>
              <a:t> </a:t>
            </a:r>
            <a:r>
              <a:rPr lang="en-US" dirty="0" err="1"/>
              <a:t>bezahlter</a:t>
            </a:r>
            <a:r>
              <a:rPr lang="en-US" dirty="0"/>
              <a:t> </a:t>
            </a:r>
            <a:r>
              <a:rPr lang="en-US" dirty="0" err="1"/>
              <a:t>Mutterschutz</a:t>
            </a:r>
            <a:r>
              <a:rPr lang="en-US" dirty="0"/>
              <a:t> gilt </a:t>
            </a:r>
            <a:r>
              <a:rPr lang="en-US" dirty="0" err="1"/>
              <a:t>für</a:t>
            </a:r>
            <a:r>
              <a:rPr lang="en-US" dirty="0"/>
              <a:t> die </a:t>
            </a:r>
            <a:r>
              <a:rPr lang="en-US" dirty="0" err="1"/>
              <a:t>ersten</a:t>
            </a:r>
            <a:r>
              <a:rPr lang="en-US" dirty="0"/>
              <a:t> </a:t>
            </a:r>
            <a:r>
              <a:rPr lang="en-US" dirty="0" err="1"/>
              <a:t>beiden</a:t>
            </a:r>
            <a:r>
              <a:rPr lang="en-US" dirty="0"/>
              <a:t> Kinder, </a:t>
            </a:r>
            <a:r>
              <a:rPr lang="en-US" dirty="0" err="1"/>
              <a:t>für</a:t>
            </a:r>
            <a:r>
              <a:rPr lang="en-US" dirty="0"/>
              <a:t> das </a:t>
            </a:r>
            <a:r>
              <a:rPr lang="en-US" dirty="0" err="1"/>
              <a:t>dritte</a:t>
            </a:r>
            <a:r>
              <a:rPr lang="en-US" dirty="0"/>
              <a:t> Kind</a:t>
            </a:r>
            <a:r>
              <a:rPr lang="en-US" baseline="0" dirty="0"/>
              <a:t> </a:t>
            </a:r>
            <a:r>
              <a:rPr lang="en-US" baseline="0" dirty="0" err="1"/>
              <a:t>gibt</a:t>
            </a:r>
            <a:r>
              <a:rPr lang="en-US" baseline="0" dirty="0"/>
              <a:t> es </a:t>
            </a:r>
            <a:r>
              <a:rPr lang="en-US" baseline="0" dirty="0" err="1"/>
              <a:t>weiterhin</a:t>
            </a:r>
            <a:r>
              <a:rPr lang="en-US" baseline="0" dirty="0"/>
              <a:t> </a:t>
            </a:r>
            <a:r>
              <a:rPr lang="en-US" baseline="0" dirty="0" err="1"/>
              <a:t>nur</a:t>
            </a:r>
            <a:r>
              <a:rPr lang="en-US" baseline="0" dirty="0"/>
              <a:t> </a:t>
            </a:r>
            <a:r>
              <a:rPr lang="en-US" dirty="0"/>
              <a:t>12 </a:t>
            </a:r>
            <a:r>
              <a:rPr lang="en-US" dirty="0" err="1"/>
              <a:t>Wochen</a:t>
            </a:r>
            <a:endParaRPr lang="en-US"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dirty="0" err="1"/>
              <a:t>Gewerkschaften</a:t>
            </a:r>
            <a:r>
              <a:rPr lang="en-GB" dirty="0"/>
              <a:t> </a:t>
            </a:r>
            <a:r>
              <a:rPr lang="en-GB" dirty="0" err="1"/>
              <a:t>befürchten</a:t>
            </a:r>
            <a:r>
              <a:rPr lang="en-GB" dirty="0"/>
              <a:t>, </a:t>
            </a:r>
            <a:r>
              <a:rPr lang="en-GB" dirty="0" err="1"/>
              <a:t>dass</a:t>
            </a:r>
            <a:r>
              <a:rPr lang="en-GB" dirty="0"/>
              <a:t> dies </a:t>
            </a:r>
            <a:r>
              <a:rPr lang="en-GB" dirty="0" err="1"/>
              <a:t>zu</a:t>
            </a:r>
            <a:r>
              <a:rPr lang="en-GB" dirty="0"/>
              <a:t> </a:t>
            </a:r>
            <a:r>
              <a:rPr lang="en-GB" dirty="0" err="1"/>
              <a:t>mehr</a:t>
            </a:r>
            <a:r>
              <a:rPr lang="en-GB" dirty="0"/>
              <a:t> </a:t>
            </a:r>
            <a:r>
              <a:rPr lang="en-GB" dirty="0" err="1"/>
              <a:t>Diskriminierung</a:t>
            </a:r>
            <a:r>
              <a:rPr lang="en-GB" dirty="0"/>
              <a:t> von </a:t>
            </a:r>
            <a:r>
              <a:rPr lang="en-GB" dirty="0" err="1"/>
              <a:t>schwangeren</a:t>
            </a:r>
            <a:r>
              <a:rPr lang="en-GB" dirty="0"/>
              <a:t> Frauen </a:t>
            </a:r>
            <a:r>
              <a:rPr lang="en-GB" dirty="0" err="1"/>
              <a:t>führen</a:t>
            </a:r>
            <a:r>
              <a:rPr lang="en-GB" dirty="0"/>
              <a:t> </a:t>
            </a:r>
            <a:r>
              <a:rPr lang="en-GB" dirty="0" err="1"/>
              <a:t>könnte</a:t>
            </a:r>
            <a:endParaRPr lang="en-GB"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en-GB" dirty="0"/>
              <a:t>(</a:t>
            </a:r>
            <a:r>
              <a:rPr lang="en-GB" dirty="0" err="1"/>
              <a:t>z.B</a:t>
            </a:r>
            <a:r>
              <a:rPr lang="en-GB" dirty="0"/>
              <a:t>. </a:t>
            </a:r>
            <a:r>
              <a:rPr lang="en-GB" dirty="0" err="1"/>
              <a:t>Entlassungen</a:t>
            </a:r>
            <a:r>
              <a:rPr lang="en-GB" dirty="0"/>
              <a:t>)</a:t>
            </a:r>
            <a:endParaRPr lang="en-US" dirty="0"/>
          </a:p>
          <a:p>
            <a:r>
              <a:rPr lang="en-US" i="1" dirty="0"/>
              <a:t>Quelle: http://www.world-psi.org/sites/default/files/attachment/news/maternity_benefit_amendment_act2017__0.pdf, </a:t>
            </a:r>
            <a:r>
              <a:rPr lang="en-US" i="1" dirty="0" err="1"/>
              <a:t>Zugriff</a:t>
            </a:r>
            <a:r>
              <a:rPr lang="en-US" i="1" dirty="0"/>
              <a:t> 17.09.2019</a:t>
            </a:r>
          </a:p>
          <a:p>
            <a:r>
              <a:rPr lang="en-US" dirty="0"/>
              <a:t> </a:t>
            </a:r>
            <a:endParaRPr lang="en-GB" sz="1200" dirty="0">
              <a:solidFill>
                <a:schemeClr val="tx1"/>
              </a:solidFill>
            </a:endParaRPr>
          </a:p>
          <a:p>
            <a:r>
              <a:rPr lang="de-DE" sz="1200" b="1" i="0" u="none" strike="noStrike" kern="1200" baseline="0" dirty="0">
                <a:solidFill>
                  <a:srgbClr val="000000"/>
                </a:solidFill>
                <a:latin typeface="Arial"/>
                <a:ea typeface="+mn-ea"/>
                <a:cs typeface="+mn-cs"/>
              </a:rPr>
              <a:t>Bangladesch:</a:t>
            </a:r>
          </a:p>
          <a:p>
            <a:r>
              <a:rPr lang="de-DE" sz="1200" b="0" i="0" u="none" strike="noStrike" kern="1200" baseline="0" dirty="0">
                <a:solidFill>
                  <a:srgbClr val="000000"/>
                </a:solidFill>
                <a:latin typeface="Arial"/>
                <a:ea typeface="+mn-ea"/>
                <a:cs typeface="+mn-cs"/>
              </a:rPr>
              <a:t>Nach dem </a:t>
            </a:r>
            <a:r>
              <a:rPr lang="de-DE" sz="1200" b="0" i="0" u="none" strike="noStrike" kern="1200" baseline="0" dirty="0" err="1">
                <a:solidFill>
                  <a:srgbClr val="000000"/>
                </a:solidFill>
                <a:latin typeface="Arial"/>
                <a:ea typeface="+mn-ea"/>
                <a:cs typeface="+mn-cs"/>
              </a:rPr>
              <a:t>Bangladesh</a:t>
            </a:r>
            <a:r>
              <a:rPr lang="de-DE" sz="1200" b="0" i="0" u="none" strike="noStrike" kern="1200" baseline="0" dirty="0">
                <a:solidFill>
                  <a:srgbClr val="000000"/>
                </a:solidFill>
                <a:latin typeface="Arial"/>
                <a:ea typeface="+mn-ea"/>
                <a:cs typeface="+mn-cs"/>
              </a:rPr>
              <a:t> Labour Act haben Frauen, sofern sie mindestens sechs Monate vor dem</a:t>
            </a:r>
          </a:p>
          <a:p>
            <a:r>
              <a:rPr lang="de-DE" sz="1200" b="0" i="0" u="none" strike="noStrike" kern="1200" baseline="0" dirty="0">
                <a:solidFill>
                  <a:srgbClr val="000000"/>
                </a:solidFill>
                <a:latin typeface="Arial"/>
                <a:ea typeface="+mn-ea"/>
                <a:cs typeface="+mn-cs"/>
              </a:rPr>
              <a:t>Geburtstermin für den Arbeitgeber gearbeitet haben und nicht schon zwei Kinder haben, Anspruch</a:t>
            </a:r>
          </a:p>
          <a:p>
            <a:r>
              <a:rPr lang="de-DE" sz="1200" b="0" i="0" u="none" strike="noStrike" kern="1200" baseline="0" dirty="0">
                <a:solidFill>
                  <a:srgbClr val="000000"/>
                </a:solidFill>
                <a:latin typeface="Arial"/>
                <a:ea typeface="+mn-ea"/>
                <a:cs typeface="+mn-cs"/>
              </a:rPr>
              <a:t>auf 16 Wochen Mutterschaftsurlaub und -geld (im öffentlichen Dienst 24 Wochen), wovon</a:t>
            </a:r>
          </a:p>
          <a:p>
            <a:r>
              <a:rPr lang="de-DE" sz="1200" b="0" i="0" u="none" strike="noStrike" kern="1200" baseline="0" dirty="0">
                <a:solidFill>
                  <a:srgbClr val="000000"/>
                </a:solidFill>
                <a:latin typeface="Arial"/>
                <a:ea typeface="+mn-ea"/>
                <a:cs typeface="+mn-cs"/>
              </a:rPr>
              <a:t>mindestens acht Wochen nach der Geburt zu nehmen sind. In Fällen, in denen sie bereits</a:t>
            </a:r>
          </a:p>
          <a:p>
            <a:r>
              <a:rPr lang="de-DE" sz="1200" b="0" i="0" u="none" strike="noStrike" kern="1200" baseline="0" dirty="0">
                <a:solidFill>
                  <a:srgbClr val="000000"/>
                </a:solidFill>
                <a:latin typeface="Arial"/>
                <a:ea typeface="+mn-ea"/>
                <a:cs typeface="+mn-cs"/>
              </a:rPr>
              <a:t>zwei Kinder haben, haben die Frauen nur Anspruch auf unbezahlten Urlaub. Diejenigen, die Anspruch</a:t>
            </a:r>
          </a:p>
          <a:p>
            <a:r>
              <a:rPr lang="de-DE" sz="1200" b="0" i="0" u="none" strike="noStrike" kern="1200" baseline="0" dirty="0">
                <a:solidFill>
                  <a:srgbClr val="000000"/>
                </a:solidFill>
                <a:latin typeface="Arial"/>
                <a:ea typeface="+mn-ea"/>
                <a:cs typeface="+mn-cs"/>
              </a:rPr>
              <a:t>auf bezahlten Urlaub haben, sollten für 16 Wochen den vollen Durchschnittslohn erhalten,</a:t>
            </a:r>
          </a:p>
          <a:p>
            <a:r>
              <a:rPr lang="de-DE" sz="1200" b="0" i="0" u="none" strike="noStrike" kern="1200" baseline="0" dirty="0">
                <a:solidFill>
                  <a:srgbClr val="000000"/>
                </a:solidFill>
                <a:latin typeface="Arial"/>
                <a:ea typeface="+mn-ea"/>
                <a:cs typeface="+mn-cs"/>
              </a:rPr>
              <a:t>den sie in den vorangegangenen drei Monaten erhalten haben.</a:t>
            </a:r>
          </a:p>
          <a:p>
            <a:r>
              <a:rPr lang="de-DE" sz="1200" b="0" i="1" u="none" strike="noStrike" kern="1200" baseline="0" dirty="0">
                <a:solidFill>
                  <a:srgbClr val="000000"/>
                </a:solidFill>
                <a:latin typeface="Arial"/>
                <a:ea typeface="+mn-ea"/>
                <a:cs typeface="+mn-cs"/>
              </a:rPr>
              <a:t>Quelle: https://saubere-kleidung.de/wp-content/uploads/2018/07/2018-Analysepapier-Bangladesch-Aethiopien-Myanmar.pdf, </a:t>
            </a:r>
          </a:p>
          <a:p>
            <a:r>
              <a:rPr lang="de-DE" sz="1200" b="0" i="1" u="none" strike="noStrike" kern="1200" baseline="0" dirty="0">
                <a:solidFill>
                  <a:srgbClr val="000000"/>
                </a:solidFill>
                <a:latin typeface="Arial"/>
                <a:ea typeface="+mn-ea"/>
                <a:cs typeface="+mn-cs"/>
              </a:rPr>
              <a:t>Zugriff 17.09.2019</a:t>
            </a:r>
          </a:p>
          <a:p>
            <a:endParaRPr lang="de-DE" sz="1200" b="0" i="1" u="none" strike="noStrike" kern="1200" baseline="0" dirty="0">
              <a:solidFill>
                <a:srgbClr val="000000"/>
              </a:solidFill>
              <a:latin typeface="Arial"/>
              <a:ea typeface="+mn-ea"/>
              <a:cs typeface="+mn-cs"/>
            </a:endParaRPr>
          </a:p>
          <a:p>
            <a:r>
              <a:rPr lang="de-DE" sz="1200" kern="1200" dirty="0">
                <a:solidFill>
                  <a:srgbClr val="000000"/>
                </a:solidFill>
                <a:effectLst/>
                <a:latin typeface="Arial"/>
                <a:ea typeface="+mn-ea"/>
                <a:cs typeface="+mn-cs"/>
              </a:rPr>
              <a:t>Gesetzeslage in Indien und Bangladesch ist gut, jedoch große Diskrepanz zwischen Gesetzeslage und realen Arbeits- und</a:t>
            </a:r>
          </a:p>
          <a:p>
            <a:r>
              <a:rPr lang="de-DE" sz="1200" kern="1200" dirty="0">
                <a:solidFill>
                  <a:srgbClr val="000000"/>
                </a:solidFill>
                <a:effectLst/>
                <a:latin typeface="Arial"/>
                <a:ea typeface="+mn-ea"/>
                <a:cs typeface="+mn-cs"/>
              </a:rPr>
              <a:t>Lebensbedingungen (wie schon in der 1. Gruppenar­beit mit Porträts offensichtlich wurde). </a:t>
            </a:r>
            <a:endParaRPr lang="de-DE" i="1" baseline="0" dirty="0"/>
          </a:p>
        </p:txBody>
      </p:sp>
    </p:spTree>
    <p:extLst>
      <p:ext uri="{BB962C8B-B14F-4D97-AF65-F5344CB8AC3E}">
        <p14:creationId xmlns:p14="http://schemas.microsoft.com/office/powerpoint/2010/main" val="938213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1">
            <a:extLst>
              <a:ext uri="{FF2B5EF4-FFF2-40B4-BE49-F238E27FC236}">
                <a16:creationId xmlns:a16="http://schemas.microsoft.com/office/drawing/2014/main" id="{146A9707-4B76-4CC7-A9CA-F97C9BC8128F}"/>
              </a:ext>
            </a:extLst>
          </p:cNvPr>
          <p:cNvSpPr>
            <a:spLocks noGrp="1" noChangeArrowheads="1"/>
          </p:cNvSpPr>
          <p:nvPr>
            <p:ph type="sldNum" sz="quarter"/>
          </p:nvPr>
        </p:nvSpPr>
        <p:spPr>
          <a:noFill/>
        </p:spPr>
        <p:txBody>
          <a:bodyPr/>
          <a:lstStyle>
            <a:lvl1pPr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1pPr>
            <a:lvl2pPr marL="741363" indent="-28416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2pPr>
            <a:lvl3pPr marL="11414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3pPr>
            <a:lvl4pPr marL="15986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4pPr>
            <a:lvl5pPr marL="2055813" indent="-227013" defTabSz="446088">
              <a:spcBef>
                <a:spcPct val="30000"/>
              </a:spcBef>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5pPr>
            <a:lvl6pPr marL="25130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6pPr>
            <a:lvl7pPr marL="29702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7pPr>
            <a:lvl8pPr marL="34274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8pPr>
            <a:lvl9pPr marL="3884613" indent="-227013" defTabSz="446088" eaLnBrk="0" fontAlgn="base" hangingPunct="0">
              <a:spcBef>
                <a:spcPct val="30000"/>
              </a:spcBef>
              <a:spcAft>
                <a:spcPct val="0"/>
              </a:spcAft>
              <a:buClr>
                <a:srgbClr val="000000"/>
              </a:buClr>
              <a:buSzPct val="100000"/>
              <a:buFont typeface="Times New Roman" panose="02020603050405020304" pitchFamily="18" charset="0"/>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sz="1200">
                <a:solidFill>
                  <a:srgbClr val="000000"/>
                </a:solidFill>
                <a:latin typeface="Times New Roman" panose="02020603050405020304" pitchFamily="18" charset="0"/>
                <a:ea typeface="MS PGothic" panose="020B0600070205080204" pitchFamily="34" charset="-128"/>
              </a:defRPr>
            </a:lvl9pPr>
          </a:lstStyle>
          <a:p>
            <a:pPr marL="0" marR="0" lvl="0" indent="0" algn="l" defTabSz="446088" rtl="0" eaLnBrk="1" fontAlgn="base" latinLnBrk="0" hangingPunct="1">
              <a:lnSpc>
                <a:spcPct val="100000"/>
              </a:lnSpc>
              <a:spcBef>
                <a:spcPct val="0"/>
              </a:spcBef>
              <a:spcAft>
                <a:spcPct val="0"/>
              </a:spcAft>
              <a:buClrTx/>
              <a:buSzTx/>
              <a:buFontTx/>
              <a:buNone/>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a:pPr>
            <a:fld id="{91EF5262-A123-4F46-B6E3-4BB82A3A4E1C}" type="slidenum">
              <a:rPr kumimoji="0" lang="de-DE" altLang="de-DE" sz="18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mn-cs"/>
              </a:rPr>
              <a:pPr marL="0" marR="0" lvl="0" indent="0" algn="l" defTabSz="446088" rtl="0" eaLnBrk="1" fontAlgn="base" latinLnBrk="0" hangingPunct="1">
                <a:lnSpc>
                  <a:spcPct val="100000"/>
                </a:lnSpc>
                <a:spcBef>
                  <a:spcPct val="0"/>
                </a:spcBef>
                <a:spcAft>
                  <a:spcPct val="0"/>
                </a:spcAft>
                <a:buClrTx/>
                <a:buSzTx/>
                <a:buFontTx/>
                <a:buNone/>
                <a:tabLst>
                  <a:tab pos="0" algn="l"/>
                  <a:tab pos="422275" algn="l"/>
                  <a:tab pos="849313" algn="l"/>
                  <a:tab pos="1276350" algn="l"/>
                  <a:tab pos="1703388" algn="l"/>
                  <a:tab pos="2128838" algn="l"/>
                  <a:tab pos="2555875" algn="l"/>
                  <a:tab pos="2982913" algn="l"/>
                  <a:tab pos="3409950" algn="l"/>
                  <a:tab pos="3835400" algn="l"/>
                  <a:tab pos="4262438" algn="l"/>
                  <a:tab pos="4689475" algn="l"/>
                  <a:tab pos="5116513" algn="l"/>
                  <a:tab pos="5541963" algn="l"/>
                  <a:tab pos="5969000" algn="l"/>
                  <a:tab pos="6396038" algn="l"/>
                  <a:tab pos="6823075" algn="l"/>
                  <a:tab pos="7250113" algn="l"/>
                  <a:tab pos="7675563" algn="l"/>
                  <a:tab pos="8102600" algn="l"/>
                  <a:tab pos="8529638" algn="l"/>
                </a:tabLst>
                <a:defRPr/>
              </a:pPr>
              <a:t>3</a:t>
            </a:fld>
            <a:endParaRPr kumimoji="0" lang="de-DE" altLang="de-DE" sz="1800" b="0" i="0" u="none" strike="noStrike" kern="1200" cap="none" spc="0" normalizeH="0" baseline="0" noProof="0">
              <a:ln>
                <a:noFill/>
              </a:ln>
              <a:solidFill>
                <a:srgbClr val="000000"/>
              </a:solidFill>
              <a:effectLst/>
              <a:uLnTx/>
              <a:uFillTx/>
              <a:latin typeface="Times New Roman" panose="02020603050405020304" pitchFamily="18" charset="0"/>
              <a:ea typeface="Microsoft YaHei" panose="020B0503020204020204" pitchFamily="34" charset="-122"/>
              <a:cs typeface="+mn-cs"/>
            </a:endParaRPr>
          </a:p>
        </p:txBody>
      </p:sp>
      <p:sp>
        <p:nvSpPr>
          <p:cNvPr id="12291" name="Rectangle 1">
            <a:extLst>
              <a:ext uri="{FF2B5EF4-FFF2-40B4-BE49-F238E27FC236}">
                <a16:creationId xmlns:a16="http://schemas.microsoft.com/office/drawing/2014/main" id="{312F8266-D4CE-4CEE-92D8-F8AC366F1039}"/>
              </a:ext>
            </a:extLst>
          </p:cNvPr>
          <p:cNvSpPr>
            <a:spLocks noGrp="1" noRot="1" noChangeAspect="1" noChangeArrowheads="1" noTextEdit="1"/>
          </p:cNvSpPr>
          <p:nvPr>
            <p:ph type="sldImg"/>
          </p:nvPr>
        </p:nvSpPr>
        <p:spPr>
          <a:xfrm>
            <a:off x="992188" y="777875"/>
            <a:ext cx="5114925" cy="3836988"/>
          </a:xfrm>
          <a:solidFill>
            <a:srgbClr val="FFFFFF"/>
          </a:solidFill>
        </p:spPr>
      </p:sp>
      <p:sp>
        <p:nvSpPr>
          <p:cNvPr id="19460" name="Rectangle 2">
            <a:extLst>
              <a:ext uri="{FF2B5EF4-FFF2-40B4-BE49-F238E27FC236}">
                <a16:creationId xmlns:a16="http://schemas.microsoft.com/office/drawing/2014/main" id="{DCFCD260-C044-4301-ABD9-6514889F54FE}"/>
              </a:ext>
            </a:extLst>
          </p:cNvPr>
          <p:cNvSpPr>
            <a:spLocks noGrp="1" noChangeArrowheads="1"/>
          </p:cNvSpPr>
          <p:nvPr>
            <p:ph type="body" idx="1"/>
          </p:nvPr>
        </p:nvSpPr>
        <p:spPr>
          <a:xfrm>
            <a:off x="709613" y="4860925"/>
            <a:ext cx="5680075" cy="4606925"/>
          </a:xfrm>
          <a:extLst>
            <a:ext uri="{909E8E84-426E-40dd-AFC4-6F175D3DCCD1}"/>
            <a:ext uri="{91240B29-F687-4f45-9708-019B960494DF}"/>
          </a:extLst>
        </p:spPr>
        <p:txBody>
          <a:bodyPr wrap="none" lIns="86833" tIns="43416" rIns="86833" bIns="43416" anchor="ctr"/>
          <a:lstStyle/>
          <a:p>
            <a:pPr>
              <a:buFont typeface="Arial" panose="020B0604020202020204" pitchFamily="34" charset="0"/>
              <a:buNone/>
              <a:defRPr/>
            </a:pPr>
            <a:r>
              <a:rPr lang="de-DE" sz="1700" dirty="0"/>
              <a:t>Mit dem Projekt möchten wir ein Bewusstsein schaffen und </a:t>
            </a:r>
            <a:r>
              <a:rPr lang="de-DE" sz="1300" dirty="0"/>
              <a:t>über globale Produktionsketten</a:t>
            </a:r>
          </a:p>
          <a:p>
            <a:pPr>
              <a:buFont typeface="Arial" panose="020B0604020202020204" pitchFamily="34" charset="0"/>
              <a:buNone/>
              <a:defRPr/>
            </a:pPr>
            <a:r>
              <a:rPr lang="de-DE" sz="1300" dirty="0"/>
              <a:t>in der Bekleidungsindustrie sowie vorhandene Umwelt- und Menschenrechtsverletzungen </a:t>
            </a:r>
            <a:r>
              <a:rPr lang="de-DE" sz="1400" dirty="0"/>
              <a:t>informieren.</a:t>
            </a:r>
          </a:p>
          <a:p>
            <a:pPr>
              <a:buFont typeface="Arial" panose="020B0604020202020204" pitchFamily="34" charset="0"/>
              <a:buNone/>
              <a:defRPr/>
            </a:pPr>
            <a:r>
              <a:rPr lang="de-DE" altLang="de-DE" sz="1300" dirty="0">
                <a:latin typeface="Arial" charset="0"/>
              </a:rPr>
              <a:t>Wir möchten Kenntnisse über umweltverträgliche und soziale Produktionsweisen vermitteln,</a:t>
            </a:r>
          </a:p>
          <a:p>
            <a:pPr>
              <a:buFont typeface="Arial" panose="020B0604020202020204" pitchFamily="34" charset="0"/>
              <a:buNone/>
              <a:defRPr/>
            </a:pPr>
            <a:r>
              <a:rPr lang="de-DE" altLang="de-DE" sz="1300" dirty="0">
                <a:latin typeface="Arial" charset="0"/>
              </a:rPr>
              <a:t>so dass spätere </a:t>
            </a:r>
            <a:r>
              <a:rPr lang="de-DE" altLang="de-DE" sz="1300" dirty="0" err="1">
                <a:latin typeface="Arial" charset="0"/>
              </a:rPr>
              <a:t>Mitarbeiter_innen</a:t>
            </a:r>
            <a:r>
              <a:rPr lang="de-DE" altLang="de-DE" sz="1300" dirty="0">
                <a:latin typeface="Arial" charset="0"/>
              </a:rPr>
              <a:t> von Textil- und Bekleidungsunternehmen sich für</a:t>
            </a:r>
          </a:p>
          <a:p>
            <a:pPr>
              <a:buFont typeface="Arial" panose="020B0604020202020204" pitchFamily="34" charset="0"/>
              <a:buNone/>
              <a:defRPr/>
            </a:pPr>
            <a:r>
              <a:rPr lang="de-DE" altLang="de-DE" sz="1300" dirty="0">
                <a:latin typeface="Arial" charset="0"/>
              </a:rPr>
              <a:t>eine nachhaltige, ökologische und sozial-faire Produktionsweise einsetzen können.</a:t>
            </a:r>
          </a:p>
          <a:p>
            <a:pPr>
              <a:buFont typeface="Arial" panose="020B0604020202020204" pitchFamily="34" charset="0"/>
              <a:buNone/>
              <a:defRPr/>
            </a:pPr>
            <a:r>
              <a:rPr lang="de-DE" altLang="de-DE" sz="1300" dirty="0"/>
              <a:t>Wir setzen uns dafür ein, dass Themen nachhaltiger Entwicklung fester Ausbildungsinhalt</a:t>
            </a:r>
          </a:p>
          <a:p>
            <a:pPr>
              <a:buFont typeface="Arial" panose="020B0604020202020204" pitchFamily="34" charset="0"/>
              <a:buNone/>
              <a:defRPr/>
            </a:pPr>
            <a:r>
              <a:rPr lang="de-DE" altLang="de-DE" sz="1300" dirty="0"/>
              <a:t>von modebezogenen Studiengängen in Deutschland werden.</a:t>
            </a:r>
            <a:endParaRPr lang="en-US" altLang="de-DE" sz="1300" dirty="0"/>
          </a:p>
          <a:p>
            <a:pPr>
              <a:defRPr/>
            </a:pPr>
            <a:endParaRPr lang="de-DE" altLang="de-DE" dirty="0">
              <a:latin typeface="Arial" charset="0"/>
            </a:endParaRPr>
          </a:p>
          <a:p>
            <a:pPr>
              <a:defRPr/>
            </a:pPr>
            <a:r>
              <a:rPr lang="de-DE" altLang="de-DE" dirty="0">
                <a:latin typeface="Arial" charset="0"/>
              </a:rPr>
              <a:t>Projektaktivitäten:</a:t>
            </a:r>
          </a:p>
          <a:p>
            <a:pPr marL="171450" indent="-171450">
              <a:buFont typeface="Arial" panose="020B0604020202020204" pitchFamily="34" charset="0"/>
              <a:buChar char="•"/>
              <a:defRPr/>
            </a:pPr>
            <a:r>
              <a:rPr lang="de-DE" dirty="0"/>
              <a:t>Vorträge und Workshops an Hochschulen; dazu gehören Vortragsreisen mit Gästen</a:t>
            </a:r>
          </a:p>
          <a:p>
            <a:pPr>
              <a:buFont typeface="Arial" panose="020B0604020202020204" pitchFamily="34" charset="0"/>
              <a:buNone/>
              <a:defRPr/>
            </a:pPr>
            <a:r>
              <a:rPr lang="de-DE" dirty="0"/>
              <a:t>aus Produktionsländern und die Durchführung von Workshops, die sich an 16 Bildungsmodulen orientieren,</a:t>
            </a:r>
          </a:p>
          <a:p>
            <a:pPr>
              <a:buFont typeface="Arial" panose="020B0604020202020204" pitchFamily="34" charset="0"/>
              <a:buNone/>
              <a:defRPr/>
            </a:pPr>
            <a:r>
              <a:rPr lang="de-DE" dirty="0"/>
              <a:t>die während des Projekts entwickelt wurden</a:t>
            </a:r>
          </a:p>
          <a:p>
            <a:pPr marL="171450" indent="-171450">
              <a:buFont typeface="Arial" panose="020B0604020202020204" pitchFamily="34" charset="0"/>
              <a:buChar char="•"/>
              <a:defRPr/>
            </a:pPr>
            <a:r>
              <a:rPr lang="de-DE" dirty="0"/>
              <a:t>Wir beraten und betreuen Studierende bei ihren Studien- und Abschlussarbeiten oder bei Semesterprojekten</a:t>
            </a:r>
          </a:p>
          <a:p>
            <a:pPr>
              <a:buFont typeface="Arial" panose="020B0604020202020204" pitchFamily="34" charset="0"/>
              <a:buNone/>
              <a:defRPr/>
            </a:pPr>
            <a:r>
              <a:rPr lang="de-DE" dirty="0"/>
              <a:t>(Interviews, Literaturhinweise, Kontakt zu anderen Organisationen)</a:t>
            </a:r>
          </a:p>
          <a:p>
            <a:pPr marL="171450" indent="-171450">
              <a:buFont typeface="Arial" panose="020B0604020202020204" pitchFamily="34" charset="0"/>
              <a:buChar char="•"/>
              <a:defRPr/>
            </a:pPr>
            <a:r>
              <a:rPr lang="de-DE" dirty="0"/>
              <a:t>Wir vermitteln Praktika z.B. bei unseren Partnern oder im </a:t>
            </a:r>
            <a:r>
              <a:rPr lang="de-DE" dirty="0" err="1"/>
              <a:t>FairSchnitt</a:t>
            </a:r>
            <a:r>
              <a:rPr lang="de-DE" dirty="0"/>
              <a:t> Büro</a:t>
            </a:r>
          </a:p>
          <a:p>
            <a:pPr marL="171450" indent="-171450">
              <a:buFont typeface="Arial" panose="020B0604020202020204" pitchFamily="34" charset="0"/>
              <a:buChar char="•"/>
              <a:defRPr/>
            </a:pPr>
            <a:r>
              <a:rPr lang="de-DE" altLang="de-DE" dirty="0">
                <a:latin typeface="Arial" charset="0"/>
              </a:rPr>
              <a:t>eine Materialdatenbank auf unserer Projektwebseite bietet umfangreiche Hintergrundinformationen</a:t>
            </a:r>
          </a:p>
          <a:p>
            <a:pPr>
              <a:buFont typeface="Arial" panose="020B0604020202020204" pitchFamily="34" charset="0"/>
              <a:buNone/>
              <a:defRPr/>
            </a:pPr>
            <a:r>
              <a:rPr lang="de-DE" altLang="de-DE" dirty="0">
                <a:latin typeface="Arial" charset="0"/>
              </a:rPr>
              <a:t>und wird regelmäßig aktualisiert</a:t>
            </a:r>
          </a:p>
          <a:p>
            <a:pPr marL="171450" indent="-171450">
              <a:buFont typeface="Arial" panose="020B0604020202020204" pitchFamily="34" charset="0"/>
              <a:buChar char="•"/>
              <a:defRPr/>
            </a:pPr>
            <a:r>
              <a:rPr lang="de-DE" dirty="0" err="1"/>
              <a:t>FairSchnitt</a:t>
            </a:r>
            <a:r>
              <a:rPr lang="de-DE" dirty="0"/>
              <a:t> Konferenz (findet alle 2 Jahre statt, zuletzt 2018 in Hamburg – Berichte gibt‘s auf der </a:t>
            </a:r>
            <a:r>
              <a:rPr lang="de-DE" dirty="0" err="1"/>
              <a:t>FairSchnitt</a:t>
            </a:r>
            <a:r>
              <a:rPr lang="de-DE" dirty="0"/>
              <a:t> Webseite)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b="1" kern="1200" dirty="0">
                <a:solidFill>
                  <a:srgbClr val="000000"/>
                </a:solidFill>
                <a:effectLst/>
                <a:latin typeface="Arial"/>
                <a:ea typeface="+mn-ea"/>
                <a:cs typeface="+mn-cs"/>
              </a:rPr>
              <a:t>ACHTUNG: Folie war vor den durchgestrichenen Folien angeordnet – ich habe die Folie hier angeordnet,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b="1" kern="1200" dirty="0">
                <a:solidFill>
                  <a:srgbClr val="000000"/>
                </a:solidFill>
                <a:effectLst/>
                <a:latin typeface="Arial"/>
                <a:ea typeface="+mn-ea"/>
                <a:cs typeface="+mn-cs"/>
              </a:rPr>
              <a:t>weil ich denke, dass das mehr Sinn macht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sz="900" kern="1200" dirty="0">
              <a:solidFill>
                <a:srgbClr val="000000"/>
              </a:solidFill>
              <a:effectLst/>
              <a:latin typeface="Arial"/>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kern="1200" dirty="0">
                <a:solidFill>
                  <a:srgbClr val="000000"/>
                </a:solidFill>
                <a:effectLst/>
                <a:latin typeface="Arial"/>
                <a:ea typeface="+mn-ea"/>
                <a:cs typeface="+mn-cs"/>
              </a:rPr>
              <a:t>Wie bereits beim</a:t>
            </a:r>
            <a:r>
              <a:rPr lang="de-DE" sz="900" kern="1200" baseline="0" dirty="0">
                <a:solidFill>
                  <a:srgbClr val="000000"/>
                </a:solidFill>
                <a:effectLst/>
                <a:latin typeface="Arial"/>
                <a:ea typeface="+mn-ea"/>
                <a:cs typeface="+mn-cs"/>
              </a:rPr>
              <a:t> Anschauen der Wertschöpfungskette besprochen, hängen die </a:t>
            </a:r>
            <a:r>
              <a:rPr lang="de-DE" sz="900" kern="1200" dirty="0">
                <a:solidFill>
                  <a:srgbClr val="000000"/>
                </a:solidFill>
                <a:effectLst/>
                <a:latin typeface="Arial"/>
                <a:ea typeface="+mn-ea"/>
                <a:cs typeface="+mn-cs"/>
              </a:rPr>
              <a:t>Modeindustrie - „Fast Fashion“</a:t>
            </a:r>
            <a:r>
              <a:rPr lang="de-DE" sz="900" kern="1200" baseline="0" dirty="0">
                <a:solidFill>
                  <a:srgbClr val="000000"/>
                </a:solidFill>
                <a:effectLst/>
                <a:latin typeface="Arial"/>
                <a:ea typeface="+mn-ea"/>
                <a:cs typeface="+mn-cs"/>
              </a:rPr>
              <a: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kern="1200" baseline="0" dirty="0">
                <a:solidFill>
                  <a:srgbClr val="000000"/>
                </a:solidFill>
                <a:effectLst/>
                <a:latin typeface="Arial"/>
                <a:ea typeface="+mn-ea"/>
                <a:cs typeface="+mn-cs"/>
              </a:rPr>
              <a:t>die </a:t>
            </a:r>
            <a:r>
              <a:rPr lang="de-DE" sz="900" kern="1200" dirty="0">
                <a:solidFill>
                  <a:srgbClr val="000000"/>
                </a:solidFill>
                <a:effectLst/>
                <a:latin typeface="Arial"/>
                <a:ea typeface="+mn-ea"/>
                <a:cs typeface="+mn-cs"/>
              </a:rPr>
              <a:t>Einkaufspraktiken internationaler Markenhersteller und die</a:t>
            </a:r>
            <a:r>
              <a:rPr lang="de-DE" sz="900" kern="1200" baseline="0" dirty="0">
                <a:solidFill>
                  <a:srgbClr val="000000"/>
                </a:solidFill>
                <a:effectLst/>
                <a:latin typeface="Arial"/>
                <a:ea typeface="+mn-ea"/>
                <a:cs typeface="+mn-cs"/>
              </a:rPr>
              <a:t> Arbeitsbedingungen in den Produktionsländern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kern="1200" dirty="0">
                <a:solidFill>
                  <a:srgbClr val="000000"/>
                </a:solidFill>
                <a:effectLst/>
                <a:latin typeface="Arial"/>
                <a:ea typeface="+mn-ea"/>
                <a:cs typeface="+mn-cs"/>
              </a:rPr>
              <a:t>über globale Lieferketten zusammen.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sz="900" kern="1200" dirty="0">
              <a:solidFill>
                <a:srgbClr val="000000"/>
              </a:solidFill>
              <a:effectLst/>
              <a:latin typeface="Arial"/>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kern="1200" dirty="0">
                <a:solidFill>
                  <a:srgbClr val="000000"/>
                </a:solidFill>
                <a:effectLst/>
                <a:latin typeface="Arial"/>
                <a:ea typeface="+mn-ea"/>
                <a:cs typeface="+mn-cs"/>
              </a:rPr>
              <a:t>Die </a:t>
            </a:r>
            <a:r>
              <a:rPr lang="de-DE" sz="1200" kern="0" dirty="0">
                <a:latin typeface="Arial"/>
                <a:cs typeface="Arial"/>
              </a:rPr>
              <a:t>EU</a:t>
            </a:r>
            <a:r>
              <a:rPr lang="de-DE" sz="1200" kern="0" baseline="0" dirty="0">
                <a:latin typeface="Arial"/>
                <a:cs typeface="Arial"/>
              </a:rPr>
              <a:t> hat s</a:t>
            </a:r>
            <a:r>
              <a:rPr lang="de-DE" sz="1200" kern="0" dirty="0">
                <a:latin typeface="Arial"/>
                <a:cs typeface="Arial"/>
              </a:rPr>
              <a:t>eit 2005 Importe aus „Entwicklungsländern“ völlig liberalisiert</a:t>
            </a:r>
            <a:r>
              <a:rPr lang="de-DE" sz="1200" kern="0" baseline="0" dirty="0">
                <a:latin typeface="Arial"/>
                <a:cs typeface="Arial"/>
              </a:rPr>
              <a:t> –</a:t>
            </a:r>
            <a:endParaRPr lang="de-DE" sz="1200" kern="0" baseline="0" dirty="0">
              <a:latin typeface="Arial"/>
              <a:cs typeface="Arial"/>
              <a:sym typeface="Wingdings" panose="05000000000000000000" pitchFamily="2" charset="2"/>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kern="0" baseline="0" dirty="0">
                <a:latin typeface="Arial"/>
                <a:cs typeface="Arial"/>
                <a:sym typeface="Wingdings" panose="05000000000000000000" pitchFamily="2" charset="2"/>
              </a:rPr>
              <a:t>e</a:t>
            </a:r>
            <a:r>
              <a:rPr lang="de-DE" sz="1200" dirty="0">
                <a:latin typeface="Arial"/>
                <a:cs typeface="Arial"/>
              </a:rPr>
              <a:t>tliche Länder des Südens setzen auf  Bekleidungsindustrie als Entwicklungsmotor.</a:t>
            </a:r>
          </a:p>
          <a:p>
            <a:pPr>
              <a:spcAft>
                <a:spcPts val="1200"/>
              </a:spcAft>
              <a:buFont typeface="Arial" panose="020B0604020202020204" pitchFamily="34" charset="0"/>
              <a:buNone/>
            </a:pPr>
            <a:endParaRPr lang="de-DE" sz="1200" dirty="0">
              <a:latin typeface="Arial"/>
              <a:cs typeface="Arial"/>
            </a:endParaRPr>
          </a:p>
          <a:p>
            <a:pPr marL="0" marR="0" lvl="0" indent="0" algn="l" defTabSz="449263" rtl="0" eaLnBrk="0" fontAlgn="base" latinLnBrk="0" hangingPunct="0">
              <a:lnSpc>
                <a:spcPct val="100000"/>
              </a:lnSpc>
              <a:spcBef>
                <a:spcPct val="30000"/>
              </a:spcBef>
              <a:spcAft>
                <a:spcPts val="1200"/>
              </a:spcAft>
              <a:buClr>
                <a:srgbClr val="000000"/>
              </a:buClr>
              <a:buSzPct val="100000"/>
              <a:buFont typeface="Arial" panose="020B0604020202020204" pitchFamily="34" charset="0"/>
              <a:buNone/>
              <a:tabLst/>
              <a:defRPr/>
            </a:pPr>
            <a:r>
              <a:rPr lang="de-DE" sz="1200" dirty="0"/>
              <a:t>Indien und Bangladesch produzieren auch</a:t>
            </a:r>
            <a:r>
              <a:rPr lang="de-DE" sz="1200" baseline="0" dirty="0"/>
              <a:t> in großem Maßstab für den deutschen Markt.</a:t>
            </a:r>
          </a:p>
          <a:p>
            <a:pPr marL="0" marR="0" lvl="0" indent="0" algn="l" defTabSz="449263" rtl="0" eaLnBrk="0" fontAlgn="base" latinLnBrk="0" hangingPunct="0">
              <a:lnSpc>
                <a:spcPct val="100000"/>
              </a:lnSpc>
              <a:spcBef>
                <a:spcPct val="30000"/>
              </a:spcBef>
              <a:spcAft>
                <a:spcPts val="1200"/>
              </a:spcAft>
              <a:buClr>
                <a:srgbClr val="000000"/>
              </a:buClr>
              <a:buSzPct val="100000"/>
              <a:buFont typeface="Arial" panose="020B0604020202020204" pitchFamily="34" charset="0"/>
              <a:buNone/>
              <a:tabLst/>
              <a:defRPr/>
            </a:pPr>
            <a:r>
              <a:rPr lang="de-DE" sz="1200" baseline="0" dirty="0"/>
              <a:t>Die z.T. katastrophalen Arbeitsbedingungen in den Produktionsländern sind auch eine Folge</a:t>
            </a:r>
          </a:p>
          <a:p>
            <a:pPr marL="0" marR="0" lvl="0" indent="0" algn="l" defTabSz="449263" rtl="0" eaLnBrk="0" fontAlgn="base" latinLnBrk="0" hangingPunct="0">
              <a:lnSpc>
                <a:spcPct val="100000"/>
              </a:lnSpc>
              <a:spcBef>
                <a:spcPct val="30000"/>
              </a:spcBef>
              <a:spcAft>
                <a:spcPts val="1200"/>
              </a:spcAft>
              <a:buClr>
                <a:srgbClr val="000000"/>
              </a:buClr>
              <a:buSzPct val="100000"/>
              <a:buFont typeface="Arial" panose="020B0604020202020204" pitchFamily="34" charset="0"/>
              <a:buNone/>
              <a:tabLst/>
              <a:defRPr/>
            </a:pPr>
            <a:r>
              <a:rPr lang="de-DE" sz="1200" baseline="0" dirty="0"/>
              <a:t>der Einkaufspraktiken deutscher Markenunternehmen.</a:t>
            </a:r>
            <a:endParaRPr lang="de-DE" sz="1200" dirty="0">
              <a:latin typeface="Arial"/>
              <a:cs typeface="Arial"/>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30</a:t>
            </a:fld>
            <a:endParaRPr lang="de-DE" altLang="de-DE"/>
          </a:p>
        </p:txBody>
      </p:sp>
    </p:spTree>
    <p:extLst>
      <p:ext uri="{BB962C8B-B14F-4D97-AF65-F5344CB8AC3E}">
        <p14:creationId xmlns:p14="http://schemas.microsoft.com/office/powerpoint/2010/main" val="21242877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de-DE" dirty="0"/>
              <a:t>Folgen von</a:t>
            </a:r>
          </a:p>
          <a:p>
            <a:pPr marL="171450" indent="-171450">
              <a:buFont typeface="Arial" panose="020B0604020202020204" pitchFamily="34" charset="0"/>
              <a:buChar char="•"/>
            </a:pPr>
            <a:r>
              <a:rPr lang="de-DE" dirty="0"/>
              <a:t>billiger Mode: Zulieferer</a:t>
            </a:r>
            <a:r>
              <a:rPr lang="de-DE" baseline="0" dirty="0"/>
              <a:t> sparen an Sicherheit, </a:t>
            </a:r>
            <a:r>
              <a:rPr lang="de-DE" baseline="0" dirty="0" err="1"/>
              <a:t>Arbeisschutz</a:t>
            </a:r>
            <a:r>
              <a:rPr lang="de-DE" baseline="0" dirty="0"/>
              <a:t> und Löhnen;</a:t>
            </a:r>
            <a:r>
              <a:rPr lang="de-DE" baseline="0" dirty="0">
                <a:sym typeface="Wingdings" panose="05000000000000000000" pitchFamily="2" charset="2"/>
              </a:rPr>
              <a:t> Kinder und Frauen als billige Arbeitskräfte</a:t>
            </a:r>
          </a:p>
          <a:p>
            <a:pPr marL="171450" indent="-171450">
              <a:buFont typeface="Arial" panose="020B0604020202020204" pitchFamily="34" charset="0"/>
              <a:buChar char="•"/>
            </a:pPr>
            <a:r>
              <a:rPr lang="de-DE" dirty="0"/>
              <a:t>„Fast Fashion“: </a:t>
            </a:r>
            <a:r>
              <a:rPr lang="de-DE" altLang="de-DE" sz="1200" dirty="0">
                <a:latin typeface="Arial"/>
                <a:ea typeface="Arial"/>
                <a:cs typeface="Arial"/>
              </a:rPr>
              <a:t>Zeitdruck bei der Produktion wird an </a:t>
            </a:r>
            <a:r>
              <a:rPr lang="de-DE" altLang="de-DE" sz="1200" dirty="0" err="1">
                <a:latin typeface="Arial"/>
                <a:ea typeface="Arial"/>
                <a:cs typeface="Arial"/>
              </a:rPr>
              <a:t>Arbeiter_innen</a:t>
            </a:r>
            <a:r>
              <a:rPr lang="de-DE" altLang="de-DE" sz="1200" dirty="0">
                <a:latin typeface="Arial"/>
                <a:ea typeface="Arial"/>
                <a:cs typeface="Arial"/>
              </a:rPr>
              <a:t> weitergegeben; mehr Überstunden</a:t>
            </a:r>
          </a:p>
          <a:p>
            <a:endParaRPr lang="de-DE" dirty="0"/>
          </a:p>
          <a:p>
            <a:pPr algn="l"/>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32</a:t>
            </a:fld>
            <a:endParaRPr lang="de-DE" altLang="de-DE"/>
          </a:p>
        </p:txBody>
      </p:sp>
    </p:spTree>
    <p:extLst>
      <p:ext uri="{BB962C8B-B14F-4D97-AF65-F5344CB8AC3E}">
        <p14:creationId xmlns:p14="http://schemas.microsoft.com/office/powerpoint/2010/main" val="3759482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i="1" dirty="0">
                <a:solidFill>
                  <a:srgbClr val="082452"/>
                </a:solidFill>
                <a:latin typeface="Arial"/>
                <a:ea typeface="Arial"/>
                <a:cs typeface="Arial"/>
              </a:rPr>
              <a:t>Quelle: </a:t>
            </a:r>
            <a:r>
              <a:rPr lang="de-DE" sz="1200" i="1" dirty="0" err="1">
                <a:solidFill>
                  <a:srgbClr val="082452"/>
                </a:solidFill>
                <a:latin typeface="Arial"/>
                <a:ea typeface="Arial"/>
                <a:cs typeface="Arial"/>
              </a:rPr>
              <a:t>Cividep</a:t>
            </a:r>
            <a:r>
              <a:rPr lang="de-DE" sz="1200" i="1" dirty="0">
                <a:solidFill>
                  <a:srgbClr val="082452"/>
                </a:solidFill>
                <a:latin typeface="Arial"/>
                <a:ea typeface="Arial"/>
                <a:cs typeface="Arial"/>
              </a:rPr>
              <a:t> India (2015): Bedarfsanalyse über Kinderbetreuungseinrichtungen in der Bekleidungsindustrie in Bangalore</a:t>
            </a:r>
          </a:p>
          <a:p>
            <a:pPr algn="l"/>
            <a:endParaRPr lang="de-DE" i="1"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33</a:t>
            </a:fld>
            <a:endParaRPr lang="de-DE" altLang="de-DE"/>
          </a:p>
        </p:txBody>
      </p:sp>
    </p:spTree>
    <p:extLst>
      <p:ext uri="{BB962C8B-B14F-4D97-AF65-F5344CB8AC3E}">
        <p14:creationId xmlns:p14="http://schemas.microsoft.com/office/powerpoint/2010/main" val="9267113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i="0" dirty="0">
                <a:solidFill>
                  <a:srgbClr val="082452"/>
                </a:solidFill>
                <a:latin typeface="Arial"/>
                <a:ea typeface="Arial"/>
                <a:cs typeface="Arial"/>
              </a:rPr>
              <a:t>Die genannten Folgen führen zu h</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oher Fluktuation von Arbeitsplätzen (auch für Arbeitgeber problematisch)</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sz="1200" b="0" i="0" u="none" strike="noStrike" kern="1200" baseline="0" dirty="0">
              <a:solidFill>
                <a:srgbClr val="000000"/>
              </a:solidFill>
              <a:ea typeface="+mn-ea"/>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Kinderbetreuung: In der Praxis nutzen Unternehmen häufig eine Gesetzeslücke aus, welche zwar zwingend</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die Zuweisung eines Raumes für die Einrichtung einer Krippe vorschreibt, nicht jedoch die </a:t>
            </a:r>
            <a:r>
              <a:rPr lang="de-DE" sz="1200" b="0" i="0" u="none" strike="noStrike" kern="1200" baseline="0" dirty="0" err="1">
                <a:solidFill>
                  <a:srgbClr val="000000"/>
                </a:solidFill>
                <a:ea typeface="+mn-ea"/>
                <a:cs typeface="+mn-cs"/>
              </a:rPr>
              <a:t>Arbeiter_innen</a:t>
            </a:r>
            <a:r>
              <a:rPr lang="de-DE" sz="1200" b="0" i="0" u="none" strike="noStrike" kern="1200" baseline="0" dirty="0">
                <a:solidFill>
                  <a:srgbClr val="000000"/>
                </a:solidFill>
                <a:ea typeface="+mn-ea"/>
                <a:cs typeface="+mn-cs"/>
              </a:rPr>
              <a:t> zwingen kann,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dieses Angebot auch zu nutzen. Demnach wird also Raum für eine Krippe innerhalb des Werksgeländes ausgewiesen,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eine kinder- und betreuungsfreundliche Umgebung wird jedoch nicht geschaffen.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Es gibt keine </a:t>
            </a:r>
            <a:r>
              <a:rPr lang="de-DE" sz="1200" b="0" i="0" u="none" strike="noStrike" kern="1200" baseline="0" dirty="0" err="1">
                <a:solidFill>
                  <a:srgbClr val="000000"/>
                </a:solidFill>
                <a:ea typeface="+mn-ea"/>
                <a:cs typeface="+mn-cs"/>
              </a:rPr>
              <a:t>Lehrer_innen</a:t>
            </a:r>
            <a:r>
              <a:rPr lang="de-DE" sz="1200" b="0" i="0" u="none" strike="noStrike" kern="1200" baseline="0" dirty="0">
                <a:solidFill>
                  <a:srgbClr val="000000"/>
                </a:solidFill>
                <a:ea typeface="+mn-ea"/>
                <a:cs typeface="+mn-cs"/>
              </a:rPr>
              <a:t>, keine </a:t>
            </a:r>
            <a:r>
              <a:rPr lang="de-DE" sz="1200" b="0" i="0" u="none" strike="noStrike" kern="1200" baseline="0" dirty="0" err="1">
                <a:solidFill>
                  <a:srgbClr val="000000"/>
                </a:solidFill>
                <a:ea typeface="+mn-ea"/>
                <a:cs typeface="+mn-cs"/>
              </a:rPr>
              <a:t>Erzieher_innen</a:t>
            </a:r>
            <a:r>
              <a:rPr lang="de-DE" sz="1200" b="0" i="0" u="none" strike="noStrike" kern="1200" baseline="0" dirty="0">
                <a:solidFill>
                  <a:srgbClr val="000000"/>
                </a:solidFill>
                <a:ea typeface="+mn-ea"/>
                <a:cs typeface="+mn-cs"/>
              </a:rPr>
              <a:t> oder anderes Betreuungspersonal, die die Krippe leiten könnten.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Spielsachen, Milch, kleinere Mahlzeiten und andere Angebote, die für kleine Kinder notwendig sind, fehlen in auffälliger Weise.</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Im Widerspruch zur Gesetzeslage, schließen manche Fabriken Kinder unter einem Jahr und über drei Jahren ganz von der Betreuung aus.</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Manche Fabriken erlauben nur einem Kind pro Familie den Zugang zur Krippe. </a:t>
            </a:r>
            <a:endParaRPr lang="de-DE"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i="1" dirty="0">
                <a:solidFill>
                  <a:srgbClr val="082452"/>
                </a:solidFill>
                <a:latin typeface="Arial"/>
                <a:ea typeface="Arial"/>
                <a:cs typeface="Arial"/>
              </a:rPr>
              <a:t>Quelle: </a:t>
            </a:r>
            <a:r>
              <a:rPr lang="de-DE" sz="1200" i="1" dirty="0" err="1">
                <a:solidFill>
                  <a:srgbClr val="082452"/>
                </a:solidFill>
                <a:latin typeface="Arial"/>
                <a:ea typeface="Arial"/>
                <a:cs typeface="Arial"/>
              </a:rPr>
              <a:t>Cividep</a:t>
            </a:r>
            <a:r>
              <a:rPr lang="de-DE" sz="1200" i="1" dirty="0">
                <a:solidFill>
                  <a:srgbClr val="082452"/>
                </a:solidFill>
                <a:latin typeface="Arial"/>
                <a:ea typeface="Arial"/>
                <a:cs typeface="Arial"/>
              </a:rPr>
              <a:t> India (2015): Bedarfsanalyse über Kinderbetreuungseinrichtungen in der Bekleidungsindustrie in Bangalore</a:t>
            </a: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34</a:t>
            </a:fld>
            <a:endParaRPr lang="de-DE" altLang="de-DE"/>
          </a:p>
        </p:txBody>
      </p:sp>
    </p:spTree>
    <p:extLst>
      <p:ext uri="{BB962C8B-B14F-4D97-AF65-F5344CB8AC3E}">
        <p14:creationId xmlns:p14="http://schemas.microsoft.com/office/powerpoint/2010/main" val="33659895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In den meisten Krippen wird keinerlei Anstrengung darauf verwendet, die Entwicklung der Kinder</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in dieser entscheidenden Phase ihres Lebens, in der sich rund 90% der Gehirnentwicklung abspielt,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auch psychisch und intellektuell zu fördern. Soziale, emotionale und intellektuelle Kompetenzen,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sprachliche Fähigkeiten sowie die Kompetenz, Probleme zu lösen, werden nicht gefördert.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Wenn überhaupt, lernen die Kinder einige Buchstaben des Alphabets oder ein paar Zahlen.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Der vorliegende Bericht stellt außerdem fest, dass es in vielen Krippen zwar Spielzeug gibt,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dieses aber nicht ausreichend ist und den Kindern folglich nicht wirklich zum Spielen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b="0" i="0" u="none" strike="noStrike" kern="1200" baseline="0" dirty="0">
                <a:solidFill>
                  <a:srgbClr val="000000"/>
                </a:solidFill>
                <a:ea typeface="+mn-ea"/>
                <a:cs typeface="+mn-cs"/>
              </a:rPr>
              <a:t>zur Verfügung steht, da sie sich darum streiten. </a:t>
            </a:r>
            <a:endParaRPr lang="de-DE"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i="1" dirty="0">
                <a:solidFill>
                  <a:srgbClr val="082452"/>
                </a:solidFill>
                <a:latin typeface="Arial"/>
                <a:ea typeface="Arial"/>
                <a:cs typeface="Arial"/>
              </a:rPr>
              <a:t>Quelle: </a:t>
            </a:r>
            <a:r>
              <a:rPr lang="de-DE" sz="1200" i="1" dirty="0" err="1">
                <a:solidFill>
                  <a:srgbClr val="082452"/>
                </a:solidFill>
                <a:latin typeface="Arial"/>
                <a:ea typeface="Arial"/>
                <a:cs typeface="Arial"/>
              </a:rPr>
              <a:t>Cividep</a:t>
            </a:r>
            <a:r>
              <a:rPr lang="de-DE" sz="1200" i="1" dirty="0">
                <a:solidFill>
                  <a:srgbClr val="082452"/>
                </a:solidFill>
                <a:latin typeface="Arial"/>
                <a:ea typeface="Arial"/>
                <a:cs typeface="Arial"/>
              </a:rPr>
              <a:t> India (2015): Bedarfsanalyse über Kinderbetreuungseinrichtungen in der Bekleidungsindustrie in Bangalore</a:t>
            </a: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35</a:t>
            </a:fld>
            <a:endParaRPr lang="de-DE" altLang="de-DE"/>
          </a:p>
        </p:txBody>
      </p:sp>
    </p:spTree>
    <p:extLst>
      <p:ext uri="{BB962C8B-B14F-4D97-AF65-F5344CB8AC3E}">
        <p14:creationId xmlns:p14="http://schemas.microsoft.com/office/powerpoint/2010/main" val="9792677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Indien sind ca. 1,4% von Kinderarbeit betroffen. Das sind ca. 3,25 Mio. Kinder zwischen 5 und 17 Jahren.</a:t>
            </a:r>
          </a:p>
          <a:p>
            <a:r>
              <a:rPr lang="de-DE" baseline="0" dirty="0"/>
              <a:t>Die Mehrzahl der Arbeitenden Kinder ist in der Landwirtschaft tätig (56,4%), ca. ein Drittel in der Industrie</a:t>
            </a:r>
          </a:p>
          <a:p>
            <a:r>
              <a:rPr lang="de-DE" baseline="0" dirty="0"/>
              <a:t>und rund 10% im Dienstleistungssektor.</a:t>
            </a:r>
          </a:p>
          <a:p>
            <a:endParaRPr lang="de-DE" baseline="0" dirty="0"/>
          </a:p>
          <a:p>
            <a:r>
              <a:rPr lang="de-DE" i="1" baseline="0" dirty="0"/>
              <a:t>Quelle: https://www.dol.gov/agencies/ilab/resources/reports/child-labor/india, Zugriff 17.09.2019</a:t>
            </a:r>
            <a:endParaRPr lang="de-DE" sz="1200" kern="1200" dirty="0">
              <a:solidFill>
                <a:srgbClr val="003366"/>
              </a:solidFill>
              <a:latin typeface="Arial"/>
              <a:ea typeface="Arial"/>
              <a:cs typeface="+mn-cs"/>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36</a:t>
            </a:fld>
            <a:endParaRPr lang="de-DE" altLang="de-DE"/>
          </a:p>
        </p:txBody>
      </p:sp>
    </p:spTree>
    <p:extLst>
      <p:ext uri="{BB962C8B-B14F-4D97-AF65-F5344CB8AC3E}">
        <p14:creationId xmlns:p14="http://schemas.microsoft.com/office/powerpoint/2010/main" val="40413726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 = Kinderarbeit</a:t>
            </a:r>
          </a:p>
          <a:p>
            <a:r>
              <a:rPr lang="de-DE" dirty="0"/>
              <a:t>FCL = Kinderzwangsarbeit</a:t>
            </a:r>
          </a:p>
          <a:p>
            <a:r>
              <a:rPr lang="de-DE" dirty="0"/>
              <a:t>FL = Zwangsarbeit</a:t>
            </a:r>
          </a:p>
          <a:p>
            <a:endParaRPr lang="de-DE"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Kinderarbeit und Kinderzwangsarbeit kommen in Indien in folgenden für das</a:t>
            </a:r>
            <a:r>
              <a:rPr lang="de-DE" baseline="0" dirty="0"/>
              <a:t> Thema Bekleidung relevanten Produktgruppen vor:</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Baumwollsamen, Baumwolle, Seidenfäden (Spinnerei), Faden/Garn (Spinnerei), Bekleidungsstücke, Seide,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Ornamente/Verzierungen/Stickereien, Lederwaren, Schuhe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baseline="0"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Für das Jahr 2017 wurden die Verbesserungen als signifikant bewertet.</a:t>
            </a:r>
          </a:p>
          <a:p>
            <a:endParaRPr lang="de-DE" baseline="0" dirty="0"/>
          </a:p>
          <a:p>
            <a:r>
              <a:rPr lang="de-DE" i="1" baseline="0" dirty="0"/>
              <a:t>Quelle: https://www.dol.gov/agencies/ilab/resources/reports/child-labor/india, Zugriff 17.09.2019</a:t>
            </a:r>
            <a:endParaRPr lang="de-DE" sz="1200" kern="1200" dirty="0">
              <a:solidFill>
                <a:srgbClr val="003366"/>
              </a:solidFill>
              <a:latin typeface="Arial"/>
              <a:ea typeface="Arial"/>
              <a:cs typeface="+mn-cs"/>
            </a:endParaRPr>
          </a:p>
        </p:txBody>
      </p:sp>
      <p:sp>
        <p:nvSpPr>
          <p:cNvPr id="4" name="Foliennummernplatzhalter 3"/>
          <p:cNvSpPr>
            <a:spLocks noGrp="1"/>
          </p:cNvSpPr>
          <p:nvPr>
            <p:ph type="sldNum" idx="10"/>
          </p:nvPr>
        </p:nvSpPr>
        <p:spPr/>
        <p:txBody>
          <a:bodyPr/>
          <a:lstStyle/>
          <a:p>
            <a:fld id="{79117962-407E-41BD-A53C-598BE3809FC3}" type="slidenum">
              <a:rPr lang="de-DE" altLang="de-DE" smtClean="0"/>
              <a:pPr/>
              <a:t>37</a:t>
            </a:fld>
            <a:endParaRPr lang="de-DE" altLang="de-DE"/>
          </a:p>
        </p:txBody>
      </p:sp>
    </p:spTree>
    <p:extLst>
      <p:ext uri="{BB962C8B-B14F-4D97-AF65-F5344CB8AC3E}">
        <p14:creationId xmlns:p14="http://schemas.microsoft.com/office/powerpoint/2010/main" val="3968490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Bangladesch sind ca. 4,3% von Kinderarbeit betroffen. Das sind ca. 1,7 Mio. Kinder zwischen 5 und 17 Jahren.</a:t>
            </a:r>
          </a:p>
          <a:p>
            <a:r>
              <a:rPr lang="de-DE" baseline="0" dirty="0"/>
              <a:t>Noch mal ca. genauso viele arbeiten, ohne dass gegen geltendes Recht verstoßen wird.</a:t>
            </a:r>
          </a:p>
          <a:p>
            <a:r>
              <a:rPr lang="de-DE" baseline="0" dirty="0"/>
              <a:t>Von den 1,7 Mio. Kindern in Kinderarbeit verrichten knapp 1,3 Mio. (ca. 75%) gefährliche oder ausbeuterische Kinderarbeit.</a:t>
            </a:r>
          </a:p>
          <a:p>
            <a:r>
              <a:rPr lang="de-DE" baseline="0" dirty="0"/>
              <a:t>Dieser Anteil ist im internationalen Vergleich sehr hoch.</a:t>
            </a:r>
          </a:p>
          <a:p>
            <a:r>
              <a:rPr lang="de-DE" baseline="0" dirty="0"/>
              <a:t>Durchschnittlich arbeiteten die in einer Studie befragten Kinder zwischen 6 und 14 Jahren 64 Stunden pro Woche.</a:t>
            </a:r>
          </a:p>
          <a:p>
            <a:r>
              <a:rPr lang="de-DE" baseline="0" dirty="0"/>
              <a:t>Zusätzlich gibt es auffällig viele Kinder, die zur Schule gehen, aber gleichzeitig von Kinderarbeit betroffen sind (6,8%)</a:t>
            </a:r>
          </a:p>
          <a:p>
            <a:r>
              <a:rPr lang="de-DE" baseline="0" dirty="0"/>
              <a:t>sowie ca. 7-8%, die weder zur Schule gehen noch Kinderarbeit verrichten.</a:t>
            </a:r>
          </a:p>
          <a:p>
            <a:endParaRPr lang="de-DE" i="1"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Quelle: https://www.dol.gov/agencies/ilab/resources/reports/child-labor/bangladesh, Zugriff 17.09.2019</a:t>
            </a:r>
          </a:p>
          <a:p>
            <a:r>
              <a:rPr lang="de-DE" i="1" baseline="0" dirty="0"/>
              <a:t>Weitere Quellen: </a:t>
            </a:r>
            <a:r>
              <a:rPr lang="de-DE" sz="1200" i="1" kern="1200" dirty="0" err="1">
                <a:solidFill>
                  <a:srgbClr val="003366"/>
                </a:solidFill>
                <a:latin typeface="Arial"/>
                <a:ea typeface="Arial"/>
                <a:cs typeface="+mn-cs"/>
              </a:rPr>
              <a:t>Bangladesh</a:t>
            </a:r>
            <a:r>
              <a:rPr lang="de-DE" sz="1200" i="1" kern="1200" dirty="0">
                <a:solidFill>
                  <a:srgbClr val="003366"/>
                </a:solidFill>
                <a:latin typeface="Arial"/>
                <a:ea typeface="Arial"/>
                <a:cs typeface="+mn-cs"/>
              </a:rPr>
              <a:t> Bureau </a:t>
            </a:r>
            <a:r>
              <a:rPr lang="de-DE" sz="1200" i="1" kern="1200" dirty="0" err="1">
                <a:solidFill>
                  <a:srgbClr val="003366"/>
                </a:solidFill>
                <a:latin typeface="Arial"/>
                <a:ea typeface="Arial"/>
                <a:cs typeface="+mn-cs"/>
              </a:rPr>
              <a:t>of</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Statistics</a:t>
            </a:r>
            <a:r>
              <a:rPr lang="de-DE" sz="1200" i="1" kern="1200" dirty="0">
                <a:solidFill>
                  <a:srgbClr val="003366"/>
                </a:solidFill>
                <a:latin typeface="Arial"/>
                <a:ea typeface="Arial"/>
                <a:cs typeface="+mn-cs"/>
              </a:rPr>
              <a:t>, 2013 und Overseas Development Institute, 2016, Child </a:t>
            </a:r>
            <a:r>
              <a:rPr lang="de-DE" sz="1200" i="1" kern="1200" dirty="0" err="1">
                <a:solidFill>
                  <a:srgbClr val="003366"/>
                </a:solidFill>
                <a:latin typeface="Arial"/>
                <a:ea typeface="Arial"/>
                <a:cs typeface="+mn-cs"/>
              </a:rPr>
              <a:t>labour</a:t>
            </a:r>
            <a:r>
              <a:rPr lang="de-DE" sz="1200" i="1" kern="1200" dirty="0">
                <a:solidFill>
                  <a:srgbClr val="003366"/>
                </a:solidFill>
                <a:latin typeface="Arial"/>
                <a:ea typeface="Arial"/>
                <a:cs typeface="+mn-cs"/>
              </a:rPr>
              <a:t> and </a:t>
            </a:r>
            <a:r>
              <a:rPr lang="de-DE" sz="1200" i="1" kern="1200" dirty="0" err="1">
                <a:solidFill>
                  <a:srgbClr val="003366"/>
                </a:solidFill>
                <a:latin typeface="Arial"/>
                <a:ea typeface="Arial"/>
                <a:cs typeface="+mn-cs"/>
              </a:rPr>
              <a:t>education</a:t>
            </a:r>
            <a:r>
              <a:rPr lang="de-DE" sz="1200" i="1" kern="1200" dirty="0">
                <a:solidFill>
                  <a:srgbClr val="003366"/>
                </a:solidFill>
                <a:latin typeface="Arial"/>
                <a:ea typeface="Arial"/>
                <a:cs typeface="+mn-cs"/>
              </a:rPr>
              <a:t> – A </a:t>
            </a:r>
            <a:r>
              <a:rPr lang="de-DE" sz="1200" i="1" kern="1200" dirty="0" err="1">
                <a:solidFill>
                  <a:srgbClr val="003366"/>
                </a:solidFill>
                <a:latin typeface="Arial"/>
                <a:ea typeface="Arial"/>
                <a:cs typeface="+mn-cs"/>
              </a:rPr>
              <a:t>survey</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of</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slum</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settlements</a:t>
            </a:r>
            <a:r>
              <a:rPr lang="de-DE" sz="1200" i="1" kern="1200" dirty="0">
                <a:solidFill>
                  <a:srgbClr val="003366"/>
                </a:solidFill>
                <a:latin typeface="Arial"/>
                <a:ea typeface="Arial"/>
                <a:cs typeface="+mn-cs"/>
              </a:rPr>
              <a:t> in Dhaka,</a:t>
            </a:r>
          </a:p>
          <a:p>
            <a:r>
              <a:rPr lang="de-DE" i="1" dirty="0"/>
              <a:t>https://www.odi.org/sites/odi.org.uk/files/resource-documents/11145.pdf, Zugriff 02.05.2019</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sz="1200" i="1" kern="1200" dirty="0">
              <a:solidFill>
                <a:srgbClr val="003366"/>
              </a:solidFill>
              <a:latin typeface="Arial"/>
              <a:ea typeface="Arial"/>
              <a:cs typeface="+mn-cs"/>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i="1" baseline="0" dirty="0"/>
          </a:p>
          <a:p>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38</a:t>
            </a:fld>
            <a:endParaRPr lang="de-DE" altLang="de-DE"/>
          </a:p>
        </p:txBody>
      </p:sp>
    </p:spTree>
    <p:extLst>
      <p:ext uri="{BB962C8B-B14F-4D97-AF65-F5344CB8AC3E}">
        <p14:creationId xmlns:p14="http://schemas.microsoft.com/office/powerpoint/2010/main" val="2530199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CL = Kinderarbeit</a:t>
            </a:r>
          </a:p>
          <a:p>
            <a:r>
              <a:rPr lang="de-DE" dirty="0"/>
              <a:t>FCL = Kinderzwangsarbeit</a:t>
            </a:r>
          </a:p>
          <a:p>
            <a:r>
              <a:rPr lang="de-DE" dirty="0"/>
              <a:t>FL = Zwangsarbeit</a:t>
            </a:r>
          </a:p>
          <a:p>
            <a:endParaRPr lang="de-DE"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Kinderarbeit und Kinderzwangsarbeit kommen in Bangladesch in folgenden für das</a:t>
            </a:r>
            <a:r>
              <a:rPr lang="de-DE" baseline="0" dirty="0"/>
              <a:t> Thema Bekleidung</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relevanten Produktgruppen vor: Textilien, Kleidungsstücke, Leder, Schuhe, Textilien aus Jute.</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baseline="0"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Für das Jahr 2017 wurden die Verbesserungen als moderat bewertet.</a:t>
            </a:r>
            <a:endParaRPr lang="de-DE" dirty="0"/>
          </a:p>
          <a:p>
            <a:endParaRPr lang="de-DE" baseline="0" dirty="0"/>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Quelle: https://www.dol.gov/agencies/ilab/resources/reports/child-labor/bangladesh, Zugriff 17.09.2019</a:t>
            </a:r>
          </a:p>
        </p:txBody>
      </p:sp>
      <p:sp>
        <p:nvSpPr>
          <p:cNvPr id="4" name="Foliennummernplatzhalter 3"/>
          <p:cNvSpPr>
            <a:spLocks noGrp="1"/>
          </p:cNvSpPr>
          <p:nvPr>
            <p:ph type="sldNum" idx="10"/>
          </p:nvPr>
        </p:nvSpPr>
        <p:spPr/>
        <p:txBody>
          <a:bodyPr/>
          <a:lstStyle/>
          <a:p>
            <a:fld id="{79117962-407E-41BD-A53C-598BE3809FC3}" type="slidenum">
              <a:rPr lang="de-DE" altLang="de-DE" smtClean="0"/>
              <a:pPr/>
              <a:t>39</a:t>
            </a:fld>
            <a:endParaRPr lang="de-DE" altLang="de-DE"/>
          </a:p>
        </p:txBody>
      </p:sp>
    </p:spTree>
    <p:extLst>
      <p:ext uri="{BB962C8B-B14F-4D97-AF65-F5344CB8AC3E}">
        <p14:creationId xmlns:p14="http://schemas.microsoft.com/office/powerpoint/2010/main" val="30797729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diesem Diagramm</a:t>
            </a:r>
            <a:r>
              <a:rPr lang="de-DE" baseline="0" dirty="0"/>
              <a:t> kann man sehen, dass die Arbeit in der formellen und informellen Bekleidungsindustrie</a:t>
            </a:r>
          </a:p>
          <a:p>
            <a:r>
              <a:rPr lang="de-DE" baseline="0" dirty="0"/>
              <a:t>sowohl bei Jungen (grüne Säulen) als auch bei Mädchen (blaue Säulen) einen großen Anteil hat.</a:t>
            </a:r>
          </a:p>
          <a:p>
            <a:r>
              <a:rPr lang="de-DE" baseline="0" dirty="0"/>
              <a:t>Insbesondere sticht heraus, dass über 60% der Mädchen, die von Kinderarbeit betroffen sind,</a:t>
            </a:r>
          </a:p>
          <a:p>
            <a:r>
              <a:rPr lang="de-DE" baseline="0" dirty="0"/>
              <a:t> in offiziellen Bekleidungsfabriken arbeiten. Diese Arbeit wird als gefährlich eingestuft und ist daher</a:t>
            </a:r>
          </a:p>
          <a:p>
            <a:r>
              <a:rPr lang="de-DE" baseline="0" dirty="0"/>
              <a:t>unter 18 Jahren gesetzlich verboten.</a:t>
            </a:r>
          </a:p>
          <a:p>
            <a:endParaRPr lang="de-DE" baseline="0" dirty="0"/>
          </a:p>
          <a:p>
            <a:r>
              <a:rPr lang="de-DE" baseline="0" dirty="0"/>
              <a:t>Aus der Tätigkeit von Kindern und Jugendlichen in Textilfabriken, die die Zulieferer für die großen Marken sind,</a:t>
            </a:r>
          </a:p>
          <a:p>
            <a:r>
              <a:rPr lang="de-DE" baseline="0" dirty="0"/>
              <a:t>leitet sich besonders offensichtlich die Verantwortung großer Unternehmen ab.</a:t>
            </a:r>
          </a:p>
          <a:p>
            <a:r>
              <a:rPr lang="de-DE" baseline="0" dirty="0"/>
              <a:t>Dies bedeutet nicht, dass sie für Kinderarbeit auf anderen Stufen der Wertschöpfungskette weniger verantwortlich sind</a:t>
            </a:r>
          </a:p>
          <a:p>
            <a:r>
              <a:rPr lang="de-DE" baseline="0" dirty="0"/>
              <a:t>bzw. Verantwortung übernehmen müssten. Auf diesen Schritt können sich lediglich besonders einfach Einfluss nehmen</a:t>
            </a:r>
          </a:p>
          <a:p>
            <a:r>
              <a:rPr lang="de-DE" baseline="0" dirty="0"/>
              <a:t>und ebenso dort besonders einfach die Arbeitsbedingungen überprüfen.</a:t>
            </a:r>
          </a:p>
          <a:p>
            <a:endParaRPr lang="de-DE" baseline="0" dirty="0"/>
          </a:p>
          <a:p>
            <a:r>
              <a:rPr lang="de-DE" i="1" dirty="0"/>
              <a:t>Quelle Daten: </a:t>
            </a:r>
            <a:r>
              <a:rPr lang="de-DE" sz="1200" i="1" kern="1200" dirty="0">
                <a:solidFill>
                  <a:srgbClr val="003366"/>
                </a:solidFill>
                <a:latin typeface="Arial"/>
                <a:ea typeface="Arial"/>
                <a:cs typeface="+mn-cs"/>
              </a:rPr>
              <a:t>Overseas Development Institute (2016): Child </a:t>
            </a:r>
            <a:r>
              <a:rPr lang="de-DE" sz="1200" i="1" kern="1200" dirty="0" err="1">
                <a:solidFill>
                  <a:srgbClr val="003366"/>
                </a:solidFill>
                <a:latin typeface="Arial"/>
                <a:ea typeface="Arial"/>
                <a:cs typeface="+mn-cs"/>
              </a:rPr>
              <a:t>labour</a:t>
            </a:r>
            <a:r>
              <a:rPr lang="de-DE" sz="1200" i="1" kern="1200" dirty="0">
                <a:solidFill>
                  <a:srgbClr val="003366"/>
                </a:solidFill>
                <a:latin typeface="Arial"/>
                <a:ea typeface="Arial"/>
                <a:cs typeface="+mn-cs"/>
              </a:rPr>
              <a:t> and </a:t>
            </a:r>
            <a:r>
              <a:rPr lang="de-DE" sz="1200" i="1" kern="1200" dirty="0" err="1">
                <a:solidFill>
                  <a:srgbClr val="003366"/>
                </a:solidFill>
                <a:latin typeface="Arial"/>
                <a:ea typeface="Arial"/>
                <a:cs typeface="+mn-cs"/>
              </a:rPr>
              <a:t>education</a:t>
            </a:r>
            <a:r>
              <a:rPr lang="de-DE" sz="1200" i="1" kern="1200" dirty="0">
                <a:solidFill>
                  <a:srgbClr val="003366"/>
                </a:solidFill>
                <a:latin typeface="Arial"/>
                <a:ea typeface="Arial"/>
                <a:cs typeface="+mn-cs"/>
              </a:rPr>
              <a:t> – A </a:t>
            </a:r>
            <a:r>
              <a:rPr lang="de-DE" sz="1200" i="1" kern="1200" dirty="0" err="1">
                <a:solidFill>
                  <a:srgbClr val="003366"/>
                </a:solidFill>
                <a:latin typeface="Arial"/>
                <a:ea typeface="Arial"/>
                <a:cs typeface="+mn-cs"/>
              </a:rPr>
              <a:t>survey</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of</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slum</a:t>
            </a:r>
            <a:r>
              <a:rPr lang="de-DE" sz="1200" i="1" kern="1200" dirty="0">
                <a:solidFill>
                  <a:srgbClr val="003366"/>
                </a:solidFill>
                <a:latin typeface="Arial"/>
                <a:ea typeface="Arial"/>
                <a:cs typeface="+mn-cs"/>
              </a:rPr>
              <a:t> </a:t>
            </a:r>
            <a:r>
              <a:rPr lang="de-DE" sz="1200" i="1" kern="1200" dirty="0" err="1">
                <a:solidFill>
                  <a:srgbClr val="003366"/>
                </a:solidFill>
                <a:latin typeface="Arial"/>
                <a:ea typeface="Arial"/>
                <a:cs typeface="+mn-cs"/>
              </a:rPr>
              <a:t>settlements</a:t>
            </a:r>
            <a:r>
              <a:rPr lang="de-DE" sz="1200" i="1" kern="1200" dirty="0">
                <a:solidFill>
                  <a:srgbClr val="003366"/>
                </a:solidFill>
                <a:latin typeface="Arial"/>
                <a:ea typeface="Arial"/>
                <a:cs typeface="+mn-cs"/>
              </a:rPr>
              <a:t> in Dhaka,</a:t>
            </a:r>
          </a:p>
          <a:p>
            <a:r>
              <a:rPr lang="de-DE" i="1" dirty="0"/>
              <a:t>https://www.odi.org/sites/odi.org.uk/files/resource-documents/11145.pdf, Zugriff 02.05.2019</a:t>
            </a:r>
          </a:p>
          <a:p>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40</a:t>
            </a:fld>
            <a:endParaRPr lang="de-DE" altLang="de-DE"/>
          </a:p>
        </p:txBody>
      </p:sp>
    </p:spTree>
    <p:extLst>
      <p:ext uri="{BB962C8B-B14F-4D97-AF65-F5344CB8AC3E}">
        <p14:creationId xmlns:p14="http://schemas.microsoft.com/office/powerpoint/2010/main" val="30634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506158D8-C504-47A0-9DD6-CE9517CC4547}"/>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S PGothic" panose="020B0600070205080204" pitchFamily="34" charset="-128"/>
              </a:defRPr>
            </a:lvl9pPr>
          </a:lstStyle>
          <a:p>
            <a:pPr marL="215900" marR="0" lvl="0" indent="-21590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fld id="{FDAD1F57-772B-49E6-9E4A-94572E691516}"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Lst>
                <a:defRPr/>
              </a:pPr>
              <a:t>4</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6387" name="Rectangle 1">
            <a:extLst>
              <a:ext uri="{FF2B5EF4-FFF2-40B4-BE49-F238E27FC236}">
                <a16:creationId xmlns:a16="http://schemas.microsoft.com/office/drawing/2014/main" id="{6730FE75-0145-4A94-B4BA-2A6E32F12DF5}"/>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8" name="Text Box 2">
            <a:extLst>
              <a:ext uri="{FF2B5EF4-FFF2-40B4-BE49-F238E27FC236}">
                <a16:creationId xmlns:a16="http://schemas.microsoft.com/office/drawing/2014/main" id="{C6F333B5-8D10-411C-9C3B-A299B8AD73E7}"/>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449263"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6389" name="Text Box 3">
            <a:extLst>
              <a:ext uri="{FF2B5EF4-FFF2-40B4-BE49-F238E27FC236}">
                <a16:creationId xmlns:a16="http://schemas.microsoft.com/office/drawing/2014/main" id="{F92396A3-73ED-42D2-A44B-1BFC0EFA9092}"/>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69E0F50F-228F-4EC4-92D0-CA89ABF75048}" type="slidenum">
              <a:rPr kumimoji="0" lang="de-DE" altLang="de-DE" sz="1200" b="0" i="0" u="none" strike="noStrike" kern="1200" cap="none" spc="0" normalizeH="0" baseline="0" noProof="0" smtClean="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4</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a:lnSpc>
                <a:spcPct val="90000"/>
              </a:lnSpc>
              <a:defRPr/>
            </a:pPr>
            <a:r>
              <a:rPr lang="de-DE" altLang="de-DE" dirty="0">
                <a:cs typeface="Times New Roman" charset="0"/>
              </a:rPr>
              <a:t>Kampagne für Saubere Kleidung bzw. Clean Clothes Campaign ist ein Name</a:t>
            </a:r>
          </a:p>
          <a:p>
            <a:pPr>
              <a:lnSpc>
                <a:spcPct val="90000"/>
              </a:lnSpc>
              <a:defRPr/>
            </a:pPr>
            <a:r>
              <a:rPr lang="de-DE" altLang="de-DE" dirty="0">
                <a:cs typeface="Times New Roman" charset="0"/>
              </a:rPr>
              <a:t>für ein Netzwerk von Organisationen und keine Kampagne im eigentlichen Wortsinn.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Mitgliedsorganisationen sind Gewerkschaften, entwicklungspolitische Gruppen</a:t>
            </a:r>
          </a:p>
          <a:p>
            <a:pPr>
              <a:lnSpc>
                <a:spcPct val="90000"/>
              </a:lnSpc>
              <a:defRPr/>
            </a:pPr>
            <a:r>
              <a:rPr lang="de-DE" altLang="de-DE" dirty="0">
                <a:cs typeface="Times New Roman" charset="0"/>
              </a:rPr>
              <a:t>und Vereine, kirchliche Organisationen…</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Partner in Produktionsländern sind Gewerkschaften oder NGOs</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Aktivitäten:</a:t>
            </a:r>
          </a:p>
          <a:p>
            <a:pPr marL="171450" indent="-171450">
              <a:lnSpc>
                <a:spcPct val="90000"/>
              </a:lnSpc>
              <a:buFont typeface="Arial" panose="020B0604020202020204" pitchFamily="34" charset="0"/>
              <a:buChar char="•"/>
              <a:defRPr/>
            </a:pPr>
            <a:r>
              <a:rPr lang="de-DE" altLang="de-DE" dirty="0">
                <a:cs typeface="Times New Roman" charset="0"/>
              </a:rPr>
              <a:t>Kampagnen gegen Unternehmen: z.B. Sport/Outdoor Bekleidungshersteller (z.B. adidas),</a:t>
            </a:r>
          </a:p>
          <a:p>
            <a:pPr>
              <a:lnSpc>
                <a:spcPct val="90000"/>
              </a:lnSpc>
              <a:buFont typeface="Arial" panose="020B0604020202020204" pitchFamily="34" charset="0"/>
              <a:buNone/>
              <a:defRPr/>
            </a:pPr>
            <a:r>
              <a:rPr lang="de-DE" altLang="de-DE" dirty="0">
                <a:cs typeface="Times New Roman" charset="0"/>
              </a:rPr>
              <a:t>Discounter, Existenzlohn</a:t>
            </a:r>
          </a:p>
          <a:p>
            <a:pPr marL="171450" indent="-171450">
              <a:lnSpc>
                <a:spcPct val="90000"/>
              </a:lnSpc>
              <a:buFont typeface="Arial" panose="020B0604020202020204" pitchFamily="34" charset="0"/>
              <a:buChar char="•"/>
              <a:defRPr/>
            </a:pPr>
            <a:r>
              <a:rPr lang="de-DE" altLang="de-DE" dirty="0">
                <a:cs typeface="Times New Roman" charset="0"/>
              </a:rPr>
              <a:t>Kampagnen an Regierungsstellen: z.B. öffentliche Beschaffung, verbindliche Regulierung</a:t>
            </a:r>
          </a:p>
          <a:p>
            <a:pPr>
              <a:lnSpc>
                <a:spcPct val="90000"/>
              </a:lnSpc>
              <a:defRPr/>
            </a:pPr>
            <a:r>
              <a:rPr lang="de-DE" altLang="de-DE" dirty="0">
                <a:cs typeface="Times New Roman" charset="0"/>
              </a:rPr>
              <a:t>zu Haftungen und Entschädigung</a:t>
            </a:r>
          </a:p>
          <a:p>
            <a:pPr marL="171450" indent="-171450">
              <a:lnSpc>
                <a:spcPct val="90000"/>
              </a:lnSpc>
              <a:buFont typeface="Arial" panose="020B0604020202020204" pitchFamily="34" charset="0"/>
              <a:buChar char="•"/>
              <a:defRPr/>
            </a:pPr>
            <a:r>
              <a:rPr lang="de-DE" altLang="de-DE" dirty="0">
                <a:cs typeface="Times New Roman" charset="0"/>
              </a:rPr>
              <a:t>Eilaktions-Netzwerk: zur Skandalisierung und Mobilisierung im Fall von akuten</a:t>
            </a:r>
          </a:p>
          <a:p>
            <a:pPr>
              <a:lnSpc>
                <a:spcPct val="90000"/>
              </a:lnSpc>
              <a:defRPr/>
            </a:pPr>
            <a:r>
              <a:rPr lang="de-DE" altLang="de-DE" dirty="0">
                <a:cs typeface="Times New Roman" charset="0"/>
              </a:rPr>
              <a:t>Arbeitsrechtsverletzungen </a:t>
            </a:r>
          </a:p>
          <a:p>
            <a:pPr>
              <a:lnSpc>
                <a:spcPct val="90000"/>
              </a:lnSpc>
              <a:defRPr/>
            </a:pPr>
            <a:endParaRPr lang="de-DE" altLang="de-DE" dirty="0">
              <a:cs typeface="Times New Roman" charset="0"/>
            </a:endParaRPr>
          </a:p>
          <a:p>
            <a:pPr>
              <a:lnSpc>
                <a:spcPct val="90000"/>
              </a:lnSpc>
              <a:defRPr/>
            </a:pPr>
            <a:r>
              <a:rPr lang="de-DE" altLang="de-DE" dirty="0">
                <a:cs typeface="Times New Roman" charset="0"/>
              </a:rPr>
              <a:t>FEMNET unterstützt folgende Arbeitsbereiche:</a:t>
            </a:r>
          </a:p>
          <a:p>
            <a:pPr marL="171450" indent="-171450">
              <a:lnSpc>
                <a:spcPct val="90000"/>
              </a:lnSpc>
              <a:buFont typeface="Arial" panose="020B0604020202020204" pitchFamily="34" charset="0"/>
              <a:buChar char="•"/>
              <a:defRPr/>
            </a:pPr>
            <a:r>
              <a:rPr lang="de-DE" altLang="de-DE" dirty="0">
                <a:cs typeface="Times New Roman" charset="0"/>
              </a:rPr>
              <a:t>Kampagnen (Sport/Outdoor, Discounter, Existenzlohn, öffentliche Beschaffung, CSR)</a:t>
            </a:r>
          </a:p>
          <a:p>
            <a:pPr marL="171450" indent="-171450">
              <a:lnSpc>
                <a:spcPct val="90000"/>
              </a:lnSpc>
              <a:buFont typeface="Arial" panose="020B0604020202020204" pitchFamily="34" charset="0"/>
              <a:buChar char="•"/>
              <a:defRPr/>
            </a:pPr>
            <a:r>
              <a:rPr lang="de-DE" altLang="de-DE" dirty="0">
                <a:cs typeface="Times New Roman" charset="0"/>
              </a:rPr>
              <a:t>Textilbündnis</a:t>
            </a:r>
          </a:p>
          <a:p>
            <a:pPr marL="171450" indent="-171450">
              <a:lnSpc>
                <a:spcPct val="90000"/>
              </a:lnSpc>
              <a:buFont typeface="Arial" panose="020B0604020202020204" pitchFamily="34" charset="0"/>
              <a:buChar char="•"/>
              <a:defRPr/>
            </a:pPr>
            <a:r>
              <a:rPr lang="de-DE" altLang="de-DE" dirty="0">
                <a:cs typeface="Times New Roman" charset="0"/>
              </a:rPr>
              <a:t>Verbraucherinformation</a:t>
            </a:r>
          </a:p>
          <a:p>
            <a:pPr marL="171450" indent="-171450">
              <a:lnSpc>
                <a:spcPct val="90000"/>
              </a:lnSpc>
              <a:buFont typeface="Arial" panose="020B0604020202020204" pitchFamily="34" charset="0"/>
              <a:buChar char="•"/>
              <a:defRPr/>
            </a:pPr>
            <a:r>
              <a:rPr lang="de-DE" altLang="de-DE" dirty="0">
                <a:cs typeface="Times New Roman" charset="0"/>
              </a:rPr>
              <a:t>Eilaktions-Netzwerk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dirty="0"/>
              <a:t>Zu </a:t>
            </a: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große Nachfrage nach billigen ungelernten Arbeitskräften:</a:t>
            </a:r>
            <a:endParaRPr lang="de-DE" i="1" dirty="0"/>
          </a:p>
          <a:p>
            <a:r>
              <a:rPr lang="de-DE" dirty="0"/>
              <a:t>U.a. durch die Nachfrage nach billig und schnell produzierten Produkten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de-DE"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dirty="0"/>
              <a:t>Zu </a:t>
            </a: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finanzielle Notwendigkeit für Familien:</a:t>
            </a:r>
            <a:endParaRPr lang="de-DE" i="1"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Armut und geringe Löhne:</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Vor allem durch schlechte Bezahlung der Erwachsenen. Kinder arbeiten in der Regel nur dann,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wenn sie zum Familieneinkommen beitragen müssen, um das Überleben der Familien zu sichern.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Eltern haben oft gar keine Alternative als ihre Kinder arbeiten zu schicken oder zu tolerieren,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dass diese arbeiten, da sie selber kein ausreichende Familieneinkommen erwirtschaften können.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Verschuldung:</a:t>
            </a:r>
            <a:endParaRPr lang="de-DE" i="1" baseline="0" dirty="0"/>
          </a:p>
          <a:p>
            <a:r>
              <a:rPr lang="de-DE" baseline="0" dirty="0"/>
              <a:t>Insb. in Indien gibt es viele Familien in Schuldknechtschaft, die gezwungen sind ihre Schulden abzuarbeiten.</a:t>
            </a:r>
          </a:p>
          <a:p>
            <a:endParaRPr lang="de-DE"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0" i="1" baseline="0" dirty="0"/>
              <a:t>Zu </a:t>
            </a:r>
            <a:r>
              <a:rPr lang="de-DE" altLang="de-DE" b="0"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geringes Bildungsniveau:</a:t>
            </a:r>
            <a:endParaRPr lang="de-DE" b="0" i="1" baseline="0" dirty="0"/>
          </a:p>
          <a:p>
            <a:r>
              <a:rPr lang="de-DE" baseline="0" dirty="0"/>
              <a:t>Wegen der geringen Bildung verdienen die Menschen wenig Geld und sind ökonomisch auf das Einkommen</a:t>
            </a:r>
          </a:p>
          <a:p>
            <a:r>
              <a:rPr lang="de-DE" baseline="0" dirty="0"/>
              <a:t>ihrer Kinder angewiesen. Familien mit geringem Bildungsgrad werden aber auch öfter und einfacher Opfer</a:t>
            </a:r>
          </a:p>
          <a:p>
            <a:r>
              <a:rPr lang="de-DE" baseline="0" dirty="0"/>
              <a:t>von Kinderhandel zur Arbeitsausbeutung (z.B. </a:t>
            </a:r>
            <a:r>
              <a:rPr lang="de-DE" baseline="0" dirty="0" err="1"/>
              <a:t>Sumangali</a:t>
            </a:r>
            <a:r>
              <a:rPr lang="de-DE" baseline="0" dirty="0"/>
              <a:t>).</a:t>
            </a:r>
          </a:p>
          <a:p>
            <a:endParaRPr lang="de-DE"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Zu </a:t>
            </a:r>
            <a:r>
              <a:rPr lang="de-DE" altLang="de-DE" i="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 können sich besonders schlecht wehren und kennen seltener ihre Rechte:</a:t>
            </a:r>
            <a:endParaRPr lang="de-DE" i="1" baseline="0" dirty="0"/>
          </a:p>
          <a:p>
            <a:r>
              <a:rPr lang="de-DE" baseline="0" dirty="0"/>
              <a:t>In vielen Fällen arbeiten Kinder nicht freiwillig oder zumindest nicht freiwillig zu den gegebenen Konditionen.</a:t>
            </a:r>
          </a:p>
          <a:p>
            <a:r>
              <a:rPr lang="de-DE" baseline="0" dirty="0"/>
              <a:t>Sie (und ihre Eltern) werden oft Opfer von Täuschungen und Kinderhandel. In solchen Situationen können sich</a:t>
            </a:r>
          </a:p>
          <a:p>
            <a:r>
              <a:rPr lang="de-DE" baseline="0" dirty="0"/>
              <a:t>Kinder natürlich besonders schlecht wehren. Da sie illegal und oft versteckt arbeiten, können sie auch nur schlecht</a:t>
            </a:r>
          </a:p>
          <a:p>
            <a:r>
              <a:rPr lang="de-DE" baseline="0" dirty="0"/>
              <a:t>von Gewerkschaften erreicht und geschützt werden.</a:t>
            </a:r>
          </a:p>
          <a:p>
            <a:endParaRPr lang="de-DE"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Zusätzlich gibt es aber z.B. in Usbekistan auch staatlich verordnete Zwangsarbeit.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baseline="0" dirty="0"/>
              <a:t>So müssen </a:t>
            </a:r>
            <a:r>
              <a:rPr lang="de-DE" baseline="0" dirty="0" err="1"/>
              <a:t>Schüler_innen</a:t>
            </a:r>
            <a:r>
              <a:rPr lang="de-DE" baseline="0" dirty="0"/>
              <a:t> staatlich angeordnet bei der Baumwollernte helfen.</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Siehe z.B.:</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https://www.aktiv-gegen-kinderarbeit.de/2018/03/usbekistans-baumwolle-wie-die-weltbank-staatlich-organisierte-zwangs-und-kinderarbeit-finanziert/,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i="1" baseline="0" dirty="0"/>
              <a:t>Zugriff 19.09.2019</a:t>
            </a:r>
            <a:endParaRPr lang="de-DE" i="1"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41</a:t>
            </a:fld>
            <a:endParaRPr lang="de-DE" altLang="de-DE"/>
          </a:p>
        </p:txBody>
      </p:sp>
    </p:spTree>
    <p:extLst>
      <p:ext uri="{BB962C8B-B14F-4D97-AF65-F5344CB8AC3E}">
        <p14:creationId xmlns:p14="http://schemas.microsoft.com/office/powerpoint/2010/main" val="14255359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a:t>
            </a:r>
            <a:r>
              <a:rPr lang="de-DE" baseline="0" dirty="0"/>
              <a:t> Indien, Bangladesch und vielen anderen Ländern gibt es viel zu wenig unabhängige/staatliche</a:t>
            </a:r>
          </a:p>
          <a:p>
            <a:r>
              <a:rPr lang="de-DE" baseline="0" dirty="0" err="1"/>
              <a:t>Kontrolleur_innen</a:t>
            </a:r>
            <a:r>
              <a:rPr lang="de-DE" baseline="0" dirty="0"/>
              <a:t> für flächendeckende und regelmäßige Kontrollen der Arbeitsbedingungen</a:t>
            </a:r>
          </a:p>
          <a:p>
            <a:r>
              <a:rPr lang="de-DE" baseline="0" dirty="0"/>
              <a:t>(und somit auch Kinderarbeit), zudem sind die </a:t>
            </a:r>
            <a:r>
              <a:rPr lang="de-DE" baseline="0" dirty="0" err="1"/>
              <a:t>Kontrolleur_innen</a:t>
            </a:r>
            <a:r>
              <a:rPr lang="de-DE" baseline="0" dirty="0"/>
              <a:t> oft gar nicht ausreichend qualifiziert</a:t>
            </a:r>
          </a:p>
          <a:p>
            <a:r>
              <a:rPr lang="de-DE" baseline="0" dirty="0"/>
              <a:t>und erkennen selten Probleme wie das Fehlen von Organisationsfreiheit, erzwungene Überstunden,</a:t>
            </a:r>
          </a:p>
          <a:p>
            <a:r>
              <a:rPr lang="de-DE" baseline="0" dirty="0"/>
              <a:t>ausfallendes Benehmen von Aufsehern, Zurückhalten von Lohn, etc.</a:t>
            </a:r>
          </a:p>
          <a:p>
            <a:r>
              <a:rPr lang="de-DE" baseline="0" dirty="0"/>
              <a:t>Oft sind die Strafen außerdem so gering, dass es sich für die </a:t>
            </a:r>
            <a:r>
              <a:rPr lang="de-DE" baseline="0" dirty="0" err="1"/>
              <a:t>Arbeitgeber_innen</a:t>
            </a:r>
            <a:r>
              <a:rPr lang="de-DE" baseline="0" dirty="0"/>
              <a:t> „lohnt“ diese in Kauf zu nehmen.</a:t>
            </a:r>
          </a:p>
          <a:p>
            <a:r>
              <a:rPr lang="de-DE" baseline="0" dirty="0"/>
              <a:t>Auf Grund von Korruption oder guten Netzwerken kommt es oft vor, dass die Kontrollen nicht unerwartet stattfinden,</a:t>
            </a:r>
          </a:p>
          <a:p>
            <a:r>
              <a:rPr lang="de-DE" baseline="0" dirty="0"/>
              <a:t>sodass während der Kontrollen dann keine Rechtsverletzungen (z.B. arbeitende Kinder) angetroffen werden.</a:t>
            </a:r>
          </a:p>
          <a:p>
            <a:endParaRPr lang="de-DE" baseline="0" dirty="0"/>
          </a:p>
          <a:p>
            <a:r>
              <a:rPr lang="de-DE" baseline="0" dirty="0" err="1"/>
              <a:t>Arbeitgeber_innen</a:t>
            </a:r>
            <a:r>
              <a:rPr lang="de-DE" baseline="0" dirty="0"/>
              <a:t> kennen oft die Gesetzeslage und/oder die Gefahren für Kinder und (werdende) Mütter nicht</a:t>
            </a:r>
          </a:p>
          <a:p>
            <a:r>
              <a:rPr lang="de-DE" baseline="0" dirty="0"/>
              <a:t>und sehen sich durch den Druck der einkaufenden Unternehmen gezwungen, Lohnkosten um jeden Preis zu drücken.</a:t>
            </a:r>
          </a:p>
          <a:p>
            <a:r>
              <a:rPr lang="de-DE" baseline="0" dirty="0"/>
              <a:t>Einige sind auch einfach nur dreist, uneinsichtig oder profitorientiert, sodass es oft gar keine Einsicht gibt.</a:t>
            </a:r>
          </a:p>
          <a:p>
            <a:endParaRPr lang="de-DE" baseline="0" dirty="0"/>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Billigung auf allen Ebenen: Regierungen, Einkäufer,</a:t>
            </a:r>
            <a:r>
              <a:rPr lang="de-DE" baseline="0" dirty="0"/>
              <a:t> Zulieferer, </a:t>
            </a:r>
            <a:r>
              <a:rPr lang="de-DE" baseline="0" dirty="0" err="1"/>
              <a:t>Konsument_innen</a:t>
            </a:r>
            <a:endParaRPr lang="de-DE" dirty="0"/>
          </a:p>
        </p:txBody>
      </p:sp>
      <p:sp>
        <p:nvSpPr>
          <p:cNvPr id="4" name="Foliennummernplatzhalter 3"/>
          <p:cNvSpPr>
            <a:spLocks noGrp="1"/>
          </p:cNvSpPr>
          <p:nvPr>
            <p:ph type="sldNum" idx="10"/>
          </p:nvPr>
        </p:nvSpPr>
        <p:spPr/>
        <p:txBody>
          <a:bodyPr/>
          <a:lstStyle/>
          <a:p>
            <a:fld id="{79117962-407E-41BD-A53C-598BE3809FC3}" type="slidenum">
              <a:rPr lang="de-DE" altLang="de-DE" smtClean="0"/>
              <a:pPr/>
              <a:t>42</a:t>
            </a:fld>
            <a:endParaRPr lang="de-DE" altLang="de-DE"/>
          </a:p>
        </p:txBody>
      </p:sp>
    </p:spTree>
    <p:extLst>
      <p:ext uri="{BB962C8B-B14F-4D97-AF65-F5344CB8AC3E}">
        <p14:creationId xmlns:p14="http://schemas.microsoft.com/office/powerpoint/2010/main" val="6897592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43</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1558417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extShape 1"/>
          <p:cNvSpPr txBox="1"/>
          <p:nvPr/>
        </p:nvSpPr>
        <p:spPr>
          <a:xfrm>
            <a:off x="4023000" y="9722880"/>
            <a:ext cx="3075840" cy="511200"/>
          </a:xfrm>
          <a:prstGeom prst="rect">
            <a:avLst/>
          </a:prstGeom>
          <a:noFill/>
          <a:ln>
            <a:noFill/>
          </a:ln>
        </p:spPr>
        <p:txBody>
          <a:bodyPr lIns="99000" tIns="49680" rIns="99000" bIns="49680" anchor="b"/>
          <a:lstStyle/>
          <a:p>
            <a:pPr algn="r">
              <a:lnSpc>
                <a:spcPct val="100000"/>
              </a:lnSpc>
            </a:pPr>
            <a:fld id="{F4194BD1-9EC3-4657-B57E-358F77CD972C}" type="slidenum">
              <a:rPr lang="de-DE" sz="1300" strike="noStrike" spc="-1">
                <a:solidFill>
                  <a:srgbClr val="000000"/>
                </a:solidFill>
                <a:uFill>
                  <a:solidFill>
                    <a:srgbClr val="FFFFFF"/>
                  </a:solidFill>
                </a:uFill>
                <a:latin typeface="Times New Roman"/>
                <a:ea typeface="MS PGothic"/>
              </a:rPr>
              <a:t>44</a:t>
            </a:fld>
            <a:endParaRPr lang="de-DE" sz="1400" strike="noStrike" spc="-1">
              <a:solidFill>
                <a:srgbClr val="000000"/>
              </a:solidFill>
              <a:uFill>
                <a:solidFill>
                  <a:srgbClr val="FFFFFF"/>
                </a:solidFill>
              </a:uFill>
              <a:latin typeface="Times New Roman"/>
            </a:endParaRPr>
          </a:p>
        </p:txBody>
      </p:sp>
      <p:sp>
        <p:nvSpPr>
          <p:cNvPr id="415" name="PlaceHolder 2"/>
          <p:cNvSpPr>
            <a:spLocks noGrp="1"/>
          </p:cNvSpPr>
          <p:nvPr>
            <p:ph type="body"/>
          </p:nvPr>
        </p:nvSpPr>
        <p:spPr>
          <a:xfrm>
            <a:off x="946441" y="4861440"/>
            <a:ext cx="5205960" cy="4605120"/>
          </a:xfrm>
          <a:prstGeom prst="rect">
            <a:avLst/>
          </a:prstGeom>
        </p:spPr>
        <p:txBody>
          <a:bodyPr lIns="99000" tIns="49680" rIns="99000" bIns="49680"/>
          <a:lstStyle/>
          <a:p>
            <a:pPr marL="360" indent="0">
              <a:lnSpc>
                <a:spcPct val="100000"/>
              </a:lnSpc>
              <a:buClr>
                <a:srgbClr val="000000"/>
              </a:buClr>
              <a:buFont typeface="Arial"/>
              <a:buNone/>
            </a:pPr>
            <a:endParaRPr lang="de-DE" sz="4400" i="1" u="none" strike="noStrike" spc="-1" dirty="0">
              <a:solidFill>
                <a:srgbClr val="000000"/>
              </a:solidFill>
              <a:uFill>
                <a:solidFill>
                  <a:srgbClr val="FFFFFF"/>
                </a:solidFill>
              </a:uFill>
              <a:latin typeface="+mn-lt"/>
            </a:endParaRPr>
          </a:p>
        </p:txBody>
      </p:sp>
    </p:spTree>
    <p:extLst>
      <p:ext uri="{BB962C8B-B14F-4D97-AF65-F5344CB8AC3E}">
        <p14:creationId xmlns:p14="http://schemas.microsoft.com/office/powerpoint/2010/main" val="35120443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C4E5C2-0122-4BB6-9ACC-76EDFE85E58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36976A03-37C3-4A41-9CB9-5DE5E241658A}" type="slidenum">
              <a:rPr lang="de-DE" altLang="de-DE" sz="1200" smtClean="0">
                <a:solidFill>
                  <a:srgbClr val="000000"/>
                </a:solidFill>
                <a:latin typeface="Times New Roman" panose="02020603050405020304" pitchFamily="18" charset="0"/>
                <a:ea typeface="MS PGothic" panose="020B0600070205080204" pitchFamily="34" charset="-128"/>
              </a:rPr>
              <a:pPr/>
              <a:t>45</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03D221DE-11B3-44B9-949B-C895E4A5E512}"/>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a:extLst>
              <a:ext uri="{FF2B5EF4-FFF2-40B4-BE49-F238E27FC236}">
                <a16:creationId xmlns:a16="http://schemas.microsoft.com/office/drawing/2014/main" id="{B0254995-8FB8-4966-95F2-8FE2A91BF715}"/>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49157" name="Text Box 3">
            <a:extLst>
              <a:ext uri="{FF2B5EF4-FFF2-40B4-BE49-F238E27FC236}">
                <a16:creationId xmlns:a16="http://schemas.microsoft.com/office/drawing/2014/main" id="{B5F4C950-6547-4FB1-83AC-614B95208ECA}"/>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buSzPct val="100000"/>
            </a:pPr>
            <a:fld id="{A8BD8ED1-43F0-479F-AEE5-633F2EF10DAE}"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45</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2" name="Notizenplatzhalter 1">
            <a:extLst>
              <a:ext uri="{FF2B5EF4-FFF2-40B4-BE49-F238E27FC236}">
                <a16:creationId xmlns:a16="http://schemas.microsoft.com/office/drawing/2014/main" id="{108DA611-8DC1-4401-A4ED-EC6748DE3AF0}"/>
              </a:ext>
            </a:extLst>
          </p:cNvPr>
          <p:cNvSpPr>
            <a:spLocks noGrp="1"/>
          </p:cNvSpPr>
          <p:nvPr>
            <p:ph type="body" idx="1"/>
          </p:nvPr>
        </p:nvSpPr>
        <p:spPr/>
        <p:txBody>
          <a:bodyPr/>
          <a:lstStyle/>
          <a:p>
            <a:pPr>
              <a:defRPr/>
            </a:pPr>
            <a:endParaRPr lang="de-DE" i="1" dirty="0"/>
          </a:p>
        </p:txBody>
      </p:sp>
    </p:spTree>
    <p:extLst>
      <p:ext uri="{BB962C8B-B14F-4D97-AF65-F5344CB8AC3E}">
        <p14:creationId xmlns:p14="http://schemas.microsoft.com/office/powerpoint/2010/main" val="33749500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46</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31201117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60C4E5C2-0122-4BB6-9ACC-76EDFE85E58A}"/>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36976A03-37C3-4A41-9CB9-5DE5E241658A}" type="slidenum">
              <a:rPr lang="de-DE" altLang="de-DE" sz="1200" smtClean="0">
                <a:solidFill>
                  <a:srgbClr val="000000"/>
                </a:solidFill>
                <a:latin typeface="Times New Roman" panose="02020603050405020304" pitchFamily="18" charset="0"/>
                <a:ea typeface="MS PGothic" panose="020B0600070205080204" pitchFamily="34" charset="-128"/>
              </a:rPr>
              <a:pPr/>
              <a:t>47</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03D221DE-11B3-44B9-949B-C895E4A5E512}"/>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Text Box 2">
            <a:extLst>
              <a:ext uri="{FF2B5EF4-FFF2-40B4-BE49-F238E27FC236}">
                <a16:creationId xmlns:a16="http://schemas.microsoft.com/office/drawing/2014/main" id="{B0254995-8FB8-4966-95F2-8FE2A91BF715}"/>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de-DE" altLang="de-DE"/>
          </a:p>
        </p:txBody>
      </p:sp>
      <p:sp>
        <p:nvSpPr>
          <p:cNvPr id="49157" name="Text Box 3">
            <a:extLst>
              <a:ext uri="{FF2B5EF4-FFF2-40B4-BE49-F238E27FC236}">
                <a16:creationId xmlns:a16="http://schemas.microsoft.com/office/drawing/2014/main" id="{B5F4C950-6547-4FB1-83AC-614B95208ECA}"/>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r" eaLnBrk="1" hangingPunct="1">
              <a:buSzPct val="100000"/>
            </a:pPr>
            <a:fld id="{A8BD8ED1-43F0-479F-AEE5-633F2EF10DAE}"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47</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2" name="Notizenplatzhalter 1">
            <a:extLst>
              <a:ext uri="{FF2B5EF4-FFF2-40B4-BE49-F238E27FC236}">
                <a16:creationId xmlns:a16="http://schemas.microsoft.com/office/drawing/2014/main" id="{108DA611-8DC1-4401-A4ED-EC6748DE3AF0}"/>
              </a:ext>
            </a:extLst>
          </p:cNvPr>
          <p:cNvSpPr>
            <a:spLocks noGrp="1"/>
          </p:cNvSpPr>
          <p:nvPr>
            <p:ph type="body" idx="1"/>
          </p:nvPr>
        </p:nvSpPr>
        <p:spPr/>
        <p:txBody>
          <a:bodyPr/>
          <a:lstStyle/>
          <a:p>
            <a:pPr>
              <a:defRPr/>
            </a:pPr>
            <a:endParaRPr lang="de-DE" i="1"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802B2AB8-FC8D-4CE0-B657-029FD40D9DCE}"/>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8DDAE3CE-7B13-43F5-9376-93135CB3CBD1}" type="slidenum">
              <a:rPr lang="de-DE" altLang="de-DE" sz="1200" smtClean="0">
                <a:solidFill>
                  <a:srgbClr val="000000"/>
                </a:solidFill>
                <a:latin typeface="Times New Roman" panose="02020603050405020304" pitchFamily="18" charset="0"/>
                <a:ea typeface="MS PGothic" panose="020B0600070205080204" pitchFamily="34" charset="-128"/>
              </a:rPr>
              <a:pPr/>
              <a:t>48</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49155" name="Rectangle 1">
            <a:extLst>
              <a:ext uri="{FF2B5EF4-FFF2-40B4-BE49-F238E27FC236}">
                <a16:creationId xmlns:a16="http://schemas.microsoft.com/office/drawing/2014/main" id="{BE1199B6-69DA-48E7-B347-1EAF8FC0F938}"/>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6" name="Rectangle 2">
            <a:extLst>
              <a:ext uri="{FF2B5EF4-FFF2-40B4-BE49-F238E27FC236}">
                <a16:creationId xmlns:a16="http://schemas.microsoft.com/office/drawing/2014/main" id="{1ADEFFF6-0B4B-4A32-9207-611C65652A76}"/>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901D161-A5B8-41E4-BEAE-A5D76612AC2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Microsoft YaHei" panose="020B0503020204020204" pitchFamily="34" charset="-122"/>
              </a:defRPr>
            </a:lvl9pPr>
          </a:lstStyle>
          <a:p>
            <a:fld id="{FB81A7CB-6BAF-438A-9096-B79F0C9AA536}" type="slidenum">
              <a:rPr lang="de-DE" altLang="de-DE" sz="1200" smtClean="0">
                <a:solidFill>
                  <a:srgbClr val="000000"/>
                </a:solidFill>
                <a:latin typeface="Times New Roman" panose="02020603050405020304" pitchFamily="18" charset="0"/>
                <a:ea typeface="MS PGothic" panose="020B0600070205080204" pitchFamily="34" charset="-128"/>
              </a:rPr>
              <a:pPr/>
              <a:t>49</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51203" name="Rectangle 2">
            <a:extLst>
              <a:ext uri="{FF2B5EF4-FFF2-40B4-BE49-F238E27FC236}">
                <a16:creationId xmlns:a16="http://schemas.microsoft.com/office/drawing/2014/main" id="{641CC40F-5B5A-4A12-BBA4-443F0F123DB5}"/>
              </a:ext>
            </a:extLst>
          </p:cNvPr>
          <p:cNvSpPr>
            <a:spLocks noGrp="1" noRot="1" noChangeAspect="1" noChangeArrowheads="1" noTextEdit="1"/>
          </p:cNvSpPr>
          <p:nvPr>
            <p:ph type="sldImg"/>
          </p:nvPr>
        </p:nvSpPr>
        <p:spPr/>
      </p:sp>
      <p:sp>
        <p:nvSpPr>
          <p:cNvPr id="96260" name="Rectangle 3">
            <a:extLst>
              <a:ext uri="{FF2B5EF4-FFF2-40B4-BE49-F238E27FC236}">
                <a16:creationId xmlns:a16="http://schemas.microsoft.com/office/drawing/2014/main" id="{AE98C641-208F-43E0-B31A-3F8F0A941DE3}"/>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buFont typeface="Times New Roman" charset="0"/>
              <a:buNone/>
              <a:defRPr/>
            </a:pPr>
            <a:endParaRPr lang="de-DE">
              <a:latin typeface="Arial" charset="0"/>
              <a:ea typeface="ＭＳ Ｐゴシック" charset="0"/>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3D1B20EE-5C36-4EFC-BF71-7D03323C2C09}"/>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1pPr>
            <a:lvl2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2pPr>
            <a:lvl3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3pPr>
            <a:lvl4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4pPr>
            <a:lvl5pPr>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sz="2400">
                <a:solidFill>
                  <a:schemeClr val="bg1"/>
                </a:solidFill>
                <a:latin typeface="Times New Roman" panose="02020603050405020304" pitchFamily="18" charset="0"/>
                <a:ea typeface="MS PGothic" panose="020B0600070205080204" pitchFamily="34" charset="-128"/>
              </a:defRPr>
            </a:lvl9pPr>
          </a:lstStyle>
          <a:p>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95428334-1F97-49C6-9B6A-0A2028FF01A8}"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1" fontAlgn="base" latinLnBrk="0" hangingPunct="1">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50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04451" name="Rectangle 1">
            <a:extLst>
              <a:ext uri="{FF2B5EF4-FFF2-40B4-BE49-F238E27FC236}">
                <a16:creationId xmlns:a16="http://schemas.microsoft.com/office/drawing/2014/main" id="{DFE24F95-6AA7-4792-881B-6ABD1DD90058}"/>
              </a:ext>
            </a:extLst>
          </p:cNvPr>
          <p:cNvSpPr>
            <a:spLocks noGrp="1" noRot="1" noChangeAspect="1" noChangeArrowheads="1" noTextEdit="1"/>
          </p:cNvSpPr>
          <p:nvPr>
            <p:ph type="sldImg"/>
          </p:nvPr>
        </p:nvSpPr>
        <p:spPr>
          <a:xfrm>
            <a:off x="2857500" y="514350"/>
            <a:ext cx="3429000" cy="257175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a:extLst>
              <a:ext uri="{FF2B5EF4-FFF2-40B4-BE49-F238E27FC236}">
                <a16:creationId xmlns:a16="http://schemas.microsoft.com/office/drawing/2014/main" id="{69089172-4FC8-461A-8DAE-A87322D4AF5A}"/>
              </a:ext>
            </a:extLst>
          </p:cNvPr>
          <p:cNvSpPr>
            <a:spLocks noGrp="1" noChangeArrowheads="1"/>
          </p:cNvSpPr>
          <p:nvPr>
            <p:ph type="body" idx="1"/>
          </p:nvPr>
        </p:nvSpPr>
        <p:spPr>
          <a:xfrm>
            <a:off x="1219200" y="3257550"/>
            <a:ext cx="6705600" cy="3086100"/>
          </a:xfrm>
          <a:noFill/>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sz="1200" dirty="0">
              <a:solidFill>
                <a:schemeClr val="tx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5</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r>
              <a:rPr lang="de-DE" altLang="de-DE" sz="900" dirty="0">
                <a:cs typeface="Arial"/>
              </a:rPr>
              <a:t>Frauen- und Kinderrechte sind universelle Menschenrechte. Obwohl </a:t>
            </a:r>
            <a:r>
              <a:rPr lang="de-DE" sz="900" dirty="0">
                <a:cs typeface="Arial"/>
              </a:rPr>
              <a:t>Frauen und Kinder als besonders schutzbedürftige</a:t>
            </a:r>
          </a:p>
          <a:p>
            <a:r>
              <a:rPr lang="de-DE" sz="900" dirty="0">
                <a:cs typeface="Arial"/>
              </a:rPr>
              <a:t>Mitglieder der Gesellschaft gelten, haben sie weltweit immer noch am meisten unter Menschenrechtsverletzungen zu leiden.</a:t>
            </a:r>
          </a:p>
          <a:p>
            <a:r>
              <a:rPr lang="de-DE" sz="900" dirty="0">
                <a:cs typeface="Arial"/>
              </a:rPr>
              <a:t>Warum Frauen und Kinder besonders in der Arbeitswelt schutzbedürftig sind und welche internationalen Abkommen</a:t>
            </a:r>
          </a:p>
          <a:p>
            <a:r>
              <a:rPr lang="de-DE" sz="900" dirty="0">
                <a:cs typeface="Arial"/>
              </a:rPr>
              <a:t>speziell die Rechte von Frauen, Müttern und Kindern im Arbeitskontext schützen, schauen wir uns im ersten Teil an.</a:t>
            </a:r>
          </a:p>
          <a:p>
            <a:r>
              <a:rPr lang="de-DE" sz="900" dirty="0">
                <a:cs typeface="Arial"/>
              </a:rPr>
              <a:t>Hierbei geht es explizit auch um Deutschland/Europa und zwar nicht nur was z.B. niedrigere Löhne und Frauenquoten</a:t>
            </a:r>
          </a:p>
          <a:p>
            <a:r>
              <a:rPr lang="de-DE" sz="900" dirty="0">
                <a:cs typeface="Arial"/>
              </a:rPr>
              <a:t>in Spitzenpositionen anbelangt, sondern auch in Bezug auf Themen wie Kinderarbeit.</a:t>
            </a:r>
            <a:br>
              <a:rPr lang="de-DE" sz="900" dirty="0">
                <a:cs typeface="Arial"/>
              </a:rPr>
            </a:br>
            <a:endParaRPr lang="de-DE" sz="900" dirty="0">
              <a:cs typeface="Arial"/>
            </a:endParaRPr>
          </a:p>
          <a:p>
            <a:pPr marL="0" indent="0">
              <a:buFont typeface="Arial" panose="020B0604020202020204" pitchFamily="34" charset="0"/>
              <a:buNone/>
            </a:pPr>
            <a:r>
              <a:rPr lang="de-DE" sz="900" b="1" dirty="0">
                <a:cs typeface="Arial"/>
              </a:rPr>
              <a:t>Fragen (Handzeichen erbeten):</a:t>
            </a:r>
          </a:p>
          <a:p>
            <a:pPr marL="171450" indent="-171450">
              <a:buFont typeface="Arial" panose="020B0604020202020204" pitchFamily="34" charset="0"/>
              <a:buChar char="•"/>
            </a:pPr>
            <a:r>
              <a:rPr lang="de-DE" sz="900" dirty="0">
                <a:solidFill>
                  <a:srgbClr val="082452"/>
                </a:solidFill>
                <a:ea typeface="Arial"/>
                <a:cs typeface="Arial"/>
              </a:rPr>
              <a:t>Wer von Euch hatte unter 16 Jahren einen Nebenjob?</a:t>
            </a:r>
          </a:p>
          <a:p>
            <a:pPr marL="171450" indent="-171450">
              <a:buFont typeface="Arial" panose="020B0604020202020204" pitchFamily="34" charset="0"/>
              <a:buChar char="•"/>
            </a:pPr>
            <a:r>
              <a:rPr lang="de-DE" sz="900" dirty="0">
                <a:solidFill>
                  <a:srgbClr val="082452"/>
                </a:solidFill>
                <a:ea typeface="Arial"/>
                <a:cs typeface="Arial"/>
              </a:rPr>
              <a:t>Würdet Ihr das als Kinderarbeit bezeichnen? (1–2 Antworten von TN)</a:t>
            </a:r>
            <a:endParaRPr lang="de-DE" sz="1200" b="0" u="none" baseline="0" dirty="0">
              <a:solidFill>
                <a:srgbClr val="082452"/>
              </a:solidFill>
              <a:latin typeface="Arial"/>
              <a:ea typeface="Arial"/>
              <a:cs typeface="Arial"/>
            </a:endParaRPr>
          </a:p>
          <a:p>
            <a:pPr marL="171450" indent="-171450">
              <a:buFont typeface="Arial" panose="020B0604020202020204" pitchFamily="34" charset="0"/>
              <a:buChar char="•"/>
            </a:pPr>
            <a:endParaRPr lang="de-DE" sz="1200" b="0" u="none" baseline="0" dirty="0">
              <a:solidFill>
                <a:srgbClr val="082452"/>
              </a:solidFill>
              <a:latin typeface="Arial"/>
              <a:ea typeface="Arial"/>
              <a:cs typeface="Arial"/>
            </a:endParaRPr>
          </a:p>
          <a:p>
            <a:pPr marL="0" indent="0">
              <a:buFont typeface="Arial" panose="020B0604020202020204" pitchFamily="34" charset="0"/>
              <a:buNone/>
            </a:pPr>
            <a:r>
              <a:rPr lang="de-DE" sz="900" i="1" u="none" dirty="0">
                <a:solidFill>
                  <a:srgbClr val="082452"/>
                </a:solidFill>
                <a:latin typeface="Arial"/>
                <a:ea typeface="Arial"/>
                <a:cs typeface="Arial"/>
              </a:rPr>
              <a:t>Hintergrundinfo für Multis:</a:t>
            </a:r>
          </a:p>
          <a:p>
            <a:pPr marL="0" indent="0">
              <a:buFont typeface="Arial" panose="020B0604020202020204" pitchFamily="34" charset="0"/>
              <a:buNone/>
            </a:pPr>
            <a:r>
              <a:rPr lang="de-DE" sz="900" i="1" dirty="0">
                <a:latin typeface="Arial"/>
                <a:cs typeface="Arial"/>
              </a:rPr>
              <a:t>In Deutschland ist Kinderarbeit durch das Jugendarbeitsschutzgesetz (</a:t>
            </a:r>
            <a:r>
              <a:rPr lang="de-DE" sz="900" i="1" dirty="0" err="1">
                <a:latin typeface="Arial"/>
                <a:cs typeface="Arial"/>
              </a:rPr>
              <a:t>JArbSchG</a:t>
            </a:r>
            <a:r>
              <a:rPr lang="de-DE" sz="900" i="1" dirty="0">
                <a:latin typeface="Arial"/>
                <a:cs typeface="Arial"/>
              </a:rPr>
              <a:t>) definiert:</a:t>
            </a:r>
          </a:p>
          <a:p>
            <a:pPr marL="0" indent="0">
              <a:buFont typeface="Arial" panose="020B0604020202020204" pitchFamily="34" charset="0"/>
              <a:buNone/>
            </a:pPr>
            <a:r>
              <a:rPr lang="de-DE" sz="900" i="1" dirty="0">
                <a:latin typeface="Arial"/>
                <a:cs typeface="Arial"/>
              </a:rPr>
              <a:t>Arbeit von Kindern oder Jugendlichen, die noch der Vollzeitschulpflicht unterliegen, ist mit im Gesetz festgelegten Ausnahmen verboten.</a:t>
            </a:r>
          </a:p>
          <a:p>
            <a:pPr marL="0" indent="0">
              <a:buFont typeface="Arial" panose="020B0604020202020204" pitchFamily="34" charset="0"/>
              <a:buNone/>
            </a:pPr>
            <a:r>
              <a:rPr lang="de-DE" sz="900" i="1" dirty="0">
                <a:latin typeface="Arial"/>
                <a:cs typeface="Arial"/>
              </a:rPr>
              <a:t>Die Ausnahme für 13 bis 15 Jährige sind folgende: Das Verbot gilt nicht für die Beschäftigung von Kindern ab 13 Jahren mit Einwilligung</a:t>
            </a:r>
          </a:p>
          <a:p>
            <a:pPr marL="0" indent="0">
              <a:buFont typeface="Arial" panose="020B0604020202020204" pitchFamily="34" charset="0"/>
              <a:buNone/>
            </a:pPr>
            <a:r>
              <a:rPr lang="de-DE" sz="900" i="1" dirty="0">
                <a:latin typeface="Arial"/>
                <a:cs typeface="Arial"/>
              </a:rPr>
              <a:t>des Personensorgeberechtigten, soweit die Beschäftigung leicht und für Kinder geeignet ist und ihren Schulbesuch/ihre Fähigkeit,</a:t>
            </a:r>
          </a:p>
          <a:p>
            <a:pPr marL="0" indent="0">
              <a:buFont typeface="Arial" panose="020B0604020202020204" pitchFamily="34" charset="0"/>
              <a:buNone/>
            </a:pPr>
            <a:r>
              <a:rPr lang="de-DE" sz="900" i="1" dirty="0">
                <a:latin typeface="Arial"/>
                <a:cs typeface="Arial"/>
              </a:rPr>
              <a:t>dem Unterricht mit Nutzen zu folgen, nicht nachteilig beeinflusst. Die Kinder dürfen nicht mehr als zwei Stunden täglich,</a:t>
            </a:r>
          </a:p>
          <a:p>
            <a:pPr marL="0" indent="0">
              <a:buFont typeface="Arial" panose="020B0604020202020204" pitchFamily="34" charset="0"/>
              <a:buNone/>
            </a:pPr>
            <a:r>
              <a:rPr lang="de-DE" sz="900" i="1" dirty="0">
                <a:latin typeface="Arial"/>
                <a:cs typeface="Arial"/>
              </a:rPr>
              <a:t>in landwirtschaftlichen Familienbetrieben nicht mehr als drei Stunden täglich, nicht zwischen 18 und 8 Uhr, nicht vor dem Schulunterricht</a:t>
            </a:r>
          </a:p>
          <a:p>
            <a:pPr marL="0" indent="0">
              <a:buFont typeface="Arial" panose="020B0604020202020204" pitchFamily="34" charset="0"/>
              <a:buNone/>
            </a:pPr>
            <a:r>
              <a:rPr lang="de-DE" sz="900" i="1" dirty="0">
                <a:latin typeface="Arial"/>
                <a:cs typeface="Arial"/>
              </a:rPr>
              <a:t>und nicht während des Schulunterrichts beschäftigt werden.</a:t>
            </a:r>
            <a:endParaRPr lang="de-DE" sz="1200" i="1" kern="1200" dirty="0">
              <a:solidFill>
                <a:srgbClr val="000000"/>
              </a:solidFill>
              <a:ea typeface="+mn-ea"/>
              <a:cs typeface="+mn-cs"/>
            </a:endParaRPr>
          </a:p>
          <a:p>
            <a:endParaRPr lang="de-DE" b="0" dirty="0">
              <a:solidFill>
                <a:srgbClr val="082452"/>
              </a:solidFill>
              <a:latin typeface="Arial"/>
              <a:ea typeface="Arial"/>
              <a:cs typeface="Arial"/>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900" dirty="0">
                <a:solidFill>
                  <a:srgbClr val="082452"/>
                </a:solidFill>
                <a:ea typeface="Arial"/>
                <a:cs typeface="Arial"/>
              </a:rPr>
              <a:t>Es ist nicht immer leicht zu definieren, welche Formen der Erwerbstätigkeit von Kindern zulässig sind und welche nicht.</a:t>
            </a:r>
            <a:br>
              <a:rPr lang="de-DE" sz="900" dirty="0">
                <a:solidFill>
                  <a:srgbClr val="082452"/>
                </a:solidFill>
                <a:ea typeface="Arial"/>
                <a:cs typeface="Arial"/>
              </a:rPr>
            </a:br>
            <a:r>
              <a:rPr lang="de-DE" sz="900" dirty="0">
                <a:solidFill>
                  <a:srgbClr val="082452"/>
                </a:solidFill>
                <a:ea typeface="Arial"/>
                <a:cs typeface="Arial"/>
                <a:sym typeface="Wingdings" panose="05000000000000000000" pitchFamily="2" charset="2"/>
              </a:rPr>
              <a:t>Im Seminar: Def</a:t>
            </a:r>
            <a:r>
              <a:rPr lang="de-DE" sz="900" dirty="0">
                <a:solidFill>
                  <a:srgbClr val="082452"/>
                </a:solidFill>
                <a:ea typeface="Arial"/>
                <a:cs typeface="Arial"/>
              </a:rPr>
              <a:t>initionen der Rechte von Frauen, Müttern und Kindern und Überblick über Situation weltweit.</a:t>
            </a: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altLang="de-DE" sz="900" dirty="0">
                <a:solidFill>
                  <a:srgbClr val="082452"/>
                </a:solidFill>
                <a:ea typeface="Arial"/>
                <a:cs typeface="Arial"/>
              </a:rPr>
              <a:t>Im gesamten Seminar wollen wir auch erarbeiten, wie die Rechte und die Verletzung der Rechte von Müttern und Kindern zusammenhängen.</a:t>
            </a:r>
            <a:endParaRPr lang="en-GB" sz="900" b="0" dirty="0">
              <a:solidFill>
                <a:srgbClr val="082452"/>
              </a:solidFill>
              <a:latin typeface="Arial"/>
              <a:ea typeface="Arial"/>
              <a:cs typeface="Arial"/>
            </a:endParaRPr>
          </a:p>
          <a:p>
            <a:br>
              <a:rPr lang="de-DE" sz="900" dirty="0">
                <a:solidFill>
                  <a:srgbClr val="082452"/>
                </a:solidFill>
                <a:ea typeface="Arial"/>
                <a:cs typeface="Arial"/>
              </a:rPr>
            </a:br>
            <a:r>
              <a:rPr lang="de-DE" sz="900" dirty="0">
                <a:solidFill>
                  <a:srgbClr val="082452"/>
                </a:solidFill>
                <a:ea typeface="Arial"/>
                <a:cs typeface="Arial"/>
              </a:rPr>
              <a:t>Daraufhin lenken wir unsere Aufmerksamkeit auf die Bekleidungsindustrie und die Produktionsländer Indien und Bangladesch.</a:t>
            </a:r>
          </a:p>
          <a:p>
            <a:r>
              <a:rPr lang="de-DE" sz="900" dirty="0">
                <a:solidFill>
                  <a:srgbClr val="082452"/>
                </a:solidFill>
                <a:ea typeface="Arial"/>
                <a:cs typeface="Arial"/>
              </a:rPr>
              <a:t>Hier beschäftigen wir uns mit der nationalen Rechtslage sowie mit den r</a:t>
            </a:r>
            <a:r>
              <a:rPr lang="de-DE" altLang="de-DE" sz="900" dirty="0">
                <a:solidFill>
                  <a:srgbClr val="082452"/>
                </a:solidFill>
                <a:ea typeface="Arial"/>
                <a:cs typeface="Arial"/>
              </a:rPr>
              <a:t>ealen Arbeits- und Lebensbedingungen vor Ort,</a:t>
            </a:r>
          </a:p>
          <a:p>
            <a:r>
              <a:rPr lang="de-DE" altLang="de-DE" sz="900" dirty="0">
                <a:solidFill>
                  <a:srgbClr val="082452"/>
                </a:solidFill>
                <a:ea typeface="Arial"/>
                <a:cs typeface="Arial"/>
              </a:rPr>
              <a:t>um im letzten Teil Möglichkeiten herauszuarbeiten, wie die Situation von Frauen und Kindern verbessert werden kann</a:t>
            </a:r>
          </a:p>
          <a:p>
            <a:r>
              <a:rPr lang="de-DE" altLang="de-DE" sz="900" dirty="0">
                <a:solidFill>
                  <a:srgbClr val="082452"/>
                </a:solidFill>
                <a:ea typeface="Arial"/>
                <a:cs typeface="Arial"/>
              </a:rPr>
              <a:t>und auch wie wir selber aktiv werden können.</a:t>
            </a:r>
            <a:endParaRPr lang="de-DE" b="0" baseline="0" dirty="0"/>
          </a:p>
        </p:txBody>
      </p:sp>
    </p:spTree>
    <p:extLst>
      <p:ext uri="{BB962C8B-B14F-4D97-AF65-F5344CB8AC3E}">
        <p14:creationId xmlns:p14="http://schemas.microsoft.com/office/powerpoint/2010/main" val="3603478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sz="1200" smtClean="0">
                <a:solidFill>
                  <a:srgbClr val="000000"/>
                </a:solidFill>
                <a:latin typeface="Times New Roman" panose="02020603050405020304" pitchFamily="18" charset="0"/>
                <a:ea typeface="MS PGothic" panose="020B0600070205080204" pitchFamily="34" charset="-128"/>
              </a:rPr>
              <a:pPr/>
              <a:t>6</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50"/>
              </a:spcBef>
              <a:buSzPct val="100000"/>
            </a:pPr>
            <a:r>
              <a:rPr lang="de-DE" altLang="de-DE" sz="12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Soziale Verantwortung = ihr wirtschaftliches Handeln sozial verantwortlich gestalten</a:t>
            </a:r>
          </a:p>
          <a:p>
            <a:pPr eaLnBrk="1" hangingPunct="1">
              <a:spcBef>
                <a:spcPts val="450"/>
              </a:spcBef>
              <a:buSzPct val="100000"/>
            </a:pPr>
            <a:r>
              <a:rPr lang="de-DE" altLang="de-DE" sz="1200">
                <a:solidFill>
                  <a:srgbClr val="000000"/>
                </a:solidFill>
                <a:ea typeface="MS PGothic" panose="020B0600070205080204" pitchFamily="34" charset="-128"/>
              </a:rPr>
              <a:t>3.  Eigene Kodizes ernst nehmen und effektive Maßnahmen zur Umsetzung </a:t>
            </a:r>
          </a:p>
          <a:p>
            <a:pPr eaLnBrk="1" hangingPunct="1">
              <a:spcBef>
                <a:spcPts val="450"/>
              </a:spcBef>
              <a:buSzPct val="100000"/>
            </a:pPr>
            <a:r>
              <a:rPr lang="de-DE" altLang="de-DE" sz="1200">
                <a:solidFill>
                  <a:srgbClr val="000000"/>
                </a:solidFill>
                <a:ea typeface="MS PGothic" panose="020B0600070205080204" pitchFamily="34" charset="-128"/>
              </a:rPr>
              <a:t>6. Nicht nur rein kommerzielle audits</a:t>
            </a:r>
          </a:p>
          <a:p>
            <a:pPr eaLnBrk="1" hangingPunct="1">
              <a:spcBef>
                <a:spcPts val="450"/>
              </a:spcBef>
              <a:buSzPct val="100000"/>
            </a:pPr>
            <a:endParaRPr lang="de-DE" altLang="de-DE" sz="12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6</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449263" rtl="0" eaLnBrk="0" fontAlgn="base" latinLnBrk="0" hangingPunct="0">
              <a:lnSpc>
                <a:spcPct val="90000"/>
              </a:lnSpc>
              <a:spcBef>
                <a:spcPct val="30000"/>
              </a:spcBef>
              <a:spcAft>
                <a:spcPct val="0"/>
              </a:spcAft>
              <a:buClr>
                <a:srgbClr val="000000"/>
              </a:buClr>
              <a:buSzPct val="100000"/>
              <a:buFont typeface="Times New Roman" panose="02020603050405020304" pitchFamily="18" charset="0"/>
              <a:buNone/>
              <a:tabLst/>
              <a:defRPr/>
            </a:pPr>
            <a:r>
              <a:rPr lang="de-DE" altLang="de-DE" dirty="0"/>
              <a:t>Fragen der Rechte von Kindern</a:t>
            </a:r>
            <a:r>
              <a:rPr lang="de-DE" altLang="de-DE" baseline="0" dirty="0"/>
              <a:t> und Frauen stellen sich entlang der gesamten Wertschöpfungskette von Bekleidung:</a:t>
            </a:r>
          </a:p>
          <a:p>
            <a:pPr marL="0" marR="0" lvl="0" indent="0" algn="l" defTabSz="449263" rtl="0" eaLnBrk="0" fontAlgn="base" latinLnBrk="0" hangingPunct="0">
              <a:lnSpc>
                <a:spcPct val="90000"/>
              </a:lnSpc>
              <a:spcBef>
                <a:spcPct val="30000"/>
              </a:spcBef>
              <a:spcAft>
                <a:spcPct val="0"/>
              </a:spcAft>
              <a:buClr>
                <a:srgbClr val="000000"/>
              </a:buClr>
              <a:buSzPct val="100000"/>
              <a:buFont typeface="Times New Roman" panose="02020603050405020304" pitchFamily="18" charset="0"/>
              <a:buNone/>
              <a:tabLst/>
              <a:defRPr/>
            </a:pPr>
            <a:r>
              <a:rPr lang="de-DE" altLang="de-DE" baseline="0" dirty="0"/>
              <a:t>von Kinderarbeit bei der Baumwollgewinnung über Zwangsarbeit und Diskriminierung von Frauen und Müttern</a:t>
            </a:r>
          </a:p>
          <a:p>
            <a:pPr marL="0" marR="0" lvl="0" indent="0" algn="l" defTabSz="449263" rtl="0" eaLnBrk="0" fontAlgn="base" latinLnBrk="0" hangingPunct="0">
              <a:lnSpc>
                <a:spcPct val="90000"/>
              </a:lnSpc>
              <a:spcBef>
                <a:spcPct val="30000"/>
              </a:spcBef>
              <a:spcAft>
                <a:spcPct val="0"/>
              </a:spcAft>
              <a:buClr>
                <a:srgbClr val="000000"/>
              </a:buClr>
              <a:buSzPct val="100000"/>
              <a:buFont typeface="Times New Roman" panose="02020603050405020304" pitchFamily="18" charset="0"/>
              <a:buNone/>
              <a:tabLst/>
              <a:defRPr/>
            </a:pPr>
            <a:r>
              <a:rPr lang="de-DE" altLang="de-DE" baseline="0" dirty="0"/>
              <a:t>in der Garnherstellung und Konfektionierung. Unser Fokus wird jedoch heute auf dem Arbeitsschritt der Konfektion liegen.</a:t>
            </a:r>
          </a:p>
        </p:txBody>
      </p:sp>
    </p:spTree>
    <p:extLst>
      <p:ext uri="{BB962C8B-B14F-4D97-AF65-F5344CB8AC3E}">
        <p14:creationId xmlns:p14="http://schemas.microsoft.com/office/powerpoint/2010/main" val="16400884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2A48EF27-93E6-4A43-A41C-2F6AB4FB7332}"/>
              </a:ext>
            </a:extLst>
          </p:cNvPr>
          <p:cNvSpPr>
            <a:spLocks noGrp="1" noChangeArrowheads="1"/>
          </p:cNvSpPr>
          <p:nvPr>
            <p:ph type="sldNum" sz="quarter"/>
          </p:nvPr>
        </p:nvSpPr>
        <p:spPr>
          <a:noFill/>
          <a:extLst>
            <a:ext uri="{91240B29-F687-4f45-9708-019B960494DF}">
              <a14:hiddenLine xmlns="" xmlns:a14="http://schemas.microsoft.com/office/drawing/2010/main" w="9525">
                <a:solidFill>
                  <a:srgbClr val="3465A4"/>
                </a:solidFill>
                <a:round/>
                <a:headEnd/>
                <a:tailEnd/>
              </a14:hiddenLine>
            </a:ext>
          </a:extLst>
        </p:spPr>
        <p:txBody>
          <a:bodyPr/>
          <a:lstStyle>
            <a:lvl1pPr marL="215900" indent="-215900"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1pPr>
            <a:lvl2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2pPr>
            <a:lvl3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3pPr>
            <a:lvl4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4pPr>
            <a:lvl5pPr eaLnBrk="0" hangingPunct="0">
              <a:spcBef>
                <a:spcPct val="30000"/>
              </a:spcBef>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sz="1200">
                <a:solidFill>
                  <a:srgbClr val="000000"/>
                </a:solidFill>
                <a:latin typeface="Times New Roman" panose="02020603050405020304" pitchFamily="18" charset="0"/>
              </a:defRPr>
            </a:lvl9pPr>
          </a:lstStyle>
          <a:p>
            <a:pPr eaLnBrk="1" hangingPunct="1">
              <a:spcBef>
                <a:spcPct val="0"/>
              </a:spcBef>
            </a:pPr>
            <a:fld id="{D8998FFA-6050-48FE-8D09-88C5AF672D5D}" type="slidenum">
              <a:rPr lang="de-DE" altLang="de-DE">
                <a:latin typeface="Arial"/>
              </a:rPr>
              <a:pPr eaLnBrk="1" hangingPunct="1">
                <a:spcBef>
                  <a:spcPct val="0"/>
                </a:spcBef>
              </a:pPr>
              <a:t>7</a:t>
            </a:fld>
            <a:endParaRPr lang="de-DE" altLang="de-DE" dirty="0">
              <a:latin typeface="Arial"/>
            </a:endParaRPr>
          </a:p>
        </p:txBody>
      </p:sp>
      <p:sp>
        <p:nvSpPr>
          <p:cNvPr id="70659" name="Rectangle 1">
            <a:extLst>
              <a:ext uri="{FF2B5EF4-FFF2-40B4-BE49-F238E27FC236}">
                <a16:creationId xmlns:a16="http://schemas.microsoft.com/office/drawing/2014/main" id="{7E404EA2-7CFB-477B-B9B8-097EFC9EBBF6}"/>
              </a:ext>
            </a:extLst>
          </p:cNvPr>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9A0CE4A2-A0B1-4F5F-B4A7-7404B4467923}"/>
              </a:ext>
            </a:extLst>
          </p:cNvPr>
          <p:cNvSpPr>
            <a:spLocks noGrp="1" noChangeArrowheads="1"/>
          </p:cNvSpPr>
          <p:nvPr>
            <p:ph type="body" idx="1"/>
          </p:nvPr>
        </p:nvSpPr>
        <p:spPr>
          <a:xfrm>
            <a:off x="914400" y="4343400"/>
            <a:ext cx="5029200" cy="4114800"/>
          </a:xfrm>
          <a:noFill/>
          <a:extLst>
            <a:ext uri="{91240B29-F687-4f45-9708-019B960494DF}">
              <a14:hiddenLine xmlns="" xmlns:a14="http://schemas.microsoft.com/office/drawing/2010/main" w="9525">
                <a:solidFill>
                  <a:srgbClr val="3465A4"/>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p>
        </p:txBody>
      </p:sp>
    </p:spTree>
    <p:extLst>
      <p:ext uri="{BB962C8B-B14F-4D97-AF65-F5344CB8AC3E}">
        <p14:creationId xmlns:p14="http://schemas.microsoft.com/office/powerpoint/2010/main" val="3696274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fld id="{63DED1C2-BFE1-4CEE-8235-5ED00764E6D9}" type="slidenum">
              <a:rPr lang="de-DE" altLang="de-DE" sz="1200" smtClean="0">
                <a:solidFill>
                  <a:srgbClr val="000000"/>
                </a:solidFill>
                <a:latin typeface="Times New Roman" panose="02020603050405020304" pitchFamily="18" charset="0"/>
                <a:ea typeface="MS PGothic" panose="020B0600070205080204" pitchFamily="34" charset="-128"/>
              </a:rPr>
              <a:pPr/>
              <a:t>8</a:t>
            </a:fld>
            <a:endParaRPr lang="de-DE" altLang="de-DE" sz="1200">
              <a:solidFill>
                <a:srgbClr val="000000"/>
              </a:solidFill>
              <a:latin typeface="Times New Roman" panose="02020603050405020304" pitchFamily="18" charset="0"/>
              <a:ea typeface="MS PGothic" panose="020B0600070205080204" pitchFamily="34" charset="-128"/>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spcBef>
                <a:spcPts val="450"/>
              </a:spcBef>
              <a:buSzPct val="100000"/>
            </a:pPr>
            <a:r>
              <a:rPr lang="de-DE" altLang="de-DE" sz="1200">
                <a:solidFill>
                  <a:srgbClr val="000000"/>
                </a:solidFill>
                <a:ea typeface="MS PGothic" panose="020B0600070205080204" pitchFamily="34" charset="-128"/>
              </a:rPr>
              <a:t>Unternehmen sitzen als Einkäufer einer wichtigen Position, sie haben die Macht, die Bedingungen in den Fabriken zu ändern, das zeigen Beispiele von Unternehmen, die diese Verantwortung für die Arbeitsbedingungen bei ihren Zulieferern bereits übernehmen</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Einkaufspolitik anpassen: angemessene Lieferzeiten, faire Preise, die Existenzlöhne ermöglichen, lange Lieferbeziehungen… </a:t>
            </a:r>
          </a:p>
          <a:p>
            <a:pPr eaLnBrk="1" hangingPunct="1">
              <a:spcBef>
                <a:spcPts val="450"/>
              </a:spcBef>
              <a:buClr>
                <a:srgbClr val="000000"/>
              </a:buClr>
              <a:buSzPct val="100000"/>
              <a:buFont typeface="Times New Roman" panose="02020603050405020304" pitchFamily="18" charset="0"/>
              <a:buAutoNum type="arabicPeriod"/>
            </a:pPr>
            <a:r>
              <a:rPr lang="de-DE" altLang="de-DE" sz="1200">
                <a:solidFill>
                  <a:srgbClr val="000000"/>
                </a:solidFill>
                <a:ea typeface="MS PGothic" panose="020B0600070205080204" pitchFamily="34" charset="-128"/>
              </a:rPr>
              <a:t>Soziale Verantwortung = ihr wirtschaftliches Handeln sozial verantwortlich gestalten</a:t>
            </a:r>
          </a:p>
          <a:p>
            <a:pPr eaLnBrk="1" hangingPunct="1">
              <a:spcBef>
                <a:spcPts val="450"/>
              </a:spcBef>
              <a:buSzPct val="100000"/>
            </a:pPr>
            <a:r>
              <a:rPr lang="de-DE" altLang="de-DE" sz="1200">
                <a:solidFill>
                  <a:srgbClr val="000000"/>
                </a:solidFill>
                <a:ea typeface="MS PGothic" panose="020B0600070205080204" pitchFamily="34" charset="-128"/>
              </a:rPr>
              <a:t>3.  Eigene Kodizes ernst nehmen und effektive Maßnahmen zur Umsetzung </a:t>
            </a:r>
          </a:p>
          <a:p>
            <a:pPr eaLnBrk="1" hangingPunct="1">
              <a:spcBef>
                <a:spcPts val="450"/>
              </a:spcBef>
              <a:buSzPct val="100000"/>
            </a:pPr>
            <a:r>
              <a:rPr lang="de-DE" altLang="de-DE" sz="1200">
                <a:solidFill>
                  <a:srgbClr val="000000"/>
                </a:solidFill>
                <a:ea typeface="MS PGothic" panose="020B0600070205080204" pitchFamily="34" charset="-128"/>
              </a:rPr>
              <a:t>6. Nicht nur rein kommerzielle audits</a:t>
            </a:r>
          </a:p>
          <a:p>
            <a:pPr eaLnBrk="1" hangingPunct="1">
              <a:spcBef>
                <a:spcPts val="450"/>
              </a:spcBef>
              <a:buSzPct val="100000"/>
            </a:pPr>
            <a:endParaRPr lang="de-DE" altLang="de-DE" sz="1200">
              <a:solidFill>
                <a:srgbClr val="000000"/>
              </a:solidFill>
              <a:ea typeface="MS PGothic" panose="020B0600070205080204" pitchFamily="34" charset="-128"/>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r" eaLnBrk="1" hangingPunct="1">
              <a:buSzPct val="100000"/>
            </a:pPr>
            <a:fld id="{9E954B4E-7728-4500-88F3-769107FF6C23}" type="slidenum">
              <a:rPr lang="de-DE" altLang="de-DE" sz="1200">
                <a:solidFill>
                  <a:srgbClr val="003366"/>
                </a:solidFill>
                <a:latin typeface="Times New Roman" panose="02020603050405020304" pitchFamily="18" charset="0"/>
                <a:ea typeface="MS PGothic" panose="020B0600070205080204" pitchFamily="34" charset="-128"/>
              </a:rPr>
              <a:pPr algn="r" eaLnBrk="1" hangingPunct="1">
                <a:buSzPct val="100000"/>
              </a:pPr>
              <a:t>8</a:t>
            </a:fld>
            <a:endParaRPr lang="de-DE" altLang="de-DE" sz="1200">
              <a:solidFill>
                <a:srgbClr val="003366"/>
              </a:solidFill>
              <a:latin typeface="Times New Roman" panose="02020603050405020304" pitchFamily="18" charset="0"/>
              <a:ea typeface="MS PGothic" panose="020B0600070205080204" pitchFamily="34" charset="-128"/>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sz="1200" dirty="0">
                <a:solidFill>
                  <a:srgbClr val="082452"/>
                </a:solidFill>
                <a:latin typeface="Arial"/>
                <a:ea typeface="Arial"/>
                <a:cs typeface="Arial"/>
              </a:rPr>
              <a:t>Die </a:t>
            </a:r>
            <a:r>
              <a:rPr lang="en-GB" sz="1200" dirty="0">
                <a:solidFill>
                  <a:srgbClr val="082452"/>
                </a:solidFill>
                <a:latin typeface="Arial"/>
                <a:ea typeface="Arial"/>
                <a:cs typeface="Arial"/>
              </a:rPr>
              <a:t>4 </a:t>
            </a:r>
            <a:r>
              <a:rPr lang="en-GB" sz="1200" dirty="0" err="1">
                <a:solidFill>
                  <a:srgbClr val="082452"/>
                </a:solidFill>
                <a:latin typeface="Arial"/>
                <a:ea typeface="Arial"/>
                <a:cs typeface="Arial"/>
              </a:rPr>
              <a:t>Grundprinzipien</a:t>
            </a:r>
            <a:r>
              <a:rPr lang="en-GB" sz="1200" dirty="0">
                <a:solidFill>
                  <a:srgbClr val="082452"/>
                </a:solidFill>
                <a:latin typeface="Arial"/>
                <a:ea typeface="Arial"/>
                <a:cs typeface="Arial"/>
              </a:rPr>
              <a:t> </a:t>
            </a:r>
            <a:r>
              <a:rPr lang="en-GB" sz="1200" dirty="0" err="1">
                <a:solidFill>
                  <a:srgbClr val="082452"/>
                </a:solidFill>
                <a:latin typeface="Arial"/>
                <a:ea typeface="Arial"/>
                <a:cs typeface="Arial"/>
              </a:rPr>
              <a:t>ausgestaltet</a:t>
            </a:r>
            <a:r>
              <a:rPr lang="en-GB" sz="1200" dirty="0">
                <a:solidFill>
                  <a:srgbClr val="082452"/>
                </a:solidFill>
                <a:latin typeface="Arial"/>
                <a:ea typeface="Arial"/>
                <a:cs typeface="Arial"/>
              </a:rPr>
              <a:t> in </a:t>
            </a:r>
            <a:r>
              <a:rPr lang="en-GB" sz="1200" dirty="0">
                <a:solidFill>
                  <a:srgbClr val="082452"/>
                </a:solidFill>
                <a:latin typeface="Arial"/>
                <a:ea typeface="Arial"/>
                <a:cs typeface="Arial"/>
                <a:sym typeface="Wingdings" panose="05000000000000000000" pitchFamily="2" charset="2"/>
              </a:rPr>
              <a:t>8 </a:t>
            </a:r>
            <a:r>
              <a:rPr lang="en-GB" sz="1200" dirty="0" err="1">
                <a:solidFill>
                  <a:srgbClr val="082452"/>
                </a:solidFill>
                <a:latin typeface="Arial"/>
                <a:ea typeface="Arial"/>
                <a:cs typeface="Arial"/>
                <a:sym typeface="Wingdings" panose="05000000000000000000" pitchFamily="2" charset="2"/>
              </a:rPr>
              <a:t>Kernarbeitsnormen</a:t>
            </a:r>
            <a:r>
              <a:rPr lang="en-GB" sz="1200" dirty="0">
                <a:solidFill>
                  <a:srgbClr val="082452"/>
                </a:solidFill>
                <a:latin typeface="Arial"/>
                <a:ea typeface="Arial"/>
                <a:cs typeface="Arial"/>
                <a:sym typeface="Wingdings" panose="05000000000000000000" pitchFamily="2" charset="2"/>
              </a:rPr>
              <a:t> </a:t>
            </a:r>
            <a:br>
              <a:rPr lang="en-GB" sz="1200" dirty="0">
                <a:solidFill>
                  <a:srgbClr val="082452"/>
                </a:solidFill>
                <a:latin typeface="Arial"/>
                <a:ea typeface="Arial"/>
                <a:cs typeface="Arial"/>
                <a:sym typeface="Wingdings" panose="05000000000000000000" pitchFamily="2" charset="2"/>
              </a:rPr>
            </a:br>
            <a:r>
              <a:rPr lang="en-GB" sz="1200" dirty="0">
                <a:solidFill>
                  <a:srgbClr val="082452"/>
                </a:solidFill>
                <a:latin typeface="Arial"/>
                <a:ea typeface="Arial"/>
                <a:cs typeface="Arial"/>
                <a:sym typeface="Wingdings" panose="05000000000000000000" pitchFamily="2" charset="2"/>
              </a:rPr>
              <a:t> </a:t>
            </a:r>
            <a:r>
              <a:rPr lang="en-GB" sz="1200" dirty="0" err="1">
                <a:solidFill>
                  <a:srgbClr val="082452"/>
                </a:solidFill>
                <a:latin typeface="Arial"/>
                <a:ea typeface="Arial"/>
                <a:cs typeface="Arial"/>
                <a:sym typeface="Wingdings" panose="05000000000000000000" pitchFamily="2" charset="2"/>
              </a:rPr>
              <a:t>universelle</a:t>
            </a:r>
            <a:r>
              <a:rPr lang="en-GB" sz="1200" dirty="0">
                <a:solidFill>
                  <a:srgbClr val="082452"/>
                </a:solidFill>
                <a:latin typeface="Arial"/>
                <a:ea typeface="Arial"/>
                <a:cs typeface="Arial"/>
                <a:sym typeface="Wingdings" panose="05000000000000000000" pitchFamily="2" charset="2"/>
              </a:rPr>
              <a:t> </a:t>
            </a:r>
            <a:r>
              <a:rPr lang="en-GB" sz="1200" dirty="0" err="1">
                <a:solidFill>
                  <a:srgbClr val="082452"/>
                </a:solidFill>
                <a:latin typeface="Arial"/>
                <a:ea typeface="Arial"/>
                <a:cs typeface="Arial"/>
                <a:sym typeface="Wingdings" panose="05000000000000000000" pitchFamily="2" charset="2"/>
              </a:rPr>
              <a:t>Menschenrechte</a:t>
            </a:r>
            <a:endParaRPr lang="en-GB" sz="1200" dirty="0">
              <a:solidFill>
                <a:srgbClr val="082452"/>
              </a:solidFill>
              <a:latin typeface="Arial"/>
              <a:ea typeface="Arial"/>
              <a:cs typeface="Arial"/>
              <a:sym typeface="Wingdings" panose="05000000000000000000" pitchFamily="2" charset="2"/>
            </a:endParaRPr>
          </a:p>
          <a:p>
            <a:pPr marL="0" marR="0" lvl="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endParaRPr lang="en-GB" sz="1200" dirty="0">
              <a:solidFill>
                <a:srgbClr val="082452"/>
              </a:solidFill>
              <a:latin typeface="Arial"/>
              <a:ea typeface="Arial"/>
              <a:cs typeface="Arial"/>
              <a:sym typeface="Wingdings" panose="05000000000000000000" pitchFamily="2" charset="2"/>
            </a:endParaRPr>
          </a:p>
          <a:p>
            <a:pPr>
              <a:defRPr/>
            </a:pPr>
            <a:r>
              <a:rPr lang="de-DE" sz="1100" dirty="0">
                <a:solidFill>
                  <a:schemeClr val="tx1"/>
                </a:solidFill>
                <a:cs typeface="Arial"/>
              </a:rPr>
              <a:t>Die Internationale Arbeitsorganisation (ILO für International Labour </a:t>
            </a:r>
            <a:r>
              <a:rPr lang="de-DE" sz="1100" dirty="0" err="1">
                <a:solidFill>
                  <a:schemeClr val="tx1"/>
                </a:solidFill>
                <a:cs typeface="Arial"/>
              </a:rPr>
              <a:t>Organization</a:t>
            </a:r>
            <a:r>
              <a:rPr lang="de-DE" sz="1100" dirty="0">
                <a:solidFill>
                  <a:schemeClr val="tx1"/>
                </a:solidFill>
                <a:cs typeface="Arial"/>
              </a:rPr>
              <a:t>) ist eine Sonderorganisation</a:t>
            </a:r>
          </a:p>
          <a:p>
            <a:pPr>
              <a:defRPr/>
            </a:pPr>
            <a:r>
              <a:rPr lang="de-DE" sz="1100" dirty="0">
                <a:solidFill>
                  <a:schemeClr val="tx1"/>
                </a:solidFill>
                <a:cs typeface="Arial"/>
              </a:rPr>
              <a:t>der Vereinten Nationen und damit beauftragt, soziale Gerechtigkeit sowie Menschen- und Arbeitsrechte zu befördern.</a:t>
            </a:r>
          </a:p>
          <a:p>
            <a:pPr>
              <a:defRPr/>
            </a:pPr>
            <a:r>
              <a:rPr lang="de-DE" sz="1100" dirty="0">
                <a:solidFill>
                  <a:schemeClr val="tx1"/>
                </a:solidFill>
                <a:cs typeface="Arial"/>
              </a:rPr>
              <a:t>Die Gremien der ILO sind tripartit, also mit Regierungs-, Arbeitnehmer- und Arbeitgeber-</a:t>
            </a:r>
            <a:r>
              <a:rPr lang="de-DE" sz="1100" dirty="0" err="1">
                <a:solidFill>
                  <a:schemeClr val="tx1"/>
                </a:solidFill>
                <a:cs typeface="Arial"/>
              </a:rPr>
              <a:t>Vertreter_innen</a:t>
            </a:r>
            <a:r>
              <a:rPr lang="de-DE" sz="1100" dirty="0">
                <a:solidFill>
                  <a:schemeClr val="tx1"/>
                </a:solidFill>
                <a:cs typeface="Arial"/>
              </a:rPr>
              <a:t> besetzt.</a:t>
            </a:r>
            <a:endParaRPr lang="de-DE" sz="1100" dirty="0"/>
          </a:p>
          <a:p>
            <a:pPr>
              <a:defRPr/>
            </a:pPr>
            <a:endParaRPr lang="de-DE" sz="1100" dirty="0">
              <a:solidFill>
                <a:schemeClr val="tx1"/>
              </a:solidFill>
              <a:cs typeface="Arial"/>
            </a:endParaRPr>
          </a:p>
          <a:p>
            <a:pPr>
              <a:defRPr/>
            </a:pPr>
            <a:r>
              <a:rPr lang="de-DE" sz="1100" dirty="0">
                <a:solidFill>
                  <a:schemeClr val="tx1"/>
                </a:solidFill>
                <a:cs typeface="Arial"/>
              </a:rPr>
              <a:t>Die Kernarbeitsnormen der ILO sind als "qualitative Sozialstandards" international anerkannt und haben den Charakter</a:t>
            </a:r>
          </a:p>
          <a:p>
            <a:pPr>
              <a:defRPr/>
            </a:pPr>
            <a:r>
              <a:rPr lang="de-DE" sz="1100" dirty="0">
                <a:solidFill>
                  <a:schemeClr val="tx1"/>
                </a:solidFill>
                <a:cs typeface="Arial"/>
              </a:rPr>
              <a:t>von universellen Menschenrechten, die für alle Länder – unabhängig vom Stand der wirtschaftlichen Entwicklung –</a:t>
            </a:r>
          </a:p>
          <a:p>
            <a:pPr>
              <a:defRPr/>
            </a:pPr>
            <a:r>
              <a:rPr lang="de-DE" sz="1100" dirty="0">
                <a:solidFill>
                  <a:schemeClr val="tx1"/>
                </a:solidFill>
                <a:cs typeface="Arial"/>
              </a:rPr>
              <a:t>Gültigkeitsanspruch haben.</a:t>
            </a:r>
          </a:p>
          <a:p>
            <a:pPr>
              <a:defRPr/>
            </a:pPr>
            <a:endParaRPr lang="de-DE" sz="1100" dirty="0"/>
          </a:p>
          <a:p>
            <a:pPr>
              <a:defRPr/>
            </a:pPr>
            <a:r>
              <a:rPr lang="de-DE" sz="1100" dirty="0"/>
              <a:t>1998 wurde die "Erklärung über die grundlegenden Prinzipien und Rechte bei der Arbeit" auf der 86. Tagung</a:t>
            </a:r>
          </a:p>
          <a:p>
            <a:pPr>
              <a:defRPr/>
            </a:pPr>
            <a:r>
              <a:rPr lang="de-DE" sz="1100" dirty="0"/>
              <a:t>der Internationalen Arbeitskonferenz ohne Gegenstimme angenommen.</a:t>
            </a:r>
          </a:p>
          <a:p>
            <a:pPr>
              <a:defRPr/>
            </a:pPr>
            <a:r>
              <a:rPr lang="de-DE" sz="1100" dirty="0"/>
              <a:t>Damit bekennen sich alle Mitgliedstaaten der Organisation ausdrücklich zu den Kernarbeitsnormen.</a:t>
            </a:r>
          </a:p>
          <a:p>
            <a:r>
              <a:rPr lang="de-DE" sz="1100" dirty="0"/>
              <a:t>Seitdem sind die Mitglieder der ILO verpflichtet, und zwar </a:t>
            </a:r>
            <a:r>
              <a:rPr lang="de-DE" sz="1100" b="1" dirty="0"/>
              <a:t>allein aufgrund ihrer Mitgliedschaft in der Organisation</a:t>
            </a:r>
          </a:p>
          <a:p>
            <a:r>
              <a:rPr lang="de-DE" sz="1100" b="1" dirty="0"/>
              <a:t>und auch wenn sie die betreffenden Übereinkommen nicht ratifiziert haben</a:t>
            </a:r>
            <a:r>
              <a:rPr lang="de-DE" sz="1100" dirty="0"/>
              <a:t>, die Grundsätze betreffend einzuhalten,</a:t>
            </a:r>
          </a:p>
          <a:p>
            <a:r>
              <a:rPr lang="de-DE" sz="1100" dirty="0"/>
              <a:t>zu fördern und zu verwirklichen.</a:t>
            </a:r>
          </a:p>
          <a:p>
            <a:endParaRPr lang="de-DE" sz="1100" dirty="0"/>
          </a:p>
          <a:p>
            <a:r>
              <a:rPr lang="de-DE" sz="1100" dirty="0"/>
              <a:t>Die wesentlichen </a:t>
            </a:r>
            <a:r>
              <a:rPr lang="de-DE" sz="1100" u="none" dirty="0">
                <a:solidFill>
                  <a:srgbClr val="002060"/>
                </a:solidFill>
                <a:hlinkClick r:id="rId3">
                  <a:extLst>
                    <a:ext uri="{A12FA001-AC4F-418D-AE19-62706E023703}">
                      <ahyp:hlinkClr xmlns:ahyp="http://schemas.microsoft.com/office/drawing/2018/hyperlinkcolor" val="tx"/>
                    </a:ext>
                  </a:extLst>
                </a:hlinkClick>
              </a:rPr>
              <a:t>Kernarbeitsnormen</a:t>
            </a:r>
            <a:r>
              <a:rPr lang="de-DE" sz="1100" dirty="0"/>
              <a:t> sind:</a:t>
            </a:r>
          </a:p>
          <a:p>
            <a:pPr marL="0" indent="0">
              <a:buFont typeface="+mj-lt"/>
              <a:buNone/>
            </a:pPr>
            <a:r>
              <a:rPr lang="de-DE" sz="1100" b="1" dirty="0"/>
              <a:t>1. Vereinigungsfreiheit und Recht auf Kollektivverhandlungen</a:t>
            </a:r>
            <a:r>
              <a:rPr lang="de-DE" sz="1100" dirty="0"/>
              <a:t> (ausgearbeitet in Übereinkommen 87 und 98) –</a:t>
            </a:r>
          </a:p>
          <a:p>
            <a:pPr marL="0" indent="0">
              <a:buFont typeface="+mj-lt"/>
              <a:buNone/>
            </a:pPr>
            <a:r>
              <a:rPr lang="de-DE" sz="1100" dirty="0"/>
              <a:t>Arbeitnehmer haben das Recht, sich ohne äußere Einmischung in Gewerkschaften zu organisieren.</a:t>
            </a:r>
          </a:p>
          <a:p>
            <a:pPr marL="0" indent="0">
              <a:buFont typeface="+mj-lt"/>
              <a:buNone/>
            </a:pPr>
            <a:r>
              <a:rPr lang="de-DE" sz="1100" dirty="0"/>
              <a:t>Gewerkschaften haben das Recht, Tarifverhandlungen zu führen und zu streiken.</a:t>
            </a:r>
          </a:p>
          <a:p>
            <a:pPr marL="0" indent="0">
              <a:buFont typeface="+mj-lt"/>
              <a:buNone/>
            </a:pPr>
            <a:r>
              <a:rPr lang="de-DE" sz="1100" b="1" dirty="0"/>
              <a:t>2. Beseitigung der Zwangsarbeit</a:t>
            </a:r>
            <a:r>
              <a:rPr lang="de-DE" sz="1100" dirty="0"/>
              <a:t> (Übereinkommen 29 und 105) –</a:t>
            </a:r>
          </a:p>
          <a:p>
            <a:pPr marL="0" indent="0">
              <a:buFont typeface="+mj-lt"/>
              <a:buNone/>
            </a:pPr>
            <a:r>
              <a:rPr lang="de-DE" sz="1100" dirty="0"/>
              <a:t>Jeder hat das Recht, seine Arbeit frei zu wählen. Zwangsarbeit ist verboten. Diese umfasst alle Arbeitsverhältnisse,</a:t>
            </a:r>
          </a:p>
          <a:p>
            <a:pPr marL="0" indent="0">
              <a:buFont typeface="+mj-lt"/>
              <a:buNone/>
            </a:pPr>
            <a:r>
              <a:rPr lang="de-DE" sz="1100" dirty="0"/>
              <a:t>in denen die Arbeitsleistung durch Gewalt oder Drohungen erzwungen wird, z. B. Sklaverei, Schuldknechtschaft und</a:t>
            </a:r>
          </a:p>
          <a:p>
            <a:pPr marL="0" indent="0">
              <a:buFont typeface="+mj-lt"/>
              <a:buNone/>
            </a:pPr>
            <a:r>
              <a:rPr lang="de-DE" sz="1100" dirty="0"/>
              <a:t>Arbeitsverhältnisse, bei denen Arbeitnehmer eingesperrt oder bedroht werden oder ihnen die Ausweispapiere abgenommen werden.</a:t>
            </a:r>
          </a:p>
          <a:p>
            <a:pPr marL="0" indent="0">
              <a:buFont typeface="+mj-lt"/>
              <a:buNone/>
            </a:pPr>
            <a:r>
              <a:rPr lang="de-DE" sz="1100" b="1" dirty="0"/>
              <a:t>3. Abschaffung der Kinderarbeit</a:t>
            </a:r>
            <a:r>
              <a:rPr lang="de-DE" sz="1100" dirty="0"/>
              <a:t> (Übereinkommen 138 und 182) –</a:t>
            </a:r>
          </a:p>
          <a:p>
            <a:pPr marL="0" indent="0">
              <a:buFont typeface="+mj-lt"/>
              <a:buNone/>
            </a:pPr>
            <a:r>
              <a:rPr lang="de-DE" sz="1100" dirty="0"/>
              <a:t>Kinder haben ein Recht auf Schutz vor Ausbeutung. Kinder vor dem Ende der Schulpflicht oder unter 15 Jahren dürfen nicht beschäftigt werden.</a:t>
            </a:r>
          </a:p>
          <a:p>
            <a:pPr marL="0" indent="0">
              <a:buFont typeface="+mj-lt"/>
              <a:buNone/>
            </a:pPr>
            <a:r>
              <a:rPr lang="de-DE" sz="1100" dirty="0"/>
              <a:t>Gefährliche oder die Entwicklung behindernde Tätigkeiten („schlimmste Formen der Kinderarbeit“) sind für Personen unter 18 Jahren</a:t>
            </a:r>
          </a:p>
          <a:p>
            <a:pPr marL="0" indent="0">
              <a:buFont typeface="+mj-lt"/>
              <a:buNone/>
            </a:pPr>
            <a:r>
              <a:rPr lang="de-DE" sz="1100" dirty="0"/>
              <a:t>grundsätzlich verboten. Für einfache Tätigkeiten dürfen auch 13-15Jährige beschäftigt werden, wenn die nationalen Gesetze dies erlauben</a:t>
            </a:r>
          </a:p>
          <a:p>
            <a:pPr marL="0" indent="0">
              <a:buFont typeface="+mj-lt"/>
              <a:buNone/>
            </a:pPr>
            <a:r>
              <a:rPr lang="de-DE" sz="1100" dirty="0"/>
              <a:t>und der Schulbesuch dadurch nicht verhindert wird. Die Abschaffung der Kinderarbeit beinhaltet auch eine Verpflichtung, Alternativen</a:t>
            </a:r>
          </a:p>
          <a:p>
            <a:pPr marL="0" indent="0">
              <a:buFont typeface="+mj-lt"/>
              <a:buNone/>
            </a:pPr>
            <a:r>
              <a:rPr lang="de-DE" sz="1100" dirty="0"/>
              <a:t>(Schulbesuch, gesichertes Einkommen für die Eltern) zu schaffen.</a:t>
            </a:r>
          </a:p>
          <a:p>
            <a:pPr marL="0" indent="0">
              <a:buFont typeface="+mj-lt"/>
              <a:buNone/>
            </a:pPr>
            <a:r>
              <a:rPr lang="de-DE" sz="1100" b="1" dirty="0"/>
              <a:t>4. Verbot der Diskriminierung in Beschäftigung und Beruf</a:t>
            </a:r>
            <a:r>
              <a:rPr lang="de-DE" sz="1100" dirty="0"/>
              <a:t> (Übereinkommen 100 und 111) –</a:t>
            </a:r>
          </a:p>
          <a:p>
            <a:pPr marL="0" indent="0">
              <a:buFont typeface="+mj-lt"/>
              <a:buNone/>
            </a:pPr>
            <a:r>
              <a:rPr lang="de-DE" sz="1100" dirty="0"/>
              <a:t>Jeder hat das Recht auf Gleichbehandlung ohne Ansehen von Rasse, Hautfarbe, Geschlecht, Religion, politischer Überzeugung, Nationalität</a:t>
            </a:r>
          </a:p>
          <a:p>
            <a:pPr marL="0" indent="0">
              <a:buFont typeface="+mj-lt"/>
              <a:buNone/>
            </a:pPr>
            <a:r>
              <a:rPr lang="de-DE" sz="1100" dirty="0"/>
              <a:t>oder sozialer Herkunft. Hierzu zählt auch der Grundsatz „gleicher Lohn für gleiche Arbeit“ und das </a:t>
            </a:r>
            <a:r>
              <a:rPr lang="de-DE" sz="1100" dirty="0">
                <a:sym typeface="Wingdings" panose="05000000000000000000" pitchFamily="2" charset="2"/>
              </a:rPr>
              <a:t>Verbot</a:t>
            </a:r>
            <a:r>
              <a:rPr lang="de-DE" sz="1100" baseline="0" dirty="0">
                <a:sym typeface="Wingdings" panose="05000000000000000000" pitchFamily="2" charset="2"/>
              </a:rPr>
              <a:t> der Diskriminierung</a:t>
            </a:r>
          </a:p>
          <a:p>
            <a:pPr marL="0" indent="0">
              <a:buFont typeface="+mj-lt"/>
              <a:buNone/>
            </a:pPr>
            <a:r>
              <a:rPr lang="de-DE" sz="1100" baseline="0" dirty="0">
                <a:sym typeface="Wingdings" panose="05000000000000000000" pitchFamily="2" charset="2"/>
              </a:rPr>
              <a:t>von </a:t>
            </a:r>
            <a:r>
              <a:rPr lang="de-DE" sz="1100" dirty="0">
                <a:sym typeface="Wingdings" panose="05000000000000000000" pitchFamily="2" charset="2"/>
              </a:rPr>
              <a:t>Frauen im Beruf – Rechte von Müttern gehören dazu.</a:t>
            </a:r>
            <a:endParaRPr lang="de-DE" sz="1100" dirty="0"/>
          </a:p>
        </p:txBody>
      </p:sp>
    </p:spTree>
    <p:extLst>
      <p:ext uri="{BB962C8B-B14F-4D97-AF65-F5344CB8AC3E}">
        <p14:creationId xmlns:p14="http://schemas.microsoft.com/office/powerpoint/2010/main" val="8914188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846F4684-8CE2-421D-8EA5-83030E90DF43}"/>
              </a:ext>
            </a:extLst>
          </p:cNvPr>
          <p:cNvSpPr>
            <a:spLocks noGrp="1" noChangeArrowheads="1"/>
          </p:cNvSpPr>
          <p:nvPr>
            <p:ph type="sldNum" sz="quarter"/>
          </p:nvPr>
        </p:nvSpPr>
        <p:spPr>
          <a:noFill/>
        </p:spPr>
        <p:txBody>
          <a:bodyPr/>
          <a:lstStyle>
            <a:lvl1pPr marL="215900" indent="-215900">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Lst>
              <a:defRPr>
                <a:solidFill>
                  <a:schemeClr val="tx1"/>
                </a:solidFill>
                <a:latin typeface="Arial" panose="020B0604020202020204" pitchFamily="34" charset="0"/>
                <a:ea typeface="ヒラギノ角ゴ Pro W3" pitchFamily="6" charset="-128"/>
              </a:defRPr>
            </a:lvl9pPr>
          </a:lstStyle>
          <a:p>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fld id="{63DED1C2-BFE1-4CEE-8235-5ED00764E6D9}" type="slidenum">
              <a:rPr kumimoji="0" lang="de-DE" altLang="de-DE"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cs typeface="+mn-cs"/>
              </a:rPr>
              <a:pPr marL="215900" marR="0" lvl="0" indent="-215900" algn="r" defTabSz="914400" rtl="0" eaLnBrk="0" fontAlgn="base" latinLnBrk="0" hangingPunct="0">
                <a:lnSpc>
                  <a:spcPct val="100000"/>
                </a:lnSpc>
                <a:spcBef>
                  <a:spcPct val="0"/>
                </a:spcBef>
                <a:spcAft>
                  <a:spcPct val="0"/>
                </a:spcAft>
                <a:buClrTx/>
                <a:buSzTx/>
                <a:buFontTx/>
                <a:buNone/>
                <a:tabLst>
                  <a:tab pos="449263" algn="l"/>
                  <a:tab pos="898525" algn="l"/>
                  <a:tab pos="1347788" algn="l"/>
                  <a:tab pos="1797050" algn="l"/>
                  <a:tab pos="2246313" algn="l"/>
                  <a:tab pos="2695575" algn="l"/>
                </a:tabLst>
                <a:defRPr/>
              </a:pPr>
              <a:t>9</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S PGothic" panose="020B0600070205080204" pitchFamily="34" charset="-128"/>
              <a:cs typeface="+mn-cs"/>
            </a:endParaRPr>
          </a:p>
        </p:txBody>
      </p:sp>
      <p:sp>
        <p:nvSpPr>
          <p:cNvPr id="15363" name="Rectangle 1">
            <a:extLst>
              <a:ext uri="{FF2B5EF4-FFF2-40B4-BE49-F238E27FC236}">
                <a16:creationId xmlns:a16="http://schemas.microsoft.com/office/drawing/2014/main" id="{DC029C24-5B95-43EC-B1F0-3DB36A0F8904}"/>
              </a:ext>
            </a:extLst>
          </p:cNvPr>
          <p:cNvSpPr>
            <a:spLocks noGrp="1" noRot="1" noChangeAspect="1" noChangeArrowheads="1" noTextEdit="1"/>
          </p:cNvSpPr>
          <p:nvPr>
            <p:ph type="sldImg"/>
          </p:nvPr>
        </p:nvSpPr>
        <p:spPr>
          <a:xfrm>
            <a:off x="2857500" y="514350"/>
            <a:ext cx="3429000" cy="2571750"/>
          </a:xfrm>
          <a:solidFill>
            <a:srgbClr val="FFFFFF"/>
          </a:solidFill>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Text Box 2">
            <a:extLst>
              <a:ext uri="{FF2B5EF4-FFF2-40B4-BE49-F238E27FC236}">
                <a16:creationId xmlns:a16="http://schemas.microsoft.com/office/drawing/2014/main" id="{5D2FD6AF-EE34-47FE-B23F-6FA6DEED790D}"/>
              </a:ext>
            </a:extLst>
          </p:cNvPr>
          <p:cNvSpPr txBox="1">
            <a:spLocks noChangeArrowheads="1"/>
          </p:cNvSpPr>
          <p:nvPr/>
        </p:nvSpPr>
        <p:spPr bwMode="auto">
          <a:xfrm>
            <a:off x="1219200" y="3257550"/>
            <a:ext cx="67056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Unternehmen sitzen als Einkäufer einer wichtigen Position, sie haben die Macht, die Bedingungen in den Fabriken zu ändern, das zeigen Beispiele von Unternehmen, die diese Verantwortung für die Arbeitsbedingungen bei ihren Zulieferern bereits übernehmen</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Einkaufspolitik anpassen: angemessene Lieferzeiten, faire Preise, die Existenzlöhne ermöglichen, lange Lieferbeziehungen… </a:t>
            </a:r>
          </a:p>
          <a:p>
            <a:pPr marL="0" marR="0" lvl="0" indent="0" algn="l" defTabSz="914400"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AutoNum type="arabicPeriod"/>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Soziale Verantwortung = ihr wirtschaftliches Handeln sozial verantwortlich gestalten</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3.  Eigene Kodizes ernst nehmen und effektive Maßnahmen zur Umsetzung </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t>6. Nicht nur rein kommerzielle audits</a:t>
            </a:r>
          </a:p>
          <a:p>
            <a:pPr marL="0" marR="0" lvl="0" indent="0" algn="l" defTabSz="914400" rtl="0" eaLnBrk="1" fontAlgn="base" latinLnBrk="0" hangingPunct="1">
              <a:lnSpc>
                <a:spcPct val="100000"/>
              </a:lnSpc>
              <a:spcBef>
                <a:spcPts val="45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5365" name="Text Box 3">
            <a:extLst>
              <a:ext uri="{FF2B5EF4-FFF2-40B4-BE49-F238E27FC236}">
                <a16:creationId xmlns:a16="http://schemas.microsoft.com/office/drawing/2014/main" id="{E1C82CAC-E332-406C-AE71-413F1FE7D9B9}"/>
              </a:ext>
            </a:extLst>
          </p:cNvPr>
          <p:cNvSpPr txBox="1">
            <a:spLocks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fld id="{9E954B4E-7728-4500-88F3-769107FF6C23}" type="slidenum">
              <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rPr>
              <a:pPr marL="0" marR="0" lvl="0" indent="0" algn="r"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t>9</a:t>
            </a:fld>
            <a:endParaRPr kumimoji="0" lang="de-DE" altLang="de-DE" sz="1200" b="0" i="0" u="none" strike="noStrike" kern="1200" cap="none" spc="0" normalizeH="0" baseline="0" noProof="0">
              <a:ln>
                <a:noFill/>
              </a:ln>
              <a:solidFill>
                <a:srgbClr val="003366"/>
              </a:solidFill>
              <a:effectLst/>
              <a:uLnTx/>
              <a:uFillTx/>
              <a:latin typeface="Times New Roman" panose="02020603050405020304" pitchFamily="18" charset="0"/>
              <a:ea typeface="MS PGothic" panose="020B0600070205080204" pitchFamily="34" charset="-128"/>
              <a:cs typeface="+mn-cs"/>
            </a:endParaRPr>
          </a:p>
        </p:txBody>
      </p:sp>
      <p:sp>
        <p:nvSpPr>
          <p:cNvPr id="93190" name="Notizenplatzhalter 1">
            <a:extLst>
              <a:ext uri="{FF2B5EF4-FFF2-40B4-BE49-F238E27FC236}">
                <a16:creationId xmlns:a16="http://schemas.microsoft.com/office/drawing/2014/main" id="{70CA5AE0-52D7-46E2-A0C0-AA51D839C575}"/>
              </a:ext>
            </a:extLst>
          </p:cNvPr>
          <p:cNvSpPr>
            <a:spLocks noGrp="1" noChangeArrowheads="1"/>
          </p:cNvSpPr>
          <p:nvPr>
            <p:ph type="body" idx="1"/>
          </p:nvPr>
        </p:nvSpPr>
        <p:spPr>
          <a:ln/>
          <a:extLst>
            <a:ext uri="{91240B29-F687-4F45-9708-019B960494DF}">
              <a14:hiddenLine xmlns:a14="http://schemas.microsoft.com/office/drawing/2010/main" w="9525">
                <a:solidFill>
                  <a:srgbClr val="3465A4"/>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r>
              <a:rPr lang="de-DE" dirty="0"/>
              <a:t>Kinderrechte stehen in der Tradition der allgemeinen Menschenrechte.</a:t>
            </a:r>
          </a:p>
          <a:p>
            <a:r>
              <a:rPr lang="de-DE" dirty="0"/>
              <a:t>Die allgemeine Erklärung der Menschenrechte wurde 1948 von den Vereinten Nationen (UN) verkündet.</a:t>
            </a:r>
          </a:p>
          <a:p>
            <a:r>
              <a:rPr lang="de-DE" dirty="0"/>
              <a:t>Die UN-Kinderrechtskonvention wurde 1989 verabschiedet und ist heute von den meisten Staaten der Erde </a:t>
            </a:r>
            <a:r>
              <a:rPr lang="de-DE" i="1" dirty="0"/>
              <a:t>(alle UN-Mitgliedsstaaten außer den USA,</a:t>
            </a:r>
          </a:p>
          <a:p>
            <a:r>
              <a:rPr lang="de-DE" i="1" dirty="0"/>
              <a:t>zuletzt ratifiziert von Somalia und Sudan 2015, Quelle: https://treaties.un.org/Pages/ViewDetails.aspx?src=TREATY&amp;mtdsg_no=IV-11&amp;chapter=4&amp;lang=en,</a:t>
            </a:r>
          </a:p>
          <a:p>
            <a:r>
              <a:rPr lang="de-DE" i="1" dirty="0"/>
              <a:t>Zugriff 02.05.2019)</a:t>
            </a:r>
            <a:r>
              <a:rPr lang="de-DE" dirty="0"/>
              <a:t>, ratifiziert worden, woraus sich eine universelle Verbindlichkeit der Kinderrechte ableiten lässt.</a:t>
            </a:r>
            <a:endParaRPr lang="de-DE" sz="1200" kern="1200" dirty="0">
              <a:solidFill>
                <a:srgbClr val="000000"/>
              </a:solidFill>
              <a:effectLst/>
              <a:ea typeface="+mn-ea"/>
              <a:cs typeface="+mn-cs"/>
            </a:endParaRPr>
          </a:p>
          <a:p>
            <a:r>
              <a:rPr lang="de-DE" dirty="0"/>
              <a:t>Bei den Kinderrechten, die sich auf alle Menschen unter 18 Jahren beziehen, geht es um Schutz, Förderung und Beteiligung von Kindern.</a:t>
            </a:r>
          </a:p>
          <a:p>
            <a:r>
              <a:rPr lang="de-DE" dirty="0"/>
              <a:t>Kernpunkte sind: Nichtdiskriminierung, Vorrang des Kindeswohls, Recht auf Leben, Überleben und Entwicklung,</a:t>
            </a:r>
          </a:p>
          <a:p>
            <a:r>
              <a:rPr lang="de-DE" dirty="0"/>
              <a:t>Berücksichtigung der Meinung des Kindes. </a:t>
            </a:r>
            <a:endParaRPr lang="de-DE" sz="1200" kern="1200" dirty="0">
              <a:solidFill>
                <a:srgbClr val="000000"/>
              </a:solidFill>
              <a:effectLst/>
              <a:ea typeface="+mn-ea"/>
              <a:cs typeface="+mn-cs"/>
            </a:endParaRP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anose="02020603050405020304" pitchFamily="18" charset="0"/>
              <a:buNone/>
              <a:tabLst/>
              <a:defRPr/>
            </a:pPr>
            <a:r>
              <a:rPr lang="de-DE" dirty="0"/>
              <a:t> </a:t>
            </a:r>
            <a:endParaRPr lang="de-DE" sz="1200" kern="1200" dirty="0">
              <a:solidFill>
                <a:srgbClr val="000000"/>
              </a:solidFill>
              <a:effectLst/>
              <a:ea typeface="+mn-ea"/>
              <a:cs typeface="+mn-cs"/>
            </a:endParaRPr>
          </a:p>
          <a:p>
            <a:r>
              <a:rPr lang="de-DE" dirty="0"/>
              <a:t>In der UN-Kinderrechtskonvention (UN-KRK) werden alle Personen unter 18 Jahren als Kinder definiert und es wird bekräftigt,</a:t>
            </a:r>
          </a:p>
          <a:p>
            <a:r>
              <a:rPr lang="de-DE" dirty="0"/>
              <a:t>dass allen Kindern alle Menschenrechte zustehen. Insgesamt beinhaltet die Konvention 54 Kinderrechtsartikel sowie</a:t>
            </a:r>
          </a:p>
          <a:p>
            <a:r>
              <a:rPr lang="de-DE" dirty="0"/>
              <a:t>drei Zusatzprotokolle zur Beteiligung von Kindern an bewaffneten Konflikten und gegen den Verkauf</a:t>
            </a:r>
          </a:p>
          <a:p>
            <a:r>
              <a:rPr lang="de-DE" dirty="0"/>
              <a:t>und die sexuelle Ausbeutung von Kindern. In vielen Punkten ähneln diese Artikel den Grundrechtskatalogen westlicher Prägung.</a:t>
            </a:r>
          </a:p>
          <a:p>
            <a:r>
              <a:rPr lang="de-DE" dirty="0"/>
              <a:t>So werden darin etwa Meinungs-, Religions- und Informationsfreiheit thematisiert.</a:t>
            </a:r>
            <a:endParaRPr lang="de-DE" sz="1200" kern="1200" dirty="0">
              <a:solidFill>
                <a:srgbClr val="000000"/>
              </a:solidFill>
              <a:effectLst/>
              <a:ea typeface="+mn-ea"/>
              <a:cs typeface="+mn-cs"/>
            </a:endParaRPr>
          </a:p>
          <a:p>
            <a:r>
              <a:rPr lang="de-DE" dirty="0"/>
              <a:t>Den Kinderrechten in der UN-KRK liegen vier zentrale Grundprinzipien zugrunde, die der „UN-Ausschuss für die Rechte des Kindes“</a:t>
            </a:r>
          </a:p>
          <a:p>
            <a:r>
              <a:rPr lang="de-DE" dirty="0"/>
              <a:t>in Genf als „Allgemeine Prinzipien“ definiert hat. Diese allgemeinen Prinzipien finden sich in den Artikeln 2, 3, 6 und 12.</a:t>
            </a:r>
            <a:endParaRPr lang="de-DE" sz="1200" u="none" strike="noStrike" kern="1200" baseline="30000" dirty="0">
              <a:solidFill>
                <a:srgbClr val="000000"/>
              </a:solidFill>
              <a:effectLst/>
              <a:ea typeface="+mn-ea"/>
              <a:cs typeface="+mn-cs"/>
            </a:endParaRPr>
          </a:p>
          <a:p>
            <a:endParaRPr lang="de-DE" sz="1200" kern="1200" dirty="0">
              <a:solidFill>
                <a:srgbClr val="000000"/>
              </a:solidFill>
              <a:effectLst/>
              <a:ea typeface="+mn-ea"/>
              <a:cs typeface="+mn-cs"/>
            </a:endParaRPr>
          </a:p>
          <a:p>
            <a:pPr lvl="0"/>
            <a:r>
              <a:rPr lang="de-DE" dirty="0"/>
              <a:t>Nichtdiskriminierung (Artikel 2): Alle Rechte gelten ausnahmslos für alle Kinder. Der Staat ist verpflichtet, Kinder und</a:t>
            </a:r>
          </a:p>
          <a:p>
            <a:pPr lvl="0"/>
            <a:r>
              <a:rPr lang="de-DE" dirty="0"/>
              <a:t>Jugendliche vor jeder Form der Diskriminierung zu schützen. Die Aufhebung von Diskriminierung steht besonders im Vordergrund,</a:t>
            </a:r>
          </a:p>
          <a:p>
            <a:pPr lvl="0"/>
            <a:r>
              <a:rPr lang="de-DE" dirty="0"/>
              <a:t>da bereits in der Präambel explizit die Gleichbehandlung aller Menschen von Geburt an hervorgehoben wird.</a:t>
            </a:r>
            <a:endParaRPr lang="de-DE" sz="1200" kern="1200" dirty="0">
              <a:solidFill>
                <a:srgbClr val="000000"/>
              </a:solidFill>
              <a:effectLst/>
              <a:ea typeface="+mn-ea"/>
              <a:cs typeface="+mn-cs"/>
            </a:endParaRPr>
          </a:p>
          <a:p>
            <a:pPr lvl="0"/>
            <a:endParaRPr lang="de-DE" sz="1200" kern="1200" dirty="0">
              <a:solidFill>
                <a:srgbClr val="000000"/>
              </a:solidFill>
              <a:effectLst/>
              <a:ea typeface="+mn-ea"/>
              <a:cs typeface="+mn-cs"/>
            </a:endParaRPr>
          </a:p>
          <a:p>
            <a:pPr lvl="0"/>
            <a:r>
              <a:rPr lang="de-DE" dirty="0"/>
              <a:t>Vorrang des Kindeswohls (Artikel 3): Das Generalprinzip der Orientierung am Kindeswohl verlangt, dass bei allen Gesetzgebungs-,</a:t>
            </a:r>
          </a:p>
          <a:p>
            <a:pPr lvl="0"/>
            <a:r>
              <a:rPr lang="de-DE" dirty="0"/>
              <a:t>Verwaltungs- und sonstigen Maßnahmen öffentlicher oder privater Einrichtungen das Wohlergehen des Kindes vordringlich zu berücksichtigen ist.</a:t>
            </a:r>
            <a:endParaRPr lang="de-DE" sz="1200" kern="1200" dirty="0">
              <a:solidFill>
                <a:srgbClr val="000000"/>
              </a:solidFill>
              <a:effectLst/>
              <a:ea typeface="+mn-ea"/>
              <a:cs typeface="+mn-cs"/>
            </a:endParaRPr>
          </a:p>
          <a:p>
            <a:pPr lvl="0"/>
            <a:endParaRPr lang="de-DE" sz="1200" kern="1200" dirty="0">
              <a:solidFill>
                <a:srgbClr val="000000"/>
              </a:solidFill>
              <a:effectLst/>
              <a:ea typeface="+mn-ea"/>
              <a:cs typeface="+mn-cs"/>
            </a:endParaRPr>
          </a:p>
          <a:p>
            <a:pPr lvl="0"/>
            <a:r>
              <a:rPr lang="de-DE" dirty="0"/>
              <a:t>Entwicklung (Artikel 6): Das Grundprinzip sichert das Recht jedes Kindes auf Leben, Überleben und Entwicklung.</a:t>
            </a:r>
            <a:endParaRPr lang="de-DE" sz="1200" kern="1200" dirty="0">
              <a:solidFill>
                <a:srgbClr val="000000"/>
              </a:solidFill>
              <a:effectLst/>
              <a:ea typeface="+mn-ea"/>
              <a:cs typeface="+mn-cs"/>
            </a:endParaRPr>
          </a:p>
          <a:p>
            <a:pPr lvl="0"/>
            <a:endParaRPr lang="de-DE" sz="1200" kern="1200" dirty="0">
              <a:solidFill>
                <a:srgbClr val="000000"/>
              </a:solidFill>
              <a:effectLst/>
              <a:ea typeface="+mn-ea"/>
              <a:cs typeface="+mn-cs"/>
            </a:endParaRPr>
          </a:p>
          <a:p>
            <a:pPr lvl="0"/>
            <a:r>
              <a:rPr lang="de-DE" dirty="0"/>
              <a:t>Berücksichtigung der Meinung des Kindes (Artikel 12): Kinder haben das Recht, in allen Angelegenheiten, die sie betreffen,</a:t>
            </a:r>
          </a:p>
          <a:p>
            <a:pPr lvl="0"/>
            <a:r>
              <a:rPr lang="de-DE" dirty="0"/>
              <a:t>unmittelbar oder durch einen Vertreter gehört zu werden. Die Meinung des Kindes muss angemessen und entsprechend</a:t>
            </a:r>
          </a:p>
          <a:p>
            <a:pPr lvl="0"/>
            <a:r>
              <a:rPr lang="de-DE" dirty="0"/>
              <a:t>seinem Alter und seiner Reife berücksichtigt werden.</a:t>
            </a:r>
            <a:endParaRPr lang="de-DE" sz="1200" u="none" strike="noStrike" kern="1200" baseline="30000" dirty="0">
              <a:solidFill>
                <a:srgbClr val="000000"/>
              </a:solidFill>
              <a:effectLst/>
              <a:ea typeface="+mn-ea"/>
              <a:cs typeface="+mn-cs"/>
            </a:endParaRPr>
          </a:p>
          <a:p>
            <a:pPr lvl="0"/>
            <a:endParaRPr lang="de-DE" sz="1200" kern="1200" dirty="0">
              <a:solidFill>
                <a:srgbClr val="000000"/>
              </a:solidFill>
              <a:effectLst/>
              <a:ea typeface="+mn-ea"/>
              <a:cs typeface="+mn-cs"/>
            </a:endParaRPr>
          </a:p>
          <a:p>
            <a:r>
              <a:rPr lang="de-DE" dirty="0"/>
              <a:t>Darüber hinaus finden sich zahlreiche weitere Rechte von Kindern, die sich in Schutz-, Förder- und Beteiligungsrechte</a:t>
            </a:r>
          </a:p>
          <a:p>
            <a:r>
              <a:rPr lang="de-DE" dirty="0"/>
              <a:t>unterscheiden lassen.</a:t>
            </a:r>
            <a:endParaRPr lang="de-DE" sz="1200" kern="1200" dirty="0">
              <a:solidFill>
                <a:srgbClr val="000000"/>
              </a:solidFill>
              <a:effectLst/>
              <a:ea typeface="+mn-ea"/>
              <a:cs typeface="+mn-cs"/>
            </a:endParaRPr>
          </a:p>
          <a:p>
            <a:pPr marL="171450" lvl="0" indent="-171450">
              <a:buFont typeface="Arial" panose="020B0604020202020204" pitchFamily="34" charset="0"/>
              <a:buChar char="•"/>
            </a:pPr>
            <a:r>
              <a:rPr lang="de-DE" dirty="0"/>
              <a:t>Schutzrechte (</a:t>
            </a:r>
            <a:r>
              <a:rPr lang="de-DE" dirty="0" err="1"/>
              <a:t>Protection</a:t>
            </a:r>
            <a:r>
              <a:rPr lang="de-DE" dirty="0"/>
              <a:t>): Rechte auf Schutz der Identität, der Privatsphäre, Schutz vor Trennung von den Eltern</a:t>
            </a:r>
          </a:p>
          <a:p>
            <a:pPr marL="0" lvl="0" indent="0">
              <a:buFont typeface="Arial" panose="020B0604020202020204" pitchFamily="34" charset="0"/>
              <a:buNone/>
            </a:pPr>
            <a:r>
              <a:rPr lang="de-DE" dirty="0"/>
              <a:t>gegen den Willen des Kindes (insofern dies nicht dem Schutz des kindlichen Wohlbefindens entgegensteht),</a:t>
            </a:r>
          </a:p>
          <a:p>
            <a:pPr marL="0" lvl="0" indent="0">
              <a:buFont typeface="Arial" panose="020B0604020202020204" pitchFamily="34" charset="0"/>
              <a:buNone/>
            </a:pPr>
            <a:r>
              <a:rPr lang="de-DE" dirty="0"/>
              <a:t>Schutz vor Schädigung durch Medien, vor Gewaltanwendung, Misshandlung oder Vernachlässigung, vor wirtschaftlicher</a:t>
            </a:r>
          </a:p>
          <a:p>
            <a:pPr marL="0" lvl="0" indent="0">
              <a:buFont typeface="Arial" panose="020B0604020202020204" pitchFamily="34" charset="0"/>
              <a:buNone/>
            </a:pPr>
            <a:r>
              <a:rPr lang="de-DE" dirty="0"/>
              <a:t>Ausbeutung, vor Suchtstoffen, vor sexuellem Missbrauch, vor Entführung, Schutz von Kinderflüchtlingen und Minderheiten,</a:t>
            </a:r>
          </a:p>
          <a:p>
            <a:pPr marL="0" lvl="0" indent="0">
              <a:buFont typeface="Arial" panose="020B0604020202020204" pitchFamily="34" charset="0"/>
              <a:buNone/>
            </a:pPr>
            <a:r>
              <a:rPr lang="de-DE" dirty="0"/>
              <a:t>Schutz bei bewaffneten Konflikten, Schutz in Strafverfahren und Verbot der lebenslangen Freiheitsstrafe</a:t>
            </a:r>
            <a:endParaRPr lang="de-DE" sz="1200" kern="1200" dirty="0">
              <a:solidFill>
                <a:srgbClr val="000000"/>
              </a:solidFill>
              <a:effectLst/>
              <a:ea typeface="+mn-ea"/>
              <a:cs typeface="+mn-cs"/>
            </a:endParaRPr>
          </a:p>
          <a:p>
            <a:pPr marL="171450" lvl="0" indent="-171450">
              <a:buFont typeface="Arial" panose="020B0604020202020204" pitchFamily="34" charset="0"/>
              <a:buChar char="•"/>
            </a:pPr>
            <a:r>
              <a:rPr lang="de-DE" dirty="0"/>
              <a:t>Förderrechte (Provision): Recht auf Leben und Entwicklung, auf Familienzusammenführung, auf Versammlungsfreiheit,</a:t>
            </a:r>
          </a:p>
          <a:p>
            <a:pPr marL="0" lvl="0" indent="0">
              <a:buFont typeface="Arial" panose="020B0604020202020204" pitchFamily="34" charset="0"/>
              <a:buNone/>
            </a:pPr>
            <a:r>
              <a:rPr lang="de-DE" dirty="0"/>
              <a:t>Recht auf beide Eltern, auf Förderung bei Behinderung, auf Gesundheitsvorsorge, auf angemessenen Lebensstandard,</a:t>
            </a:r>
          </a:p>
          <a:p>
            <a:pPr marL="0" lvl="0" indent="0">
              <a:buFont typeface="Arial" panose="020B0604020202020204" pitchFamily="34" charset="0"/>
              <a:buNone/>
            </a:pPr>
            <a:r>
              <a:rPr lang="de-DE" dirty="0"/>
              <a:t>auf Bildung, auf kulturelle Entfaltung, auf Ruhe, Freizeit, Spiel und Entfaltung, auf  Integration geschädigter Kinder, Zugang zu Medien</a:t>
            </a:r>
            <a:endParaRPr lang="de-DE" sz="1200" kern="1200" dirty="0">
              <a:solidFill>
                <a:srgbClr val="000000"/>
              </a:solidFill>
              <a:effectLst/>
              <a:ea typeface="+mn-ea"/>
              <a:cs typeface="+mn-cs"/>
            </a:endParaRPr>
          </a:p>
          <a:p>
            <a:pPr marL="171450" lvl="0" indent="-171450">
              <a:buFont typeface="Arial" panose="020B0604020202020204" pitchFamily="34" charset="0"/>
              <a:buChar char="•"/>
            </a:pPr>
            <a:r>
              <a:rPr lang="de-DE" dirty="0"/>
              <a:t>Beteiligungsrechte (</a:t>
            </a:r>
            <a:r>
              <a:rPr lang="de-DE" dirty="0" err="1"/>
              <a:t>Participation</a:t>
            </a:r>
            <a:r>
              <a:rPr lang="de-DE" dirty="0"/>
              <a:t>): Recht auf freie Meinungsäußerung, auf Informationsbeschaffung und –</a:t>
            </a:r>
            <a:r>
              <a:rPr lang="de-DE" dirty="0" err="1"/>
              <a:t>weitergabe</a:t>
            </a:r>
            <a:endParaRPr lang="de-DE" dirty="0"/>
          </a:p>
          <a:p>
            <a:pPr marL="0" lvl="0" indent="0">
              <a:buFont typeface="Arial" panose="020B0604020202020204" pitchFamily="34" charset="0"/>
              <a:buNone/>
            </a:pPr>
            <a:r>
              <a:rPr lang="de-DE" dirty="0"/>
              <a:t>sowie Recht auf Nutzung kindgerechter Medien</a:t>
            </a:r>
            <a:endParaRPr lang="de-DE" sz="1200" kern="1200" dirty="0">
              <a:solidFill>
                <a:srgbClr val="000000"/>
              </a:solidFill>
              <a:effectLst/>
              <a:ea typeface="+mn-ea"/>
              <a:cs typeface="+mn-cs"/>
            </a:endParaRPr>
          </a:p>
          <a:p>
            <a:r>
              <a:rPr lang="de-DE" dirty="0"/>
              <a:t> </a:t>
            </a:r>
            <a:endParaRPr lang="de-DE" sz="1200" kern="1200" dirty="0">
              <a:solidFill>
                <a:srgbClr val="000000"/>
              </a:solidFill>
              <a:effectLst/>
              <a:ea typeface="+mn-ea"/>
              <a:cs typeface="+mn-cs"/>
            </a:endParaRPr>
          </a:p>
          <a:p>
            <a:r>
              <a:rPr lang="de-DE" dirty="0"/>
              <a:t>Daraus leitet sich das Verbot von Kinderarbeit ab.</a:t>
            </a:r>
            <a:endParaRPr lang="de-DE" sz="1200" kern="1200" dirty="0">
              <a:solidFill>
                <a:srgbClr val="000000"/>
              </a:solidFill>
              <a:effectLst/>
              <a:ea typeface="+mn-ea"/>
              <a:cs typeface="+mn-cs"/>
            </a:endParaRPr>
          </a:p>
        </p:txBody>
      </p:sp>
    </p:spTree>
    <p:extLst>
      <p:ext uri="{BB962C8B-B14F-4D97-AF65-F5344CB8AC3E}">
        <p14:creationId xmlns:p14="http://schemas.microsoft.com/office/powerpoint/2010/main" val="293669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CACB33CF-0928-47F1-87ED-71B00BDF12AB}" type="datetime1">
              <a:rPr lang="de-DE" smtClean="0"/>
              <a:t>21.10.2019</a:t>
            </a:fld>
            <a:endParaRPr lang="de-DE"/>
          </a:p>
        </p:txBody>
      </p:sp>
      <p:sp>
        <p:nvSpPr>
          <p:cNvPr id="5" name="Fußzeilenplatzhalter 4"/>
          <p:cNvSpPr>
            <a:spLocks noGrp="1"/>
          </p:cNvSpPr>
          <p:nvPr>
            <p:ph type="ftr" sz="quarter" idx="11"/>
          </p:nvPr>
        </p:nvSpPr>
        <p:spPr/>
        <p:txBody>
          <a:bodyPr/>
          <a:lstStyle/>
          <a:p>
            <a:r>
              <a:rPr lang="de-DE"/>
              <a:t>Multiplikatorin I Hochschule </a:t>
            </a:r>
          </a:p>
        </p:txBody>
      </p:sp>
      <p:sp>
        <p:nvSpPr>
          <p:cNvPr id="6" name="Foliennummernplatzhalter 5"/>
          <p:cNvSpPr>
            <a:spLocks noGrp="1"/>
          </p:cNvSpPr>
          <p:nvPr>
            <p:ph type="sldNum" sz="quarter" idx="12"/>
          </p:nvPr>
        </p:nvSpPr>
        <p:spPr/>
        <p:txBody>
          <a:bodyPr/>
          <a:lstStyle/>
          <a:p>
            <a:fld id="{A4C5412F-656F-41E7-B28C-55BF8400E3ED}" type="slidenum">
              <a:rPr lang="de-DE" smtClean="0"/>
              <a:t>‹Nr.›</a:t>
            </a:fld>
            <a:endParaRPr lang="de-DE"/>
          </a:p>
        </p:txBody>
      </p:sp>
    </p:spTree>
    <p:extLst>
      <p:ext uri="{BB962C8B-B14F-4D97-AF65-F5344CB8AC3E}">
        <p14:creationId xmlns:p14="http://schemas.microsoft.com/office/powerpoint/2010/main" val="470785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3" name="Vertikaler Textplatzhalter 2"/>
          <p:cNvSpPr>
            <a:spLocks noGrp="1"/>
          </p:cNvSpPr>
          <p:nvPr>
            <p:ph type="body" orient="vert" idx="1"/>
          </p:nvPr>
        </p:nvSpPr>
        <p:spPr>
          <a:xfrm>
            <a:off x="914400" y="2362200"/>
            <a:ext cx="7999413" cy="3732213"/>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93A81A7-1D2E-4AC4-91A4-80CB2B4DBFD5}"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89951281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Mastertitelformat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8B329168-5B74-4238-B8AF-B6587C0D9D4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380505654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Mastertitelformat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SmartArt-Grafik durch Klicken auf Symbol hinzuzufügen</a:t>
            </a:r>
          </a:p>
        </p:txBody>
      </p:sp>
      <p:sp>
        <p:nvSpPr>
          <p:cNvPr id="4" name="Datumsplatzhalter 3"/>
          <p:cNvSpPr>
            <a:spLocks noGrp="1"/>
          </p:cNvSpPr>
          <p:nvPr>
            <p:ph type="dt" sz="half" idx="10"/>
          </p:nvPr>
        </p:nvSpPr>
        <p:spPr/>
        <p:txBody>
          <a:bodyPr/>
          <a:lstStyle>
            <a:lvl1pPr>
              <a:defRPr/>
            </a:lvl1pPr>
          </a:lstStyle>
          <a:p>
            <a:pPr>
              <a:defRPr/>
            </a:pPr>
            <a:fld id="{9FCFD4C8-83D4-456C-B1B7-EF564CB47EC0}"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28823460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Mastertitelformat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B9906E3B-B79D-45DB-B0DE-271B27EC0ADB}"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269320594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Mastertitelformat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p:cNvSpPr>
            <a:spLocks noGrp="1" noChangeArrowheads="1"/>
          </p:cNvSpPr>
          <p:nvPr>
            <p:ph type="dt" sz="half" idx="10"/>
          </p:nvPr>
        </p:nvSpPr>
        <p:spPr>
          <a:ln/>
        </p:spPr>
        <p:txBody>
          <a:bodyPr/>
          <a:lstStyle>
            <a:lvl1pPr>
              <a:defRPr/>
            </a:lvl1pPr>
          </a:lstStyle>
          <a:p>
            <a:pPr>
              <a:defRPr/>
            </a:pPr>
            <a:fld id="{F71E63DD-5E58-42F3-9DCC-5F9E4F4F53BA}"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A0A1D824-D55A-A741-B1BF-EDB52A1394AC}" type="slidenum">
              <a:rPr lang="de-DE"/>
              <a:pPr>
                <a:defRPr/>
              </a:pPr>
              <a:t>‹Nr.›</a:t>
            </a:fld>
            <a:endParaRPr lang="de-DE"/>
          </a:p>
        </p:txBody>
      </p:sp>
    </p:spTree>
    <p:extLst>
      <p:ext uri="{BB962C8B-B14F-4D97-AF65-F5344CB8AC3E}">
        <p14:creationId xmlns:p14="http://schemas.microsoft.com/office/powerpoint/2010/main" val="24081622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352184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CE10F06-A4CB-42A1-B456-8E2C75E84A65}"/>
              </a:ext>
            </a:extLst>
          </p:cNvPr>
          <p:cNvSpPr>
            <a:spLocks noChangeArrowheads="1"/>
          </p:cNvSpPr>
          <p:nvPr/>
        </p:nvSpPr>
        <p:spPr bwMode="auto">
          <a:xfrm>
            <a:off x="0" y="0"/>
            <a:ext cx="4572000" cy="6858000"/>
          </a:xfrm>
          <a:prstGeom prst="rect">
            <a:avLst/>
          </a:prstGeom>
          <a:solidFill>
            <a:srgbClr val="3493C5"/>
          </a:solidFill>
          <a:ln>
            <a:noFill/>
          </a:ln>
          <a:extLst>
            <a:ext uri="{91240B29-F687-4f45-9708-019B960494DF}"/>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5" name="AutoShape 3">
            <a:extLst>
              <a:ext uri="{FF2B5EF4-FFF2-40B4-BE49-F238E27FC236}">
                <a16:creationId xmlns:a16="http://schemas.microsoft.com/office/drawing/2014/main" id="{D9F2CC6F-2F77-4D67-8348-3ADA0E6D6F9B}"/>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40DE3973-04D6-4697-AA11-1A9AAF4F1B6B}"/>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DAC6BC91-E467-4F82-AAAE-716A96CA1543}" type="datetime1">
              <a:rPr lang="de-DE" altLang="de-DE" smtClean="0"/>
              <a:t>21.10.2019</a:t>
            </a:fld>
            <a:endParaRPr lang="de-DE" altLang="de-DE"/>
          </a:p>
        </p:txBody>
      </p:sp>
      <p:sp>
        <p:nvSpPr>
          <p:cNvPr id="8" name="Rectangle 15">
            <a:extLst>
              <a:ext uri="{FF2B5EF4-FFF2-40B4-BE49-F238E27FC236}">
                <a16:creationId xmlns:a16="http://schemas.microsoft.com/office/drawing/2014/main" id="{26A29343-0BB2-4334-B134-281F70D5FDF7}"/>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ltLang="de-DE"/>
              <a:t>Multiplikatorin I Hochschule </a:t>
            </a:r>
          </a:p>
        </p:txBody>
      </p:sp>
      <p:sp>
        <p:nvSpPr>
          <p:cNvPr id="9" name="Rectangle 17">
            <a:extLst>
              <a:ext uri="{FF2B5EF4-FFF2-40B4-BE49-F238E27FC236}">
                <a16:creationId xmlns:a16="http://schemas.microsoft.com/office/drawing/2014/main" id="{E3ADDB80-8760-4515-BAD5-A6DDA53E8D00}"/>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798460BB-1B18-4FED-970C-22F2B2D12AFB}" type="slidenum">
              <a:rPr lang="de-DE" altLang="de-DE"/>
              <a:pPr>
                <a:defRPr/>
              </a:pPr>
              <a:t>‹Nr.›</a:t>
            </a:fld>
            <a:endParaRPr lang="de-DE" altLang="de-DE"/>
          </a:p>
        </p:txBody>
      </p:sp>
      <p:pic>
        <p:nvPicPr>
          <p:cNvPr id="10" name="Grafik 9">
            <a:extLst>
              <a:ext uri="{FF2B5EF4-FFF2-40B4-BE49-F238E27FC236}">
                <a16:creationId xmlns:a16="http://schemas.microsoft.com/office/drawing/2014/main" id="{1948BABF-FE21-432F-A986-9F221CBDAF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83853753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EE8AAA3A-3375-4947-826F-5EB6A89F3C0B}"/>
              </a:ext>
            </a:extLst>
          </p:cNvPr>
          <p:cNvSpPr>
            <a:spLocks noGrp="1" noChangeArrowheads="1"/>
          </p:cNvSpPr>
          <p:nvPr>
            <p:ph type="dt" sz="half" idx="10"/>
          </p:nvPr>
        </p:nvSpPr>
        <p:spPr>
          <a:ln/>
        </p:spPr>
        <p:txBody>
          <a:bodyPr/>
          <a:lstStyle>
            <a:lvl1pPr>
              <a:defRPr/>
            </a:lvl1pPr>
          </a:lstStyle>
          <a:p>
            <a:pPr>
              <a:defRPr/>
            </a:pPr>
            <a:fld id="{5D5C33DB-C322-4C93-84F5-584471657203}" type="datetime1">
              <a:rPr lang="de-DE" altLang="de-DE" smtClean="0"/>
              <a:t>21.10.2019</a:t>
            </a:fld>
            <a:endParaRPr lang="de-DE" altLang="de-DE"/>
          </a:p>
        </p:txBody>
      </p:sp>
      <p:sp>
        <p:nvSpPr>
          <p:cNvPr id="5" name="Rectangle 14">
            <a:extLst>
              <a:ext uri="{FF2B5EF4-FFF2-40B4-BE49-F238E27FC236}">
                <a16:creationId xmlns:a16="http://schemas.microsoft.com/office/drawing/2014/main" id="{20A85922-42B2-4440-9C6F-79B384AE820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B2E3E353-8FDF-476E-9E7B-856E73DA873B}"/>
              </a:ext>
            </a:extLst>
          </p:cNvPr>
          <p:cNvSpPr>
            <a:spLocks noGrp="1" noChangeArrowheads="1"/>
          </p:cNvSpPr>
          <p:nvPr>
            <p:ph type="sldNum" sz="quarter" idx="12"/>
          </p:nvPr>
        </p:nvSpPr>
        <p:spPr>
          <a:ln/>
        </p:spPr>
        <p:txBody>
          <a:bodyPr/>
          <a:lstStyle>
            <a:lvl1pPr>
              <a:defRPr/>
            </a:lvl1pPr>
          </a:lstStyle>
          <a:p>
            <a:pPr>
              <a:defRPr/>
            </a:pPr>
            <a:fld id="{3C7187CD-78C3-43BE-97F8-DEE78ABF8440}" type="slidenum">
              <a:rPr lang="de-DE" altLang="de-DE"/>
              <a:pPr>
                <a:defRPr/>
              </a:pPr>
              <a:t>‹Nr.›</a:t>
            </a:fld>
            <a:endParaRPr lang="de-DE" altLang="de-DE"/>
          </a:p>
        </p:txBody>
      </p:sp>
    </p:spTree>
    <p:extLst>
      <p:ext uri="{BB962C8B-B14F-4D97-AF65-F5344CB8AC3E}">
        <p14:creationId xmlns:p14="http://schemas.microsoft.com/office/powerpoint/2010/main" val="42847568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29A5A0A0-28B2-4584-94D6-ABCBC5CDAAEE}"/>
              </a:ext>
            </a:extLst>
          </p:cNvPr>
          <p:cNvSpPr>
            <a:spLocks noGrp="1" noChangeArrowheads="1"/>
          </p:cNvSpPr>
          <p:nvPr>
            <p:ph type="dt" sz="half" idx="10"/>
          </p:nvPr>
        </p:nvSpPr>
        <p:spPr>
          <a:ln/>
        </p:spPr>
        <p:txBody>
          <a:bodyPr/>
          <a:lstStyle>
            <a:lvl1pPr>
              <a:defRPr/>
            </a:lvl1pPr>
          </a:lstStyle>
          <a:p>
            <a:pPr>
              <a:defRPr/>
            </a:pPr>
            <a:fld id="{169733AE-C04B-4EFA-BCEB-584DEC36DD37}" type="datetime1">
              <a:rPr lang="de-DE" altLang="de-DE" smtClean="0"/>
              <a:t>21.10.2019</a:t>
            </a:fld>
            <a:endParaRPr lang="de-DE" altLang="de-DE"/>
          </a:p>
        </p:txBody>
      </p:sp>
      <p:sp>
        <p:nvSpPr>
          <p:cNvPr id="5" name="Rectangle 14">
            <a:extLst>
              <a:ext uri="{FF2B5EF4-FFF2-40B4-BE49-F238E27FC236}">
                <a16:creationId xmlns:a16="http://schemas.microsoft.com/office/drawing/2014/main" id="{3544B5A7-108C-4021-AF04-CAE36C21300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3B60AEFA-4CA0-4A9C-9C53-400A859A7040}"/>
              </a:ext>
            </a:extLst>
          </p:cNvPr>
          <p:cNvSpPr>
            <a:spLocks noGrp="1" noChangeArrowheads="1"/>
          </p:cNvSpPr>
          <p:nvPr>
            <p:ph type="sldNum" sz="quarter" idx="12"/>
          </p:nvPr>
        </p:nvSpPr>
        <p:spPr>
          <a:ln/>
        </p:spPr>
        <p:txBody>
          <a:bodyPr/>
          <a:lstStyle>
            <a:lvl1pPr>
              <a:defRPr/>
            </a:lvl1pPr>
          </a:lstStyle>
          <a:p>
            <a:pPr>
              <a:defRPr/>
            </a:pPr>
            <a:fld id="{C4E94818-955A-4323-B8E3-2C8B196A9C47}" type="slidenum">
              <a:rPr lang="de-DE" altLang="de-DE"/>
              <a:pPr>
                <a:defRPr/>
              </a:pPr>
              <a:t>‹Nr.›</a:t>
            </a:fld>
            <a:endParaRPr lang="de-DE" altLang="de-DE"/>
          </a:p>
        </p:txBody>
      </p:sp>
    </p:spTree>
    <p:extLst>
      <p:ext uri="{BB962C8B-B14F-4D97-AF65-F5344CB8AC3E}">
        <p14:creationId xmlns:p14="http://schemas.microsoft.com/office/powerpoint/2010/main" val="271853753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F212D01A-09E1-48E8-AEB2-8BF0C69AA56E}"/>
              </a:ext>
            </a:extLst>
          </p:cNvPr>
          <p:cNvSpPr>
            <a:spLocks noGrp="1" noChangeArrowheads="1"/>
          </p:cNvSpPr>
          <p:nvPr>
            <p:ph type="dt" sz="half" idx="10"/>
          </p:nvPr>
        </p:nvSpPr>
        <p:spPr>
          <a:ln/>
        </p:spPr>
        <p:txBody>
          <a:bodyPr/>
          <a:lstStyle>
            <a:lvl1pPr>
              <a:defRPr/>
            </a:lvl1pPr>
          </a:lstStyle>
          <a:p>
            <a:pPr>
              <a:defRPr/>
            </a:pPr>
            <a:fld id="{943FD2E9-A2BC-426B-91B1-A16685CE3A9C}" type="datetime1">
              <a:rPr lang="de-DE" altLang="de-DE" smtClean="0"/>
              <a:t>21.10.2019</a:t>
            </a:fld>
            <a:endParaRPr lang="de-DE" altLang="de-DE"/>
          </a:p>
        </p:txBody>
      </p:sp>
      <p:sp>
        <p:nvSpPr>
          <p:cNvPr id="6" name="Rectangle 14">
            <a:extLst>
              <a:ext uri="{FF2B5EF4-FFF2-40B4-BE49-F238E27FC236}">
                <a16:creationId xmlns:a16="http://schemas.microsoft.com/office/drawing/2014/main" id="{3C3753D0-88AE-4AA1-AA37-0F996FC32D00}"/>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0853A97E-211A-4249-8D85-477A02974014}"/>
              </a:ext>
            </a:extLst>
          </p:cNvPr>
          <p:cNvSpPr>
            <a:spLocks noGrp="1" noChangeArrowheads="1"/>
          </p:cNvSpPr>
          <p:nvPr>
            <p:ph type="sldNum" sz="quarter" idx="12"/>
          </p:nvPr>
        </p:nvSpPr>
        <p:spPr>
          <a:ln/>
        </p:spPr>
        <p:txBody>
          <a:bodyPr/>
          <a:lstStyle>
            <a:lvl1pPr>
              <a:defRPr/>
            </a:lvl1pPr>
          </a:lstStyle>
          <a:p>
            <a:pPr>
              <a:defRPr/>
            </a:pPr>
            <a:fld id="{4377C57A-2FF0-48AB-8680-982C8A50AF89}" type="slidenum">
              <a:rPr lang="de-DE" altLang="de-DE"/>
              <a:pPr>
                <a:defRPr/>
              </a:pPr>
              <a:t>‹Nr.›</a:t>
            </a:fld>
            <a:endParaRPr lang="de-DE" altLang="de-DE"/>
          </a:p>
        </p:txBody>
      </p:sp>
    </p:spTree>
    <p:extLst>
      <p:ext uri="{BB962C8B-B14F-4D97-AF65-F5344CB8AC3E}">
        <p14:creationId xmlns:p14="http://schemas.microsoft.com/office/powerpoint/2010/main" val="36709513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1E4EC254-0289-49A0-AEEE-B273A8E3289D}"/>
              </a:ext>
            </a:extLst>
          </p:cNvPr>
          <p:cNvSpPr>
            <a:spLocks noGrp="1" noChangeArrowheads="1"/>
          </p:cNvSpPr>
          <p:nvPr>
            <p:ph type="dt" sz="half" idx="10"/>
          </p:nvPr>
        </p:nvSpPr>
        <p:spPr>
          <a:ln/>
        </p:spPr>
        <p:txBody>
          <a:bodyPr/>
          <a:lstStyle>
            <a:lvl1pPr>
              <a:defRPr/>
            </a:lvl1pPr>
          </a:lstStyle>
          <a:p>
            <a:pPr>
              <a:defRPr/>
            </a:pPr>
            <a:fld id="{88275138-5385-4588-8872-B6E39E158CB6}" type="datetime1">
              <a:rPr lang="de-DE" altLang="de-DE" smtClean="0"/>
              <a:t>21.10.2019</a:t>
            </a:fld>
            <a:endParaRPr lang="de-DE" altLang="de-DE"/>
          </a:p>
        </p:txBody>
      </p:sp>
      <p:sp>
        <p:nvSpPr>
          <p:cNvPr id="8" name="Rectangle 14">
            <a:extLst>
              <a:ext uri="{FF2B5EF4-FFF2-40B4-BE49-F238E27FC236}">
                <a16:creationId xmlns:a16="http://schemas.microsoft.com/office/drawing/2014/main" id="{A5DA1F7F-1403-40F7-8878-BDA1F0DD51E4}"/>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9" name="Rectangle 15">
            <a:extLst>
              <a:ext uri="{FF2B5EF4-FFF2-40B4-BE49-F238E27FC236}">
                <a16:creationId xmlns:a16="http://schemas.microsoft.com/office/drawing/2014/main" id="{4EBB0F80-3F18-4E63-BEB4-8D2D1A2C9D4F}"/>
              </a:ext>
            </a:extLst>
          </p:cNvPr>
          <p:cNvSpPr>
            <a:spLocks noGrp="1" noChangeArrowheads="1"/>
          </p:cNvSpPr>
          <p:nvPr>
            <p:ph type="sldNum" sz="quarter" idx="12"/>
          </p:nvPr>
        </p:nvSpPr>
        <p:spPr>
          <a:ln/>
        </p:spPr>
        <p:txBody>
          <a:bodyPr/>
          <a:lstStyle>
            <a:lvl1pPr>
              <a:defRPr/>
            </a:lvl1pPr>
          </a:lstStyle>
          <a:p>
            <a:pPr>
              <a:defRPr/>
            </a:pPr>
            <a:fld id="{D0226924-57C3-4E30-8B4F-A09CD18DF86A}" type="slidenum">
              <a:rPr lang="de-DE" altLang="de-DE"/>
              <a:pPr>
                <a:defRPr/>
              </a:pPr>
              <a:t>‹Nr.›</a:t>
            </a:fld>
            <a:endParaRPr lang="de-DE" altLang="de-DE"/>
          </a:p>
        </p:txBody>
      </p:sp>
    </p:spTree>
    <p:extLst>
      <p:ext uri="{BB962C8B-B14F-4D97-AF65-F5344CB8AC3E}">
        <p14:creationId xmlns:p14="http://schemas.microsoft.com/office/powerpoint/2010/main" val="233129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a:prstGeom prst="rect">
            <a:avLst/>
          </a:prstGeo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a:prstGeom prst="rect">
            <a:avLst/>
          </a:prstGeo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EAE1BEE-7E51-4E9A-BC82-FCBCCAEC2CE3}"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7093230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B6B23DE3-DE80-48B5-9E93-DBA47A681B47}"/>
              </a:ext>
            </a:extLst>
          </p:cNvPr>
          <p:cNvSpPr>
            <a:spLocks noGrp="1" noChangeArrowheads="1"/>
          </p:cNvSpPr>
          <p:nvPr>
            <p:ph type="dt" sz="half" idx="10"/>
          </p:nvPr>
        </p:nvSpPr>
        <p:spPr>
          <a:ln/>
        </p:spPr>
        <p:txBody>
          <a:bodyPr/>
          <a:lstStyle>
            <a:lvl1pPr>
              <a:defRPr/>
            </a:lvl1pPr>
          </a:lstStyle>
          <a:p>
            <a:pPr>
              <a:defRPr/>
            </a:pPr>
            <a:fld id="{60F5FFEC-7704-471A-A5A2-CCDECE4DAC66}" type="datetime1">
              <a:rPr lang="de-DE" altLang="de-DE" smtClean="0"/>
              <a:t>21.10.2019</a:t>
            </a:fld>
            <a:endParaRPr lang="de-DE" altLang="de-DE"/>
          </a:p>
        </p:txBody>
      </p:sp>
      <p:sp>
        <p:nvSpPr>
          <p:cNvPr id="4" name="Rectangle 14">
            <a:extLst>
              <a:ext uri="{FF2B5EF4-FFF2-40B4-BE49-F238E27FC236}">
                <a16:creationId xmlns:a16="http://schemas.microsoft.com/office/drawing/2014/main" id="{4B29AD9C-B9C7-40D8-955E-AD644CEF0BE4}"/>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5" name="Rectangle 15">
            <a:extLst>
              <a:ext uri="{FF2B5EF4-FFF2-40B4-BE49-F238E27FC236}">
                <a16:creationId xmlns:a16="http://schemas.microsoft.com/office/drawing/2014/main" id="{4708B71D-82BC-4855-A44B-F8C62AC4DEB1}"/>
              </a:ext>
            </a:extLst>
          </p:cNvPr>
          <p:cNvSpPr>
            <a:spLocks noGrp="1" noChangeArrowheads="1"/>
          </p:cNvSpPr>
          <p:nvPr>
            <p:ph type="sldNum" sz="quarter" idx="12"/>
          </p:nvPr>
        </p:nvSpPr>
        <p:spPr>
          <a:ln/>
        </p:spPr>
        <p:txBody>
          <a:bodyPr/>
          <a:lstStyle>
            <a:lvl1pPr>
              <a:defRPr/>
            </a:lvl1pPr>
          </a:lstStyle>
          <a:p>
            <a:pPr>
              <a:defRPr/>
            </a:pPr>
            <a:fld id="{75E39077-F8DE-43D5-AA37-5461F02F9179}" type="slidenum">
              <a:rPr lang="de-DE" altLang="de-DE"/>
              <a:pPr>
                <a:defRPr/>
              </a:pPr>
              <a:t>‹Nr.›</a:t>
            </a:fld>
            <a:endParaRPr lang="de-DE" altLang="de-DE"/>
          </a:p>
        </p:txBody>
      </p:sp>
    </p:spTree>
    <p:extLst>
      <p:ext uri="{BB962C8B-B14F-4D97-AF65-F5344CB8AC3E}">
        <p14:creationId xmlns:p14="http://schemas.microsoft.com/office/powerpoint/2010/main" val="76740489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319CB2ED-4FDD-450D-B1CB-5B292ADD48C3}"/>
              </a:ext>
            </a:extLst>
          </p:cNvPr>
          <p:cNvSpPr>
            <a:spLocks noGrp="1" noChangeArrowheads="1"/>
          </p:cNvSpPr>
          <p:nvPr>
            <p:ph type="dt" sz="half" idx="10"/>
          </p:nvPr>
        </p:nvSpPr>
        <p:spPr>
          <a:ln/>
        </p:spPr>
        <p:txBody>
          <a:bodyPr/>
          <a:lstStyle>
            <a:lvl1pPr>
              <a:defRPr/>
            </a:lvl1pPr>
          </a:lstStyle>
          <a:p>
            <a:pPr>
              <a:defRPr/>
            </a:pPr>
            <a:fld id="{BC67A683-9CD6-4DF1-977E-BCB6E881229A}" type="datetime1">
              <a:rPr lang="de-DE" altLang="de-DE" smtClean="0"/>
              <a:t>21.10.2019</a:t>
            </a:fld>
            <a:endParaRPr lang="de-DE" altLang="de-DE"/>
          </a:p>
        </p:txBody>
      </p:sp>
      <p:sp>
        <p:nvSpPr>
          <p:cNvPr id="3" name="Rectangle 14">
            <a:extLst>
              <a:ext uri="{FF2B5EF4-FFF2-40B4-BE49-F238E27FC236}">
                <a16:creationId xmlns:a16="http://schemas.microsoft.com/office/drawing/2014/main" id="{4D12909A-6876-4ECB-837A-A66AE5684325}"/>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4" name="Rectangle 15">
            <a:extLst>
              <a:ext uri="{FF2B5EF4-FFF2-40B4-BE49-F238E27FC236}">
                <a16:creationId xmlns:a16="http://schemas.microsoft.com/office/drawing/2014/main" id="{EFF48517-A04B-40FF-9739-268D0DB3B55E}"/>
              </a:ext>
            </a:extLst>
          </p:cNvPr>
          <p:cNvSpPr>
            <a:spLocks noGrp="1" noChangeArrowheads="1"/>
          </p:cNvSpPr>
          <p:nvPr>
            <p:ph type="sldNum" sz="quarter" idx="12"/>
          </p:nvPr>
        </p:nvSpPr>
        <p:spPr>
          <a:ln/>
        </p:spPr>
        <p:txBody>
          <a:bodyPr/>
          <a:lstStyle>
            <a:lvl1pPr>
              <a:defRPr/>
            </a:lvl1pPr>
          </a:lstStyle>
          <a:p>
            <a:pPr>
              <a:defRPr/>
            </a:pPr>
            <a:fld id="{B38C2B8F-A51F-40FA-9C35-23135D305470}" type="slidenum">
              <a:rPr lang="de-DE" altLang="de-DE"/>
              <a:pPr>
                <a:defRPr/>
              </a:pPr>
              <a:t>‹Nr.›</a:t>
            </a:fld>
            <a:endParaRPr lang="de-DE" altLang="de-DE"/>
          </a:p>
        </p:txBody>
      </p:sp>
    </p:spTree>
    <p:extLst>
      <p:ext uri="{BB962C8B-B14F-4D97-AF65-F5344CB8AC3E}">
        <p14:creationId xmlns:p14="http://schemas.microsoft.com/office/powerpoint/2010/main" val="2627141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444246E3-993F-4BBE-BCCE-8EDC138A718F}"/>
              </a:ext>
            </a:extLst>
          </p:cNvPr>
          <p:cNvSpPr>
            <a:spLocks noGrp="1" noChangeArrowheads="1"/>
          </p:cNvSpPr>
          <p:nvPr>
            <p:ph type="dt" sz="half" idx="10"/>
          </p:nvPr>
        </p:nvSpPr>
        <p:spPr>
          <a:ln/>
        </p:spPr>
        <p:txBody>
          <a:bodyPr/>
          <a:lstStyle>
            <a:lvl1pPr>
              <a:defRPr/>
            </a:lvl1pPr>
          </a:lstStyle>
          <a:p>
            <a:pPr>
              <a:defRPr/>
            </a:pPr>
            <a:fld id="{4B39B9FB-0996-4178-B255-B01730315898}" type="datetime1">
              <a:rPr lang="de-DE" altLang="de-DE" smtClean="0"/>
              <a:t>21.10.2019</a:t>
            </a:fld>
            <a:endParaRPr lang="de-DE" altLang="de-DE"/>
          </a:p>
        </p:txBody>
      </p:sp>
      <p:sp>
        <p:nvSpPr>
          <p:cNvPr id="6" name="Rectangle 14">
            <a:extLst>
              <a:ext uri="{FF2B5EF4-FFF2-40B4-BE49-F238E27FC236}">
                <a16:creationId xmlns:a16="http://schemas.microsoft.com/office/drawing/2014/main" id="{50AC1FAF-EF0A-4E1B-9721-A37C9270E254}"/>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82294CEF-5907-4C5E-B277-65E691F50296}"/>
              </a:ext>
            </a:extLst>
          </p:cNvPr>
          <p:cNvSpPr>
            <a:spLocks noGrp="1" noChangeArrowheads="1"/>
          </p:cNvSpPr>
          <p:nvPr>
            <p:ph type="sldNum" sz="quarter" idx="12"/>
          </p:nvPr>
        </p:nvSpPr>
        <p:spPr>
          <a:ln/>
        </p:spPr>
        <p:txBody>
          <a:bodyPr/>
          <a:lstStyle>
            <a:lvl1pPr>
              <a:defRPr/>
            </a:lvl1pPr>
          </a:lstStyle>
          <a:p>
            <a:pPr>
              <a:defRPr/>
            </a:pPr>
            <a:fld id="{005D6BDD-DF6D-4C9A-AF43-A22A8DB7CC96}" type="slidenum">
              <a:rPr lang="de-DE" altLang="de-DE"/>
              <a:pPr>
                <a:defRPr/>
              </a:pPr>
              <a:t>‹Nr.›</a:t>
            </a:fld>
            <a:endParaRPr lang="de-DE" altLang="de-DE"/>
          </a:p>
        </p:txBody>
      </p:sp>
    </p:spTree>
    <p:extLst>
      <p:ext uri="{BB962C8B-B14F-4D97-AF65-F5344CB8AC3E}">
        <p14:creationId xmlns:p14="http://schemas.microsoft.com/office/powerpoint/2010/main" val="338044208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7FCAF8F-59C6-4C61-A22B-BAF326EDB236}"/>
              </a:ext>
            </a:extLst>
          </p:cNvPr>
          <p:cNvSpPr>
            <a:spLocks noGrp="1" noChangeArrowheads="1"/>
          </p:cNvSpPr>
          <p:nvPr>
            <p:ph type="dt" sz="half" idx="10"/>
          </p:nvPr>
        </p:nvSpPr>
        <p:spPr>
          <a:ln/>
        </p:spPr>
        <p:txBody>
          <a:bodyPr/>
          <a:lstStyle>
            <a:lvl1pPr>
              <a:defRPr/>
            </a:lvl1pPr>
          </a:lstStyle>
          <a:p>
            <a:pPr>
              <a:defRPr/>
            </a:pPr>
            <a:fld id="{418F3E3F-B074-4CB5-82F2-B5A5476FCA91}" type="datetime1">
              <a:rPr lang="de-DE" altLang="de-DE" smtClean="0"/>
              <a:t>21.10.2019</a:t>
            </a:fld>
            <a:endParaRPr lang="de-DE" altLang="de-DE"/>
          </a:p>
        </p:txBody>
      </p:sp>
      <p:sp>
        <p:nvSpPr>
          <p:cNvPr id="6" name="Rectangle 14">
            <a:extLst>
              <a:ext uri="{FF2B5EF4-FFF2-40B4-BE49-F238E27FC236}">
                <a16:creationId xmlns:a16="http://schemas.microsoft.com/office/drawing/2014/main" id="{4710713F-BCFF-47E4-BC19-5B5FA1B169A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8DAA6229-70F5-4FC3-82BE-DB833CADB57F}"/>
              </a:ext>
            </a:extLst>
          </p:cNvPr>
          <p:cNvSpPr>
            <a:spLocks noGrp="1" noChangeArrowheads="1"/>
          </p:cNvSpPr>
          <p:nvPr>
            <p:ph type="sldNum" sz="quarter" idx="12"/>
          </p:nvPr>
        </p:nvSpPr>
        <p:spPr>
          <a:ln/>
        </p:spPr>
        <p:txBody>
          <a:bodyPr/>
          <a:lstStyle>
            <a:lvl1pPr>
              <a:defRPr/>
            </a:lvl1pPr>
          </a:lstStyle>
          <a:p>
            <a:pPr>
              <a:defRPr/>
            </a:pPr>
            <a:fld id="{EF5CA1AD-1C2A-4360-98C7-586EF1BE1B16}" type="slidenum">
              <a:rPr lang="de-DE" altLang="de-DE"/>
              <a:pPr>
                <a:defRPr/>
              </a:pPr>
              <a:t>‹Nr.›</a:t>
            </a:fld>
            <a:endParaRPr lang="de-DE" altLang="de-DE"/>
          </a:p>
        </p:txBody>
      </p:sp>
    </p:spTree>
    <p:extLst>
      <p:ext uri="{BB962C8B-B14F-4D97-AF65-F5344CB8AC3E}">
        <p14:creationId xmlns:p14="http://schemas.microsoft.com/office/powerpoint/2010/main" val="9476023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4E50FF66-4F5F-4EB8-A02B-88BE3E121EAE}"/>
              </a:ext>
            </a:extLst>
          </p:cNvPr>
          <p:cNvSpPr>
            <a:spLocks noGrp="1" noChangeArrowheads="1"/>
          </p:cNvSpPr>
          <p:nvPr>
            <p:ph type="dt" sz="half" idx="10"/>
          </p:nvPr>
        </p:nvSpPr>
        <p:spPr>
          <a:ln/>
        </p:spPr>
        <p:txBody>
          <a:bodyPr/>
          <a:lstStyle>
            <a:lvl1pPr>
              <a:defRPr/>
            </a:lvl1pPr>
          </a:lstStyle>
          <a:p>
            <a:pPr>
              <a:defRPr/>
            </a:pPr>
            <a:fld id="{B3D2B31B-B880-49B7-8C5B-41D576CD1982}" type="datetime1">
              <a:rPr lang="de-DE" altLang="de-DE" smtClean="0"/>
              <a:t>21.10.2019</a:t>
            </a:fld>
            <a:endParaRPr lang="de-DE" altLang="de-DE"/>
          </a:p>
        </p:txBody>
      </p:sp>
      <p:sp>
        <p:nvSpPr>
          <p:cNvPr id="5" name="Rectangle 14">
            <a:extLst>
              <a:ext uri="{FF2B5EF4-FFF2-40B4-BE49-F238E27FC236}">
                <a16:creationId xmlns:a16="http://schemas.microsoft.com/office/drawing/2014/main" id="{4B6740C7-181E-4617-936E-70B17AFB280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9B321E4A-31A8-4132-A28F-DB9540F247C8}"/>
              </a:ext>
            </a:extLst>
          </p:cNvPr>
          <p:cNvSpPr>
            <a:spLocks noGrp="1" noChangeArrowheads="1"/>
          </p:cNvSpPr>
          <p:nvPr>
            <p:ph type="sldNum" sz="quarter" idx="12"/>
          </p:nvPr>
        </p:nvSpPr>
        <p:spPr>
          <a:ln/>
        </p:spPr>
        <p:txBody>
          <a:bodyPr/>
          <a:lstStyle>
            <a:lvl1pPr>
              <a:defRPr/>
            </a:lvl1pPr>
          </a:lstStyle>
          <a:p>
            <a:pPr>
              <a:defRPr/>
            </a:pPr>
            <a:fld id="{A8763805-77C6-4C3D-A763-0BEBA7FB3F30}" type="slidenum">
              <a:rPr lang="de-DE" altLang="de-DE"/>
              <a:pPr>
                <a:defRPr/>
              </a:pPr>
              <a:t>‹Nr.›</a:t>
            </a:fld>
            <a:endParaRPr lang="de-DE" altLang="de-DE"/>
          </a:p>
        </p:txBody>
      </p:sp>
    </p:spTree>
    <p:extLst>
      <p:ext uri="{BB962C8B-B14F-4D97-AF65-F5344CB8AC3E}">
        <p14:creationId xmlns:p14="http://schemas.microsoft.com/office/powerpoint/2010/main" val="20665156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5E839DC1-E8F3-4459-ABE5-0FC674E6B7F3}"/>
              </a:ext>
            </a:extLst>
          </p:cNvPr>
          <p:cNvSpPr>
            <a:spLocks noGrp="1" noChangeArrowheads="1"/>
          </p:cNvSpPr>
          <p:nvPr>
            <p:ph type="dt" sz="half" idx="10"/>
          </p:nvPr>
        </p:nvSpPr>
        <p:spPr>
          <a:ln/>
        </p:spPr>
        <p:txBody>
          <a:bodyPr/>
          <a:lstStyle>
            <a:lvl1pPr>
              <a:defRPr/>
            </a:lvl1pPr>
          </a:lstStyle>
          <a:p>
            <a:pPr>
              <a:defRPr/>
            </a:pPr>
            <a:fld id="{6599D7E2-49AB-4494-9798-15768754CB9B}" type="datetime1">
              <a:rPr lang="de-DE" altLang="de-DE" smtClean="0"/>
              <a:t>21.10.2019</a:t>
            </a:fld>
            <a:endParaRPr lang="de-DE" altLang="de-DE"/>
          </a:p>
        </p:txBody>
      </p:sp>
      <p:sp>
        <p:nvSpPr>
          <p:cNvPr id="5" name="Rectangle 14">
            <a:extLst>
              <a:ext uri="{FF2B5EF4-FFF2-40B4-BE49-F238E27FC236}">
                <a16:creationId xmlns:a16="http://schemas.microsoft.com/office/drawing/2014/main" id="{C61A1012-F085-4FFF-A900-806D4B10761E}"/>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B2A6706A-A819-46CD-B28A-A7BCB16AB6B0}"/>
              </a:ext>
            </a:extLst>
          </p:cNvPr>
          <p:cNvSpPr>
            <a:spLocks noGrp="1" noChangeArrowheads="1"/>
          </p:cNvSpPr>
          <p:nvPr>
            <p:ph type="sldNum" sz="quarter" idx="12"/>
          </p:nvPr>
        </p:nvSpPr>
        <p:spPr>
          <a:ln/>
        </p:spPr>
        <p:txBody>
          <a:bodyPr/>
          <a:lstStyle>
            <a:lvl1pPr>
              <a:defRPr/>
            </a:lvl1pPr>
          </a:lstStyle>
          <a:p>
            <a:pPr>
              <a:defRPr/>
            </a:pPr>
            <a:fld id="{1FE25917-3754-4072-80AD-66187629A6D2}" type="slidenum">
              <a:rPr lang="de-DE" altLang="de-DE"/>
              <a:pPr>
                <a:defRPr/>
              </a:pPr>
              <a:t>‹Nr.›</a:t>
            </a:fld>
            <a:endParaRPr lang="de-DE" altLang="de-DE"/>
          </a:p>
        </p:txBody>
      </p:sp>
    </p:spTree>
    <p:extLst>
      <p:ext uri="{BB962C8B-B14F-4D97-AF65-F5344CB8AC3E}">
        <p14:creationId xmlns:p14="http://schemas.microsoft.com/office/powerpoint/2010/main" val="5039711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BCFB7E9C-D26D-425F-BAA1-F3D86F401289}"/>
              </a:ext>
            </a:extLst>
          </p:cNvPr>
          <p:cNvSpPr>
            <a:spLocks noGrp="1"/>
          </p:cNvSpPr>
          <p:nvPr>
            <p:ph type="dt" sz="half" idx="10"/>
          </p:nvPr>
        </p:nvSpPr>
        <p:spPr/>
        <p:txBody>
          <a:bodyPr/>
          <a:lstStyle>
            <a:lvl1pPr>
              <a:defRPr/>
            </a:lvl1pPr>
          </a:lstStyle>
          <a:p>
            <a:pPr>
              <a:defRPr/>
            </a:pPr>
            <a:fld id="{1AAB25C8-F9D7-40D0-B98F-00EA12D72A18}" type="datetime1">
              <a:rPr lang="de-DE" altLang="de-DE" smtClean="0"/>
              <a:t>21.10.2019</a:t>
            </a:fld>
            <a:endParaRPr lang="de-DE" altLang="de-DE"/>
          </a:p>
        </p:txBody>
      </p:sp>
      <p:sp>
        <p:nvSpPr>
          <p:cNvPr id="5" name="Fußzeilenplatzhalter 4">
            <a:extLst>
              <a:ext uri="{FF2B5EF4-FFF2-40B4-BE49-F238E27FC236}">
                <a16:creationId xmlns:a16="http://schemas.microsoft.com/office/drawing/2014/main" id="{B93E551F-69AD-4906-97A6-5C3AAA8C6DBA}"/>
              </a:ext>
            </a:extLst>
          </p:cNvPr>
          <p:cNvSpPr>
            <a:spLocks noGrp="1"/>
          </p:cNvSpPr>
          <p:nvPr>
            <p:ph type="ftr" sz="quarter" idx="11"/>
          </p:nvPr>
        </p:nvSpPr>
        <p:spPr/>
        <p:txBody>
          <a:bodyPr/>
          <a:lstStyle>
            <a:lvl1pPr>
              <a:defRPr/>
            </a:lvl1pPr>
          </a:lstStyle>
          <a:p>
            <a:pPr>
              <a:defRPr/>
            </a:pPr>
            <a:r>
              <a:rPr lang="de-DE" altLang="de-DE"/>
              <a:t>Multiplikatorin I Hochschule </a:t>
            </a:r>
          </a:p>
        </p:txBody>
      </p:sp>
      <p:sp>
        <p:nvSpPr>
          <p:cNvPr id="6" name="Foliennummernplatzhalter 5">
            <a:extLst>
              <a:ext uri="{FF2B5EF4-FFF2-40B4-BE49-F238E27FC236}">
                <a16:creationId xmlns:a16="http://schemas.microsoft.com/office/drawing/2014/main" id="{95EFD7FB-DF4E-40F4-807B-52FEAD2968F8}"/>
              </a:ext>
            </a:extLst>
          </p:cNvPr>
          <p:cNvSpPr>
            <a:spLocks noGrp="1"/>
          </p:cNvSpPr>
          <p:nvPr>
            <p:ph type="sldNum" sz="quarter" idx="12"/>
          </p:nvPr>
        </p:nvSpPr>
        <p:spPr>
          <a:xfrm>
            <a:off x="84138" y="5946775"/>
            <a:ext cx="671512" cy="885825"/>
          </a:xfrm>
        </p:spPr>
        <p:txBody>
          <a:bodyPr/>
          <a:lstStyle>
            <a:lvl1pPr>
              <a:defRPr/>
            </a:lvl1pPr>
          </a:lstStyle>
          <a:p>
            <a:pPr>
              <a:defRPr/>
            </a:pPr>
            <a:fld id="{D705437F-E1B5-4ABB-9717-99E8051EE71A}" type="slidenum">
              <a:rPr lang="de-DE" altLang="de-DE"/>
              <a:pPr>
                <a:defRPr/>
              </a:pPr>
              <a:t>‹Nr.›</a:t>
            </a:fld>
            <a:endParaRPr lang="de-DE" altLang="de-DE"/>
          </a:p>
        </p:txBody>
      </p:sp>
    </p:spTree>
    <p:extLst>
      <p:ext uri="{BB962C8B-B14F-4D97-AF65-F5344CB8AC3E}">
        <p14:creationId xmlns:p14="http://schemas.microsoft.com/office/powerpoint/2010/main" val="201649384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78EA1CF5-0F9C-4131-8D9C-57376A742F63}"/>
              </a:ext>
            </a:extLst>
          </p:cNvPr>
          <p:cNvSpPr>
            <a:spLocks noGrp="1"/>
          </p:cNvSpPr>
          <p:nvPr>
            <p:ph type="dt" sz="half" idx="10"/>
          </p:nvPr>
        </p:nvSpPr>
        <p:spPr/>
        <p:txBody>
          <a:bodyPr/>
          <a:lstStyle>
            <a:lvl1pPr>
              <a:defRPr/>
            </a:lvl1pPr>
          </a:lstStyle>
          <a:p>
            <a:pPr>
              <a:defRPr/>
            </a:pPr>
            <a:fld id="{82517E0B-2980-4B87-976D-0A9682E71DAB}" type="datetime1">
              <a:rPr lang="de-DE" altLang="de-DE" smtClean="0"/>
              <a:t>21.10.2019</a:t>
            </a:fld>
            <a:endParaRPr lang="de-DE" altLang="de-DE"/>
          </a:p>
        </p:txBody>
      </p:sp>
      <p:sp>
        <p:nvSpPr>
          <p:cNvPr id="5" name="Fußzeilenplatzhalter 4">
            <a:extLst>
              <a:ext uri="{FF2B5EF4-FFF2-40B4-BE49-F238E27FC236}">
                <a16:creationId xmlns:a16="http://schemas.microsoft.com/office/drawing/2014/main" id="{DE65385A-FF98-4F26-AE43-4D4C1EA16492}"/>
              </a:ext>
            </a:extLst>
          </p:cNvPr>
          <p:cNvSpPr>
            <a:spLocks noGrp="1"/>
          </p:cNvSpPr>
          <p:nvPr>
            <p:ph type="ftr" sz="quarter" idx="11"/>
          </p:nvPr>
        </p:nvSpPr>
        <p:spPr/>
        <p:txBody>
          <a:bodyPr/>
          <a:lstStyle>
            <a:lvl1pPr>
              <a:defRPr/>
            </a:lvl1pPr>
          </a:lstStyle>
          <a:p>
            <a:pPr>
              <a:defRPr/>
            </a:pPr>
            <a:r>
              <a:rPr lang="de-DE" altLang="de-DE"/>
              <a:t>Multiplikatorin I Hochschule </a:t>
            </a:r>
          </a:p>
        </p:txBody>
      </p:sp>
      <p:sp>
        <p:nvSpPr>
          <p:cNvPr id="6" name="Foliennummernplatzhalter 5">
            <a:extLst>
              <a:ext uri="{FF2B5EF4-FFF2-40B4-BE49-F238E27FC236}">
                <a16:creationId xmlns:a16="http://schemas.microsoft.com/office/drawing/2014/main" id="{AB3E2ED5-0589-4A8D-A0AC-FEA33109895B}"/>
              </a:ext>
            </a:extLst>
          </p:cNvPr>
          <p:cNvSpPr>
            <a:spLocks noGrp="1"/>
          </p:cNvSpPr>
          <p:nvPr>
            <p:ph type="sldNum" sz="quarter" idx="12"/>
          </p:nvPr>
        </p:nvSpPr>
        <p:spPr>
          <a:xfrm>
            <a:off x="84138" y="5946775"/>
            <a:ext cx="671512" cy="885825"/>
          </a:xfrm>
        </p:spPr>
        <p:txBody>
          <a:bodyPr/>
          <a:lstStyle>
            <a:lvl1pPr>
              <a:defRPr/>
            </a:lvl1pPr>
          </a:lstStyle>
          <a:p>
            <a:pPr>
              <a:defRPr/>
            </a:pPr>
            <a:fld id="{C37C78ED-30E0-4B70-A6A2-D62F68007A51}" type="slidenum">
              <a:rPr lang="de-DE" altLang="de-DE"/>
              <a:pPr>
                <a:defRPr/>
              </a:pPr>
              <a:t>‹Nr.›</a:t>
            </a:fld>
            <a:endParaRPr lang="de-DE" altLang="de-DE"/>
          </a:p>
        </p:txBody>
      </p:sp>
    </p:spTree>
    <p:extLst>
      <p:ext uri="{BB962C8B-B14F-4D97-AF65-F5344CB8AC3E}">
        <p14:creationId xmlns:p14="http://schemas.microsoft.com/office/powerpoint/2010/main" val="309661166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a:extLst>
              <a:ext uri="{FF2B5EF4-FFF2-40B4-BE49-F238E27FC236}">
                <a16:creationId xmlns:a16="http://schemas.microsoft.com/office/drawing/2014/main" id="{2FFBD418-BF25-44CA-8D0E-4026C12121C2}"/>
              </a:ext>
            </a:extLst>
          </p:cNvPr>
          <p:cNvSpPr>
            <a:spLocks noGrp="1" noChangeArrowheads="1"/>
          </p:cNvSpPr>
          <p:nvPr>
            <p:ph type="dt" sz="half" idx="10"/>
          </p:nvPr>
        </p:nvSpPr>
        <p:spPr>
          <a:ln/>
        </p:spPr>
        <p:txBody>
          <a:bodyPr/>
          <a:lstStyle>
            <a:lvl1pPr>
              <a:defRPr/>
            </a:lvl1pPr>
          </a:lstStyle>
          <a:p>
            <a:pPr>
              <a:defRPr/>
            </a:pPr>
            <a:fld id="{C117185B-C8FE-4677-BCE9-597BE35A4D88}" type="datetime1">
              <a:rPr lang="de-DE" altLang="de-DE" smtClean="0"/>
              <a:t>21.10.2019</a:t>
            </a:fld>
            <a:endParaRPr lang="de-DE" altLang="de-DE"/>
          </a:p>
        </p:txBody>
      </p:sp>
      <p:sp>
        <p:nvSpPr>
          <p:cNvPr id="6" name="Rectangle 14">
            <a:extLst>
              <a:ext uri="{FF2B5EF4-FFF2-40B4-BE49-F238E27FC236}">
                <a16:creationId xmlns:a16="http://schemas.microsoft.com/office/drawing/2014/main" id="{E20F7A23-1235-4122-9D57-72901636A172}"/>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490A138A-E174-43F1-B35C-4B2013773E02}"/>
              </a:ext>
            </a:extLst>
          </p:cNvPr>
          <p:cNvSpPr>
            <a:spLocks noGrp="1" noChangeArrowheads="1"/>
          </p:cNvSpPr>
          <p:nvPr>
            <p:ph type="sldNum" sz="quarter" idx="12"/>
          </p:nvPr>
        </p:nvSpPr>
        <p:spPr>
          <a:ln/>
        </p:spPr>
        <p:txBody>
          <a:bodyPr/>
          <a:lstStyle>
            <a:lvl1pPr>
              <a:defRPr/>
            </a:lvl1pPr>
          </a:lstStyle>
          <a:p>
            <a:pPr>
              <a:defRPr/>
            </a:pPr>
            <a:fld id="{7873E454-D107-4C98-86AB-99161B48A241}" type="slidenum">
              <a:rPr lang="de-DE" altLang="de-DE"/>
              <a:pPr>
                <a:defRPr/>
              </a:pPr>
              <a:t>‹Nr.›</a:t>
            </a:fld>
            <a:endParaRPr lang="de-DE" altLang="de-DE"/>
          </a:p>
        </p:txBody>
      </p:sp>
    </p:spTree>
    <p:extLst>
      <p:ext uri="{BB962C8B-B14F-4D97-AF65-F5344CB8AC3E}">
        <p14:creationId xmlns:p14="http://schemas.microsoft.com/office/powerpoint/2010/main" val="389051943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23850" y="1581150"/>
            <a:ext cx="7770813" cy="146208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11C2DACC-34A0-4D8F-9B58-53D4C1D868CF}"/>
              </a:ext>
            </a:extLst>
          </p:cNvPr>
          <p:cNvSpPr>
            <a:spLocks noGrp="1"/>
          </p:cNvSpPr>
          <p:nvPr>
            <p:ph type="dt" idx="10"/>
          </p:nvPr>
        </p:nvSpPr>
        <p:spPr>
          <a:xfrm>
            <a:off x="2667000" y="6553200"/>
            <a:ext cx="1903413" cy="303213"/>
          </a:xfrm>
        </p:spPr>
        <p:txBody>
          <a:bodyPr/>
          <a:lstStyle>
            <a:lvl1pPr>
              <a:defRPr/>
            </a:lvl1pPr>
          </a:lstStyle>
          <a:p>
            <a:pPr>
              <a:defRPr/>
            </a:pPr>
            <a:fld id="{6BEE9463-95BC-425E-BB4A-4975EED35CB1}" type="datetime1">
              <a:rPr lang="de-DE" altLang="de-DE" smtClean="0"/>
              <a:t>21.10.2019</a:t>
            </a:fld>
            <a:endParaRPr lang="de-DE" altLang="de-DE"/>
          </a:p>
        </p:txBody>
      </p:sp>
      <p:sp>
        <p:nvSpPr>
          <p:cNvPr id="4" name="Fußzeilenplatzhalter 3">
            <a:extLst>
              <a:ext uri="{FF2B5EF4-FFF2-40B4-BE49-F238E27FC236}">
                <a16:creationId xmlns:a16="http://schemas.microsoft.com/office/drawing/2014/main" id="{034BFFBD-82D7-43BF-9C2E-B01ED9A4D978}"/>
              </a:ext>
            </a:extLst>
          </p:cNvPr>
          <p:cNvSpPr>
            <a:spLocks noGrp="1"/>
          </p:cNvSpPr>
          <p:nvPr>
            <p:ph type="ftr" idx="11"/>
          </p:nvPr>
        </p:nvSpPr>
        <p:spPr>
          <a:xfrm>
            <a:off x="5195888" y="6553200"/>
            <a:ext cx="3278187" cy="303213"/>
          </a:xfrm>
        </p:spPr>
        <p:txBody>
          <a:bodyPr/>
          <a:lstStyle>
            <a:lvl1pPr>
              <a:defRPr/>
            </a:lvl1pPr>
          </a:lstStyle>
          <a:p>
            <a:pPr>
              <a:defRPr/>
            </a:pPr>
            <a:r>
              <a:rPr lang="de-DE" altLang="de-DE"/>
              <a:t>Multiplikatorin I Hochschule </a:t>
            </a:r>
          </a:p>
        </p:txBody>
      </p:sp>
      <p:sp>
        <p:nvSpPr>
          <p:cNvPr id="5" name="Foliennummernplatzhalter 4">
            <a:extLst>
              <a:ext uri="{FF2B5EF4-FFF2-40B4-BE49-F238E27FC236}">
                <a16:creationId xmlns:a16="http://schemas.microsoft.com/office/drawing/2014/main" id="{20D93FA8-7A4F-4F10-AF52-EA6EFC0B0376}"/>
              </a:ext>
            </a:extLst>
          </p:cNvPr>
          <p:cNvSpPr>
            <a:spLocks noGrp="1"/>
          </p:cNvSpPr>
          <p:nvPr>
            <p:ph type="sldNum" idx="12"/>
          </p:nvPr>
        </p:nvSpPr>
        <p:spPr>
          <a:xfrm>
            <a:off x="9525" y="5962650"/>
            <a:ext cx="1031875" cy="884238"/>
          </a:xfrm>
        </p:spPr>
        <p:txBody>
          <a:bodyPr/>
          <a:lstStyle>
            <a:lvl1pPr>
              <a:defRPr/>
            </a:lvl1pPr>
          </a:lstStyle>
          <a:p>
            <a:pPr>
              <a:defRPr/>
            </a:pPr>
            <a:fld id="{F4C5A2D5-0B70-4595-AD34-59092FBDF631}" type="slidenum">
              <a:rPr lang="de-DE" altLang="de-DE"/>
              <a:pPr>
                <a:defRPr/>
              </a:pPr>
              <a:t>‹Nr.›</a:t>
            </a:fld>
            <a:endParaRPr lang="de-DE" altLang="de-DE"/>
          </a:p>
        </p:txBody>
      </p:sp>
    </p:spTree>
    <p:extLst>
      <p:ext uri="{BB962C8B-B14F-4D97-AF65-F5344CB8AC3E}">
        <p14:creationId xmlns:p14="http://schemas.microsoft.com/office/powerpoint/2010/main" val="198422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32B3587-0E8E-4615-BCED-C48133604712}"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629510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3746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4B0705E-F9F5-4D57-9C1B-C202C5D90E27}"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42583851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DC17D3FD-393E-4504-9930-7287898912B4}"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4747804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3796EAA-E686-4408-B18A-2370C1DC26B1}"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950074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91C14C2-E6D6-41EE-87CC-7FE4F9D44A5A}"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1070650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F459FC5-1B8D-4751-841B-D5EDA62C2E88}" type="datetime1">
              <a:rPr lang="de-DE" altLang="de-DE" smtClean="0"/>
              <a:t>21.10.2019</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6677840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71D97F34-F4BD-4C03-8F5D-BCD14E2E003E}" type="datetime1">
              <a:rPr lang="de-DE" altLang="de-DE" smtClean="0"/>
              <a:t>21.10.2019</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43043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EE4F33E-878D-4E1B-BF45-4283B88C13C8}"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233760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914400" y="2362200"/>
            <a:ext cx="7999413" cy="3732213"/>
          </a:xfrm>
          <a:prstGeom prst="rect">
            <a:avLst/>
          </a:prstGeo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214CF751-3478-4661-910D-5EC09F38730E}"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3591835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822350A-E871-4D65-A553-D5366670882F}"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2267622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DE96589-BF44-4B6F-8542-0767C15EFB89}"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944989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07D6FB2-CCC7-44B2-A0BC-A095530D03AA}"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80476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00A64A01-5711-4096-8525-25C1B0AEBB17}"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633547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0D74762D-4C7B-4995-8D83-F4CDD45141AE}"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296892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2A8308A-B7EF-4A16-9ADE-92AF399E102B}"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764897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BCA0960-841C-40C3-9CF6-2CF652F0AF04}"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5545026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7AC0950F-945C-47C3-8770-209DFF9165A5}"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8678483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A57B709-9276-448F-8F0D-0DB346A92C6A}" type="datetime1">
              <a:rPr lang="de-DE" altLang="de-DE" smtClean="0"/>
              <a:t>21.10.2019</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267219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57B9C50A-BAE3-4E83-A303-60B714391ED6}" type="datetime1">
              <a:rPr lang="de-DE" altLang="de-DE" smtClean="0"/>
              <a:t>21.10.2019</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27660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8192E520-BC60-4355-A097-71242B92B040}"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536361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2269DB03-C7D6-4740-BF60-EE2E3CBB9CFF}"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8410754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B28A01D-56B7-4184-8594-D6C9B237142B}"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67833079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D445211-2E11-4249-B331-29CFC31FA487}"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8723301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A9CD985-A6D5-478F-B7C8-50CC4B9A3695}"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164894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D547D22-EB69-44D6-8DF9-3C0CC0CEA3A4}"/>
              </a:ext>
            </a:extLst>
          </p:cNvPr>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a:buClrTx/>
              <a:buSzTx/>
              <a:buFontTx/>
              <a:buNone/>
              <a:defRPr/>
            </a:pPr>
            <a:endParaRPr kumimoji="1" lang="de-DE" dirty="0">
              <a:solidFill>
                <a:srgbClr val="003366"/>
              </a:solidFill>
              <a:latin typeface="Arial"/>
              <a:ea typeface="Arial"/>
            </a:endParaRPr>
          </a:p>
        </p:txBody>
      </p:sp>
      <p:sp>
        <p:nvSpPr>
          <p:cNvPr id="5" name="AutoShape 3">
            <a:extLst>
              <a:ext uri="{FF2B5EF4-FFF2-40B4-BE49-F238E27FC236}">
                <a16:creationId xmlns:a16="http://schemas.microsoft.com/office/drawing/2014/main" id="{47C0B8F7-4F3A-4A68-9C07-30D3387924A5}"/>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a:buClrTx/>
              <a:buSzTx/>
              <a:buFontTx/>
              <a:buNone/>
              <a:defRPr/>
            </a:pPr>
            <a:endParaRPr kumimoji="1" lang="de-DE" dirty="0">
              <a:solidFill>
                <a:srgbClr val="003366"/>
              </a:solidFill>
              <a:latin typeface="Arial"/>
              <a:ea typeface="Arial"/>
            </a:endParaRPr>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9CA4783D-3FC7-482E-8F91-67E3F628E97D}"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D5030A88-06B5-442F-9AB3-ABD0F374214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14862779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63BEDF1-4934-45EA-98D2-96C540BB5338}"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6881500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D0049C81-335E-439A-99DC-FAD04F392487}"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410061351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EBEA0C1-E9FE-4149-A111-3C900A5AA1DA}"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5576631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3E7DB0D-0CD3-4CB3-960A-EF46ADCC9E0B}"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073829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99A70EE-8D26-4D6A-8816-F5A907DF1E6B}" type="datetime1">
              <a:rPr lang="de-DE" altLang="de-DE" smtClean="0"/>
              <a:t>21.10.2019</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082208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3400AD8-9FA7-4FA6-90AB-0C81F7633B4D}"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275570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8DDA0C6-C2A6-499B-9BD0-172912766A05}" type="datetime1">
              <a:rPr lang="de-DE" altLang="de-DE" smtClean="0"/>
              <a:t>21.10.2019</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41860783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7EE5EBC1-CFD2-4C4E-A683-850662908A28}"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7448809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8E8E504-5F3F-47A0-9ED4-3C40A38262EF}"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5316095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DD87AF1D-C439-4FA5-8CFE-A5D0BB7058A4}"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334957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827D577-B274-40AF-87FF-752C3ABA0B23}"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3278585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63262E59-507A-4599-B1FF-F5CD3A7B7A83}"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987593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9D3B2F89-D317-47D5-ADBA-31736B22B362}"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784942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D373E2A-F11C-4BDF-8F49-43A5C790D8BC}"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76686025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
        <p:nvSpPr>
          <p:cNvPr id="2"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D2805FA-492A-41D2-ACC2-46C48F435A52}" type="datetime1">
              <a:rPr lang="de-DE" altLang="de-DE" smtClean="0"/>
              <a:t>21.10.2019</a:t>
            </a:fld>
            <a:endParaRPr lang="de-DE" altLang="de-DE" dirty="0"/>
          </a:p>
        </p:txBody>
      </p:sp>
      <p:sp>
        <p:nvSpPr>
          <p:cNvPr id="3"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4"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119666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a:t>Formatvorlage des Untertitelmasters durch Klicken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1BF5C71-8D9A-41C9-92ED-BD1D6E059C8A}"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720644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FE3735EA-36AE-4580-B231-A3FFC32E9B67}"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804638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8C0BD00-3317-4092-9384-666D913AAD17}"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269386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Textmasterformat bearbeiten</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EF1F5006-B3EF-493D-8E21-F0D48AF55184}"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8284787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2713"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89513" y="2362200"/>
            <a:ext cx="3924300" cy="3732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C3061D6-783C-4A5F-8583-4AB149AD8594}"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135110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083E5DA5-163A-4301-B6F1-3A109CED7556}"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268871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80E7CFF-3C04-4A40-8977-BB4B76374D76}" type="datetime1">
              <a:rPr lang="de-DE" altLang="de-DE" smtClean="0"/>
              <a:t>21.10.2019</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0919191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1297BE2C-5289-4704-8011-B43B65029F24}" type="datetime1">
              <a:rPr lang="de-DE" altLang="de-DE" smtClean="0"/>
              <a:t>21.10.2019</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7687997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5DF2CB64-62E9-4A84-AB09-AFF12DAF5ED2}"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40778644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E5CCC71-2F50-460E-9071-7CE1A791D009}"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55405827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98A84A8F-E919-4C46-9E02-6DDDA95390F9}"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6196752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268413"/>
            <a:ext cx="1998663" cy="4826000"/>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268413"/>
            <a:ext cx="5848350" cy="4826000"/>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3935E6E1-E40B-49E8-B073-01333C2076EB}" type="datetime1">
              <a:rPr lang="de-DE" altLang="de-DE" smtClean="0"/>
              <a:t>21.10.2019</a:t>
            </a:fld>
            <a:endParaRPr lang="de-DE" altLang="de-DE" dirty="0"/>
          </a:p>
        </p:txBody>
      </p:sp>
      <p:sp>
        <p:nvSpPr>
          <p:cNvPr id="8"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9"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1784228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413"/>
            <a:ext cx="7999413" cy="635000"/>
          </a:xfrm>
          <a:prstGeom prst="rect">
            <a:avLst/>
          </a:prstGeom>
        </p:spPr>
        <p:txBody>
          <a:bodyPr/>
          <a:lstStyle/>
          <a:p>
            <a:r>
              <a:rPr lang="de-DE"/>
              <a:t>Titelmasterformat durch Klicken bearbeiten</a:t>
            </a:r>
          </a:p>
        </p:txBody>
      </p:sp>
      <p:sp>
        <p:nvSpPr>
          <p:cNvPr id="6"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F00378E-60BA-4A91-851E-680986D769E0}" type="datetime1">
              <a:rPr lang="de-DE" altLang="de-DE" smtClean="0"/>
              <a:t>21.10.2019</a:t>
            </a:fld>
            <a:endParaRPr lang="de-DE" altLang="de-DE" dirty="0"/>
          </a:p>
        </p:txBody>
      </p:sp>
      <p:sp>
        <p:nvSpPr>
          <p:cNvPr id="7"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8"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5252838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CDDCCC49-3C74-4112-9077-11611702853E}"/>
              </a:ext>
            </a:extLst>
          </p:cNvPr>
          <p:cNvSpPr>
            <a:spLocks noChangeArrowheads="1"/>
          </p:cNvSpPr>
          <p:nvPr/>
        </p:nvSpPr>
        <p:spPr bwMode="auto">
          <a:xfrm>
            <a:off x="0" y="0"/>
            <a:ext cx="4572000" cy="6858000"/>
          </a:xfrm>
          <a:prstGeom prst="rect">
            <a:avLst/>
          </a:prstGeom>
          <a:solidFill>
            <a:srgbClr val="3493C5"/>
          </a:solidFill>
          <a:ln>
            <a:noFill/>
          </a:ln>
          <a:extLst>
            <a:ext uri="{91240B29-F687-4f45-9708-019B960494DF}"/>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5" name="AutoShape 3">
            <a:extLst>
              <a:ext uri="{FF2B5EF4-FFF2-40B4-BE49-F238E27FC236}">
                <a16:creationId xmlns:a16="http://schemas.microsoft.com/office/drawing/2014/main" id="{8EF5CB43-923F-4C1A-8324-E3CA8F118EBE}"/>
              </a:ext>
            </a:extLst>
          </p:cNvPr>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a:extLst>
              <a:ext uri="{FF2B5EF4-FFF2-40B4-BE49-F238E27FC236}">
                <a16:creationId xmlns:a16="http://schemas.microsoft.com/office/drawing/2014/main" id="{49BFDA9D-7269-4536-908C-1AE8B80218C0}"/>
              </a:ext>
            </a:extLst>
          </p:cNvPr>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FC10BC2B-BCC5-44C9-8A38-681ABB53C9F6}" type="datetime1">
              <a:rPr lang="de-DE" smtClean="0"/>
              <a:t>21.10.2019</a:t>
            </a:fld>
            <a:endParaRPr lang="de-DE"/>
          </a:p>
        </p:txBody>
      </p:sp>
      <p:sp>
        <p:nvSpPr>
          <p:cNvPr id="8" name="Rectangle 15">
            <a:extLst>
              <a:ext uri="{FF2B5EF4-FFF2-40B4-BE49-F238E27FC236}">
                <a16:creationId xmlns:a16="http://schemas.microsoft.com/office/drawing/2014/main" id="{F86B70CB-6C92-4A9B-A016-73178575A53A}"/>
              </a:ext>
            </a:extLst>
          </p:cNvPr>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a:extLst>
              <a:ext uri="{FF2B5EF4-FFF2-40B4-BE49-F238E27FC236}">
                <a16:creationId xmlns:a16="http://schemas.microsoft.com/office/drawing/2014/main" id="{B627F73E-DCA6-458D-828D-AF8E601D8214}"/>
              </a:ext>
            </a:extLst>
          </p:cNvPr>
          <p:cNvSpPr>
            <a:spLocks noGrp="1" noChangeArrowheads="1"/>
          </p:cNvSpPr>
          <p:nvPr>
            <p:ph type="sldNum" sz="quarter" idx="12"/>
          </p:nvPr>
        </p:nvSpPr>
        <p:spPr>
          <a:xfrm>
            <a:off x="9525" y="5962650"/>
            <a:ext cx="1033463" cy="885825"/>
          </a:xfrm>
        </p:spPr>
        <p:txBody>
          <a:bodyPr anchorCtr="0"/>
          <a:lstStyle>
            <a:lvl1pPr>
              <a:defRPr/>
            </a:lvl1pPr>
          </a:lstStyle>
          <a:p>
            <a:pPr>
              <a:defRPr/>
            </a:pPr>
            <a:fld id="{7D9050A1-60A0-4818-AE5A-3D282311437D}" type="slidenum">
              <a:rPr lang="de-DE" altLang="de-DE"/>
              <a:pPr>
                <a:defRPr/>
              </a:pPr>
              <a:t>‹Nr.›</a:t>
            </a:fld>
            <a:endParaRPr lang="de-DE" altLang="de-DE"/>
          </a:p>
        </p:txBody>
      </p:sp>
      <p:pic>
        <p:nvPicPr>
          <p:cNvPr id="10" name="Grafik 9">
            <a:extLst>
              <a:ext uri="{FF2B5EF4-FFF2-40B4-BE49-F238E27FC236}">
                <a16:creationId xmlns:a16="http://schemas.microsoft.com/office/drawing/2014/main" id="{53480BBF-7733-48C1-87FC-5DAEA954B13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199628437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EC47BFF3-6A9F-418B-AD7C-835FC231A0B3}"/>
              </a:ext>
            </a:extLst>
          </p:cNvPr>
          <p:cNvSpPr>
            <a:spLocks noGrp="1" noChangeArrowheads="1"/>
          </p:cNvSpPr>
          <p:nvPr>
            <p:ph type="dt" sz="half" idx="10"/>
          </p:nvPr>
        </p:nvSpPr>
        <p:spPr>
          <a:ln/>
        </p:spPr>
        <p:txBody>
          <a:bodyPr/>
          <a:lstStyle>
            <a:lvl1pPr>
              <a:defRPr/>
            </a:lvl1pPr>
          </a:lstStyle>
          <a:p>
            <a:pPr>
              <a:defRPr/>
            </a:pPr>
            <a:fld id="{0476D532-3270-44D7-8703-34E00CBA5E24}" type="datetime1">
              <a:rPr lang="de-DE" altLang="de-DE" smtClean="0"/>
              <a:t>21.10.2019</a:t>
            </a:fld>
            <a:endParaRPr lang="de-DE" altLang="de-DE"/>
          </a:p>
        </p:txBody>
      </p:sp>
      <p:sp>
        <p:nvSpPr>
          <p:cNvPr id="5" name="Rectangle 14">
            <a:extLst>
              <a:ext uri="{FF2B5EF4-FFF2-40B4-BE49-F238E27FC236}">
                <a16:creationId xmlns:a16="http://schemas.microsoft.com/office/drawing/2014/main" id="{6E71A83F-A668-4A3A-A069-CEB24482B216}"/>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D64E0CCC-050A-4CE5-8BD1-D47710E7B3EE}"/>
              </a:ext>
            </a:extLst>
          </p:cNvPr>
          <p:cNvSpPr>
            <a:spLocks noGrp="1" noChangeArrowheads="1"/>
          </p:cNvSpPr>
          <p:nvPr>
            <p:ph type="sldNum" sz="quarter" idx="12"/>
          </p:nvPr>
        </p:nvSpPr>
        <p:spPr>
          <a:ln/>
        </p:spPr>
        <p:txBody>
          <a:bodyPr/>
          <a:lstStyle>
            <a:lvl1pPr>
              <a:defRPr/>
            </a:lvl1pPr>
          </a:lstStyle>
          <a:p>
            <a:pPr>
              <a:defRPr/>
            </a:pPr>
            <a:fld id="{C2161907-859E-4CE1-A6A3-26BBB2C320ED}" type="slidenum">
              <a:rPr lang="de-DE" altLang="de-DE"/>
              <a:pPr>
                <a:defRPr/>
              </a:pPr>
              <a:t>‹Nr.›</a:t>
            </a:fld>
            <a:endParaRPr lang="de-DE" altLang="de-DE"/>
          </a:p>
        </p:txBody>
      </p:sp>
    </p:spTree>
    <p:extLst>
      <p:ext uri="{BB962C8B-B14F-4D97-AF65-F5344CB8AC3E}">
        <p14:creationId xmlns:p14="http://schemas.microsoft.com/office/powerpoint/2010/main" val="8876773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a:extLst>
              <a:ext uri="{FF2B5EF4-FFF2-40B4-BE49-F238E27FC236}">
                <a16:creationId xmlns:a16="http://schemas.microsoft.com/office/drawing/2014/main" id="{21E6F2E2-5FAA-4750-8A1E-91E05CDBFD32}"/>
              </a:ext>
            </a:extLst>
          </p:cNvPr>
          <p:cNvSpPr>
            <a:spLocks noGrp="1" noChangeArrowheads="1"/>
          </p:cNvSpPr>
          <p:nvPr>
            <p:ph type="dt" sz="half" idx="10"/>
          </p:nvPr>
        </p:nvSpPr>
        <p:spPr>
          <a:ln/>
        </p:spPr>
        <p:txBody>
          <a:bodyPr/>
          <a:lstStyle>
            <a:lvl1pPr>
              <a:defRPr/>
            </a:lvl1pPr>
          </a:lstStyle>
          <a:p>
            <a:pPr>
              <a:defRPr/>
            </a:pPr>
            <a:fld id="{2712446C-05BE-4665-ACD7-EAECCA4749CB}" type="datetime1">
              <a:rPr lang="de-DE" altLang="de-DE" smtClean="0"/>
              <a:t>21.10.2019</a:t>
            </a:fld>
            <a:endParaRPr lang="de-DE" altLang="de-DE"/>
          </a:p>
        </p:txBody>
      </p:sp>
      <p:sp>
        <p:nvSpPr>
          <p:cNvPr id="5" name="Rectangle 14">
            <a:extLst>
              <a:ext uri="{FF2B5EF4-FFF2-40B4-BE49-F238E27FC236}">
                <a16:creationId xmlns:a16="http://schemas.microsoft.com/office/drawing/2014/main" id="{6B6F49F1-1AB6-49AE-BE9E-54BAC241108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7467974D-70FA-42E2-9656-4A2E0A55E69E}"/>
              </a:ext>
            </a:extLst>
          </p:cNvPr>
          <p:cNvSpPr>
            <a:spLocks noGrp="1" noChangeArrowheads="1"/>
          </p:cNvSpPr>
          <p:nvPr>
            <p:ph type="sldNum" sz="quarter" idx="12"/>
          </p:nvPr>
        </p:nvSpPr>
        <p:spPr>
          <a:ln/>
        </p:spPr>
        <p:txBody>
          <a:bodyPr/>
          <a:lstStyle>
            <a:lvl1pPr>
              <a:defRPr/>
            </a:lvl1pPr>
          </a:lstStyle>
          <a:p>
            <a:pPr>
              <a:defRPr/>
            </a:pPr>
            <a:fld id="{2606EC77-E861-45A2-AF13-204F0B0C40F5}" type="slidenum">
              <a:rPr lang="de-DE" altLang="de-DE"/>
              <a:pPr>
                <a:defRPr/>
              </a:pPr>
              <a:t>‹Nr.›</a:t>
            </a:fld>
            <a:endParaRPr lang="de-DE" altLang="de-DE"/>
          </a:p>
        </p:txBody>
      </p:sp>
    </p:spTree>
    <p:extLst>
      <p:ext uri="{BB962C8B-B14F-4D97-AF65-F5344CB8AC3E}">
        <p14:creationId xmlns:p14="http://schemas.microsoft.com/office/powerpoint/2010/main" val="24057724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Rectangle 13">
            <a:extLst>
              <a:ext uri="{FF2B5EF4-FFF2-40B4-BE49-F238E27FC236}">
                <a16:creationId xmlns:a16="http://schemas.microsoft.com/office/drawing/2014/main" id="{B808DFB8-D89A-43D1-A20E-E62C1AC59BEA}"/>
              </a:ext>
            </a:extLst>
          </p:cNvPr>
          <p:cNvSpPr>
            <a:spLocks noGrp="1" noChangeArrowheads="1"/>
          </p:cNvSpPr>
          <p:nvPr>
            <p:ph type="dt" sz="half" idx="10"/>
          </p:nvPr>
        </p:nvSpPr>
        <p:spPr>
          <a:ln/>
        </p:spPr>
        <p:txBody>
          <a:bodyPr/>
          <a:lstStyle>
            <a:lvl1pPr>
              <a:defRPr/>
            </a:lvl1pPr>
          </a:lstStyle>
          <a:p>
            <a:pPr>
              <a:defRPr/>
            </a:pPr>
            <a:fld id="{CD670741-6F80-4528-96D8-9ADE0E4D01A3}" type="datetime1">
              <a:rPr lang="de-DE" altLang="de-DE" smtClean="0"/>
              <a:t>21.10.2019</a:t>
            </a:fld>
            <a:endParaRPr lang="de-DE" altLang="de-DE"/>
          </a:p>
        </p:txBody>
      </p:sp>
      <p:sp>
        <p:nvSpPr>
          <p:cNvPr id="6" name="Rectangle 14">
            <a:extLst>
              <a:ext uri="{FF2B5EF4-FFF2-40B4-BE49-F238E27FC236}">
                <a16:creationId xmlns:a16="http://schemas.microsoft.com/office/drawing/2014/main" id="{3EDBD036-17F3-4D1F-B600-F05110749F9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DA1DE539-2255-42B2-B844-1DCAEF354F49}"/>
              </a:ext>
            </a:extLst>
          </p:cNvPr>
          <p:cNvSpPr>
            <a:spLocks noGrp="1" noChangeArrowheads="1"/>
          </p:cNvSpPr>
          <p:nvPr>
            <p:ph type="sldNum" sz="quarter" idx="12"/>
          </p:nvPr>
        </p:nvSpPr>
        <p:spPr>
          <a:ln/>
        </p:spPr>
        <p:txBody>
          <a:bodyPr/>
          <a:lstStyle>
            <a:lvl1pPr>
              <a:defRPr/>
            </a:lvl1pPr>
          </a:lstStyle>
          <a:p>
            <a:pPr>
              <a:defRPr/>
            </a:pPr>
            <a:fld id="{386770C0-6CEC-4B41-943C-9741C66C75AD}" type="slidenum">
              <a:rPr lang="de-DE" altLang="de-DE"/>
              <a:pPr>
                <a:defRPr/>
              </a:pPr>
              <a:t>‹Nr.›</a:t>
            </a:fld>
            <a:endParaRPr lang="de-DE" altLang="de-DE"/>
          </a:p>
        </p:txBody>
      </p:sp>
    </p:spTree>
    <p:extLst>
      <p:ext uri="{BB962C8B-B14F-4D97-AF65-F5344CB8AC3E}">
        <p14:creationId xmlns:p14="http://schemas.microsoft.com/office/powerpoint/2010/main" val="93577367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a:extLst>
              <a:ext uri="{FF2B5EF4-FFF2-40B4-BE49-F238E27FC236}">
                <a16:creationId xmlns:a16="http://schemas.microsoft.com/office/drawing/2014/main" id="{A0428CC0-9CF8-4DEF-9DF4-84274F4C5704}"/>
              </a:ext>
            </a:extLst>
          </p:cNvPr>
          <p:cNvSpPr>
            <a:spLocks noGrp="1" noChangeArrowheads="1"/>
          </p:cNvSpPr>
          <p:nvPr>
            <p:ph type="dt" sz="half" idx="10"/>
          </p:nvPr>
        </p:nvSpPr>
        <p:spPr>
          <a:ln/>
        </p:spPr>
        <p:txBody>
          <a:bodyPr/>
          <a:lstStyle>
            <a:lvl1pPr>
              <a:defRPr/>
            </a:lvl1pPr>
          </a:lstStyle>
          <a:p>
            <a:pPr>
              <a:defRPr/>
            </a:pPr>
            <a:fld id="{D37F4C62-9093-49D1-BFD6-02D2E2DDBE57}" type="datetime1">
              <a:rPr lang="de-DE" altLang="de-DE" smtClean="0"/>
              <a:t>21.10.2019</a:t>
            </a:fld>
            <a:endParaRPr lang="de-DE" altLang="de-DE"/>
          </a:p>
        </p:txBody>
      </p:sp>
      <p:sp>
        <p:nvSpPr>
          <p:cNvPr id="8" name="Rectangle 14">
            <a:extLst>
              <a:ext uri="{FF2B5EF4-FFF2-40B4-BE49-F238E27FC236}">
                <a16:creationId xmlns:a16="http://schemas.microsoft.com/office/drawing/2014/main" id="{4C37BD52-4D1B-4EE6-89B8-91FF62F72341}"/>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9" name="Rectangle 15">
            <a:extLst>
              <a:ext uri="{FF2B5EF4-FFF2-40B4-BE49-F238E27FC236}">
                <a16:creationId xmlns:a16="http://schemas.microsoft.com/office/drawing/2014/main" id="{A36540C4-043C-4044-846E-F225E99BC087}"/>
              </a:ext>
            </a:extLst>
          </p:cNvPr>
          <p:cNvSpPr>
            <a:spLocks noGrp="1" noChangeArrowheads="1"/>
          </p:cNvSpPr>
          <p:nvPr>
            <p:ph type="sldNum" sz="quarter" idx="12"/>
          </p:nvPr>
        </p:nvSpPr>
        <p:spPr>
          <a:ln/>
        </p:spPr>
        <p:txBody>
          <a:bodyPr/>
          <a:lstStyle>
            <a:lvl1pPr>
              <a:defRPr/>
            </a:lvl1pPr>
          </a:lstStyle>
          <a:p>
            <a:pPr>
              <a:defRPr/>
            </a:pPr>
            <a:fld id="{14FBF2CC-7F03-4D59-9830-22A31329C84E}" type="slidenum">
              <a:rPr lang="de-DE" altLang="de-DE"/>
              <a:pPr>
                <a:defRPr/>
              </a:pPr>
              <a:t>‹Nr.›</a:t>
            </a:fld>
            <a:endParaRPr lang="de-DE" altLang="de-DE"/>
          </a:p>
        </p:txBody>
      </p:sp>
    </p:spTree>
    <p:extLst>
      <p:ext uri="{BB962C8B-B14F-4D97-AF65-F5344CB8AC3E}">
        <p14:creationId xmlns:p14="http://schemas.microsoft.com/office/powerpoint/2010/main" val="30099966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a:extLst>
              <a:ext uri="{FF2B5EF4-FFF2-40B4-BE49-F238E27FC236}">
                <a16:creationId xmlns:a16="http://schemas.microsoft.com/office/drawing/2014/main" id="{E105EF78-5F63-48DA-AF0F-13C544176079}"/>
              </a:ext>
            </a:extLst>
          </p:cNvPr>
          <p:cNvSpPr>
            <a:spLocks noGrp="1" noChangeArrowheads="1"/>
          </p:cNvSpPr>
          <p:nvPr>
            <p:ph type="dt" sz="half" idx="10"/>
          </p:nvPr>
        </p:nvSpPr>
        <p:spPr>
          <a:ln/>
        </p:spPr>
        <p:txBody>
          <a:bodyPr/>
          <a:lstStyle>
            <a:lvl1pPr>
              <a:defRPr/>
            </a:lvl1pPr>
          </a:lstStyle>
          <a:p>
            <a:pPr>
              <a:defRPr/>
            </a:pPr>
            <a:fld id="{832416D9-59F0-4668-A656-15246331C263}" type="datetime1">
              <a:rPr lang="de-DE" altLang="de-DE" smtClean="0"/>
              <a:t>21.10.2019</a:t>
            </a:fld>
            <a:endParaRPr lang="de-DE" altLang="de-DE"/>
          </a:p>
        </p:txBody>
      </p:sp>
      <p:sp>
        <p:nvSpPr>
          <p:cNvPr id="4" name="Rectangle 14">
            <a:extLst>
              <a:ext uri="{FF2B5EF4-FFF2-40B4-BE49-F238E27FC236}">
                <a16:creationId xmlns:a16="http://schemas.microsoft.com/office/drawing/2014/main" id="{EA8E1E5C-E47C-4526-B152-0B66FE6A8A59}"/>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5" name="Rectangle 15">
            <a:extLst>
              <a:ext uri="{FF2B5EF4-FFF2-40B4-BE49-F238E27FC236}">
                <a16:creationId xmlns:a16="http://schemas.microsoft.com/office/drawing/2014/main" id="{B0AAEC06-3683-4483-9590-C7CC8A10BFE4}"/>
              </a:ext>
            </a:extLst>
          </p:cNvPr>
          <p:cNvSpPr>
            <a:spLocks noGrp="1" noChangeArrowheads="1"/>
          </p:cNvSpPr>
          <p:nvPr>
            <p:ph type="sldNum" sz="quarter" idx="12"/>
          </p:nvPr>
        </p:nvSpPr>
        <p:spPr>
          <a:ln/>
        </p:spPr>
        <p:txBody>
          <a:bodyPr/>
          <a:lstStyle>
            <a:lvl1pPr>
              <a:defRPr/>
            </a:lvl1pPr>
          </a:lstStyle>
          <a:p>
            <a:pPr>
              <a:defRPr/>
            </a:pPr>
            <a:fld id="{DC247247-1E8A-4665-9816-FCBC95C7052E}" type="slidenum">
              <a:rPr lang="de-DE" altLang="de-DE"/>
              <a:pPr>
                <a:defRPr/>
              </a:pPr>
              <a:t>‹Nr.›</a:t>
            </a:fld>
            <a:endParaRPr lang="de-DE" altLang="de-DE"/>
          </a:p>
        </p:txBody>
      </p:sp>
    </p:spTree>
    <p:extLst>
      <p:ext uri="{BB962C8B-B14F-4D97-AF65-F5344CB8AC3E}">
        <p14:creationId xmlns:p14="http://schemas.microsoft.com/office/powerpoint/2010/main" val="9018929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a:extLst>
              <a:ext uri="{FF2B5EF4-FFF2-40B4-BE49-F238E27FC236}">
                <a16:creationId xmlns:a16="http://schemas.microsoft.com/office/drawing/2014/main" id="{FC4D5B1F-7F1F-4D68-98C7-794A95C3A4C7}"/>
              </a:ext>
            </a:extLst>
          </p:cNvPr>
          <p:cNvSpPr>
            <a:spLocks noGrp="1" noChangeArrowheads="1"/>
          </p:cNvSpPr>
          <p:nvPr>
            <p:ph type="dt" sz="half" idx="10"/>
          </p:nvPr>
        </p:nvSpPr>
        <p:spPr>
          <a:ln/>
        </p:spPr>
        <p:txBody>
          <a:bodyPr/>
          <a:lstStyle>
            <a:lvl1pPr>
              <a:defRPr/>
            </a:lvl1pPr>
          </a:lstStyle>
          <a:p>
            <a:pPr>
              <a:defRPr/>
            </a:pPr>
            <a:fld id="{DB53985D-21FD-4C5C-ACD6-F116BCD07ADF}" type="datetime1">
              <a:rPr lang="de-DE" altLang="de-DE" smtClean="0"/>
              <a:t>21.10.2019</a:t>
            </a:fld>
            <a:endParaRPr lang="de-DE" altLang="de-DE"/>
          </a:p>
        </p:txBody>
      </p:sp>
      <p:sp>
        <p:nvSpPr>
          <p:cNvPr id="3" name="Rectangle 14">
            <a:extLst>
              <a:ext uri="{FF2B5EF4-FFF2-40B4-BE49-F238E27FC236}">
                <a16:creationId xmlns:a16="http://schemas.microsoft.com/office/drawing/2014/main" id="{0137A443-478D-4F6E-AA4C-7E39721A3C3F}"/>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4" name="Rectangle 15">
            <a:extLst>
              <a:ext uri="{FF2B5EF4-FFF2-40B4-BE49-F238E27FC236}">
                <a16:creationId xmlns:a16="http://schemas.microsoft.com/office/drawing/2014/main" id="{3F31229D-28EC-47B3-910B-A111AA2666DE}"/>
              </a:ext>
            </a:extLst>
          </p:cNvPr>
          <p:cNvSpPr>
            <a:spLocks noGrp="1" noChangeArrowheads="1"/>
          </p:cNvSpPr>
          <p:nvPr>
            <p:ph type="sldNum" sz="quarter" idx="12"/>
          </p:nvPr>
        </p:nvSpPr>
        <p:spPr>
          <a:ln/>
        </p:spPr>
        <p:txBody>
          <a:bodyPr/>
          <a:lstStyle>
            <a:lvl1pPr>
              <a:defRPr/>
            </a:lvl1pPr>
          </a:lstStyle>
          <a:p>
            <a:pPr>
              <a:defRPr/>
            </a:pPr>
            <a:fld id="{6C5C7A33-DE20-4FB6-A5A6-63FB74F8E232}" type="slidenum">
              <a:rPr lang="de-DE" altLang="de-DE"/>
              <a:pPr>
                <a:defRPr/>
              </a:pPr>
              <a:t>‹Nr.›</a:t>
            </a:fld>
            <a:endParaRPr lang="de-DE" altLang="de-DE"/>
          </a:p>
        </p:txBody>
      </p:sp>
    </p:spTree>
    <p:extLst>
      <p:ext uri="{BB962C8B-B14F-4D97-AF65-F5344CB8AC3E}">
        <p14:creationId xmlns:p14="http://schemas.microsoft.com/office/powerpoint/2010/main" val="5543920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603DAE8E-4FC3-4D9C-BAF8-F0003A92A215}"/>
              </a:ext>
            </a:extLst>
          </p:cNvPr>
          <p:cNvSpPr>
            <a:spLocks noGrp="1" noChangeArrowheads="1"/>
          </p:cNvSpPr>
          <p:nvPr>
            <p:ph type="dt" sz="half" idx="10"/>
          </p:nvPr>
        </p:nvSpPr>
        <p:spPr>
          <a:ln/>
        </p:spPr>
        <p:txBody>
          <a:bodyPr/>
          <a:lstStyle>
            <a:lvl1pPr>
              <a:defRPr/>
            </a:lvl1pPr>
          </a:lstStyle>
          <a:p>
            <a:pPr>
              <a:defRPr/>
            </a:pPr>
            <a:fld id="{4B5D2196-D6E5-41F4-9E38-5E0C791CAF14}" type="datetime1">
              <a:rPr lang="de-DE" altLang="de-DE" smtClean="0"/>
              <a:t>21.10.2019</a:t>
            </a:fld>
            <a:endParaRPr lang="de-DE" altLang="de-DE"/>
          </a:p>
        </p:txBody>
      </p:sp>
      <p:sp>
        <p:nvSpPr>
          <p:cNvPr id="6" name="Rectangle 14">
            <a:extLst>
              <a:ext uri="{FF2B5EF4-FFF2-40B4-BE49-F238E27FC236}">
                <a16:creationId xmlns:a16="http://schemas.microsoft.com/office/drawing/2014/main" id="{D11AA8C6-99DB-4BA3-B6FD-1477BD140053}"/>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77D8F902-7168-4728-92EA-0CCE0BBDF2C4}"/>
              </a:ext>
            </a:extLst>
          </p:cNvPr>
          <p:cNvSpPr>
            <a:spLocks noGrp="1" noChangeArrowheads="1"/>
          </p:cNvSpPr>
          <p:nvPr>
            <p:ph type="sldNum" sz="quarter" idx="12"/>
          </p:nvPr>
        </p:nvSpPr>
        <p:spPr>
          <a:ln/>
        </p:spPr>
        <p:txBody>
          <a:bodyPr/>
          <a:lstStyle>
            <a:lvl1pPr>
              <a:defRPr/>
            </a:lvl1pPr>
          </a:lstStyle>
          <a:p>
            <a:pPr>
              <a:defRPr/>
            </a:pPr>
            <a:fld id="{5AAABA80-9D3B-4AD2-8DC2-B0A428F54B35}" type="slidenum">
              <a:rPr lang="de-DE" altLang="de-DE"/>
              <a:pPr>
                <a:defRPr/>
              </a:pPr>
              <a:t>‹Nr.›</a:t>
            </a:fld>
            <a:endParaRPr lang="de-DE" altLang="de-DE"/>
          </a:p>
        </p:txBody>
      </p:sp>
    </p:spTree>
    <p:extLst>
      <p:ext uri="{BB962C8B-B14F-4D97-AF65-F5344CB8AC3E}">
        <p14:creationId xmlns:p14="http://schemas.microsoft.com/office/powerpoint/2010/main" val="13202881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a:extLst>
              <a:ext uri="{FF2B5EF4-FFF2-40B4-BE49-F238E27FC236}">
                <a16:creationId xmlns:a16="http://schemas.microsoft.com/office/drawing/2014/main" id="{E34B6D31-F480-4A27-810B-8BC9CAC563AB}"/>
              </a:ext>
            </a:extLst>
          </p:cNvPr>
          <p:cNvSpPr>
            <a:spLocks noGrp="1" noChangeArrowheads="1"/>
          </p:cNvSpPr>
          <p:nvPr>
            <p:ph type="dt" sz="half" idx="10"/>
          </p:nvPr>
        </p:nvSpPr>
        <p:spPr>
          <a:ln/>
        </p:spPr>
        <p:txBody>
          <a:bodyPr/>
          <a:lstStyle>
            <a:lvl1pPr>
              <a:defRPr/>
            </a:lvl1pPr>
          </a:lstStyle>
          <a:p>
            <a:pPr>
              <a:defRPr/>
            </a:pPr>
            <a:fld id="{92C145F3-CFEC-48A9-A742-63A367952B50}" type="datetime1">
              <a:rPr lang="de-DE" altLang="de-DE" smtClean="0"/>
              <a:t>21.10.2019</a:t>
            </a:fld>
            <a:endParaRPr lang="de-DE" altLang="de-DE"/>
          </a:p>
        </p:txBody>
      </p:sp>
      <p:sp>
        <p:nvSpPr>
          <p:cNvPr id="6" name="Rectangle 14">
            <a:extLst>
              <a:ext uri="{FF2B5EF4-FFF2-40B4-BE49-F238E27FC236}">
                <a16:creationId xmlns:a16="http://schemas.microsoft.com/office/drawing/2014/main" id="{56BEAB4B-67F2-4776-BE85-C2819B69016D}"/>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238FEFB4-9D6E-4604-9056-AB7FC4394E7C}"/>
              </a:ext>
            </a:extLst>
          </p:cNvPr>
          <p:cNvSpPr>
            <a:spLocks noGrp="1" noChangeArrowheads="1"/>
          </p:cNvSpPr>
          <p:nvPr>
            <p:ph type="sldNum" sz="quarter" idx="12"/>
          </p:nvPr>
        </p:nvSpPr>
        <p:spPr>
          <a:ln/>
        </p:spPr>
        <p:txBody>
          <a:bodyPr/>
          <a:lstStyle>
            <a:lvl1pPr>
              <a:defRPr/>
            </a:lvl1pPr>
          </a:lstStyle>
          <a:p>
            <a:pPr>
              <a:defRPr/>
            </a:pPr>
            <a:fld id="{EF4BE178-7787-49DB-AC76-49651C90E5C7}" type="slidenum">
              <a:rPr lang="de-DE" altLang="de-DE"/>
              <a:pPr>
                <a:defRPr/>
              </a:pPr>
              <a:t>‹Nr.›</a:t>
            </a:fld>
            <a:endParaRPr lang="de-DE" altLang="de-DE"/>
          </a:p>
        </p:txBody>
      </p:sp>
    </p:spTree>
    <p:extLst>
      <p:ext uri="{BB962C8B-B14F-4D97-AF65-F5344CB8AC3E}">
        <p14:creationId xmlns:p14="http://schemas.microsoft.com/office/powerpoint/2010/main" val="396679911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a:extLst>
              <a:ext uri="{FF2B5EF4-FFF2-40B4-BE49-F238E27FC236}">
                <a16:creationId xmlns:a16="http://schemas.microsoft.com/office/drawing/2014/main" id="{204BAED8-B5AD-472B-AAB8-78F1871F553B}"/>
              </a:ext>
            </a:extLst>
          </p:cNvPr>
          <p:cNvSpPr>
            <a:spLocks noGrp="1" noChangeArrowheads="1"/>
          </p:cNvSpPr>
          <p:nvPr>
            <p:ph type="dt" sz="half" idx="10"/>
          </p:nvPr>
        </p:nvSpPr>
        <p:spPr>
          <a:ln/>
        </p:spPr>
        <p:txBody>
          <a:bodyPr/>
          <a:lstStyle>
            <a:lvl1pPr>
              <a:defRPr/>
            </a:lvl1pPr>
          </a:lstStyle>
          <a:p>
            <a:pPr>
              <a:defRPr/>
            </a:pPr>
            <a:fld id="{89AA6507-418F-4B88-8386-F2E7205CC8E2}" type="datetime1">
              <a:rPr lang="de-DE" altLang="de-DE" smtClean="0"/>
              <a:t>21.10.2019</a:t>
            </a:fld>
            <a:endParaRPr lang="de-DE" altLang="de-DE"/>
          </a:p>
        </p:txBody>
      </p:sp>
      <p:sp>
        <p:nvSpPr>
          <p:cNvPr id="5" name="Rectangle 14">
            <a:extLst>
              <a:ext uri="{FF2B5EF4-FFF2-40B4-BE49-F238E27FC236}">
                <a16:creationId xmlns:a16="http://schemas.microsoft.com/office/drawing/2014/main" id="{2CE70E21-0A99-4CEE-BBDA-4E91FC8CEA77}"/>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C2CF56E6-B370-4D96-8FF0-2860F8C648A0}"/>
              </a:ext>
            </a:extLst>
          </p:cNvPr>
          <p:cNvSpPr>
            <a:spLocks noGrp="1" noChangeArrowheads="1"/>
          </p:cNvSpPr>
          <p:nvPr>
            <p:ph type="sldNum" sz="quarter" idx="12"/>
          </p:nvPr>
        </p:nvSpPr>
        <p:spPr>
          <a:ln/>
        </p:spPr>
        <p:txBody>
          <a:bodyPr/>
          <a:lstStyle>
            <a:lvl1pPr>
              <a:defRPr/>
            </a:lvl1pPr>
          </a:lstStyle>
          <a:p>
            <a:pPr>
              <a:defRPr/>
            </a:pPr>
            <a:fld id="{D3598641-E883-4582-A027-0DA3F8717D23}" type="slidenum">
              <a:rPr lang="de-DE" altLang="de-DE"/>
              <a:pPr>
                <a:defRPr/>
              </a:pPr>
              <a:t>‹Nr.›</a:t>
            </a:fld>
            <a:endParaRPr lang="de-DE" altLang="de-DE"/>
          </a:p>
        </p:txBody>
      </p:sp>
    </p:spTree>
    <p:extLst>
      <p:ext uri="{BB962C8B-B14F-4D97-AF65-F5344CB8AC3E}">
        <p14:creationId xmlns:p14="http://schemas.microsoft.com/office/powerpoint/2010/main" val="2147627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C675342-351F-46F3-B7C3-6FAA21EAA3B7}"/>
              </a:ext>
            </a:extLst>
          </p:cNvPr>
          <p:cNvSpPr>
            <a:spLocks noGrp="1" noChangeArrowheads="1"/>
          </p:cNvSpPr>
          <p:nvPr>
            <p:ph type="dt"/>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2F84CD2B-D819-4324-B281-DCFE52EE14A6}" type="datetime1">
              <a:rPr lang="de-DE" altLang="de-DE" smtClean="0"/>
              <a:t>21.10.2019</a:t>
            </a:fld>
            <a:endParaRPr lang="de-DE" altLang="de-DE" dirty="0"/>
          </a:p>
        </p:txBody>
      </p:sp>
      <p:sp>
        <p:nvSpPr>
          <p:cNvPr id="6" name="Rectangle 7">
            <a:extLst>
              <a:ext uri="{FF2B5EF4-FFF2-40B4-BE49-F238E27FC236}">
                <a16:creationId xmlns:a16="http://schemas.microsoft.com/office/drawing/2014/main" id="{F999DB09-F8F5-45E2-88C5-2E8F0E2777AF}"/>
              </a:ext>
            </a:extLst>
          </p:cNvPr>
          <p:cNvSpPr>
            <a:spLocks noGrp="1" noChangeArrowheads="1"/>
          </p:cNvSpPr>
          <p:nvPr>
            <p:ph type="ftr" idx="10"/>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7" name="Rectangle 8">
            <a:extLst>
              <a:ext uri="{FF2B5EF4-FFF2-40B4-BE49-F238E27FC236}">
                <a16:creationId xmlns:a16="http://schemas.microsoft.com/office/drawing/2014/main" id="{526D1157-32D5-40CE-9C55-99048DBFF782}"/>
              </a:ext>
            </a:extLst>
          </p:cNvPr>
          <p:cNvSpPr>
            <a:spLocks noGrp="1" noChangeArrowheads="1"/>
          </p:cNvSpPr>
          <p:nvPr>
            <p:ph type="sldNum" idx="11"/>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36558465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Rectangle 13">
            <a:extLst>
              <a:ext uri="{FF2B5EF4-FFF2-40B4-BE49-F238E27FC236}">
                <a16:creationId xmlns:a16="http://schemas.microsoft.com/office/drawing/2014/main" id="{44CFF081-A1DD-4642-998C-17861479FA8E}"/>
              </a:ext>
            </a:extLst>
          </p:cNvPr>
          <p:cNvSpPr>
            <a:spLocks noGrp="1" noChangeArrowheads="1"/>
          </p:cNvSpPr>
          <p:nvPr>
            <p:ph type="dt" sz="half" idx="10"/>
          </p:nvPr>
        </p:nvSpPr>
        <p:spPr>
          <a:ln/>
        </p:spPr>
        <p:txBody>
          <a:bodyPr/>
          <a:lstStyle>
            <a:lvl1pPr>
              <a:defRPr/>
            </a:lvl1pPr>
          </a:lstStyle>
          <a:p>
            <a:pPr>
              <a:defRPr/>
            </a:pPr>
            <a:fld id="{E6E69CCD-DBDF-4ABC-B3B4-D60E06319609}" type="datetime1">
              <a:rPr lang="de-DE" altLang="de-DE" smtClean="0"/>
              <a:t>21.10.2019</a:t>
            </a:fld>
            <a:endParaRPr lang="de-DE" altLang="de-DE"/>
          </a:p>
        </p:txBody>
      </p:sp>
      <p:sp>
        <p:nvSpPr>
          <p:cNvPr id="5" name="Rectangle 14">
            <a:extLst>
              <a:ext uri="{FF2B5EF4-FFF2-40B4-BE49-F238E27FC236}">
                <a16:creationId xmlns:a16="http://schemas.microsoft.com/office/drawing/2014/main" id="{94358A0F-2AEC-4AF9-9B98-48232AAB990F}"/>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6" name="Rectangle 15">
            <a:extLst>
              <a:ext uri="{FF2B5EF4-FFF2-40B4-BE49-F238E27FC236}">
                <a16:creationId xmlns:a16="http://schemas.microsoft.com/office/drawing/2014/main" id="{E2F783BD-DD57-4990-A080-FA7BAC401589}"/>
              </a:ext>
            </a:extLst>
          </p:cNvPr>
          <p:cNvSpPr>
            <a:spLocks noGrp="1" noChangeArrowheads="1"/>
          </p:cNvSpPr>
          <p:nvPr>
            <p:ph type="sldNum" sz="quarter" idx="12"/>
          </p:nvPr>
        </p:nvSpPr>
        <p:spPr>
          <a:ln/>
        </p:spPr>
        <p:txBody>
          <a:bodyPr/>
          <a:lstStyle>
            <a:lvl1pPr>
              <a:defRPr/>
            </a:lvl1pPr>
          </a:lstStyle>
          <a:p>
            <a:pPr>
              <a:defRPr/>
            </a:pPr>
            <a:fld id="{05C2E62A-ABFA-487B-89CD-B16D43249A09}" type="slidenum">
              <a:rPr lang="de-DE" altLang="de-DE"/>
              <a:pPr>
                <a:defRPr/>
              </a:pPr>
              <a:t>‹Nr.›</a:t>
            </a:fld>
            <a:endParaRPr lang="de-DE" altLang="de-DE"/>
          </a:p>
        </p:txBody>
      </p:sp>
    </p:spTree>
    <p:extLst>
      <p:ext uri="{BB962C8B-B14F-4D97-AF65-F5344CB8AC3E}">
        <p14:creationId xmlns:p14="http://schemas.microsoft.com/office/powerpoint/2010/main" val="4956965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a:extLst>
              <a:ext uri="{FF2B5EF4-FFF2-40B4-BE49-F238E27FC236}">
                <a16:creationId xmlns:a16="http://schemas.microsoft.com/office/drawing/2014/main" id="{FFBC84EB-92A3-4E63-891B-BC1EF2533F24}"/>
              </a:ext>
            </a:extLst>
          </p:cNvPr>
          <p:cNvSpPr>
            <a:spLocks noGrp="1"/>
          </p:cNvSpPr>
          <p:nvPr>
            <p:ph type="dt" sz="half" idx="10"/>
          </p:nvPr>
        </p:nvSpPr>
        <p:spPr/>
        <p:txBody>
          <a:bodyPr/>
          <a:lstStyle>
            <a:lvl1pPr>
              <a:defRPr/>
            </a:lvl1pPr>
          </a:lstStyle>
          <a:p>
            <a:pPr>
              <a:defRPr/>
            </a:pPr>
            <a:fld id="{A9B219AC-65F3-4D80-9CC0-5D91C2D0827D}" type="datetime1">
              <a:rPr lang="de-DE" smtClean="0"/>
              <a:t>21.10.2019</a:t>
            </a:fld>
            <a:endParaRPr lang="de-DE"/>
          </a:p>
        </p:txBody>
      </p:sp>
      <p:sp>
        <p:nvSpPr>
          <p:cNvPr id="5" name="Fußzeilenplatzhalter 4">
            <a:extLst>
              <a:ext uri="{FF2B5EF4-FFF2-40B4-BE49-F238E27FC236}">
                <a16:creationId xmlns:a16="http://schemas.microsoft.com/office/drawing/2014/main" id="{8318A622-6212-46EF-88DD-C9FE6AF2BC8B}"/>
              </a:ext>
            </a:extLst>
          </p:cNvPr>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a:extLst>
              <a:ext uri="{FF2B5EF4-FFF2-40B4-BE49-F238E27FC236}">
                <a16:creationId xmlns:a16="http://schemas.microsoft.com/office/drawing/2014/main" id="{1BA786B1-D212-4B2D-AF0F-6123EBB29EC9}"/>
              </a:ext>
            </a:extLst>
          </p:cNvPr>
          <p:cNvSpPr>
            <a:spLocks noGrp="1"/>
          </p:cNvSpPr>
          <p:nvPr>
            <p:ph type="sldNum" sz="quarter" idx="12"/>
          </p:nvPr>
        </p:nvSpPr>
        <p:spPr>
          <a:xfrm>
            <a:off x="84138" y="5946775"/>
            <a:ext cx="671512" cy="885825"/>
          </a:xfrm>
        </p:spPr>
        <p:txBody>
          <a:bodyPr/>
          <a:lstStyle>
            <a:lvl1pPr>
              <a:defRPr/>
            </a:lvl1pPr>
          </a:lstStyle>
          <a:p>
            <a:pPr>
              <a:defRPr/>
            </a:pPr>
            <a:fld id="{1110634D-D1D2-43FF-A3AB-350E4F8221E3}" type="slidenum">
              <a:rPr lang="de-DE" altLang="de-DE"/>
              <a:pPr>
                <a:defRPr/>
              </a:pPr>
              <a:t>‹Nr.›</a:t>
            </a:fld>
            <a:endParaRPr lang="de-DE" altLang="de-DE"/>
          </a:p>
        </p:txBody>
      </p:sp>
    </p:spTree>
    <p:extLst>
      <p:ext uri="{BB962C8B-B14F-4D97-AF65-F5344CB8AC3E}">
        <p14:creationId xmlns:p14="http://schemas.microsoft.com/office/powerpoint/2010/main" val="28890203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a:extLst>
              <a:ext uri="{FF2B5EF4-FFF2-40B4-BE49-F238E27FC236}">
                <a16:creationId xmlns:a16="http://schemas.microsoft.com/office/drawing/2014/main" id="{A9D9205E-8BCB-44F5-8F33-20C3D66A622C}"/>
              </a:ext>
            </a:extLst>
          </p:cNvPr>
          <p:cNvSpPr>
            <a:spLocks noGrp="1"/>
          </p:cNvSpPr>
          <p:nvPr>
            <p:ph type="dt" sz="half" idx="10"/>
          </p:nvPr>
        </p:nvSpPr>
        <p:spPr/>
        <p:txBody>
          <a:bodyPr/>
          <a:lstStyle>
            <a:lvl1pPr>
              <a:defRPr/>
            </a:lvl1pPr>
          </a:lstStyle>
          <a:p>
            <a:pPr>
              <a:defRPr/>
            </a:pPr>
            <a:fld id="{C0A6BD86-A378-48EC-8827-EDF3866D20CE}" type="datetime1">
              <a:rPr lang="de-DE" smtClean="0"/>
              <a:t>21.10.2019</a:t>
            </a:fld>
            <a:endParaRPr lang="de-DE"/>
          </a:p>
        </p:txBody>
      </p:sp>
      <p:sp>
        <p:nvSpPr>
          <p:cNvPr id="5" name="Fußzeilenplatzhalter 4">
            <a:extLst>
              <a:ext uri="{FF2B5EF4-FFF2-40B4-BE49-F238E27FC236}">
                <a16:creationId xmlns:a16="http://schemas.microsoft.com/office/drawing/2014/main" id="{46A74FA3-9958-41C6-90CE-1B554991AAAC}"/>
              </a:ext>
            </a:extLst>
          </p:cNvPr>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a:extLst>
              <a:ext uri="{FF2B5EF4-FFF2-40B4-BE49-F238E27FC236}">
                <a16:creationId xmlns:a16="http://schemas.microsoft.com/office/drawing/2014/main" id="{2F95F9B6-F997-49D2-BE53-DF7AE1ED41A3}"/>
              </a:ext>
            </a:extLst>
          </p:cNvPr>
          <p:cNvSpPr>
            <a:spLocks noGrp="1"/>
          </p:cNvSpPr>
          <p:nvPr>
            <p:ph type="sldNum" sz="quarter" idx="12"/>
          </p:nvPr>
        </p:nvSpPr>
        <p:spPr>
          <a:xfrm>
            <a:off x="84138" y="5946775"/>
            <a:ext cx="671512" cy="885825"/>
          </a:xfrm>
        </p:spPr>
        <p:txBody>
          <a:bodyPr/>
          <a:lstStyle>
            <a:lvl1pPr>
              <a:defRPr/>
            </a:lvl1pPr>
          </a:lstStyle>
          <a:p>
            <a:pPr>
              <a:defRPr/>
            </a:pPr>
            <a:fld id="{71727FDD-9D97-469B-9926-E618FAC46E67}" type="slidenum">
              <a:rPr lang="de-DE" altLang="de-DE"/>
              <a:pPr>
                <a:defRPr/>
              </a:pPr>
              <a:t>‹Nr.›</a:t>
            </a:fld>
            <a:endParaRPr lang="de-DE" altLang="de-DE"/>
          </a:p>
        </p:txBody>
      </p:sp>
    </p:spTree>
    <p:extLst>
      <p:ext uri="{BB962C8B-B14F-4D97-AF65-F5344CB8AC3E}">
        <p14:creationId xmlns:p14="http://schemas.microsoft.com/office/powerpoint/2010/main" val="3604176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Chart">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762000"/>
            <a:ext cx="8001000" cy="1143000"/>
          </a:xfrm>
        </p:spPr>
        <p:txBody>
          <a:bodyPr/>
          <a:lstStyle/>
          <a:p>
            <a:r>
              <a:rPr lang="de-DE"/>
              <a:t>Titelmasterformat durch Klicken bearbeiten</a:t>
            </a:r>
          </a:p>
        </p:txBody>
      </p:sp>
      <p:sp>
        <p:nvSpPr>
          <p:cNvPr id="3" name="Textplatzhalter 2"/>
          <p:cNvSpPr>
            <a:spLocks noGrp="1"/>
          </p:cNvSpPr>
          <p:nvPr>
            <p:ph type="body"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iagrammplatzhalter 3"/>
          <p:cNvSpPr>
            <a:spLocks noGrp="1"/>
          </p:cNvSpPr>
          <p:nvPr>
            <p:ph type="chart" sz="half" idx="2"/>
          </p:nvPr>
        </p:nvSpPr>
        <p:spPr>
          <a:xfrm>
            <a:off x="4991100" y="2362200"/>
            <a:ext cx="3924300" cy="3733800"/>
          </a:xfrm>
        </p:spPr>
        <p:txBody>
          <a:bodyPr/>
          <a:lstStyle/>
          <a:p>
            <a:pPr lvl="0"/>
            <a:r>
              <a:rPr lang="de-DE" noProof="0"/>
              <a:t>Diagramm durch Klicken auf Symbol hinzufügen</a:t>
            </a:r>
          </a:p>
        </p:txBody>
      </p:sp>
      <p:sp>
        <p:nvSpPr>
          <p:cNvPr id="5" name="Rectangle 13">
            <a:extLst>
              <a:ext uri="{FF2B5EF4-FFF2-40B4-BE49-F238E27FC236}">
                <a16:creationId xmlns:a16="http://schemas.microsoft.com/office/drawing/2014/main" id="{68B5C15B-D471-4C91-BD1C-7D6D8F2B7BD5}"/>
              </a:ext>
            </a:extLst>
          </p:cNvPr>
          <p:cNvSpPr>
            <a:spLocks noGrp="1" noChangeArrowheads="1"/>
          </p:cNvSpPr>
          <p:nvPr>
            <p:ph type="dt" sz="half" idx="10"/>
          </p:nvPr>
        </p:nvSpPr>
        <p:spPr>
          <a:ln/>
        </p:spPr>
        <p:txBody>
          <a:bodyPr/>
          <a:lstStyle>
            <a:lvl1pPr>
              <a:defRPr/>
            </a:lvl1pPr>
          </a:lstStyle>
          <a:p>
            <a:pPr>
              <a:defRPr/>
            </a:pPr>
            <a:fld id="{927058A7-83F0-4157-83E2-102C722ED7B5}" type="datetime1">
              <a:rPr lang="de-DE" altLang="de-DE" smtClean="0"/>
              <a:t>21.10.2019</a:t>
            </a:fld>
            <a:endParaRPr lang="de-DE" altLang="de-DE"/>
          </a:p>
        </p:txBody>
      </p:sp>
      <p:sp>
        <p:nvSpPr>
          <p:cNvPr id="6" name="Rectangle 14">
            <a:extLst>
              <a:ext uri="{FF2B5EF4-FFF2-40B4-BE49-F238E27FC236}">
                <a16:creationId xmlns:a16="http://schemas.microsoft.com/office/drawing/2014/main" id="{D1CB4699-E841-417B-995B-1A748777048C}"/>
              </a:ext>
            </a:extLst>
          </p:cNvPr>
          <p:cNvSpPr>
            <a:spLocks noGrp="1" noChangeArrowheads="1"/>
          </p:cNvSpPr>
          <p:nvPr>
            <p:ph type="ftr" sz="quarter" idx="11"/>
          </p:nvPr>
        </p:nvSpPr>
        <p:spPr>
          <a:ln/>
        </p:spPr>
        <p:txBody>
          <a:bodyPr/>
          <a:lstStyle>
            <a:lvl1pPr>
              <a:defRPr/>
            </a:lvl1pPr>
          </a:lstStyle>
          <a:p>
            <a:pPr>
              <a:defRPr/>
            </a:pPr>
            <a:r>
              <a:rPr lang="de-DE" altLang="de-DE"/>
              <a:t>Multiplikatorin I Hochschule </a:t>
            </a:r>
          </a:p>
        </p:txBody>
      </p:sp>
      <p:sp>
        <p:nvSpPr>
          <p:cNvPr id="7" name="Rectangle 15">
            <a:extLst>
              <a:ext uri="{FF2B5EF4-FFF2-40B4-BE49-F238E27FC236}">
                <a16:creationId xmlns:a16="http://schemas.microsoft.com/office/drawing/2014/main" id="{BB5179F1-5746-4394-B9A1-DBD427C5ADAD}"/>
              </a:ext>
            </a:extLst>
          </p:cNvPr>
          <p:cNvSpPr>
            <a:spLocks noGrp="1" noChangeArrowheads="1"/>
          </p:cNvSpPr>
          <p:nvPr>
            <p:ph type="sldNum" sz="quarter" idx="12"/>
          </p:nvPr>
        </p:nvSpPr>
        <p:spPr>
          <a:ln/>
        </p:spPr>
        <p:txBody>
          <a:bodyPr/>
          <a:lstStyle>
            <a:lvl1pPr>
              <a:defRPr/>
            </a:lvl1pPr>
          </a:lstStyle>
          <a:p>
            <a:pPr>
              <a:defRPr/>
            </a:pPr>
            <a:fld id="{158A49FB-ED10-4354-B5E5-0458CC56DAD6}" type="slidenum">
              <a:rPr lang="de-DE" altLang="de-DE"/>
              <a:pPr>
                <a:defRPr/>
              </a:pPr>
              <a:t>‹Nr.›</a:t>
            </a:fld>
            <a:endParaRPr lang="de-DE" altLang="de-DE"/>
          </a:p>
        </p:txBody>
      </p:sp>
    </p:spTree>
    <p:extLst>
      <p:ext uri="{BB962C8B-B14F-4D97-AF65-F5344CB8AC3E}">
        <p14:creationId xmlns:p14="http://schemas.microsoft.com/office/powerpoint/2010/main" val="5226111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323850" y="1581150"/>
            <a:ext cx="7770813" cy="1462088"/>
          </a:xfrm>
        </p:spPr>
        <p:txBody>
          <a:bodyPr/>
          <a:lstStyle/>
          <a:p>
            <a:r>
              <a:rPr lang="de-DE"/>
              <a:t>Titelmasterformat durch Klicken bearbeiten</a:t>
            </a:r>
          </a:p>
        </p:txBody>
      </p:sp>
      <p:sp>
        <p:nvSpPr>
          <p:cNvPr id="3" name="Datumsplatzhalter 2">
            <a:extLst>
              <a:ext uri="{FF2B5EF4-FFF2-40B4-BE49-F238E27FC236}">
                <a16:creationId xmlns:a16="http://schemas.microsoft.com/office/drawing/2014/main" id="{0DD32BAC-B25B-4ED0-93D1-2C080E2A6B99}"/>
              </a:ext>
            </a:extLst>
          </p:cNvPr>
          <p:cNvSpPr>
            <a:spLocks noGrp="1"/>
          </p:cNvSpPr>
          <p:nvPr>
            <p:ph type="dt" idx="10"/>
          </p:nvPr>
        </p:nvSpPr>
        <p:spPr>
          <a:xfrm>
            <a:off x="2667000" y="6553200"/>
            <a:ext cx="1903413" cy="303213"/>
          </a:xfrm>
        </p:spPr>
        <p:txBody>
          <a:bodyPr/>
          <a:lstStyle>
            <a:lvl1pPr>
              <a:defRPr/>
            </a:lvl1pPr>
          </a:lstStyle>
          <a:p>
            <a:pPr>
              <a:defRPr/>
            </a:pPr>
            <a:fld id="{E9FE8FAA-CF57-486B-891B-416AC8B1FEB6}" type="datetime1">
              <a:rPr lang="de-DE" altLang="de-DE" smtClean="0"/>
              <a:t>21.10.2019</a:t>
            </a:fld>
            <a:endParaRPr lang="de-DE" altLang="de-DE"/>
          </a:p>
        </p:txBody>
      </p:sp>
      <p:sp>
        <p:nvSpPr>
          <p:cNvPr id="4" name="Fußzeilenplatzhalter 3">
            <a:extLst>
              <a:ext uri="{FF2B5EF4-FFF2-40B4-BE49-F238E27FC236}">
                <a16:creationId xmlns:a16="http://schemas.microsoft.com/office/drawing/2014/main" id="{1EE15DDC-361D-4D4A-9AE9-FA7C65A0850C}"/>
              </a:ext>
            </a:extLst>
          </p:cNvPr>
          <p:cNvSpPr>
            <a:spLocks noGrp="1"/>
          </p:cNvSpPr>
          <p:nvPr>
            <p:ph type="ftr" idx="11"/>
          </p:nvPr>
        </p:nvSpPr>
        <p:spPr>
          <a:xfrm>
            <a:off x="5195888" y="6553200"/>
            <a:ext cx="3278187" cy="303213"/>
          </a:xfrm>
        </p:spPr>
        <p:txBody>
          <a:bodyPr/>
          <a:lstStyle>
            <a:lvl1pPr>
              <a:defRPr/>
            </a:lvl1pPr>
          </a:lstStyle>
          <a:p>
            <a:pPr>
              <a:defRPr/>
            </a:pPr>
            <a:r>
              <a:rPr lang="de-DE" altLang="de-DE"/>
              <a:t>Multiplikatorin I Hochschule </a:t>
            </a:r>
          </a:p>
        </p:txBody>
      </p:sp>
      <p:sp>
        <p:nvSpPr>
          <p:cNvPr id="5" name="Foliennummernplatzhalter 4">
            <a:extLst>
              <a:ext uri="{FF2B5EF4-FFF2-40B4-BE49-F238E27FC236}">
                <a16:creationId xmlns:a16="http://schemas.microsoft.com/office/drawing/2014/main" id="{F869684C-AAA0-4AFC-8598-064B64BA4469}"/>
              </a:ext>
            </a:extLst>
          </p:cNvPr>
          <p:cNvSpPr>
            <a:spLocks noGrp="1"/>
          </p:cNvSpPr>
          <p:nvPr>
            <p:ph type="sldNum" idx="12"/>
          </p:nvPr>
        </p:nvSpPr>
        <p:spPr>
          <a:xfrm>
            <a:off x="9525" y="5962650"/>
            <a:ext cx="1031875" cy="884238"/>
          </a:xfrm>
        </p:spPr>
        <p:txBody>
          <a:bodyPr/>
          <a:lstStyle>
            <a:lvl1pPr>
              <a:defRPr/>
            </a:lvl1pPr>
          </a:lstStyle>
          <a:p>
            <a:pPr>
              <a:defRPr/>
            </a:pPr>
            <a:fld id="{27FB2916-F888-4DA4-9D3A-D4771374BA6A}" type="slidenum">
              <a:rPr lang="de-DE" altLang="de-DE"/>
              <a:pPr>
                <a:defRPr/>
              </a:pPr>
              <a:t>‹Nr.›</a:t>
            </a:fld>
            <a:endParaRPr lang="de-DE" altLang="de-DE"/>
          </a:p>
        </p:txBody>
      </p:sp>
    </p:spTree>
    <p:extLst>
      <p:ext uri="{BB962C8B-B14F-4D97-AF65-F5344CB8AC3E}">
        <p14:creationId xmlns:p14="http://schemas.microsoft.com/office/powerpoint/2010/main" val="9383688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495683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Formatvorlage des Untertitelmasters durch Klicken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Titelmasterformat durch Klicken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C861D195-4EF0-4217-971C-83E0D9AD1422}"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03243836-BCC6-4B27-9CC7-F008D527E7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15724381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3FF94087-B00A-48FF-892F-16DA16B3C505}"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326456645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Titelmasterformat durch Klicken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67879E0B-9380-4C5E-9881-478F13B156A7}"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3953755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9144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8AC2FB6B-0D9A-454F-AC31-50EE55EB2D61}"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3407813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a:prstGeom prst="rect">
            <a:avLst/>
          </a:prstGeom>
        </p:spPr>
        <p:txBody>
          <a:bodyPr/>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A26C7B3E-CAA6-4871-8E9C-27BEE72375C5}"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29534844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Titelmasterformat durch Klicken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40B2B067-DB7E-424F-BF9F-09CD0E21E94E}"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6286791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13"/>
          <p:cNvSpPr>
            <a:spLocks noGrp="1" noChangeArrowheads="1"/>
          </p:cNvSpPr>
          <p:nvPr>
            <p:ph type="dt" sz="half" idx="10"/>
          </p:nvPr>
        </p:nvSpPr>
        <p:spPr>
          <a:ln/>
        </p:spPr>
        <p:txBody>
          <a:bodyPr/>
          <a:lstStyle>
            <a:lvl1pPr>
              <a:defRPr/>
            </a:lvl1pPr>
          </a:lstStyle>
          <a:p>
            <a:pPr>
              <a:defRPr/>
            </a:pPr>
            <a:fld id="{30DD1858-C2A0-459A-B38B-81AEE9FAF559}"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36711480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151A9C38-EB0F-4787-9349-BE6D254C2761}"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16174262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Titelmasterformat durch Klicken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lvl1pPr>
              <a:defRPr/>
            </a:lvl1pPr>
          </a:lstStyle>
          <a:p>
            <a:pPr>
              <a:defRPr/>
            </a:pPr>
            <a:fld id="{3594F45E-E181-4005-975E-FDF832D064E2}"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324178349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Titelmasterformat durch Klicken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5E8A81DE-10DC-4414-BC85-A5D30C45A76A}"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30488431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F21E5950-DBAC-4564-A2DE-235758C5D318}"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404905471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915150" y="1340768"/>
            <a:ext cx="2000250" cy="475523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914400" y="1340768"/>
            <a:ext cx="5848350" cy="475523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Datumsplatzhalter 3"/>
          <p:cNvSpPr>
            <a:spLocks noGrp="1"/>
          </p:cNvSpPr>
          <p:nvPr>
            <p:ph type="dt" sz="half" idx="10"/>
          </p:nvPr>
        </p:nvSpPr>
        <p:spPr/>
        <p:txBody>
          <a:bodyPr/>
          <a:lstStyle>
            <a:lvl1pPr>
              <a:defRPr/>
            </a:lvl1pPr>
          </a:lstStyle>
          <a:p>
            <a:pPr>
              <a:defRPr/>
            </a:pPr>
            <a:fld id="{8EF3A975-0137-43BC-AE9A-F564F7CB9179}"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E10BD47F-8A51-4459-8940-A105C721FBA2}" type="slidenum">
              <a:rPr lang="de-DE" altLang="de-DE"/>
              <a:pPr>
                <a:defRPr/>
              </a:pPr>
              <a:t>‹Nr.›</a:t>
            </a:fld>
            <a:endParaRPr lang="de-DE" altLang="de-DE"/>
          </a:p>
        </p:txBody>
      </p:sp>
    </p:spTree>
    <p:extLst>
      <p:ext uri="{BB962C8B-B14F-4D97-AF65-F5344CB8AC3E}">
        <p14:creationId xmlns:p14="http://schemas.microsoft.com/office/powerpoint/2010/main" val="418417999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dgm" preserve="1">
  <p:cSld name="Titel und Diagramm oder Organi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340768"/>
            <a:ext cx="8001000" cy="564232"/>
          </a:xfrm>
        </p:spPr>
        <p:txBody>
          <a:bodyPr/>
          <a:lstStyle/>
          <a:p>
            <a:r>
              <a:rPr lang="de-DE"/>
              <a:t>Titelmasterformat durch Klicken bearbeiten</a:t>
            </a:r>
          </a:p>
        </p:txBody>
      </p:sp>
      <p:sp>
        <p:nvSpPr>
          <p:cNvPr id="3" name="SmartArt-Platzhalter 2"/>
          <p:cNvSpPr>
            <a:spLocks noGrp="1"/>
          </p:cNvSpPr>
          <p:nvPr>
            <p:ph type="dgm" idx="1"/>
          </p:nvPr>
        </p:nvSpPr>
        <p:spPr>
          <a:xfrm>
            <a:off x="914400" y="2362200"/>
            <a:ext cx="8001000" cy="3733800"/>
          </a:xfrm>
        </p:spPr>
        <p:txBody>
          <a:bodyPr/>
          <a:lstStyle/>
          <a:p>
            <a:pPr lvl="0"/>
            <a:r>
              <a:rPr lang="de-DE" noProof="0"/>
              <a:t>Klicken Sie auf das Symbol, um die SmartArt-Grafik hinzuzufügen</a:t>
            </a:r>
          </a:p>
        </p:txBody>
      </p:sp>
      <p:sp>
        <p:nvSpPr>
          <p:cNvPr id="4" name="Datumsplatzhalter 3"/>
          <p:cNvSpPr>
            <a:spLocks noGrp="1"/>
          </p:cNvSpPr>
          <p:nvPr>
            <p:ph type="dt" sz="half" idx="10"/>
          </p:nvPr>
        </p:nvSpPr>
        <p:spPr/>
        <p:txBody>
          <a:bodyPr/>
          <a:lstStyle>
            <a:lvl1pPr>
              <a:defRPr/>
            </a:lvl1pPr>
          </a:lstStyle>
          <a:p>
            <a:pPr>
              <a:defRPr/>
            </a:pPr>
            <a:fld id="{E496568C-EF37-4EE2-894B-398FE96D2378}"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D608AF2D-4108-424D-BC55-576B0E2E627F}" type="slidenum">
              <a:rPr lang="de-DE" altLang="de-DE"/>
              <a:pPr>
                <a:defRPr/>
              </a:pPr>
              <a:t>‹Nr.›</a:t>
            </a:fld>
            <a:endParaRPr lang="de-DE" altLang="de-DE"/>
          </a:p>
        </p:txBody>
      </p:sp>
    </p:spTree>
    <p:extLst>
      <p:ext uri="{BB962C8B-B14F-4D97-AF65-F5344CB8AC3E}">
        <p14:creationId xmlns:p14="http://schemas.microsoft.com/office/powerpoint/2010/main" val="346467419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914400" y="1268760"/>
            <a:ext cx="8001000" cy="636240"/>
          </a:xfrm>
        </p:spPr>
        <p:txBody>
          <a:bodyPr/>
          <a:lstStyle/>
          <a:p>
            <a:r>
              <a:rPr lang="de-DE"/>
              <a:t>Titelmasterformat durch Klicken bearbeiten</a:t>
            </a:r>
          </a:p>
        </p:txBody>
      </p:sp>
      <p:sp>
        <p:nvSpPr>
          <p:cNvPr id="3" name="Diagrammplatzhalter 2"/>
          <p:cNvSpPr>
            <a:spLocks noGrp="1"/>
          </p:cNvSpPr>
          <p:nvPr>
            <p:ph type="chart" idx="1"/>
          </p:nvPr>
        </p:nvSpPr>
        <p:spPr>
          <a:xfrm>
            <a:off x="914400" y="2362200"/>
            <a:ext cx="8001000" cy="3733800"/>
          </a:xfrm>
        </p:spPr>
        <p:txBody>
          <a:bodyPr/>
          <a:lstStyle/>
          <a:p>
            <a:pPr lvl="0"/>
            <a:r>
              <a:rPr lang="de-DE" noProof="0"/>
              <a:t>Diagramm durch Klicken auf Symbol hinzufügen</a:t>
            </a:r>
            <a:endParaRPr lang="de-DE" noProof="0" dirty="0"/>
          </a:p>
        </p:txBody>
      </p:sp>
      <p:sp>
        <p:nvSpPr>
          <p:cNvPr id="4" name="Datumsplatzhalter 3"/>
          <p:cNvSpPr>
            <a:spLocks noGrp="1"/>
          </p:cNvSpPr>
          <p:nvPr>
            <p:ph type="dt" sz="half" idx="10"/>
          </p:nvPr>
        </p:nvSpPr>
        <p:spPr/>
        <p:txBody>
          <a:bodyPr/>
          <a:lstStyle>
            <a:lvl1pPr>
              <a:defRPr/>
            </a:lvl1pPr>
          </a:lstStyle>
          <a:p>
            <a:pPr>
              <a:defRPr/>
            </a:pPr>
            <a:fld id="{DA33E917-FD6B-4E1D-AFA6-F963201664CC}"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a:xfrm>
            <a:off x="84138" y="5946775"/>
            <a:ext cx="671512" cy="885825"/>
          </a:xfrm>
        </p:spPr>
        <p:txBody>
          <a:bodyPr/>
          <a:lstStyle>
            <a:lvl1pPr>
              <a:defRPr smtClean="0"/>
            </a:lvl1pPr>
          </a:lstStyle>
          <a:p>
            <a:pPr>
              <a:defRPr/>
            </a:pPr>
            <a:fld id="{3B5C63A6-44F4-49AB-B98D-4C4958F3B623}" type="slidenum">
              <a:rPr lang="de-DE" altLang="de-DE"/>
              <a:pPr>
                <a:defRPr/>
              </a:pPr>
              <a:t>‹Nr.›</a:t>
            </a:fld>
            <a:endParaRPr lang="de-DE" altLang="de-DE"/>
          </a:p>
        </p:txBody>
      </p:sp>
    </p:spTree>
    <p:extLst>
      <p:ext uri="{BB962C8B-B14F-4D97-AF65-F5344CB8AC3E}">
        <p14:creationId xmlns:p14="http://schemas.microsoft.com/office/powerpoint/2010/main" val="634904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Vorstellungs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423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8" name="Rectangle 6">
            <a:extLst>
              <a:ext uri="{FF2B5EF4-FFF2-40B4-BE49-F238E27FC236}">
                <a16:creationId xmlns:a16="http://schemas.microsoft.com/office/drawing/2014/main" id="{1C675342-351F-46F3-B7C3-6FAA21EAA3B7}"/>
              </a:ext>
            </a:extLst>
          </p:cNvPr>
          <p:cNvSpPr>
            <a:spLocks noGrp="1" noChangeArrowheads="1"/>
          </p:cNvSpPr>
          <p:nvPr>
            <p:ph type="dt" idx="10"/>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46EC8C4E-513C-4D86-9A27-6A5DC07C8682}" type="datetime1">
              <a:rPr lang="de-DE" altLang="de-DE" smtClean="0"/>
              <a:t>21.10.2019</a:t>
            </a:fld>
            <a:endParaRPr lang="de-DE" altLang="de-DE" dirty="0"/>
          </a:p>
        </p:txBody>
      </p:sp>
      <p:sp>
        <p:nvSpPr>
          <p:cNvPr id="9" name="Rectangle 7">
            <a:extLst>
              <a:ext uri="{FF2B5EF4-FFF2-40B4-BE49-F238E27FC236}">
                <a16:creationId xmlns:a16="http://schemas.microsoft.com/office/drawing/2014/main" id="{F999DB09-F8F5-45E2-88C5-2E8F0E2777AF}"/>
              </a:ext>
            </a:extLst>
          </p:cNvPr>
          <p:cNvSpPr>
            <a:spLocks noGrp="1" noChangeArrowheads="1"/>
          </p:cNvSpPr>
          <p:nvPr>
            <p:ph type="ftr" idx="11"/>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0" name="Rectangle 8">
            <a:extLst>
              <a:ext uri="{FF2B5EF4-FFF2-40B4-BE49-F238E27FC236}">
                <a16:creationId xmlns:a16="http://schemas.microsoft.com/office/drawing/2014/main" id="{526D1157-32D5-40CE-9C55-99048DBFF782}"/>
              </a:ext>
            </a:extLst>
          </p:cNvPr>
          <p:cNvSpPr>
            <a:spLocks noGrp="1" noChangeArrowheads="1"/>
          </p:cNvSpPr>
          <p:nvPr>
            <p:ph type="sldNum" idx="12"/>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spTree>
    <p:extLst>
      <p:ext uri="{BB962C8B-B14F-4D97-AF65-F5344CB8AC3E}">
        <p14:creationId xmlns:p14="http://schemas.microsoft.com/office/powerpoint/2010/main" val="307923253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3493C5"/>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5" name="AutoShape 3"/>
          <p:cNvSpPr>
            <a:spLocks noChangeArrowheads="1"/>
          </p:cNvSpPr>
          <p:nvPr/>
        </p:nvSpPr>
        <p:spPr bwMode="auto">
          <a:xfrm>
            <a:off x="611188" y="1235075"/>
            <a:ext cx="5181600" cy="19050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8197" name="Rectangle 5"/>
          <p:cNvSpPr>
            <a:spLocks noGrp="1" noChangeArrowheads="1"/>
          </p:cNvSpPr>
          <p:nvPr>
            <p:ph type="subTitle" idx="1"/>
          </p:nvPr>
        </p:nvSpPr>
        <p:spPr>
          <a:xfrm>
            <a:off x="4721225" y="3176602"/>
            <a:ext cx="3657600" cy="1822450"/>
          </a:xfrm>
        </p:spPr>
        <p:txBody>
          <a:bodyPr anchor="b"/>
          <a:lstStyle>
            <a:lvl1pPr marL="0" indent="0">
              <a:buFont typeface="Wingdings" panose="05000000000000000000" pitchFamily="2" charset="2"/>
              <a:buNone/>
              <a:defRPr>
                <a:solidFill>
                  <a:schemeClr val="bg2"/>
                </a:solidFill>
              </a:defRPr>
            </a:lvl1pPr>
          </a:lstStyle>
          <a:p>
            <a:pPr lvl="0"/>
            <a:r>
              <a:rPr lang="de-DE" noProof="0"/>
              <a:t>Master-Untertitelformat bearbeiten</a:t>
            </a:r>
            <a:endParaRPr lang="de-DE" noProof="0" dirty="0"/>
          </a:p>
        </p:txBody>
      </p:sp>
      <p:sp>
        <p:nvSpPr>
          <p:cNvPr id="8211" name="Rectangle 19"/>
          <p:cNvSpPr>
            <a:spLocks noGrp="1" noChangeArrowheads="1"/>
          </p:cNvSpPr>
          <p:nvPr>
            <p:ph type="ctrTitle" sz="quarter"/>
          </p:nvPr>
        </p:nvSpPr>
        <p:spPr>
          <a:xfrm>
            <a:off x="323528" y="1581150"/>
            <a:ext cx="7772400" cy="1463675"/>
          </a:xfrm>
        </p:spPr>
        <p:txBody>
          <a:bodyPr anchor="ctr"/>
          <a:lstStyle>
            <a:lvl1pPr algn="ctr">
              <a:defRPr sz="3200">
                <a:solidFill>
                  <a:schemeClr val="tx1"/>
                </a:solidFill>
              </a:defRPr>
            </a:lvl1pPr>
          </a:lstStyle>
          <a:p>
            <a:pPr lvl="0"/>
            <a:r>
              <a:rPr lang="de-DE" noProof="0"/>
              <a:t>Mastertitelformat bearbeiten</a:t>
            </a:r>
            <a:endParaRPr lang="de-DE" noProof="0" dirty="0"/>
          </a:p>
        </p:txBody>
      </p:sp>
      <p:sp>
        <p:nvSpPr>
          <p:cNvPr id="7" name="Rectangle 14"/>
          <p:cNvSpPr>
            <a:spLocks noGrp="1" noChangeArrowheads="1"/>
          </p:cNvSpPr>
          <p:nvPr>
            <p:ph type="dt" sz="quarter" idx="10"/>
          </p:nvPr>
        </p:nvSpPr>
        <p:spPr>
          <a:xfrm>
            <a:off x="2667000" y="6553200"/>
            <a:ext cx="1905000" cy="304800"/>
          </a:xfrm>
        </p:spPr>
        <p:txBody>
          <a:bodyPr/>
          <a:lstStyle>
            <a:lvl1pPr>
              <a:defRPr>
                <a:solidFill>
                  <a:schemeClr val="bg1"/>
                </a:solidFill>
              </a:defRPr>
            </a:lvl1pPr>
          </a:lstStyle>
          <a:p>
            <a:pPr>
              <a:defRPr/>
            </a:pPr>
            <a:fld id="{B7FD9887-8DAD-41AD-AE4D-0AFE1AC3E6F4}" type="datetime1">
              <a:rPr lang="de-DE" smtClean="0"/>
              <a:t>21.10.2019</a:t>
            </a:fld>
            <a:endParaRPr lang="de-DE"/>
          </a:p>
        </p:txBody>
      </p:sp>
      <p:sp>
        <p:nvSpPr>
          <p:cNvPr id="8" name="Rectangle 15"/>
          <p:cNvSpPr>
            <a:spLocks noGrp="1" noChangeArrowheads="1"/>
          </p:cNvSpPr>
          <p:nvPr>
            <p:ph type="ftr" sz="quarter" idx="11"/>
          </p:nvPr>
        </p:nvSpPr>
        <p:spPr>
          <a:xfrm>
            <a:off x="5195888" y="6553200"/>
            <a:ext cx="3279775" cy="304800"/>
          </a:xfrm>
        </p:spPr>
        <p:txBody>
          <a:bodyPr/>
          <a:lstStyle>
            <a:lvl1pPr algn="r">
              <a:defRPr/>
            </a:lvl1pPr>
          </a:lstStyle>
          <a:p>
            <a:pPr>
              <a:defRPr/>
            </a:pPr>
            <a:r>
              <a:rPr lang="de-DE"/>
              <a:t>Multiplikatorin I Hochschule </a:t>
            </a:r>
          </a:p>
        </p:txBody>
      </p:sp>
      <p:sp>
        <p:nvSpPr>
          <p:cNvPr id="9" name="Rectangle 17"/>
          <p:cNvSpPr>
            <a:spLocks noGrp="1" noChangeArrowheads="1"/>
          </p:cNvSpPr>
          <p:nvPr>
            <p:ph type="sldNum" sz="quarter" idx="12"/>
          </p:nvPr>
        </p:nvSpPr>
        <p:spPr>
          <a:xfrm>
            <a:off x="9525" y="5962650"/>
            <a:ext cx="1033463" cy="885825"/>
          </a:xfrm>
        </p:spPr>
        <p:txBody>
          <a:bodyPr anchorCtr="0"/>
          <a:lstStyle>
            <a:lvl1pPr>
              <a:defRPr smtClean="0"/>
            </a:lvl1pPr>
          </a:lstStyle>
          <a:p>
            <a:pPr>
              <a:defRPr/>
            </a:pPr>
            <a:fld id="{5405AA9F-0BCE-4092-A1DD-F8364E4FB927}" type="slidenum">
              <a:rPr lang="de-DE" altLang="de-DE"/>
              <a:pPr>
                <a:defRPr/>
              </a:pPr>
              <a:t>‹Nr.›</a:t>
            </a:fld>
            <a:endParaRPr lang="de-DE" altLang="de-DE"/>
          </a:p>
        </p:txBody>
      </p:sp>
      <p:pic>
        <p:nvPicPr>
          <p:cNvPr id="10" name="Grafik 9">
            <a:extLst>
              <a:ext uri="{FF2B5EF4-FFF2-40B4-BE49-F238E27FC236}">
                <a16:creationId xmlns:a16="http://schemas.microsoft.com/office/drawing/2014/main" id="{32ADC613-E078-4160-BBC2-0C1F0CF5652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08104" y="27004"/>
            <a:ext cx="3419856" cy="1078992"/>
          </a:xfrm>
          <a:prstGeom prst="rect">
            <a:avLst/>
          </a:prstGeom>
        </p:spPr>
      </p:pic>
    </p:spTree>
    <p:extLst>
      <p:ext uri="{BB962C8B-B14F-4D97-AF65-F5344CB8AC3E}">
        <p14:creationId xmlns:p14="http://schemas.microsoft.com/office/powerpoint/2010/main" val="321363413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pPr>
              <a:defRPr/>
            </a:pPr>
            <a:fld id="{F51D20BA-C863-40CA-A69F-06B77B717D11}" type="datetime1">
              <a:rPr lang="de-DE" smtClean="0"/>
              <a:t>21.10.2019</a:t>
            </a:fld>
            <a:endParaRPr lang="de-DE"/>
          </a:p>
        </p:txBody>
      </p:sp>
      <p:sp>
        <p:nvSpPr>
          <p:cNvPr id="5" name="Fußzeilenplatzhalter 4"/>
          <p:cNvSpPr>
            <a:spLocks noGrp="1"/>
          </p:cNvSpPr>
          <p:nvPr>
            <p:ph type="ftr" sz="quarter" idx="11"/>
          </p:nvPr>
        </p:nvSpPr>
        <p:spPr/>
        <p:txBody>
          <a:bodyPr/>
          <a:lstStyle>
            <a:lvl1pPr>
              <a:defRPr/>
            </a:lvl1pPr>
          </a:lstStyle>
          <a:p>
            <a:pPr>
              <a:defRPr/>
            </a:pPr>
            <a:r>
              <a:rPr lang="de-DE"/>
              <a:t>Multiplikatorin I Hochschule </a:t>
            </a:r>
          </a:p>
        </p:txBody>
      </p:sp>
      <p:sp>
        <p:nvSpPr>
          <p:cNvPr id="6" name="Foliennummernplatzhalter 5"/>
          <p:cNvSpPr>
            <a:spLocks noGrp="1"/>
          </p:cNvSpPr>
          <p:nvPr>
            <p:ph type="sldNum" sz="quarter" idx="12"/>
          </p:nvPr>
        </p:nvSpPr>
        <p:spPr/>
        <p:txBody>
          <a:bodyPr/>
          <a:lstStyle>
            <a:lvl1pPr>
              <a:defRPr smtClean="0"/>
            </a:lvl1pPr>
          </a:lstStyle>
          <a:p>
            <a:pPr>
              <a:defRPr/>
            </a:pPr>
            <a:fld id="{01981E4A-6541-40FC-9E12-0756EAF619A3}" type="slidenum">
              <a:rPr lang="de-DE" altLang="de-DE"/>
              <a:pPr>
                <a:defRPr/>
              </a:pPr>
              <a:t>‹Nr.›</a:t>
            </a:fld>
            <a:endParaRPr lang="de-DE" altLang="de-DE"/>
          </a:p>
        </p:txBody>
      </p:sp>
    </p:spTree>
    <p:extLst>
      <p:ext uri="{BB962C8B-B14F-4D97-AF65-F5344CB8AC3E}">
        <p14:creationId xmlns:p14="http://schemas.microsoft.com/office/powerpoint/2010/main" val="405203285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5576" y="1916832"/>
            <a:ext cx="7886700" cy="2167691"/>
          </a:xfrm>
        </p:spPr>
        <p:txBody>
          <a:bodyPr anchor="ctr"/>
          <a:lstStyle>
            <a:lvl1pPr>
              <a:defRPr sz="3600"/>
            </a:lvl1pPr>
          </a:lstStyle>
          <a:p>
            <a:r>
              <a:rPr lang="de-DE"/>
              <a:t>Mastertitelformat bearbeiten</a:t>
            </a:r>
            <a:endParaRPr lang="de-DE" dirty="0"/>
          </a:p>
        </p:txBody>
      </p:sp>
      <p:sp>
        <p:nvSpPr>
          <p:cNvPr id="3" name="Textplatzhalter 2"/>
          <p:cNvSpPr>
            <a:spLocks noGrp="1"/>
          </p:cNvSpPr>
          <p:nvPr>
            <p:ph type="body" idx="1"/>
          </p:nvPr>
        </p:nvSpPr>
        <p:spPr>
          <a:xfrm>
            <a:off x="755576" y="4568768"/>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Rectangle 13"/>
          <p:cNvSpPr>
            <a:spLocks noGrp="1" noChangeArrowheads="1"/>
          </p:cNvSpPr>
          <p:nvPr>
            <p:ph type="dt" sz="half" idx="10"/>
          </p:nvPr>
        </p:nvSpPr>
        <p:spPr>
          <a:ln/>
        </p:spPr>
        <p:txBody>
          <a:bodyPr/>
          <a:lstStyle>
            <a:lvl1pPr>
              <a:defRPr/>
            </a:lvl1pPr>
          </a:lstStyle>
          <a:p>
            <a:pPr>
              <a:defRPr/>
            </a:pPr>
            <a:fld id="{CD4DA4B0-9A56-4218-A81E-33B5BA2C0B09}"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C35DDCDE-B86D-425D-A0AF-8AF6E6CB1CC6}" type="slidenum">
              <a:rPr lang="de-DE" altLang="de-DE"/>
              <a:pPr>
                <a:defRPr/>
              </a:pPr>
              <a:t>‹Nr.›</a:t>
            </a:fld>
            <a:endParaRPr lang="de-DE" altLang="de-DE"/>
          </a:p>
        </p:txBody>
      </p:sp>
    </p:spTree>
    <p:extLst>
      <p:ext uri="{BB962C8B-B14F-4D97-AF65-F5344CB8AC3E}">
        <p14:creationId xmlns:p14="http://schemas.microsoft.com/office/powerpoint/2010/main" val="116838607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9144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991100" y="2362200"/>
            <a:ext cx="3924300" cy="37338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pPr>
              <a:defRPr/>
            </a:pPr>
            <a:fld id="{07D3B313-D64A-40D1-B0A6-9B1349FE0592}"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19B6B12D-6307-4863-A3CA-8AEF9864B3B5}" type="slidenum">
              <a:rPr lang="de-DE" altLang="de-DE"/>
              <a:pPr>
                <a:defRPr/>
              </a:pPr>
              <a:t>‹Nr.›</a:t>
            </a:fld>
            <a:endParaRPr lang="de-DE" altLang="de-DE"/>
          </a:p>
        </p:txBody>
      </p:sp>
    </p:spTree>
    <p:extLst>
      <p:ext uri="{BB962C8B-B14F-4D97-AF65-F5344CB8AC3E}">
        <p14:creationId xmlns:p14="http://schemas.microsoft.com/office/powerpoint/2010/main" val="103943543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27584" y="1313417"/>
            <a:ext cx="7886700" cy="373063"/>
          </a:xfrm>
        </p:spPr>
        <p:txBody>
          <a:bodyPr/>
          <a:lstStyle/>
          <a:p>
            <a:r>
              <a:rPr lang="de-DE"/>
              <a:t>Mastertitelformat bearbeiten</a:t>
            </a:r>
          </a:p>
        </p:txBody>
      </p:sp>
      <p:sp>
        <p:nvSpPr>
          <p:cNvPr id="3" name="Textplatzhalter 2"/>
          <p:cNvSpPr>
            <a:spLocks noGrp="1"/>
          </p:cNvSpPr>
          <p:nvPr>
            <p:ph type="body" idx="1"/>
          </p:nvPr>
        </p:nvSpPr>
        <p:spPr>
          <a:xfrm>
            <a:off x="892672"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90560" y="2503664"/>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826496"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828608"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13"/>
          <p:cNvSpPr>
            <a:spLocks noGrp="1" noChangeArrowheads="1"/>
          </p:cNvSpPr>
          <p:nvPr>
            <p:ph type="dt" sz="half" idx="10"/>
          </p:nvPr>
        </p:nvSpPr>
        <p:spPr>
          <a:ln/>
        </p:spPr>
        <p:txBody>
          <a:bodyPr/>
          <a:lstStyle>
            <a:lvl1pPr>
              <a:defRPr/>
            </a:lvl1pPr>
          </a:lstStyle>
          <a:p>
            <a:pPr>
              <a:defRPr/>
            </a:pPr>
            <a:fld id="{B223EF07-95C7-429F-BE8C-F48A8301E287}" type="datetime1">
              <a:rPr lang="de-DE" smtClean="0"/>
              <a:t>21.10.2019</a:t>
            </a:fld>
            <a:endParaRPr lang="de-DE"/>
          </a:p>
        </p:txBody>
      </p:sp>
      <p:sp>
        <p:nvSpPr>
          <p:cNvPr id="8"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9" name="Rectangle 15"/>
          <p:cNvSpPr>
            <a:spLocks noGrp="1" noChangeArrowheads="1"/>
          </p:cNvSpPr>
          <p:nvPr>
            <p:ph type="sldNum" sz="quarter" idx="12"/>
          </p:nvPr>
        </p:nvSpPr>
        <p:spPr>
          <a:ln/>
        </p:spPr>
        <p:txBody>
          <a:bodyPr/>
          <a:lstStyle>
            <a:lvl1pPr>
              <a:defRPr/>
            </a:lvl1pPr>
          </a:lstStyle>
          <a:p>
            <a:pPr>
              <a:defRPr/>
            </a:pPr>
            <a:fld id="{0906568A-9176-4FAB-B126-81A1B5056C41}" type="slidenum">
              <a:rPr lang="de-DE" altLang="de-DE"/>
              <a:pPr>
                <a:defRPr/>
              </a:pPr>
              <a:t>‹Nr.›</a:t>
            </a:fld>
            <a:endParaRPr lang="de-DE" altLang="de-DE"/>
          </a:p>
        </p:txBody>
      </p:sp>
    </p:spTree>
    <p:extLst>
      <p:ext uri="{BB962C8B-B14F-4D97-AF65-F5344CB8AC3E}">
        <p14:creationId xmlns:p14="http://schemas.microsoft.com/office/powerpoint/2010/main" val="38597548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Rectangle 13"/>
          <p:cNvSpPr>
            <a:spLocks noGrp="1" noChangeArrowheads="1"/>
          </p:cNvSpPr>
          <p:nvPr>
            <p:ph type="dt" sz="half" idx="10"/>
          </p:nvPr>
        </p:nvSpPr>
        <p:spPr>
          <a:ln/>
        </p:spPr>
        <p:txBody>
          <a:bodyPr/>
          <a:lstStyle>
            <a:lvl1pPr>
              <a:defRPr/>
            </a:lvl1pPr>
          </a:lstStyle>
          <a:p>
            <a:pPr>
              <a:defRPr/>
            </a:pPr>
            <a:fld id="{2202A929-4561-49A8-B6E2-CBAD282B85CD}" type="datetime1">
              <a:rPr lang="de-DE" smtClean="0"/>
              <a:t>21.10.2019</a:t>
            </a:fld>
            <a:endParaRPr lang="de-DE"/>
          </a:p>
        </p:txBody>
      </p:sp>
      <p:sp>
        <p:nvSpPr>
          <p:cNvPr id="4"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5" name="Rectangle 15"/>
          <p:cNvSpPr>
            <a:spLocks noGrp="1" noChangeArrowheads="1"/>
          </p:cNvSpPr>
          <p:nvPr>
            <p:ph type="sldNum" sz="quarter" idx="12"/>
          </p:nvPr>
        </p:nvSpPr>
        <p:spPr>
          <a:ln/>
        </p:spPr>
        <p:txBody>
          <a:bodyPr/>
          <a:lstStyle>
            <a:lvl1pPr>
              <a:defRPr/>
            </a:lvl1pPr>
          </a:lstStyle>
          <a:p>
            <a:pPr>
              <a:defRPr/>
            </a:pPr>
            <a:fld id="{2A675FF9-E149-4FBC-A940-31F9E2456FBA}" type="slidenum">
              <a:rPr lang="de-DE" altLang="de-DE"/>
              <a:pPr>
                <a:defRPr/>
              </a:pPr>
              <a:t>‹Nr.›</a:t>
            </a:fld>
            <a:endParaRPr lang="de-DE" altLang="de-DE"/>
          </a:p>
        </p:txBody>
      </p:sp>
    </p:spTree>
    <p:extLst>
      <p:ext uri="{BB962C8B-B14F-4D97-AF65-F5344CB8AC3E}">
        <p14:creationId xmlns:p14="http://schemas.microsoft.com/office/powerpoint/2010/main" val="30495902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7A1091DA-5904-4BB6-80CD-9F61B57A6E58}" type="datetime1">
              <a:rPr lang="de-DE" smtClean="0"/>
              <a:t>21.10.2019</a:t>
            </a:fld>
            <a:endParaRPr lang="de-DE"/>
          </a:p>
        </p:txBody>
      </p:sp>
      <p:sp>
        <p:nvSpPr>
          <p:cNvPr id="3"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4" name="Rectangle 15"/>
          <p:cNvSpPr>
            <a:spLocks noGrp="1" noChangeArrowheads="1"/>
          </p:cNvSpPr>
          <p:nvPr>
            <p:ph type="sldNum" sz="quarter" idx="12"/>
          </p:nvPr>
        </p:nvSpPr>
        <p:spPr>
          <a:ln/>
        </p:spPr>
        <p:txBody>
          <a:bodyPr/>
          <a:lstStyle>
            <a:lvl1pPr>
              <a:defRPr/>
            </a:lvl1pPr>
          </a:lstStyle>
          <a:p>
            <a:pPr>
              <a:defRPr/>
            </a:pPr>
            <a:fld id="{86A8062F-05E1-4067-9C84-D0838666CF68}" type="slidenum">
              <a:rPr lang="de-DE" altLang="de-DE"/>
              <a:pPr>
                <a:defRPr/>
              </a:pPr>
              <a:t>‹Nr.›</a:t>
            </a:fld>
            <a:endParaRPr lang="de-DE" altLang="de-DE"/>
          </a:p>
        </p:txBody>
      </p:sp>
    </p:spTree>
    <p:extLst>
      <p:ext uri="{BB962C8B-B14F-4D97-AF65-F5344CB8AC3E}">
        <p14:creationId xmlns:p14="http://schemas.microsoft.com/office/powerpoint/2010/main" val="521983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84225" y="1340768"/>
            <a:ext cx="2949575" cy="1440160"/>
          </a:xfrm>
        </p:spPr>
        <p:txBody>
          <a:bodyPr/>
          <a:lstStyle>
            <a:lvl1pPr>
              <a:defRPr sz="3200"/>
            </a:lvl1pPr>
          </a:lstStyle>
          <a:p>
            <a:r>
              <a:rPr lang="de-DE"/>
              <a:t>Mastertitelformat bearbeiten</a:t>
            </a:r>
            <a:endParaRPr lang="de-DE" dirty="0"/>
          </a:p>
        </p:txBody>
      </p:sp>
      <p:sp>
        <p:nvSpPr>
          <p:cNvPr id="3" name="Inhaltsplatzhalter 2"/>
          <p:cNvSpPr>
            <a:spLocks noGrp="1"/>
          </p:cNvSpPr>
          <p:nvPr>
            <p:ph idx="1"/>
          </p:nvPr>
        </p:nvSpPr>
        <p:spPr>
          <a:xfrm>
            <a:off x="3887788" y="1340768"/>
            <a:ext cx="4629150" cy="452028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782792" y="2780928"/>
            <a:ext cx="2949575" cy="308806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p:cNvSpPr>
            <a:spLocks noGrp="1"/>
          </p:cNvSpPr>
          <p:nvPr>
            <p:ph type="dt" sz="half" idx="10"/>
          </p:nvPr>
        </p:nvSpPr>
        <p:spPr/>
        <p:txBody>
          <a:bodyPr/>
          <a:lstStyle>
            <a:lvl1pPr>
              <a:defRPr/>
            </a:lvl1pPr>
          </a:lstStyle>
          <a:p>
            <a:pPr>
              <a:defRPr/>
            </a:pPr>
            <a:fld id="{2E3C6FD3-CB06-48B0-9CD7-36FB45859CAD}" type="datetime1">
              <a:rPr lang="de-DE" smtClean="0"/>
              <a:t>21.10.2019</a:t>
            </a:fld>
            <a:endParaRPr lang="de-DE"/>
          </a:p>
        </p:txBody>
      </p:sp>
      <p:sp>
        <p:nvSpPr>
          <p:cNvPr id="6" name="Fußzeilenplatzhalter 5"/>
          <p:cNvSpPr>
            <a:spLocks noGrp="1"/>
          </p:cNvSpPr>
          <p:nvPr>
            <p:ph type="ftr" sz="quarter" idx="11"/>
          </p:nvPr>
        </p:nvSpPr>
        <p:spPr/>
        <p:txBody>
          <a:bodyPr/>
          <a:lstStyle>
            <a:lvl1pPr>
              <a:defRPr/>
            </a:lvl1pPr>
          </a:lstStyle>
          <a:p>
            <a:pPr>
              <a:defRPr/>
            </a:pPr>
            <a:r>
              <a:rPr lang="de-DE"/>
              <a:t>Multiplikatorin I Hochschule </a:t>
            </a:r>
          </a:p>
        </p:txBody>
      </p:sp>
      <p:sp>
        <p:nvSpPr>
          <p:cNvPr id="7" name="Foliennummernplatzhalter 6"/>
          <p:cNvSpPr>
            <a:spLocks noGrp="1"/>
          </p:cNvSpPr>
          <p:nvPr>
            <p:ph type="sldNum" sz="quarter" idx="12"/>
          </p:nvPr>
        </p:nvSpPr>
        <p:spPr/>
        <p:txBody>
          <a:bodyPr/>
          <a:lstStyle>
            <a:lvl1pPr>
              <a:defRPr smtClean="0"/>
            </a:lvl1pPr>
          </a:lstStyle>
          <a:p>
            <a:pPr>
              <a:defRPr/>
            </a:pPr>
            <a:fld id="{F6FCCA87-FC4D-4965-B692-D56C2C2FA4A4}" type="slidenum">
              <a:rPr lang="de-DE" altLang="de-DE"/>
              <a:pPr>
                <a:defRPr/>
              </a:pPr>
              <a:t>‹Nr.›</a:t>
            </a:fld>
            <a:endParaRPr lang="de-DE" altLang="de-DE"/>
          </a:p>
        </p:txBody>
      </p:sp>
    </p:spTree>
    <p:extLst>
      <p:ext uri="{BB962C8B-B14F-4D97-AF65-F5344CB8AC3E}">
        <p14:creationId xmlns:p14="http://schemas.microsoft.com/office/powerpoint/2010/main" val="42274646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1342865"/>
            <a:ext cx="2949575" cy="1600200"/>
          </a:xfrm>
        </p:spPr>
        <p:txBody>
          <a:bodyPr/>
          <a:lstStyle>
            <a:lvl1pPr>
              <a:defRPr sz="3200"/>
            </a:lvl1pPr>
          </a:lstStyle>
          <a:p>
            <a:r>
              <a:rPr lang="de-DE"/>
              <a:t>Mastertitelformat bearbeiten</a:t>
            </a:r>
            <a:endParaRPr lang="de-DE" dirty="0"/>
          </a:p>
        </p:txBody>
      </p:sp>
      <p:sp>
        <p:nvSpPr>
          <p:cNvPr id="3" name="Bildplatzhalter 2"/>
          <p:cNvSpPr>
            <a:spLocks noGrp="1"/>
          </p:cNvSpPr>
          <p:nvPr>
            <p:ph type="pic" idx="1"/>
          </p:nvPr>
        </p:nvSpPr>
        <p:spPr>
          <a:xfrm>
            <a:off x="3887788" y="1340768"/>
            <a:ext cx="4629150" cy="47883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a:t>Bild auf Platzhalter ziehen oder durch Klicken auf Symbol hinzufügen</a:t>
            </a:r>
            <a:endParaRPr lang="de-DE" noProof="0" dirty="0"/>
          </a:p>
        </p:txBody>
      </p:sp>
      <p:sp>
        <p:nvSpPr>
          <p:cNvPr id="4" name="Textplatzhalter 3"/>
          <p:cNvSpPr>
            <a:spLocks noGrp="1"/>
          </p:cNvSpPr>
          <p:nvPr>
            <p:ph type="body" sz="half" idx="2"/>
          </p:nvPr>
        </p:nvSpPr>
        <p:spPr>
          <a:xfrm>
            <a:off x="918902" y="2943064"/>
            <a:ext cx="2949575" cy="3186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Rectangle 13"/>
          <p:cNvSpPr>
            <a:spLocks noGrp="1" noChangeArrowheads="1"/>
          </p:cNvSpPr>
          <p:nvPr>
            <p:ph type="dt" sz="half" idx="10"/>
          </p:nvPr>
        </p:nvSpPr>
        <p:spPr>
          <a:ln/>
        </p:spPr>
        <p:txBody>
          <a:bodyPr/>
          <a:lstStyle>
            <a:lvl1pPr>
              <a:defRPr/>
            </a:lvl1pPr>
          </a:lstStyle>
          <a:p>
            <a:pPr>
              <a:defRPr/>
            </a:pPr>
            <a:fld id="{3EEE5268-28A4-4CD3-8E3F-4630B24B3FCE}" type="datetime1">
              <a:rPr lang="de-DE" smtClean="0"/>
              <a:t>21.10.2019</a:t>
            </a:fld>
            <a:endParaRPr lang="de-DE"/>
          </a:p>
        </p:txBody>
      </p:sp>
      <p:sp>
        <p:nvSpPr>
          <p:cNvPr id="6"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7" name="Rectangle 15"/>
          <p:cNvSpPr>
            <a:spLocks noGrp="1" noChangeArrowheads="1"/>
          </p:cNvSpPr>
          <p:nvPr>
            <p:ph type="sldNum" sz="quarter" idx="12"/>
          </p:nvPr>
        </p:nvSpPr>
        <p:spPr>
          <a:ln/>
        </p:spPr>
        <p:txBody>
          <a:bodyPr/>
          <a:lstStyle>
            <a:lvl1pPr>
              <a:defRPr/>
            </a:lvl1pPr>
          </a:lstStyle>
          <a:p>
            <a:pPr>
              <a:defRPr/>
            </a:pPr>
            <a:fld id="{739B1666-4157-42C4-914B-1CEE0405E042}" type="slidenum">
              <a:rPr lang="de-DE" altLang="de-DE"/>
              <a:pPr>
                <a:defRPr/>
              </a:pPr>
              <a:t>‹Nr.›</a:t>
            </a:fld>
            <a:endParaRPr lang="de-DE" altLang="de-DE"/>
          </a:p>
        </p:txBody>
      </p:sp>
    </p:spTree>
    <p:extLst>
      <p:ext uri="{BB962C8B-B14F-4D97-AF65-F5344CB8AC3E}">
        <p14:creationId xmlns:p14="http://schemas.microsoft.com/office/powerpoint/2010/main" val="39135244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13"/>
          <p:cNvSpPr>
            <a:spLocks noGrp="1" noChangeArrowheads="1"/>
          </p:cNvSpPr>
          <p:nvPr>
            <p:ph type="dt" sz="half" idx="10"/>
          </p:nvPr>
        </p:nvSpPr>
        <p:spPr>
          <a:ln/>
        </p:spPr>
        <p:txBody>
          <a:bodyPr/>
          <a:lstStyle>
            <a:lvl1pPr>
              <a:defRPr/>
            </a:lvl1pPr>
          </a:lstStyle>
          <a:p>
            <a:pPr>
              <a:defRPr/>
            </a:pPr>
            <a:fld id="{CDF3DD65-BC23-4E56-8F74-E8AC576D4F21}" type="datetime1">
              <a:rPr lang="de-DE" smtClean="0"/>
              <a:t>21.10.2019</a:t>
            </a:fld>
            <a:endParaRPr lang="de-DE"/>
          </a:p>
        </p:txBody>
      </p:sp>
      <p:sp>
        <p:nvSpPr>
          <p:cNvPr id="5" name="Rectangle 14"/>
          <p:cNvSpPr>
            <a:spLocks noGrp="1" noChangeArrowheads="1"/>
          </p:cNvSpPr>
          <p:nvPr>
            <p:ph type="ftr" sz="quarter" idx="11"/>
          </p:nvPr>
        </p:nvSpPr>
        <p:spPr>
          <a:ln/>
        </p:spPr>
        <p:txBody>
          <a:bodyPr/>
          <a:lstStyle>
            <a:lvl1pPr>
              <a:defRPr/>
            </a:lvl1pPr>
          </a:lstStyle>
          <a:p>
            <a:pPr>
              <a:defRPr/>
            </a:pPr>
            <a:r>
              <a:rPr lang="de-DE"/>
              <a:t>Multiplikatorin I Hochschule </a:t>
            </a:r>
          </a:p>
        </p:txBody>
      </p:sp>
      <p:sp>
        <p:nvSpPr>
          <p:cNvPr id="6" name="Rectangle 15"/>
          <p:cNvSpPr>
            <a:spLocks noGrp="1" noChangeArrowheads="1"/>
          </p:cNvSpPr>
          <p:nvPr>
            <p:ph type="sldNum" sz="quarter" idx="12"/>
          </p:nvPr>
        </p:nvSpPr>
        <p:spPr>
          <a:ln/>
        </p:spPr>
        <p:txBody>
          <a:bodyPr/>
          <a:lstStyle>
            <a:lvl1pPr>
              <a:defRPr/>
            </a:lvl1pPr>
          </a:lstStyle>
          <a:p>
            <a:pPr>
              <a:defRPr/>
            </a:pPr>
            <a:fld id="{36D8B215-8500-4916-8117-F49694DB6937}" type="slidenum">
              <a:rPr lang="de-DE" altLang="de-DE"/>
              <a:pPr>
                <a:defRPr/>
              </a:pPr>
              <a:t>‹Nr.›</a:t>
            </a:fld>
            <a:endParaRPr lang="de-DE" altLang="de-DE"/>
          </a:p>
        </p:txBody>
      </p:sp>
    </p:spTree>
    <p:extLst>
      <p:ext uri="{BB962C8B-B14F-4D97-AF65-F5344CB8AC3E}">
        <p14:creationId xmlns:p14="http://schemas.microsoft.com/office/powerpoint/2010/main" val="255266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tif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image" Target="../media/image2.tiff"/><Relationship Id="rId2" Type="http://schemas.openxmlformats.org/officeDocument/2006/relationships/slideLayout" Target="../slideLayouts/slideLayout35.xml"/><Relationship Id="rId16" Type="http://schemas.openxmlformats.org/officeDocument/2006/relationships/theme" Target="../theme/theme4.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1.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tif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image" Target="../media/image2.tif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theme" Target="../theme/theme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3.xml"/><Relationship Id="rId13" Type="http://schemas.openxmlformats.org/officeDocument/2006/relationships/slideLayout" Target="../slideLayouts/slideLayout88.xml"/><Relationship Id="rId3" Type="http://schemas.openxmlformats.org/officeDocument/2006/relationships/slideLayout" Target="../slideLayouts/slideLayout78.xml"/><Relationship Id="rId7" Type="http://schemas.openxmlformats.org/officeDocument/2006/relationships/slideLayout" Target="../slideLayouts/slideLayout82.xml"/><Relationship Id="rId12" Type="http://schemas.openxmlformats.org/officeDocument/2006/relationships/slideLayout" Target="../slideLayouts/slideLayout87.xml"/><Relationship Id="rId2" Type="http://schemas.openxmlformats.org/officeDocument/2006/relationships/slideLayout" Target="../slideLayouts/slideLayout77.xml"/><Relationship Id="rId16" Type="http://schemas.openxmlformats.org/officeDocument/2006/relationships/image" Target="../media/image2.tiff"/><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slideLayout" Target="../slideLayouts/slideLayout86.xml"/><Relationship Id="rId5" Type="http://schemas.openxmlformats.org/officeDocument/2006/relationships/slideLayout" Target="../slideLayouts/slideLayout80.xml"/><Relationship Id="rId15" Type="http://schemas.openxmlformats.org/officeDocument/2006/relationships/theme" Target="../theme/theme7.xml"/><Relationship Id="rId10" Type="http://schemas.openxmlformats.org/officeDocument/2006/relationships/slideLayout" Target="../slideLayouts/slideLayout85.xml"/><Relationship Id="rId4" Type="http://schemas.openxmlformats.org/officeDocument/2006/relationships/slideLayout" Target="../slideLayouts/slideLayout79.xml"/><Relationship Id="rId9" Type="http://schemas.openxmlformats.org/officeDocument/2006/relationships/slideLayout" Target="../slideLayouts/slideLayout84.xml"/><Relationship Id="rId14" Type="http://schemas.openxmlformats.org/officeDocument/2006/relationships/slideLayout" Target="../slideLayouts/slideLayout8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image" Target="../media/image2.tiff"/><Relationship Id="rId2" Type="http://schemas.openxmlformats.org/officeDocument/2006/relationships/slideLayout" Target="../slideLayouts/slideLayout91.xml"/><Relationship Id="rId16" Type="http://schemas.openxmlformats.org/officeDocument/2006/relationships/theme" Target="../theme/theme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image" Target="../media/image2.tif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theme" Target="../theme/theme9.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7" name="Picture 2">
            <a:extLst>
              <a:ext uri="{FF2B5EF4-FFF2-40B4-BE49-F238E27FC236}">
                <a16:creationId xmlns:a16="http://schemas.microsoft.com/office/drawing/2014/main" id="{AD71EFC5-447E-49AD-B78A-7F68B6F0F1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8" name="AutoShape 3">
            <a:extLst>
              <a:ext uri="{FF2B5EF4-FFF2-40B4-BE49-F238E27FC236}">
                <a16:creationId xmlns:a16="http://schemas.microsoft.com/office/drawing/2014/main" id="{285EBA02-627D-49CA-A494-6B2ACB6E9789}"/>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3" name="Titelplatzhalter 2"/>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4" name="Textplatzhalter 3"/>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528B9-C5A7-4C85-87DB-28810C411F48}" type="datetime1">
              <a:rPr lang="de-DE" smtClean="0"/>
              <a:t>21.10.2019</a:t>
            </a:fld>
            <a:endParaRPr lang="de-DE"/>
          </a:p>
        </p:txBody>
      </p:sp>
      <p:sp>
        <p:nvSpPr>
          <p:cNvPr id="6" name="Fußzeilenplatzhalter 5"/>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Multiplikatorin I Hochschule </a:t>
            </a:r>
          </a:p>
        </p:txBody>
      </p:sp>
      <p:sp>
        <p:nvSpPr>
          <p:cNvPr id="7" name="Foliennummernplatzhalter 6"/>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C5412F-656F-41E7-B28C-55BF8400E3ED}" type="slidenum">
              <a:rPr lang="de-DE" smtClean="0"/>
              <a:t>‹Nr.›</a:t>
            </a:fld>
            <a:endParaRPr lang="de-DE"/>
          </a:p>
        </p:txBody>
      </p:sp>
      <p:pic>
        <p:nvPicPr>
          <p:cNvPr id="10" name="Grafik 9">
            <a:extLst>
              <a:ext uri="{FF2B5EF4-FFF2-40B4-BE49-F238E27FC236}">
                <a16:creationId xmlns:a16="http://schemas.microsoft.com/office/drawing/2014/main" id="{6EEB42E0-4A46-45C1-AD66-FC3C9F3AB47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3998" r:id="rId1"/>
    <p:sldLayoutId id="2147483999" r:id="rId2"/>
    <p:sldLayoutId id="2147484000" r:id="rId3"/>
    <p:sldLayoutId id="2147484001" r:id="rId4"/>
    <p:sldLayoutId id="2147484002" r:id="rId5"/>
    <p:sldLayoutId id="2147484003" r:id="rId6"/>
    <p:sldLayoutId id="2147484004" r:id="rId7"/>
    <p:sldLayoutId id="2147484005" r:id="rId8"/>
    <p:sldLayoutId id="2147484006" r:id="rId9"/>
    <p:sldLayoutId id="2147484007" r:id="rId10"/>
    <p:sldLayoutId id="2147484008"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mj-ea"/>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mn-ea"/>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mn-ea"/>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mn-ea"/>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mn-ea"/>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mn-ea"/>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075" name="Picture 2">
            <a:extLst>
              <a:ext uri="{FF2B5EF4-FFF2-40B4-BE49-F238E27FC236}">
                <a16:creationId xmlns:a16="http://schemas.microsoft.com/office/drawing/2014/main" id="{F207A66E-C335-4AA4-BB0D-8CB5A359D40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076" name="AutoShape 3">
            <a:extLst>
              <a:ext uri="{FF2B5EF4-FFF2-40B4-BE49-F238E27FC236}">
                <a16:creationId xmlns:a16="http://schemas.microsoft.com/office/drawing/2014/main" id="{3DB203D9-6CB2-4347-8B8F-4DF340B75608}"/>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3077" name="Rectangle 4">
            <a:extLst>
              <a:ext uri="{FF2B5EF4-FFF2-40B4-BE49-F238E27FC236}">
                <a16:creationId xmlns:a16="http://schemas.microsoft.com/office/drawing/2014/main" id="{26E087C3-1F08-4755-A578-D03AA9C9A5E8}"/>
              </a:ext>
            </a:extLst>
          </p:cNvPr>
          <p:cNvSpPr>
            <a:spLocks noGrp="1" noChangeArrowheads="1"/>
          </p:cNvSpPr>
          <p:nvPr>
            <p:ph type="title"/>
          </p:nvPr>
        </p:nvSpPr>
        <p:spPr bwMode="auto">
          <a:xfrm>
            <a:off x="914400" y="1268413"/>
            <a:ext cx="7999413" cy="63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dirty="0"/>
              <a:t>Format des </a:t>
            </a:r>
            <a:r>
              <a:rPr lang="en-GB" altLang="de-DE" dirty="0" err="1"/>
              <a:t>Titeltextes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p:txBody>
      </p:sp>
      <p:sp>
        <p:nvSpPr>
          <p:cNvPr id="3078" name="Rectangle 5">
            <a:extLst>
              <a:ext uri="{FF2B5EF4-FFF2-40B4-BE49-F238E27FC236}">
                <a16:creationId xmlns:a16="http://schemas.microsoft.com/office/drawing/2014/main" id="{C46498BA-2B56-4B64-9DC2-B6FB17E06A2B}"/>
              </a:ext>
            </a:extLst>
          </p:cNvPr>
          <p:cNvSpPr>
            <a:spLocks noGrp="1" noChangeArrowheads="1"/>
          </p:cNvSpPr>
          <p:nvPr>
            <p:ph type="body" idx="1"/>
          </p:nvPr>
        </p:nvSpPr>
        <p:spPr bwMode="auto">
          <a:xfrm>
            <a:off x="914400" y="2362200"/>
            <a:ext cx="7999413" cy="3732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dirty="0"/>
              <a:t>Format des </a:t>
            </a:r>
            <a:r>
              <a:rPr lang="en-GB" altLang="de-DE" dirty="0" err="1"/>
              <a:t>Gliederungstextes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Gliederungsebene</a:t>
            </a:r>
            <a:endParaRPr lang="en-GB" altLang="de-DE" dirty="0"/>
          </a:p>
          <a:p>
            <a:pPr lvl="2"/>
            <a:r>
              <a:rPr lang="en-GB" altLang="de-DE" dirty="0" err="1"/>
              <a:t>Dritte</a:t>
            </a:r>
            <a:r>
              <a:rPr lang="en-GB" altLang="de-DE" dirty="0"/>
              <a:t> </a:t>
            </a:r>
            <a:r>
              <a:rPr lang="en-GB" altLang="de-DE" dirty="0" err="1"/>
              <a:t>Gliederungsebene</a:t>
            </a:r>
            <a:endParaRPr lang="en-GB" altLang="de-DE" dirty="0"/>
          </a:p>
          <a:p>
            <a:pPr lvl="3"/>
            <a:r>
              <a:rPr lang="en-GB" altLang="de-DE" dirty="0" err="1"/>
              <a:t>Vierte</a:t>
            </a:r>
            <a:r>
              <a:rPr lang="en-GB" altLang="de-DE" dirty="0"/>
              <a:t> </a:t>
            </a:r>
            <a:r>
              <a:rPr lang="en-GB" altLang="de-DE" dirty="0" err="1"/>
              <a:t>Gliederungsebene</a:t>
            </a:r>
            <a:endParaRPr lang="en-GB" altLang="de-DE" dirty="0"/>
          </a:p>
          <a:p>
            <a:pPr lvl="4"/>
            <a:r>
              <a:rPr lang="en-GB" altLang="de-DE" dirty="0" err="1"/>
              <a:t>Fünfte</a:t>
            </a:r>
            <a:r>
              <a:rPr lang="en-GB" altLang="de-DE" dirty="0"/>
              <a:t> </a:t>
            </a:r>
            <a:r>
              <a:rPr lang="en-GB" altLang="de-DE" dirty="0" err="1"/>
              <a:t>Gliederungsebene</a:t>
            </a:r>
            <a:endParaRPr lang="en-GB" altLang="de-DE" dirty="0"/>
          </a:p>
          <a:p>
            <a:pPr lvl="4"/>
            <a:r>
              <a:rPr lang="en-GB" altLang="de-DE" dirty="0" err="1"/>
              <a:t>Sechste</a:t>
            </a:r>
            <a:r>
              <a:rPr lang="en-GB" altLang="de-DE" dirty="0"/>
              <a:t> </a:t>
            </a:r>
            <a:r>
              <a:rPr lang="en-GB" altLang="de-DE" dirty="0" err="1"/>
              <a:t>Gliederungsebene</a:t>
            </a:r>
            <a:endParaRPr lang="en-GB" altLang="de-DE" dirty="0"/>
          </a:p>
          <a:p>
            <a:pPr lvl="4"/>
            <a:r>
              <a:rPr lang="en-GB" altLang="de-DE" dirty="0" err="1"/>
              <a:t>Siebte</a:t>
            </a:r>
            <a:r>
              <a:rPr lang="en-GB" altLang="de-DE" dirty="0"/>
              <a:t> </a:t>
            </a:r>
            <a:r>
              <a:rPr lang="en-GB" altLang="de-DE" dirty="0" err="1"/>
              <a:t>Gliederungsebene</a:t>
            </a:r>
            <a:endParaRPr lang="en-GB" altLang="de-DE"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490B663-08C8-40ED-9166-CFEB2BC7C32F}"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97195C8D-B0F5-4B86-AF42-C113313C81B5}"/>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Arial"/>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Arial"/>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Arial"/>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Arial"/>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099" name="Picture 2">
            <a:extLst>
              <a:ext uri="{FF2B5EF4-FFF2-40B4-BE49-F238E27FC236}">
                <a16:creationId xmlns:a16="http://schemas.microsoft.com/office/drawing/2014/main" id="{B1F898A1-A06C-42BA-B995-DE77C295B1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4100" name="AutoShape 3">
            <a:extLst>
              <a:ext uri="{FF2B5EF4-FFF2-40B4-BE49-F238E27FC236}">
                <a16:creationId xmlns:a16="http://schemas.microsoft.com/office/drawing/2014/main" id="{1FFDE4B8-FBC3-4139-A310-C865A4D76666}"/>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latin typeface="Arial"/>
              <a:ea typeface="Arial"/>
            </a:endParaRPr>
          </a:p>
        </p:txBody>
      </p:sp>
      <p:sp>
        <p:nvSpPr>
          <p:cNvPr id="4101" name="Rectangle 4">
            <a:extLst>
              <a:ext uri="{FF2B5EF4-FFF2-40B4-BE49-F238E27FC236}">
                <a16:creationId xmlns:a16="http://schemas.microsoft.com/office/drawing/2014/main" id="{DD44BCEC-2B5C-4A7B-9435-A0CF681D8675}"/>
              </a:ext>
            </a:extLst>
          </p:cNvPr>
          <p:cNvSpPr>
            <a:spLocks noGrp="1" noChangeArrowheads="1"/>
          </p:cNvSpPr>
          <p:nvPr>
            <p:ph type="title"/>
          </p:nvPr>
        </p:nvSpPr>
        <p:spPr bwMode="auto">
          <a:xfrm>
            <a:off x="914400" y="1268413"/>
            <a:ext cx="7999413" cy="63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dirty="0"/>
              <a:t>Format des </a:t>
            </a:r>
            <a:r>
              <a:rPr lang="en-GB" altLang="de-DE" dirty="0" err="1"/>
              <a:t>Titeltextes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p:txBody>
      </p:sp>
      <p:sp>
        <p:nvSpPr>
          <p:cNvPr id="4102" name="Rectangle 5">
            <a:extLst>
              <a:ext uri="{FF2B5EF4-FFF2-40B4-BE49-F238E27FC236}">
                <a16:creationId xmlns:a16="http://schemas.microsoft.com/office/drawing/2014/main" id="{92335A2C-B4AC-4C32-9389-3876856C50CB}"/>
              </a:ext>
            </a:extLst>
          </p:cNvPr>
          <p:cNvSpPr>
            <a:spLocks noGrp="1" noChangeArrowheads="1"/>
          </p:cNvSpPr>
          <p:nvPr>
            <p:ph type="body" idx="1"/>
          </p:nvPr>
        </p:nvSpPr>
        <p:spPr bwMode="auto">
          <a:xfrm>
            <a:off x="914400" y="2362200"/>
            <a:ext cx="7999413" cy="3732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dirty="0"/>
              <a:t>Format des </a:t>
            </a:r>
            <a:r>
              <a:rPr lang="en-GB" altLang="de-DE" dirty="0" err="1"/>
              <a:t>Gliederungstextes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Gliederungsebene</a:t>
            </a:r>
            <a:endParaRPr lang="en-GB" altLang="de-DE" dirty="0"/>
          </a:p>
          <a:p>
            <a:pPr lvl="2"/>
            <a:r>
              <a:rPr lang="en-GB" altLang="de-DE" dirty="0" err="1"/>
              <a:t>Dritte</a:t>
            </a:r>
            <a:r>
              <a:rPr lang="en-GB" altLang="de-DE" dirty="0"/>
              <a:t> </a:t>
            </a:r>
            <a:r>
              <a:rPr lang="en-GB" altLang="de-DE" dirty="0" err="1"/>
              <a:t>Gliederungsebene</a:t>
            </a:r>
            <a:endParaRPr lang="en-GB" altLang="de-DE" dirty="0"/>
          </a:p>
          <a:p>
            <a:pPr lvl="3"/>
            <a:r>
              <a:rPr lang="en-GB" altLang="de-DE" dirty="0" err="1"/>
              <a:t>Vierte</a:t>
            </a:r>
            <a:r>
              <a:rPr lang="en-GB" altLang="de-DE" dirty="0"/>
              <a:t> </a:t>
            </a:r>
            <a:r>
              <a:rPr lang="en-GB" altLang="de-DE" dirty="0" err="1"/>
              <a:t>Gliederungsebene</a:t>
            </a:r>
            <a:endParaRPr lang="en-GB" altLang="de-DE" dirty="0"/>
          </a:p>
          <a:p>
            <a:pPr lvl="4"/>
            <a:r>
              <a:rPr lang="en-GB" altLang="de-DE" dirty="0" err="1"/>
              <a:t>Fünfte</a:t>
            </a:r>
            <a:r>
              <a:rPr lang="en-GB" altLang="de-DE" dirty="0"/>
              <a:t> </a:t>
            </a:r>
            <a:r>
              <a:rPr lang="en-GB" altLang="de-DE" dirty="0" err="1"/>
              <a:t>Gliederungsebene</a:t>
            </a:r>
            <a:endParaRPr lang="en-GB" altLang="de-DE" dirty="0"/>
          </a:p>
          <a:p>
            <a:pPr lvl="4"/>
            <a:r>
              <a:rPr lang="en-GB" altLang="de-DE" dirty="0" err="1"/>
              <a:t>Sechste</a:t>
            </a:r>
            <a:r>
              <a:rPr lang="en-GB" altLang="de-DE" dirty="0"/>
              <a:t> </a:t>
            </a:r>
            <a:r>
              <a:rPr lang="en-GB" altLang="de-DE" dirty="0" err="1"/>
              <a:t>Gliederungsebene</a:t>
            </a:r>
            <a:endParaRPr lang="en-GB" altLang="de-DE" dirty="0"/>
          </a:p>
          <a:p>
            <a:pPr lvl="4"/>
            <a:r>
              <a:rPr lang="en-GB" altLang="de-DE" dirty="0" err="1"/>
              <a:t>Siebte</a:t>
            </a:r>
            <a:r>
              <a:rPr lang="en-GB" altLang="de-DE" dirty="0"/>
              <a:t> </a:t>
            </a:r>
            <a:r>
              <a:rPr lang="en-GB" altLang="de-DE" dirty="0" err="1"/>
              <a:t>Gliederungsebene</a:t>
            </a:r>
            <a:endParaRPr lang="en-GB" altLang="de-DE"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B1837A2-354A-45DE-A3F9-3CC11C5ADDAE}"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82E07EAC-F16A-4CD2-AF77-DF43C9E9F49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Arial"/>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Arial"/>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Arial"/>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Arial"/>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CF7BA54E-D703-4315-B26D-82ED284E177F}"/>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6D729F51-8083-4DC3-883E-758735D96BD3}"/>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de-DE" dirty="0">
                <a:solidFill>
                  <a:srgbClr val="003366"/>
                </a:solidFill>
                <a:latin typeface="Arial"/>
                <a:ea typeface="Arial"/>
              </a:endParaRPr>
            </a:p>
          </p:txBody>
        </p:sp>
        <p:sp>
          <p:nvSpPr>
            <p:cNvPr id="1028" name="Rectangle 4">
              <a:extLst>
                <a:ext uri="{FF2B5EF4-FFF2-40B4-BE49-F238E27FC236}">
                  <a16:creationId xmlns:a16="http://schemas.microsoft.com/office/drawing/2014/main" id="{6C7904BF-47A0-4B13-9F43-070ACE8B4EF0}"/>
                </a:ext>
              </a:extLst>
            </p:cNvPr>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defTabSz="914400">
                <a:buClrTx/>
                <a:buSzTx/>
                <a:buFontTx/>
                <a:buNone/>
                <a:defRPr/>
              </a:pPr>
              <a:endParaRPr lang="de-DE" dirty="0">
                <a:solidFill>
                  <a:srgbClr val="003366"/>
                </a:solidFill>
                <a:latin typeface="Arial"/>
                <a:ea typeface="Arial"/>
              </a:endParaRPr>
            </a:p>
          </p:txBody>
        </p:sp>
      </p:grpSp>
      <p:sp>
        <p:nvSpPr>
          <p:cNvPr id="2" name="AutoShape 5">
            <a:extLst>
              <a:ext uri="{FF2B5EF4-FFF2-40B4-BE49-F238E27FC236}">
                <a16:creationId xmlns:a16="http://schemas.microsoft.com/office/drawing/2014/main" id="{0D10A528-9E98-4434-B243-F772C00E1BBE}"/>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defTabSz="914400">
              <a:buClrTx/>
              <a:buSzTx/>
              <a:buFontTx/>
              <a:buNone/>
              <a:defRPr/>
            </a:pPr>
            <a:endParaRPr kumimoji="1" lang="de-DE" dirty="0">
              <a:solidFill>
                <a:srgbClr val="003366"/>
              </a:solidFill>
              <a:latin typeface="Arial"/>
              <a:ea typeface="Arial"/>
            </a:endParaRPr>
          </a:p>
        </p:txBody>
      </p:sp>
      <p:sp>
        <p:nvSpPr>
          <p:cNvPr id="6149" name="Rectangle 7">
            <a:extLst>
              <a:ext uri="{FF2B5EF4-FFF2-40B4-BE49-F238E27FC236}">
                <a16:creationId xmlns:a16="http://schemas.microsoft.com/office/drawing/2014/main" id="{2DBA917A-8756-442D-B562-55CA351EDF99}"/>
              </a:ext>
            </a:extLst>
          </p:cNvPr>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6150" name="Rectangle 8">
            <a:extLst>
              <a:ext uri="{FF2B5EF4-FFF2-40B4-BE49-F238E27FC236}">
                <a16:creationId xmlns:a16="http://schemas.microsoft.com/office/drawing/2014/main" id="{73648BB4-D4C8-46D5-9544-95EB62E197C7}"/>
              </a:ext>
            </a:extLst>
          </p:cNvPr>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2"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BB98E169-B46D-424F-8D23-FE6F7073E259}" type="datetime1">
              <a:rPr lang="de-DE" altLang="de-DE" smtClean="0"/>
              <a:t>21.10.2019</a:t>
            </a:fld>
            <a:endParaRPr lang="de-DE" altLang="de-DE" dirty="0"/>
          </a:p>
        </p:txBody>
      </p:sp>
      <p:sp>
        <p:nvSpPr>
          <p:cNvPr id="13"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4"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5" name="Grafik 14">
            <a:extLst>
              <a:ext uri="{FF2B5EF4-FFF2-40B4-BE49-F238E27FC236}">
                <a16:creationId xmlns:a16="http://schemas.microsoft.com/office/drawing/2014/main" id="{A46E912F-AD9F-4434-97C3-1EA0F1D85274}"/>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 id="2147484065" r:id="rId12"/>
    <p:sldLayoutId id="2147484066" r:id="rId13"/>
    <p:sldLayoutId id="2147484067" r:id="rId14"/>
    <p:sldLayoutId id="2147484068" r:id="rId15"/>
  </p:sldLayoutIdLst>
  <p:hf sldNum="0"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mj-ea"/>
          <a:cs typeface="+mj-cs"/>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7" name="Picture 2">
            <a:extLst>
              <a:ext uri="{FF2B5EF4-FFF2-40B4-BE49-F238E27FC236}">
                <a16:creationId xmlns:a16="http://schemas.microsoft.com/office/drawing/2014/main" id="{AD71EFC5-447E-49AD-B78A-7F68B6F0F1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700" y="-12700"/>
            <a:ext cx="3219450" cy="68834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1028" name="AutoShape 3">
            <a:extLst>
              <a:ext uri="{FF2B5EF4-FFF2-40B4-BE49-F238E27FC236}">
                <a16:creationId xmlns:a16="http://schemas.microsoft.com/office/drawing/2014/main" id="{285EBA02-627D-49CA-A494-6B2ACB6E9789}"/>
              </a:ext>
            </a:extLst>
          </p:cNvPr>
          <p:cNvSpPr>
            <a:spLocks noChangeArrowheads="1"/>
          </p:cNvSpPr>
          <p:nvPr/>
        </p:nvSpPr>
        <p:spPr bwMode="auto">
          <a:xfrm>
            <a:off x="762000" y="762000"/>
            <a:ext cx="5105400" cy="609600"/>
          </a:xfrm>
          <a:prstGeom prst="roundRect">
            <a:avLst>
              <a:gd name="adj" fmla="val 50000"/>
            </a:avLst>
          </a:prstGeom>
          <a:solidFill>
            <a:srgbClr val="FFFFFF"/>
          </a:solidFill>
          <a:ln>
            <a:noFill/>
          </a:ln>
          <a:effectLst/>
          <a:extLs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none" anchor="ctr"/>
          <a:lstStyle/>
          <a:p>
            <a:endParaRPr lang="de-DE" altLang="de-DE" dirty="0">
              <a:solidFill>
                <a:srgbClr val="FFFFFF"/>
              </a:solidFill>
              <a:latin typeface="Arial"/>
              <a:ea typeface="Arial"/>
            </a:endParaRPr>
          </a:p>
        </p:txBody>
      </p:sp>
      <p:sp>
        <p:nvSpPr>
          <p:cNvPr id="1029" name="Rectangle 4">
            <a:extLst>
              <a:ext uri="{FF2B5EF4-FFF2-40B4-BE49-F238E27FC236}">
                <a16:creationId xmlns:a16="http://schemas.microsoft.com/office/drawing/2014/main" id="{6CC1C810-4C5A-4EF8-91F9-37B2B775A676}"/>
              </a:ext>
            </a:extLst>
          </p:cNvPr>
          <p:cNvSpPr>
            <a:spLocks noGrp="1" noChangeArrowheads="1"/>
          </p:cNvSpPr>
          <p:nvPr>
            <p:ph type="title"/>
          </p:nvPr>
        </p:nvSpPr>
        <p:spPr bwMode="auto">
          <a:xfrm>
            <a:off x="914400" y="1268413"/>
            <a:ext cx="7999413" cy="635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de-DE" dirty="0"/>
              <a:t>Format des </a:t>
            </a:r>
            <a:r>
              <a:rPr lang="en-GB" altLang="de-DE" dirty="0" err="1"/>
              <a:t>Titeltextes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p:txBody>
      </p:sp>
      <p:sp>
        <p:nvSpPr>
          <p:cNvPr id="1030" name="Rectangle 5">
            <a:extLst>
              <a:ext uri="{FF2B5EF4-FFF2-40B4-BE49-F238E27FC236}">
                <a16:creationId xmlns:a16="http://schemas.microsoft.com/office/drawing/2014/main" id="{D9923FE1-02A0-4972-AF74-E96CDB47C58F}"/>
              </a:ext>
            </a:extLst>
          </p:cNvPr>
          <p:cNvSpPr>
            <a:spLocks noGrp="1" noChangeArrowheads="1"/>
          </p:cNvSpPr>
          <p:nvPr>
            <p:ph type="body" idx="1"/>
          </p:nvPr>
        </p:nvSpPr>
        <p:spPr bwMode="auto">
          <a:xfrm>
            <a:off x="914400" y="2362200"/>
            <a:ext cx="7999413" cy="3732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de-DE" dirty="0"/>
              <a:t>Format des </a:t>
            </a:r>
            <a:r>
              <a:rPr lang="en-GB" altLang="de-DE" dirty="0" err="1"/>
              <a:t>Gliederungstextes</a:t>
            </a:r>
            <a:r>
              <a:rPr lang="en-GB" altLang="de-DE" dirty="0"/>
              <a:t> </a:t>
            </a:r>
            <a:r>
              <a:rPr lang="en-GB" altLang="de-DE" dirty="0" err="1"/>
              <a:t>durch</a:t>
            </a:r>
            <a:r>
              <a:rPr lang="en-GB" altLang="de-DE" dirty="0"/>
              <a:t> </a:t>
            </a:r>
            <a:r>
              <a:rPr lang="en-GB" altLang="de-DE" dirty="0" err="1"/>
              <a:t>Klicken</a:t>
            </a:r>
            <a:r>
              <a:rPr lang="en-GB" altLang="de-DE" dirty="0"/>
              <a:t> </a:t>
            </a:r>
            <a:r>
              <a:rPr lang="en-GB" altLang="de-DE" dirty="0" err="1"/>
              <a:t>bearbeiten</a:t>
            </a:r>
            <a:endParaRPr lang="en-GB" altLang="de-DE" dirty="0"/>
          </a:p>
          <a:p>
            <a:pPr lvl="1"/>
            <a:r>
              <a:rPr lang="en-GB" altLang="de-DE" dirty="0" err="1"/>
              <a:t>Zweite</a:t>
            </a:r>
            <a:r>
              <a:rPr lang="en-GB" altLang="de-DE" dirty="0"/>
              <a:t> </a:t>
            </a:r>
            <a:r>
              <a:rPr lang="en-GB" altLang="de-DE" dirty="0" err="1"/>
              <a:t>Gliederungsebene</a:t>
            </a:r>
            <a:endParaRPr lang="en-GB" altLang="de-DE" dirty="0"/>
          </a:p>
          <a:p>
            <a:pPr lvl="2"/>
            <a:r>
              <a:rPr lang="en-GB" altLang="de-DE" dirty="0" err="1"/>
              <a:t>Dritte</a:t>
            </a:r>
            <a:r>
              <a:rPr lang="en-GB" altLang="de-DE" dirty="0"/>
              <a:t> </a:t>
            </a:r>
            <a:r>
              <a:rPr lang="en-GB" altLang="de-DE" dirty="0" err="1"/>
              <a:t>Gliederungsebene</a:t>
            </a:r>
            <a:endParaRPr lang="en-GB" altLang="de-DE" dirty="0"/>
          </a:p>
          <a:p>
            <a:pPr lvl="3"/>
            <a:r>
              <a:rPr lang="en-GB" altLang="de-DE" dirty="0" err="1"/>
              <a:t>Vierte</a:t>
            </a:r>
            <a:r>
              <a:rPr lang="en-GB" altLang="de-DE" dirty="0"/>
              <a:t> </a:t>
            </a:r>
            <a:r>
              <a:rPr lang="en-GB" altLang="de-DE" dirty="0" err="1"/>
              <a:t>Gliederungsebene</a:t>
            </a:r>
            <a:endParaRPr lang="en-GB" altLang="de-DE" dirty="0"/>
          </a:p>
          <a:p>
            <a:pPr lvl="4"/>
            <a:r>
              <a:rPr lang="en-GB" altLang="de-DE" dirty="0" err="1"/>
              <a:t>Fünfte</a:t>
            </a:r>
            <a:r>
              <a:rPr lang="en-GB" altLang="de-DE" dirty="0"/>
              <a:t> </a:t>
            </a:r>
            <a:r>
              <a:rPr lang="en-GB" altLang="de-DE" dirty="0" err="1"/>
              <a:t>Gliederungsebene</a:t>
            </a:r>
            <a:endParaRPr lang="en-GB" altLang="de-DE" dirty="0"/>
          </a:p>
          <a:p>
            <a:pPr lvl="4"/>
            <a:r>
              <a:rPr lang="en-GB" altLang="de-DE" dirty="0" err="1"/>
              <a:t>Sechste</a:t>
            </a:r>
            <a:r>
              <a:rPr lang="en-GB" altLang="de-DE" dirty="0"/>
              <a:t> </a:t>
            </a:r>
            <a:r>
              <a:rPr lang="en-GB" altLang="de-DE" dirty="0" err="1"/>
              <a:t>Gliederungsebene</a:t>
            </a:r>
            <a:endParaRPr lang="en-GB" altLang="de-DE" dirty="0"/>
          </a:p>
          <a:p>
            <a:pPr lvl="4"/>
            <a:r>
              <a:rPr lang="en-GB" altLang="de-DE" dirty="0" err="1"/>
              <a:t>Siebte</a:t>
            </a:r>
            <a:r>
              <a:rPr lang="en-GB" altLang="de-DE" dirty="0"/>
              <a:t> </a:t>
            </a:r>
            <a:r>
              <a:rPr lang="en-GB" altLang="de-DE" dirty="0" err="1"/>
              <a:t>Gliederungsebene</a:t>
            </a:r>
            <a:endParaRPr lang="en-GB" altLang="de-DE" dirty="0"/>
          </a:p>
        </p:txBody>
      </p:sp>
      <p:sp>
        <p:nvSpPr>
          <p:cNvPr id="10" name="Rectangle 6">
            <a:extLst>
              <a:ext uri="{FF2B5EF4-FFF2-40B4-BE49-F238E27FC236}">
                <a16:creationId xmlns:a16="http://schemas.microsoft.com/office/drawing/2014/main" id="{1C675342-351F-46F3-B7C3-6FAA21EAA3B7}"/>
              </a:ext>
            </a:extLst>
          </p:cNvPr>
          <p:cNvSpPr>
            <a:spLocks noGrp="1" noChangeArrowheads="1"/>
          </p:cNvSpPr>
          <p:nvPr>
            <p:ph type="dt" idx="2"/>
          </p:nvPr>
        </p:nvSpPr>
        <p:spPr bwMode="auto">
          <a:xfrm>
            <a:off x="7010400" y="6397625"/>
            <a:ext cx="1903413"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fld id="{C45284DA-687E-4B20-93B3-0EC33115E2EC}" type="datetime1">
              <a:rPr lang="de-DE" altLang="de-DE" smtClean="0"/>
              <a:t>21.10.2019</a:t>
            </a:fld>
            <a:endParaRPr lang="de-DE" altLang="de-DE" dirty="0"/>
          </a:p>
        </p:txBody>
      </p:sp>
      <p:sp>
        <p:nvSpPr>
          <p:cNvPr id="11" name="Rectangle 7">
            <a:extLst>
              <a:ext uri="{FF2B5EF4-FFF2-40B4-BE49-F238E27FC236}">
                <a16:creationId xmlns:a16="http://schemas.microsoft.com/office/drawing/2014/main" id="{F999DB09-F8F5-45E2-88C5-2E8F0E2777AF}"/>
              </a:ext>
            </a:extLst>
          </p:cNvPr>
          <p:cNvSpPr>
            <a:spLocks noGrp="1" noChangeArrowheads="1"/>
          </p:cNvSpPr>
          <p:nvPr>
            <p:ph type="ftr" idx="3"/>
          </p:nvPr>
        </p:nvSpPr>
        <p:spPr bwMode="auto">
          <a:xfrm>
            <a:off x="2936875" y="6008688"/>
            <a:ext cx="2894013" cy="82391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82452"/>
                </a:solidFill>
                <a:latin typeface="Arial"/>
                <a:ea typeface="Arial"/>
                <a:cs typeface="Arial"/>
              </a:defRPr>
            </a:lvl1pPr>
          </a:lstStyle>
          <a:p>
            <a:pPr>
              <a:defRPr/>
            </a:pPr>
            <a:r>
              <a:rPr lang="de-DE" altLang="de-DE"/>
              <a:t>Multiplikatorin I Hochschule </a:t>
            </a:r>
            <a:endParaRPr lang="de-DE" altLang="de-DE" dirty="0"/>
          </a:p>
        </p:txBody>
      </p:sp>
      <p:sp>
        <p:nvSpPr>
          <p:cNvPr id="12" name="Rectangle 8">
            <a:extLst>
              <a:ext uri="{FF2B5EF4-FFF2-40B4-BE49-F238E27FC236}">
                <a16:creationId xmlns:a16="http://schemas.microsoft.com/office/drawing/2014/main" id="{526D1157-32D5-40CE-9C55-99048DBFF782}"/>
              </a:ext>
            </a:extLst>
          </p:cNvPr>
          <p:cNvSpPr>
            <a:spLocks noGrp="1" noChangeArrowheads="1"/>
          </p:cNvSpPr>
          <p:nvPr>
            <p:ph type="sldNum" idx="4"/>
          </p:nvPr>
        </p:nvSpPr>
        <p:spPr bwMode="auto">
          <a:xfrm>
            <a:off x="84138" y="6372225"/>
            <a:ext cx="885825" cy="4587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1"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bg1"/>
                </a:solidFill>
                <a:latin typeface="Arial"/>
                <a:ea typeface="Arial"/>
                <a:cs typeface="Arial"/>
              </a:defRPr>
            </a:lvl1pPr>
          </a:lstStyle>
          <a:p>
            <a:fld id="{047C912C-5D4A-4B80-974B-336367511C8A}" type="slidenum">
              <a:rPr lang="de-DE" altLang="de-DE" smtClean="0"/>
              <a:pPr/>
              <a:t>‹Nr.›</a:t>
            </a:fld>
            <a:endParaRPr lang="de-DE" altLang="de-DE" dirty="0"/>
          </a:p>
        </p:txBody>
      </p:sp>
      <p:pic>
        <p:nvPicPr>
          <p:cNvPr id="13" name="Grafik 12">
            <a:extLst>
              <a:ext uri="{FF2B5EF4-FFF2-40B4-BE49-F238E27FC236}">
                <a16:creationId xmlns:a16="http://schemas.microsoft.com/office/drawing/2014/main" id="{36141B4A-93DB-4179-8255-6455B01D1526}"/>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1398111529"/>
      </p:ext>
    </p:extLst>
  </p:cSld>
  <p:clrMap bg1="lt1" tx1="dk1" bg2="lt2" tx2="dk2" accent1="accent1" accent2="accent2" accent3="accent3" accent4="accent4" accent5="accent5" accent6="accent6" hlink="hlink" folHlink="folHlink"/>
  <p:sldLayoutIdLst>
    <p:sldLayoutId id="2147484070" r:id="rId1"/>
    <p:sldLayoutId id="2147484071" r:id="rId2"/>
    <p:sldLayoutId id="2147484072" r:id="rId3"/>
    <p:sldLayoutId id="2147484073" r:id="rId4"/>
    <p:sldLayoutId id="2147484074" r:id="rId5"/>
    <p:sldLayoutId id="2147484075" r:id="rId6"/>
    <p:sldLayoutId id="2147484076" r:id="rId7"/>
    <p:sldLayoutId id="2147484077" r:id="rId8"/>
    <p:sldLayoutId id="2147484078" r:id="rId9"/>
    <p:sldLayoutId id="2147484079" r:id="rId10"/>
    <p:sldLayoutId id="2147484080" r:id="rId11"/>
  </p:sldLayoutIdLst>
  <p:hf sldNum="0" hdr="0" ftr="0" dt="0"/>
  <p:txStyles>
    <p:titleStyle>
      <a:lvl1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mj-lt"/>
          <a:ea typeface="Arial"/>
          <a:cs typeface="+mj-cs"/>
        </a:defRPr>
      </a:lvl1pPr>
      <a:lvl2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2pPr>
      <a:lvl3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3pPr>
      <a:lvl4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4pPr>
      <a:lvl5pPr algn="l" defTabSz="449263" rtl="0" eaLnBrk="0" fontAlgn="base" hangingPunct="0">
        <a:lnSpc>
          <a:spcPct val="90000"/>
        </a:lnSpc>
        <a:spcBef>
          <a:spcPct val="0"/>
        </a:spcBef>
        <a:spcAft>
          <a:spcPct val="0"/>
        </a:spcAft>
        <a:buClr>
          <a:srgbClr val="000000"/>
        </a:buClr>
        <a:buSzPct val="100000"/>
        <a:buFont typeface="Times New Roman" panose="02020603050405020304" pitchFamily="18" charset="0"/>
        <a:defRPr sz="2800" b="1">
          <a:solidFill>
            <a:srgbClr val="003366"/>
          </a:solidFill>
          <a:latin typeface="Arial" charset="0"/>
          <a:ea typeface="Microsoft YaHei" charset="-122"/>
        </a:defRPr>
      </a:lvl5pPr>
      <a:lvl6pPr marL="25146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6pPr>
      <a:lvl7pPr marL="29718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7pPr>
      <a:lvl8pPr marL="34290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8pPr>
      <a:lvl9pPr marL="3886200" indent="-228600" algn="l" defTabSz="449263" rtl="0" eaLnBrk="0" fontAlgn="base" hangingPunct="0">
        <a:lnSpc>
          <a:spcPct val="90000"/>
        </a:lnSpc>
        <a:spcBef>
          <a:spcPct val="0"/>
        </a:spcBef>
        <a:spcAft>
          <a:spcPct val="0"/>
        </a:spcAft>
        <a:buClr>
          <a:srgbClr val="000000"/>
        </a:buClr>
        <a:buSzPct val="100000"/>
        <a:buFont typeface="Times New Roman" pitchFamily="16" charset="0"/>
        <a:defRPr sz="2800" b="1">
          <a:solidFill>
            <a:srgbClr val="003366"/>
          </a:solidFill>
          <a:latin typeface="Arial" charset="0"/>
          <a:ea typeface="Microsoft YaHei" charset="-122"/>
        </a:defRPr>
      </a:lvl9pPr>
    </p:titleStyle>
    <p:bodyStyle>
      <a:lvl1pPr marL="342900" indent="-34290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3366"/>
          </a:solidFill>
          <a:latin typeface="+mn-lt"/>
          <a:ea typeface="Arial"/>
          <a:cs typeface="+mn-cs"/>
        </a:defRPr>
      </a:lvl1pPr>
      <a:lvl2pPr marL="742950" indent="-28575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3366"/>
          </a:solidFill>
          <a:latin typeface="+mn-lt"/>
          <a:ea typeface="Arial"/>
        </a:defRPr>
      </a:lvl2pPr>
      <a:lvl3pPr marL="11430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3366"/>
          </a:solidFill>
          <a:latin typeface="+mn-lt"/>
          <a:ea typeface="Arial"/>
        </a:defRPr>
      </a:lvl3pPr>
      <a:lvl4pPr marL="16002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4pPr>
      <a:lvl5pPr marL="2057400" indent="-228600" algn="l" defTabSz="449263" rtl="0" eaLnBrk="0" fontAlgn="base" hangingPunct="0">
        <a:spcBef>
          <a:spcPts val="450"/>
        </a:spcBef>
        <a:spcAft>
          <a:spcPct val="0"/>
        </a:spcAft>
        <a:buClr>
          <a:srgbClr val="000000"/>
        </a:buClr>
        <a:buSzPct val="100000"/>
        <a:buFont typeface="Times New Roman" panose="02020603050405020304" pitchFamily="18" charset="0"/>
        <a:defRPr>
          <a:solidFill>
            <a:srgbClr val="003366"/>
          </a:solidFill>
          <a:latin typeface="+mn-lt"/>
          <a:ea typeface="Arial"/>
        </a:defRPr>
      </a:lvl5pPr>
      <a:lvl6pPr marL="25146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6pPr>
      <a:lvl7pPr marL="29718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7pPr>
      <a:lvl8pPr marL="34290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8pPr>
      <a:lvl9pPr marL="3886200" indent="-228600" algn="l" defTabSz="449263" rtl="0" eaLnBrk="0" fontAlgn="base" hangingPunct="0">
        <a:spcBef>
          <a:spcPts val="450"/>
        </a:spcBef>
        <a:spcAft>
          <a:spcPct val="0"/>
        </a:spcAft>
        <a:buClr>
          <a:srgbClr val="000000"/>
        </a:buClr>
        <a:buSzPct val="100000"/>
        <a:buFont typeface="Times New Roman" pitchFamily="16" charset="0"/>
        <a:defRPr>
          <a:solidFill>
            <a:srgbClr val="003366"/>
          </a:solidFill>
          <a:latin typeface="+mn-lt"/>
          <a:ea typeface="+mn-ea"/>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27F4F49B-9CD2-4AA0-A7A1-5CED4E4D4727}"/>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DE63C272-D039-423E-BEF2-4071F1D2CD9D}"/>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ex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sp>
          <p:nvSpPr>
            <p:cNvPr id="1028" name="Rectangle 4">
              <a:extLst>
                <a:ext uri="{FF2B5EF4-FFF2-40B4-BE49-F238E27FC236}">
                  <a16:creationId xmlns:a16="http://schemas.microsoft.com/office/drawing/2014/main" id="{BA507A5A-A5CD-456B-A255-739212FA5115}"/>
                </a:ext>
              </a:extLst>
            </p:cNvPr>
            <p:cNvSpPr>
              <a:spLocks noChangeArrowheads="1"/>
            </p:cNvSpPr>
            <p:nvPr/>
          </p:nvSpPr>
          <p:spPr bwMode="auto">
            <a:xfrm>
              <a:off x="432" y="0"/>
              <a:ext cx="1584" cy="672"/>
            </a:xfrm>
            <a:prstGeom prst="rect">
              <a:avLst/>
            </a:prstGeom>
            <a:grpFill/>
            <a:ln>
              <a:noFill/>
            </a:ln>
            <a:effectLst/>
            <a:extLst>
              <a:ext uri="{91240B29-F687-4f45-9708-019B960494DF}"/>
              <a:ext uri="{AF507438-7753-43e0-B8FC-AC1667EBCBE1}"/>
            </a:ex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grpSp>
      <p:sp>
        <p:nvSpPr>
          <p:cNvPr id="2" name="AutoShape 5">
            <a:extLst>
              <a:ext uri="{FF2B5EF4-FFF2-40B4-BE49-F238E27FC236}">
                <a16:creationId xmlns:a16="http://schemas.microsoft.com/office/drawing/2014/main" id="{1D870C41-CA53-4A19-9034-FAEA3AFB8E02}"/>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1029" name="Rectangle 7">
            <a:extLst>
              <a:ext uri="{FF2B5EF4-FFF2-40B4-BE49-F238E27FC236}">
                <a16:creationId xmlns:a16="http://schemas.microsoft.com/office/drawing/2014/main" id="{0E3EB55F-4CA2-4E6F-A96D-D55A6B9A4508}"/>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a:extLst>
              <a:ext uri="{FF2B5EF4-FFF2-40B4-BE49-F238E27FC236}">
                <a16:creationId xmlns:a16="http://schemas.microsoft.com/office/drawing/2014/main" id="{01389F99-2B9F-4794-BF4B-16013BE68E6B}"/>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1FF51BF3-76D2-4FE0-B384-3A178DEBB228}"/>
              </a:ext>
            </a:extLst>
          </p:cNvPr>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fld id="{DC800358-8E3B-47EA-B60A-4EAAB72FDBDD}" type="datetime1">
              <a:rPr lang="de-DE" altLang="de-DE" smtClean="0"/>
              <a:t>21.10.2019</a:t>
            </a:fld>
            <a:endParaRPr lang="de-DE" altLang="de-DE"/>
          </a:p>
        </p:txBody>
      </p:sp>
      <p:sp>
        <p:nvSpPr>
          <p:cNvPr id="1038" name="Rectangle 14">
            <a:extLst>
              <a:ext uri="{FF2B5EF4-FFF2-40B4-BE49-F238E27FC236}">
                <a16:creationId xmlns:a16="http://schemas.microsoft.com/office/drawing/2014/main" id="{49683C40-4E60-44AF-8E12-06BEEBE7E4E6}"/>
              </a:ext>
            </a:extLst>
          </p:cNvPr>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r>
              <a:rPr lang="de-DE" altLang="de-DE"/>
              <a:t>Multiplikatorin I Hochschule </a:t>
            </a:r>
          </a:p>
        </p:txBody>
      </p:sp>
      <p:sp>
        <p:nvSpPr>
          <p:cNvPr id="1039" name="Rectangle 15">
            <a:extLst>
              <a:ext uri="{FF2B5EF4-FFF2-40B4-BE49-F238E27FC236}">
                <a16:creationId xmlns:a16="http://schemas.microsoft.com/office/drawing/2014/main" id="{484E54EC-8A7B-4F19-A1AF-4510050E265F}"/>
              </a:ext>
            </a:extLst>
          </p:cNvPr>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lnSpc>
                <a:spcPct val="93000"/>
              </a:lnSpc>
              <a:buClr>
                <a:srgbClr val="000000"/>
              </a:buClr>
              <a:buSzPct val="100000"/>
              <a:buFont typeface="Times New Roman" panose="02020603050405020304" pitchFamily="18" charset="0"/>
              <a:buNone/>
              <a:defRPr b="1">
                <a:solidFill>
                  <a:schemeClr val="bg1"/>
                </a:solidFill>
                <a:ea typeface="Microsoft YaHei" panose="020B0503020204020204" pitchFamily="34" charset="-122"/>
              </a:defRPr>
            </a:lvl1pPr>
          </a:lstStyle>
          <a:p>
            <a:pPr>
              <a:defRPr/>
            </a:pPr>
            <a:fld id="{E025E613-04F0-4B5C-8240-5F50A0582E69}" type="slidenum">
              <a:rPr lang="de-DE" altLang="de-DE"/>
              <a:pPr>
                <a:defRPr/>
              </a:pPr>
              <a:t>‹Nr.›</a:t>
            </a:fld>
            <a:endParaRPr lang="de-DE" altLang="de-DE"/>
          </a:p>
        </p:txBody>
      </p:sp>
      <p:pic>
        <p:nvPicPr>
          <p:cNvPr id="12" name="Grafik 11">
            <a:extLst>
              <a:ext uri="{FF2B5EF4-FFF2-40B4-BE49-F238E27FC236}">
                <a16:creationId xmlns:a16="http://schemas.microsoft.com/office/drawing/2014/main" id="{BA63990F-9221-4539-9B9D-11853BCD840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1351921146"/>
      </p:ext>
    </p:extLst>
  </p:cSld>
  <p:clrMap bg1="lt1" tx1="dk1" bg2="lt2" tx2="dk2" accent1="accent1" accent2="accent2" accent3="accent3" accent4="accent4" accent5="accent5" accent6="accent6" hlink="hlink" folHlink="folHlink"/>
  <p:sldLayoutIdLst>
    <p:sldLayoutId id="2147484083" r:id="rId1"/>
    <p:sldLayoutId id="2147484084" r:id="rId2"/>
    <p:sldLayoutId id="2147484085" r:id="rId3"/>
    <p:sldLayoutId id="2147484086" r:id="rId4"/>
    <p:sldLayoutId id="2147484087" r:id="rId5"/>
    <p:sldLayoutId id="2147484088" r:id="rId6"/>
    <p:sldLayoutId id="2147484089" r:id="rId7"/>
    <p:sldLayoutId id="2147484090" r:id="rId8"/>
    <p:sldLayoutId id="2147484091" r:id="rId9"/>
    <p:sldLayoutId id="2147484092" r:id="rId10"/>
    <p:sldLayoutId id="2147484093" r:id="rId11"/>
    <p:sldLayoutId id="2147484094" r:id="rId12"/>
    <p:sldLayoutId id="2147484095" r:id="rId13"/>
    <p:sldLayoutId id="2147484096" r:id="rId14"/>
    <p:sldLayoutId id="2147484097" r:id="rId15"/>
    <p:sldLayoutId id="2147484098" r:id="rId16"/>
  </p:sldLayoutIdLst>
  <p:hf sldNum="0"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S PGothic" panose="020B0600070205080204" pitchFamily="34" charset="-128"/>
          <a:cs typeface="ＭＳ Ｐゴシック" charset="0"/>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S PGothic" panose="020B0600070205080204" pitchFamily="34" charset="-128"/>
          <a:cs typeface="ＭＳ Ｐゴシック" charset="0"/>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S PGothic" panose="020B0600070205080204" pitchFamily="34" charset="-128"/>
          <a:cs typeface="ＭＳ Ｐゴシック" charset="0"/>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S PGothic" panose="020B0600070205080204" pitchFamily="34" charset="-128"/>
          <a:cs typeface="ＭＳ Ｐゴシック"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1268413"/>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p:cNvSpPr>
            <a:spLocks noGrp="1" noChangeArrowheads="1"/>
          </p:cNvSpPr>
          <p:nvPr>
            <p:ph type="body" idx="1"/>
          </p:nvPr>
        </p:nvSpPr>
        <p:spPr bwMode="auto">
          <a:xfrm>
            <a:off x="914400" y="2362200"/>
            <a:ext cx="8001000"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16AA4F40-277D-499F-BC8B-9D9478DF4BF4}"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FD4787F7-73F4-4125-9712-325B52F4DB2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3754679674"/>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 id="2147484111" r:id="rId12"/>
    <p:sldLayoutId id="2147484112" r:id="rId13"/>
    <p:sldLayoutId id="2147484113" r:id="rId14"/>
  </p:sldLayoutIdLst>
  <p:hf sldNum="0" hdr="0" ftr="0" dt="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spcBef>
          <a:spcPct val="20000"/>
        </a:spcBef>
        <a:spcAft>
          <a:spcPct val="0"/>
        </a:spcAft>
        <a:buClr>
          <a:schemeClr val="tx1"/>
        </a:buClr>
        <a:buSzPct val="75000"/>
        <a:buFont typeface="Wingdings" charset="2"/>
        <a:buChar char="l"/>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SzPct val="7500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Clr>
          <a:schemeClr val="tx1"/>
        </a:buClr>
        <a:buSzPct val="75000"/>
        <a:buFont typeface="Wingdings" charset="2"/>
        <a:buChar char="l"/>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Clr>
          <a:schemeClr val="tx1"/>
        </a:buClr>
        <a:buSzPct val="80000"/>
        <a:buChar char="–"/>
        <a:defRPr kern="1200">
          <a:solidFill>
            <a:schemeClr val="tx1"/>
          </a:solidFill>
          <a:latin typeface="+mn-lt"/>
          <a:ea typeface="+mn-ea"/>
          <a:cs typeface="+mn-cs"/>
        </a:defRPr>
      </a:lvl4pPr>
      <a:lvl5pPr marL="2057400" indent="-228600" algn="l" rtl="0" eaLnBrk="1" fontAlgn="base" hangingPunct="1">
        <a:spcBef>
          <a:spcPct val="20000"/>
        </a:spcBef>
        <a:spcAft>
          <a:spcPct val="0"/>
        </a:spcAft>
        <a:buClr>
          <a:schemeClr val="tx1"/>
        </a:buClr>
        <a:buSzPct val="65000"/>
        <a:buFont typeface="Wingdings" charset="2"/>
        <a:buChar char="l"/>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p:cNvGrpSpPr>
            <a:grpSpLocks/>
          </p:cNvGrpSpPr>
          <p:nvPr/>
        </p:nvGrpSpPr>
        <p:grpSpPr bwMode="auto">
          <a:xfrm>
            <a:off x="0" y="0"/>
            <a:ext cx="3200400" cy="6858000"/>
            <a:chOff x="0" y="0"/>
            <a:chExt cx="2016" cy="4320"/>
          </a:xfrm>
          <a:solidFill>
            <a:srgbClr val="3493C5"/>
          </a:solidFill>
        </p:grpSpPr>
        <p:sp>
          <p:nvSpPr>
            <p:cNvPr id="1027" name="Rectangle 3"/>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sp>
          <p:nvSpPr>
            <p:cNvPr id="1028" name="Rectangle 4"/>
            <p:cNvSpPr>
              <a:spLocks noChangeArrowheads="1"/>
            </p:cNvSpPr>
            <p:nvPr/>
          </p:nvSpPr>
          <p:spPr bwMode="auto">
            <a:xfrm>
              <a:off x="432" y="0"/>
              <a:ext cx="1584" cy="672"/>
            </a:xfrm>
            <a:prstGeom prst="rect">
              <a:avLst/>
            </a:prstGeom>
            <a:grp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eaLnBrk="1" hangingPunct="1">
                <a:defRPr/>
              </a:pPr>
              <a:endParaRPr lang="de-DE">
                <a:latin typeface="Times New Roman" panose="02020603050405020304" pitchFamily="18" charset="0"/>
              </a:endParaRPr>
            </a:p>
          </p:txBody>
        </p:sp>
      </p:grpSp>
      <p:sp>
        <p:nvSpPr>
          <p:cNvPr id="2" name="AutoShape 5"/>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de-DE"/>
          </a:p>
        </p:txBody>
      </p:sp>
      <p:sp>
        <p:nvSpPr>
          <p:cNvPr id="1029" name="Rectangle 7"/>
          <p:cNvSpPr>
            <a:spLocks noGrp="1" noChangeArrowheads="1"/>
          </p:cNvSpPr>
          <p:nvPr>
            <p:ph type="title"/>
          </p:nvPr>
        </p:nvSpPr>
        <p:spPr bwMode="auto">
          <a:xfrm>
            <a:off x="914400" y="941062"/>
            <a:ext cx="8001000" cy="6365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de-DE" altLang="de-DE" dirty="0"/>
              <a:t>Klicken Sie, um das Titelformat zu bearbeiten</a:t>
            </a:r>
          </a:p>
        </p:txBody>
      </p:sp>
      <p:sp>
        <p:nvSpPr>
          <p:cNvPr id="1030" name="Rectangle 8"/>
          <p:cNvSpPr>
            <a:spLocks noGrp="1" noChangeArrowheads="1"/>
          </p:cNvSpPr>
          <p:nvPr>
            <p:ph type="body" idx="1"/>
          </p:nvPr>
        </p:nvSpPr>
        <p:spPr bwMode="auto">
          <a:xfrm>
            <a:off x="914400" y="1964105"/>
            <a:ext cx="8001000" cy="413189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37" name="Rectangle 13"/>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defRPr sz="1400">
                <a:latin typeface="+mn-lt"/>
              </a:defRPr>
            </a:lvl1pPr>
          </a:lstStyle>
          <a:p>
            <a:pPr>
              <a:defRPr/>
            </a:pPr>
            <a:fld id="{CB249C8B-820B-4668-B5E4-3C7B899DD444}" type="datetime1">
              <a:rPr lang="de-DE" smtClean="0"/>
              <a:t>21.10.2019</a:t>
            </a:fld>
            <a:endParaRPr lang="de-DE"/>
          </a:p>
        </p:txBody>
      </p:sp>
      <p:sp>
        <p:nvSpPr>
          <p:cNvPr id="1038" name="Rectangle 14"/>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defRPr sz="1400">
                <a:latin typeface="+mn-lt"/>
              </a:defRPr>
            </a:lvl1pPr>
          </a:lstStyle>
          <a:p>
            <a:pPr>
              <a:defRPr/>
            </a:pPr>
            <a:r>
              <a:rPr lang="de-DE"/>
              <a:t>Multiplikatorin I Hochschule </a:t>
            </a:r>
          </a:p>
        </p:txBody>
      </p:sp>
      <p:sp>
        <p:nvSpPr>
          <p:cNvPr id="1039" name="Rectangle 15"/>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defRPr sz="1800" b="1" smtClean="0">
                <a:solidFill>
                  <a:schemeClr val="bg1"/>
                </a:solidFill>
                <a:latin typeface="Arial" charset="0"/>
              </a:defRPr>
            </a:lvl1pPr>
          </a:lstStyle>
          <a:p>
            <a:pPr>
              <a:defRPr/>
            </a:pPr>
            <a:fld id="{DBE57EB1-10B9-4AC8-A599-06926DE424B9}" type="slidenum">
              <a:rPr lang="de-DE" altLang="de-DE"/>
              <a:pPr>
                <a:defRPr/>
              </a:pPr>
              <a:t>‹Nr.›</a:t>
            </a:fld>
            <a:endParaRPr lang="de-DE" altLang="de-DE"/>
          </a:p>
        </p:txBody>
      </p:sp>
      <p:pic>
        <p:nvPicPr>
          <p:cNvPr id="12" name="Grafik 11">
            <a:extLst>
              <a:ext uri="{FF2B5EF4-FFF2-40B4-BE49-F238E27FC236}">
                <a16:creationId xmlns:a16="http://schemas.microsoft.com/office/drawing/2014/main" id="{85E21D66-09C6-4E2B-A8B0-2DBDCCF9E8CC}"/>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4000697255"/>
      </p:ext>
    </p:extLst>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4" r:id="rId10"/>
    <p:sldLayoutId id="2147484125" r:id="rId11"/>
    <p:sldLayoutId id="2147484126" r:id="rId12"/>
    <p:sldLayoutId id="2147484127" r:id="rId13"/>
    <p:sldLayoutId id="2147484128" r:id="rId14"/>
    <p:sldLayoutId id="2147484129" r:id="rId15"/>
  </p:sldLayoutIdLst>
  <p:hf sldNum="0" hdr="0" ftr="0" dt="0"/>
  <p:txStyles>
    <p:titleStyle>
      <a:lvl1pPr algn="l" rtl="0" eaLnBrk="1" fontAlgn="base" hangingPunct="1">
        <a:lnSpc>
          <a:spcPct val="90000"/>
        </a:lnSpc>
        <a:spcBef>
          <a:spcPct val="0"/>
        </a:spcBef>
        <a:spcAft>
          <a:spcPct val="0"/>
        </a:spcAft>
        <a:defRPr sz="2800" b="1" kern="1200">
          <a:solidFill>
            <a:schemeClr val="bg2"/>
          </a:solidFill>
          <a:latin typeface="+mj-lt"/>
          <a:ea typeface="+mj-ea"/>
          <a:cs typeface="+mj-cs"/>
        </a:defRPr>
      </a:lvl1pPr>
      <a:lvl2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2pPr>
      <a:lvl3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3pPr>
      <a:lvl4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4pPr>
      <a:lvl5pPr algn="l" rtl="0" eaLnBrk="1" fontAlgn="base" hangingPunct="1">
        <a:lnSpc>
          <a:spcPct val="90000"/>
        </a:lnSpc>
        <a:spcBef>
          <a:spcPct val="0"/>
        </a:spcBef>
        <a:spcAft>
          <a:spcPct val="0"/>
        </a:spcAft>
        <a:defRPr sz="2800" b="1">
          <a:solidFill>
            <a:schemeClr val="bg2"/>
          </a:solidFill>
          <a:latin typeface="Arial" panose="020B0604020202020204" pitchFamily="34"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1" fontAlgn="base" hangingPunct="1">
        <a:lnSpc>
          <a:spcPct val="110000"/>
        </a:lnSpc>
        <a:spcBef>
          <a:spcPts val="0"/>
        </a:spcBef>
        <a:spcAft>
          <a:spcPts val="550"/>
        </a:spcAft>
        <a:buClr>
          <a:schemeClr val="tx1"/>
        </a:buClr>
        <a:buSzPct val="75000"/>
        <a:buFont typeface="Wingdings" charset="2"/>
        <a:buChar char="l"/>
        <a:defRPr sz="2200" kern="1200">
          <a:solidFill>
            <a:schemeClr val="tx1"/>
          </a:solidFill>
          <a:latin typeface="+mn-lt"/>
          <a:ea typeface="+mn-ea"/>
          <a:cs typeface="+mn-cs"/>
        </a:defRPr>
      </a:lvl1pPr>
      <a:lvl2pPr marL="742950" indent="-285750" algn="l" rtl="0" eaLnBrk="1" fontAlgn="base" hangingPunct="1">
        <a:lnSpc>
          <a:spcPct val="110000"/>
        </a:lnSpc>
        <a:spcBef>
          <a:spcPts val="0"/>
        </a:spcBef>
        <a:spcAft>
          <a:spcPts val="550"/>
        </a:spcAft>
        <a:buClr>
          <a:schemeClr val="tx1"/>
        </a:buClr>
        <a:buSzPct val="75000"/>
        <a:buChar char="–"/>
        <a:defRPr sz="2000" kern="1200">
          <a:solidFill>
            <a:schemeClr val="tx1"/>
          </a:solidFill>
          <a:latin typeface="+mn-lt"/>
          <a:ea typeface="+mn-ea"/>
          <a:cs typeface="+mn-cs"/>
        </a:defRPr>
      </a:lvl2pPr>
      <a:lvl3pPr marL="1143000" indent="-228600" algn="l" rtl="0" eaLnBrk="1" fontAlgn="base" hangingPunct="1">
        <a:lnSpc>
          <a:spcPct val="110000"/>
        </a:lnSpc>
        <a:spcBef>
          <a:spcPts val="0"/>
        </a:spcBef>
        <a:spcAft>
          <a:spcPts val="550"/>
        </a:spcAft>
        <a:buClr>
          <a:schemeClr val="tx1"/>
        </a:buClr>
        <a:buSzPct val="75000"/>
        <a:buFont typeface="Wingdings" charset="2"/>
        <a:buChar char="l"/>
        <a:defRPr sz="1800" kern="1200">
          <a:solidFill>
            <a:schemeClr val="tx1"/>
          </a:solidFill>
          <a:latin typeface="+mn-lt"/>
          <a:ea typeface="+mn-ea"/>
          <a:cs typeface="+mn-cs"/>
        </a:defRPr>
      </a:lvl3pPr>
      <a:lvl4pPr marL="1600200" indent="-228600" algn="l" rtl="0" eaLnBrk="1" fontAlgn="base" hangingPunct="1">
        <a:lnSpc>
          <a:spcPct val="110000"/>
        </a:lnSpc>
        <a:spcBef>
          <a:spcPts val="0"/>
        </a:spcBef>
        <a:spcAft>
          <a:spcPts val="550"/>
        </a:spcAft>
        <a:buClr>
          <a:schemeClr val="tx1"/>
        </a:buClr>
        <a:buSzPct val="80000"/>
        <a:buChar char="–"/>
        <a:defRPr sz="1600" kern="1200">
          <a:solidFill>
            <a:schemeClr val="tx1"/>
          </a:solidFill>
          <a:latin typeface="+mn-lt"/>
          <a:ea typeface="+mn-ea"/>
          <a:cs typeface="+mn-cs"/>
        </a:defRPr>
      </a:lvl4pPr>
      <a:lvl5pPr marL="2057400" indent="-228600" algn="l" rtl="0" eaLnBrk="1" fontAlgn="base" hangingPunct="1">
        <a:lnSpc>
          <a:spcPct val="110000"/>
        </a:lnSpc>
        <a:spcBef>
          <a:spcPts val="0"/>
        </a:spcBef>
        <a:spcAft>
          <a:spcPts val="550"/>
        </a:spcAft>
        <a:buClr>
          <a:schemeClr val="tx1"/>
        </a:buClr>
        <a:buSzPct val="65000"/>
        <a:buFont typeface="Wingdings" charset="2"/>
        <a:buChar char="l"/>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46" name="Group 22">
            <a:extLst>
              <a:ext uri="{FF2B5EF4-FFF2-40B4-BE49-F238E27FC236}">
                <a16:creationId xmlns:a16="http://schemas.microsoft.com/office/drawing/2014/main" id="{160E035D-4F75-43EC-A8C3-D6ADA0770F1B}"/>
              </a:ext>
            </a:extLst>
          </p:cNvPr>
          <p:cNvGrpSpPr>
            <a:grpSpLocks/>
          </p:cNvGrpSpPr>
          <p:nvPr/>
        </p:nvGrpSpPr>
        <p:grpSpPr bwMode="auto">
          <a:xfrm>
            <a:off x="0" y="0"/>
            <a:ext cx="3200400" cy="6858000"/>
            <a:chOff x="0" y="0"/>
            <a:chExt cx="2016" cy="4320"/>
          </a:xfrm>
          <a:solidFill>
            <a:srgbClr val="3493C5"/>
          </a:solidFill>
        </p:grpSpPr>
        <p:sp>
          <p:nvSpPr>
            <p:cNvPr id="1027" name="Rectangle 3">
              <a:extLst>
                <a:ext uri="{FF2B5EF4-FFF2-40B4-BE49-F238E27FC236}">
                  <a16:creationId xmlns:a16="http://schemas.microsoft.com/office/drawing/2014/main" id="{458BED7F-A6E5-4201-BC42-762FF3C26331}"/>
                </a:ext>
              </a:extLst>
            </p:cNvPr>
            <p:cNvSpPr>
              <a:spLocks noChangeArrowheads="1"/>
            </p:cNvSpPr>
            <p:nvPr/>
          </p:nvSpPr>
          <p:spPr bwMode="auto">
            <a:xfrm>
              <a:off x="0" y="0"/>
              <a:ext cx="480" cy="4320"/>
            </a:xfrm>
            <a:prstGeom prst="rect">
              <a:avLst/>
            </a:prstGeom>
            <a:grpFill/>
            <a:ln w="9525">
              <a:solidFill>
                <a:schemeClr val="tx1"/>
              </a:solidFill>
              <a:miter lim="800000"/>
              <a:headEnd/>
              <a:tailEnd/>
            </a:ln>
            <a:effectLst/>
            <a:extLst>
              <a:ext uri="{AF507438-7753-43e0-B8FC-AC1667EBCBE1}"/>
            </a:ex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sp>
          <p:nvSpPr>
            <p:cNvPr id="1028" name="Rectangle 4">
              <a:extLst>
                <a:ext uri="{FF2B5EF4-FFF2-40B4-BE49-F238E27FC236}">
                  <a16:creationId xmlns:a16="http://schemas.microsoft.com/office/drawing/2014/main" id="{5721775F-17DE-4350-8698-E384EDBF34B9}"/>
                </a:ext>
              </a:extLst>
            </p:cNvPr>
            <p:cNvSpPr>
              <a:spLocks noChangeArrowheads="1"/>
            </p:cNvSpPr>
            <p:nvPr/>
          </p:nvSpPr>
          <p:spPr bwMode="auto">
            <a:xfrm>
              <a:off x="432" y="0"/>
              <a:ext cx="1584" cy="672"/>
            </a:xfrm>
            <a:prstGeom prst="rect">
              <a:avLst/>
            </a:prstGeom>
            <a:grpFill/>
            <a:ln>
              <a:noFill/>
            </a:ln>
            <a:effectLst/>
            <a:extLst>
              <a:ext uri="{91240B29-F687-4f45-9708-019B960494DF}"/>
              <a:ext uri="{AF507438-7753-43e0-B8FC-AC1667EBCBE1}"/>
            </a:extLst>
          </p:spPr>
          <p:txBody>
            <a:bodyPr wrap="none" anchor="ctr"/>
            <a:lstStyle/>
            <a:p>
              <a:pPr eaLnBrk="1" hangingPunct="1">
                <a:lnSpc>
                  <a:spcPct val="93000"/>
                </a:lnSpc>
                <a:buClr>
                  <a:srgbClr val="000000"/>
                </a:buClr>
                <a:buSzPct val="100000"/>
                <a:buFont typeface="Times New Roman" panose="02020603050405020304" pitchFamily="18" charset="0"/>
                <a:buNone/>
                <a:defRPr/>
              </a:pPr>
              <a:endParaRPr lang="de-DE">
                <a:latin typeface="Times New Roman" panose="02020603050405020304" pitchFamily="18" charset="0"/>
                <a:ea typeface="Microsoft YaHei" panose="020B0503020204020204" pitchFamily="34" charset="-122"/>
              </a:endParaRPr>
            </a:p>
          </p:txBody>
        </p:sp>
      </p:grpSp>
      <p:sp>
        <p:nvSpPr>
          <p:cNvPr id="2" name="AutoShape 5">
            <a:extLst>
              <a:ext uri="{FF2B5EF4-FFF2-40B4-BE49-F238E27FC236}">
                <a16:creationId xmlns:a16="http://schemas.microsoft.com/office/drawing/2014/main" id="{E12EC5E6-8F02-4A9E-BE17-DA97C375591A}"/>
              </a:ext>
            </a:extLst>
          </p:cNvPr>
          <p:cNvSpPr>
            <a:spLocks noChangeArrowheads="1"/>
          </p:cNvSpPr>
          <p:nvPr/>
        </p:nvSpPr>
        <p:spPr bwMode="auto">
          <a:xfrm>
            <a:off x="762000" y="762000"/>
            <a:ext cx="5105400" cy="609600"/>
          </a:xfrm>
          <a:prstGeom prst="roundRect">
            <a:avLst>
              <a:gd name="adj" fmla="val 50000"/>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lnSpc>
                <a:spcPct val="93000"/>
              </a:lnSpc>
              <a:buClr>
                <a:srgbClr val="000000"/>
              </a:buClr>
              <a:buSzPct val="100000"/>
              <a:buFont typeface="Times New Roman" panose="02020603050405020304" pitchFamily="18" charset="0"/>
              <a:buNone/>
              <a:defRPr/>
            </a:pPr>
            <a:endParaRPr kumimoji="1" lang="de-DE">
              <a:ea typeface="Microsoft YaHei" panose="020B0503020204020204" pitchFamily="34" charset="-122"/>
            </a:endParaRPr>
          </a:p>
        </p:txBody>
      </p:sp>
      <p:sp>
        <p:nvSpPr>
          <p:cNvPr id="1029" name="Rectangle 7">
            <a:extLst>
              <a:ext uri="{FF2B5EF4-FFF2-40B4-BE49-F238E27FC236}">
                <a16:creationId xmlns:a16="http://schemas.microsoft.com/office/drawing/2014/main" id="{17B9C3E4-3D6E-41F2-9D26-9DA37383A345}"/>
              </a:ext>
            </a:extLst>
          </p:cNvPr>
          <p:cNvSpPr>
            <a:spLocks noGrp="1" noChangeArrowheads="1"/>
          </p:cNvSpPr>
          <p:nvPr>
            <p:ph type="title"/>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de-DE" altLang="de-DE"/>
              <a:t>Klicken Sie, um das Titelformat zu bearbeiten</a:t>
            </a:r>
          </a:p>
        </p:txBody>
      </p:sp>
      <p:sp>
        <p:nvSpPr>
          <p:cNvPr id="1030" name="Rectangle 8">
            <a:extLst>
              <a:ext uri="{FF2B5EF4-FFF2-40B4-BE49-F238E27FC236}">
                <a16:creationId xmlns:a16="http://schemas.microsoft.com/office/drawing/2014/main" id="{D1ACC751-8B6E-4A19-9F76-16CA01298A62}"/>
              </a:ext>
            </a:extLst>
          </p:cNvPr>
          <p:cNvSpPr>
            <a:spLocks noGrp="1" noChangeArrowheads="1"/>
          </p:cNvSpPr>
          <p:nvPr>
            <p:ph type="body" idx="1"/>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Klicken Sie, um die Formate des Vorlagentextes zu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037" name="Rectangle 13">
            <a:extLst>
              <a:ext uri="{FF2B5EF4-FFF2-40B4-BE49-F238E27FC236}">
                <a16:creationId xmlns:a16="http://schemas.microsoft.com/office/drawing/2014/main" id="{032E2DCA-1A81-4203-A80B-35DBF8DE7066}"/>
              </a:ext>
            </a:extLst>
          </p:cNvPr>
          <p:cNvSpPr>
            <a:spLocks noGrp="1" noChangeArrowheads="1"/>
          </p:cNvSpPr>
          <p:nvPr>
            <p:ph type="dt" sz="half" idx="2"/>
          </p:nvPr>
        </p:nvSpPr>
        <p:spPr bwMode="auto">
          <a:xfrm>
            <a:off x="7010400" y="65532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fld id="{3F2A783F-3465-420B-8EA3-FDF046961214}" type="datetime1">
              <a:rPr lang="de-DE" altLang="de-DE" smtClean="0"/>
              <a:t>21.10.2019</a:t>
            </a:fld>
            <a:endParaRPr lang="de-DE" altLang="de-DE"/>
          </a:p>
        </p:txBody>
      </p:sp>
      <p:sp>
        <p:nvSpPr>
          <p:cNvPr id="1038" name="Rectangle 14">
            <a:extLst>
              <a:ext uri="{FF2B5EF4-FFF2-40B4-BE49-F238E27FC236}">
                <a16:creationId xmlns:a16="http://schemas.microsoft.com/office/drawing/2014/main" id="{255FD7E0-B59C-48DF-AA01-5473969DA864}"/>
              </a:ext>
            </a:extLst>
          </p:cNvPr>
          <p:cNvSpPr>
            <a:spLocks noGrp="1" noChangeArrowheads="1"/>
          </p:cNvSpPr>
          <p:nvPr>
            <p:ph type="ftr" sz="quarter" idx="3"/>
          </p:nvPr>
        </p:nvSpPr>
        <p:spPr bwMode="auto">
          <a:xfrm>
            <a:off x="2936875" y="6529388"/>
            <a:ext cx="2895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spAutoFit/>
          </a:bodyPr>
          <a:lstStyle>
            <a:lvl1pPr algn="ctr" eaLnBrk="1" hangingPunct="1">
              <a:lnSpc>
                <a:spcPct val="93000"/>
              </a:lnSpc>
              <a:buClr>
                <a:srgbClr val="000000"/>
              </a:buClr>
              <a:buSzPct val="100000"/>
              <a:buFont typeface="Times New Roman" panose="02020603050405020304" pitchFamily="18" charset="0"/>
              <a:buNone/>
              <a:defRPr sz="1400">
                <a:latin typeface="+mn-lt"/>
                <a:ea typeface="Microsoft YaHei" panose="020B0503020204020204" pitchFamily="34" charset="-122"/>
                <a:cs typeface="+mn-cs"/>
              </a:defRPr>
            </a:lvl1pPr>
          </a:lstStyle>
          <a:p>
            <a:pPr>
              <a:defRPr/>
            </a:pPr>
            <a:r>
              <a:rPr lang="de-DE" altLang="de-DE"/>
              <a:t>Multiplikatorin I Hochschule </a:t>
            </a:r>
          </a:p>
        </p:txBody>
      </p:sp>
      <p:sp>
        <p:nvSpPr>
          <p:cNvPr id="1039" name="Rectangle 15">
            <a:extLst>
              <a:ext uri="{FF2B5EF4-FFF2-40B4-BE49-F238E27FC236}">
                <a16:creationId xmlns:a16="http://schemas.microsoft.com/office/drawing/2014/main" id="{EEE0F028-A396-4D1A-B261-D1751E4D7746}"/>
              </a:ext>
            </a:extLst>
          </p:cNvPr>
          <p:cNvSpPr>
            <a:spLocks noGrp="1" noChangeArrowheads="1"/>
          </p:cNvSpPr>
          <p:nvPr>
            <p:ph type="sldNum" sz="quarter" idx="4"/>
          </p:nvPr>
        </p:nvSpPr>
        <p:spPr bwMode="auto">
          <a:xfrm>
            <a:off x="84138" y="6462713"/>
            <a:ext cx="887412" cy="36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spAutoFit/>
          </a:bodyPr>
          <a:lstStyle>
            <a:lvl1pPr eaLnBrk="1" hangingPunct="1">
              <a:lnSpc>
                <a:spcPct val="93000"/>
              </a:lnSpc>
              <a:buClr>
                <a:srgbClr val="000000"/>
              </a:buClr>
              <a:buSzPct val="100000"/>
              <a:buFont typeface="Times New Roman" panose="02020603050405020304" pitchFamily="18" charset="0"/>
              <a:buNone/>
              <a:defRPr b="1">
                <a:solidFill>
                  <a:schemeClr val="bg1"/>
                </a:solidFill>
              </a:defRPr>
            </a:lvl1pPr>
          </a:lstStyle>
          <a:p>
            <a:pPr>
              <a:defRPr/>
            </a:pPr>
            <a:fld id="{C390CB2F-9770-4A9F-947F-AA3556EDDF9E}" type="slidenum">
              <a:rPr lang="de-DE" altLang="de-DE"/>
              <a:pPr>
                <a:defRPr/>
              </a:pPr>
              <a:t>‹Nr.›</a:t>
            </a:fld>
            <a:endParaRPr lang="de-DE" altLang="de-DE"/>
          </a:p>
        </p:txBody>
      </p:sp>
      <p:pic>
        <p:nvPicPr>
          <p:cNvPr id="12" name="Grafik 11">
            <a:extLst>
              <a:ext uri="{FF2B5EF4-FFF2-40B4-BE49-F238E27FC236}">
                <a16:creationId xmlns:a16="http://schemas.microsoft.com/office/drawing/2014/main" id="{CDFC0C22-5341-4D2A-8B89-E4D17289F3BC}"/>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010400" y="0"/>
            <a:ext cx="2017659" cy="636587"/>
          </a:xfrm>
          <a:prstGeom prst="rect">
            <a:avLst/>
          </a:prstGeom>
        </p:spPr>
      </p:pic>
    </p:spTree>
    <p:extLst>
      <p:ext uri="{BB962C8B-B14F-4D97-AF65-F5344CB8AC3E}">
        <p14:creationId xmlns:p14="http://schemas.microsoft.com/office/powerpoint/2010/main" val="1249272055"/>
      </p:ext>
    </p:extLst>
  </p:cSld>
  <p:clrMap bg1="lt1" tx1="dk1" bg2="lt2" tx2="dk2" accent1="accent1" accent2="accent2" accent3="accent3" accent4="accent4" accent5="accent5" accent6="accent6" hlink="hlink" folHlink="folHlink"/>
  <p:sldLayoutIdLst>
    <p:sldLayoutId id="2147484131" r:id="rId1"/>
    <p:sldLayoutId id="2147484132" r:id="rId2"/>
    <p:sldLayoutId id="2147484133" r:id="rId3"/>
    <p:sldLayoutId id="2147484134" r:id="rId4"/>
    <p:sldLayoutId id="2147484135" r:id="rId5"/>
    <p:sldLayoutId id="2147484136" r:id="rId6"/>
    <p:sldLayoutId id="2147484137" r:id="rId7"/>
    <p:sldLayoutId id="2147484138" r:id="rId8"/>
    <p:sldLayoutId id="2147484139" r:id="rId9"/>
    <p:sldLayoutId id="2147484140" r:id="rId10"/>
    <p:sldLayoutId id="2147484141" r:id="rId11"/>
    <p:sldLayoutId id="2147484142" r:id="rId12"/>
    <p:sldLayoutId id="2147484143" r:id="rId13"/>
    <p:sldLayoutId id="2147484144" r:id="rId14"/>
    <p:sldLayoutId id="2147484145" r:id="rId15"/>
    <p:sldLayoutId id="2147484146" r:id="rId16"/>
  </p:sldLayoutIdLst>
  <p:hf sldNum="0" hdr="0" ftr="0" dt="0"/>
  <p:txStyles>
    <p:titleStyle>
      <a:lvl1pPr algn="l" rtl="0" eaLnBrk="0" fontAlgn="base" hangingPunct="0">
        <a:lnSpc>
          <a:spcPct val="90000"/>
        </a:lnSpc>
        <a:spcBef>
          <a:spcPct val="0"/>
        </a:spcBef>
        <a:spcAft>
          <a:spcPct val="0"/>
        </a:spcAft>
        <a:defRPr sz="2800" b="1" kern="1200">
          <a:solidFill>
            <a:schemeClr val="bg2"/>
          </a:solidFill>
          <a:latin typeface="+mj-lt"/>
          <a:ea typeface="MS PGothic" panose="020B0600070205080204" pitchFamily="34" charset="-128"/>
          <a:cs typeface="ＭＳ Ｐゴシック" charset="0"/>
        </a:defRPr>
      </a:lvl1pPr>
      <a:lvl2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2pPr>
      <a:lvl3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3pPr>
      <a:lvl4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4pPr>
      <a:lvl5pPr algn="l" rtl="0" eaLnBrk="0" fontAlgn="base" hangingPunct="0">
        <a:lnSpc>
          <a:spcPct val="90000"/>
        </a:lnSpc>
        <a:spcBef>
          <a:spcPct val="0"/>
        </a:spcBef>
        <a:spcAft>
          <a:spcPct val="0"/>
        </a:spcAft>
        <a:defRPr sz="2800" b="1">
          <a:solidFill>
            <a:schemeClr val="bg2"/>
          </a:solidFill>
          <a:latin typeface="Arial" panose="020B0604020202020204" pitchFamily="34" charset="0"/>
          <a:ea typeface="MS PGothic" panose="020B0600070205080204" pitchFamily="34" charset="-128"/>
          <a:cs typeface="ＭＳ Ｐゴシック" charset="0"/>
        </a:defRPr>
      </a:lvl5pPr>
      <a:lvl6pPr marL="4572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6pPr>
      <a:lvl7pPr marL="9144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7pPr>
      <a:lvl8pPr marL="13716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8pPr>
      <a:lvl9pPr marL="1828800" algn="l" rtl="0" eaLnBrk="1" fontAlgn="base" hangingPunct="1">
        <a:lnSpc>
          <a:spcPct val="90000"/>
        </a:lnSpc>
        <a:spcBef>
          <a:spcPct val="0"/>
        </a:spcBef>
        <a:spcAft>
          <a:spcPct val="0"/>
        </a:spcAft>
        <a:defRPr sz="36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lr>
          <a:schemeClr val="tx1"/>
        </a:buClr>
        <a:buSzPct val="75000"/>
        <a:buFont typeface="Wingdings" panose="05000000000000000000" pitchFamily="2" charset="2"/>
        <a:buChar char="l"/>
        <a:defRPr sz="2800" kern="1200">
          <a:solidFill>
            <a:schemeClr val="tx1"/>
          </a:solidFill>
          <a:latin typeface="+mn-lt"/>
          <a:ea typeface="MS PGothic" panose="020B0600070205080204" pitchFamily="34" charset="-128"/>
          <a:cs typeface="ＭＳ Ｐゴシック" charset="0"/>
        </a:defRPr>
      </a:lvl1pPr>
      <a:lvl2pPr marL="742950" indent="-285750" algn="l" rtl="0" eaLnBrk="0" fontAlgn="base" hangingPunct="0">
        <a:spcBef>
          <a:spcPct val="20000"/>
        </a:spcBef>
        <a:spcAft>
          <a:spcPct val="0"/>
        </a:spcAft>
        <a:buClr>
          <a:schemeClr val="tx1"/>
        </a:buClr>
        <a:buSzPct val="7500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spcBef>
          <a:spcPct val="20000"/>
        </a:spcBef>
        <a:spcAft>
          <a:spcPct val="0"/>
        </a:spcAft>
        <a:buClr>
          <a:schemeClr val="tx1"/>
        </a:buClr>
        <a:buSzPct val="75000"/>
        <a:buFont typeface="Wingdings" panose="05000000000000000000" pitchFamily="2" charset="2"/>
        <a:buChar char="l"/>
        <a:defRPr sz="2000" kern="1200">
          <a:solidFill>
            <a:schemeClr val="tx1"/>
          </a:solidFill>
          <a:latin typeface="+mn-lt"/>
          <a:ea typeface="MS PGothic" panose="020B0600070205080204" pitchFamily="34" charset="-128"/>
          <a:cs typeface="+mn-cs"/>
        </a:defRPr>
      </a:lvl3pPr>
      <a:lvl4pPr marL="1600200" indent="-228600" algn="l" rtl="0" eaLnBrk="0" fontAlgn="base" hangingPunct="0">
        <a:spcBef>
          <a:spcPct val="20000"/>
        </a:spcBef>
        <a:spcAft>
          <a:spcPct val="0"/>
        </a:spcAft>
        <a:buClr>
          <a:schemeClr val="tx1"/>
        </a:buClr>
        <a:buSzPct val="8000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spcBef>
          <a:spcPct val="20000"/>
        </a:spcBef>
        <a:spcAft>
          <a:spcPct val="0"/>
        </a:spcAft>
        <a:buClr>
          <a:schemeClr val="tx1"/>
        </a:buClr>
        <a:buSzPct val="65000"/>
        <a:buFont typeface="Wingdings" panose="05000000000000000000" pitchFamily="2" charset="2"/>
        <a:buChar char="l"/>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5.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chart" Target="../charts/chart5.xml"/><Relationship Id="rId4" Type="http://schemas.openxmlformats.org/officeDocument/2006/relationships/chart" Target="../charts/chart4.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11.xml"/></Relationships>
</file>

<file path=ppt/slides/_rels/slide4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8.xml"/><Relationship Id="rId1" Type="http://schemas.openxmlformats.org/officeDocument/2006/relationships/slideLayout" Target="../slideLayouts/slideLayout35.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a:extLst>
              <a:ext uri="{FF2B5EF4-FFF2-40B4-BE49-F238E27FC236}">
                <a16:creationId xmlns:a16="http://schemas.microsoft.com/office/drawing/2014/main" id="{07962085-197B-4A98-88F3-207EF98A4822}"/>
              </a:ext>
            </a:extLst>
          </p:cNvPr>
          <p:cNvSpPr>
            <a:spLocks noGrp="1" noChangeArrowheads="1"/>
          </p:cNvSpPr>
          <p:nvPr>
            <p:ph type="ctrTitle" sz="quarter"/>
          </p:nvPr>
        </p:nvSpPr>
        <p:spPr>
          <a:xfrm>
            <a:off x="685800" y="1412875"/>
            <a:ext cx="7772400" cy="1463675"/>
          </a:xfrm>
        </p:spPr>
        <p:txBody>
          <a:bodyPr/>
          <a:lstStyle/>
          <a:p>
            <a:pPr eaLnBrk="1" hangingPunct="1">
              <a:lnSpc>
                <a:spcPct val="100000"/>
              </a:lnSpc>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de-DE" altLang="de-DE" sz="3600" dirty="0">
                <a:latin typeface="Calibri" panose="020F0502020204030204" pitchFamily="34" charset="0"/>
                <a:cs typeface="Calibri" panose="020F0502020204030204" pitchFamily="34" charset="0"/>
              </a:rPr>
              <a:t> Rechte von Kindern und Müttern</a:t>
            </a:r>
            <a:br>
              <a:rPr lang="de-DE" altLang="de-DE" sz="3600" dirty="0">
                <a:latin typeface="Calibri" panose="020F0502020204030204" pitchFamily="34" charset="0"/>
                <a:cs typeface="Calibri" panose="020F0502020204030204" pitchFamily="34" charset="0"/>
              </a:rPr>
            </a:br>
            <a:r>
              <a:rPr lang="de-DE" altLang="de-DE" sz="3600" dirty="0">
                <a:latin typeface="Calibri" panose="020F0502020204030204" pitchFamily="34" charset="0"/>
                <a:cs typeface="Calibri" panose="020F0502020204030204" pitchFamily="34" charset="0"/>
              </a:rPr>
              <a:t>in der Bekleidungsproduktion</a:t>
            </a:r>
            <a:br>
              <a:rPr lang="de-DE" altLang="de-DE" sz="3600">
                <a:latin typeface="Calibri" panose="020F0502020204030204" pitchFamily="34" charset="0"/>
                <a:cs typeface="Calibri" panose="020F0502020204030204" pitchFamily="34" charset="0"/>
              </a:rPr>
            </a:br>
            <a:r>
              <a:rPr lang="de-DE" altLang="de-DE" sz="3600">
                <a:latin typeface="Calibri" panose="020F0502020204030204" pitchFamily="34" charset="0"/>
                <a:cs typeface="Calibri" panose="020F0502020204030204" pitchFamily="34" charset="0"/>
              </a:rPr>
              <a:t>in Indien </a:t>
            </a:r>
            <a:r>
              <a:rPr lang="de-DE" altLang="de-DE" sz="3600" dirty="0">
                <a:latin typeface="Calibri" panose="020F0502020204030204" pitchFamily="34" charset="0"/>
                <a:cs typeface="Calibri" panose="020F0502020204030204" pitchFamily="34" charset="0"/>
              </a:rPr>
              <a:t>und Bangladesch</a:t>
            </a:r>
          </a:p>
        </p:txBody>
      </p:sp>
      <p:sp>
        <p:nvSpPr>
          <p:cNvPr id="8195" name="Rectangle 2">
            <a:extLst>
              <a:ext uri="{FF2B5EF4-FFF2-40B4-BE49-F238E27FC236}">
                <a16:creationId xmlns:a16="http://schemas.microsoft.com/office/drawing/2014/main" id="{934702F6-1DF5-4FC8-89D0-C8615D0FFEBE}"/>
              </a:ext>
            </a:extLst>
          </p:cNvPr>
          <p:cNvSpPr>
            <a:spLocks noChangeArrowheads="1"/>
          </p:cNvSpPr>
          <p:nvPr/>
        </p:nvSpPr>
        <p:spPr bwMode="auto">
          <a:xfrm>
            <a:off x="4737100" y="5410200"/>
            <a:ext cx="3673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a:pPr>
            <a:endParaRPr kumimoji="0" lang="de-DE" altLang="de-DE" sz="1800" b="0" i="0" u="none" strike="noStrike" kern="1200" cap="none" spc="0" normalizeH="0" baseline="0" noProof="0">
              <a:ln>
                <a:noFill/>
              </a:ln>
              <a:solidFill>
                <a:srgbClr val="003366"/>
              </a:solidFill>
              <a:effectLst/>
              <a:uLnTx/>
              <a:uFillTx/>
              <a:latin typeface="Arial" panose="020B0604020202020204" pitchFamily="34" charset="0"/>
              <a:ea typeface="Microsoft YaHei" panose="020B0503020204020204" pitchFamily="34" charset="-122"/>
              <a:cs typeface="+mn-cs"/>
            </a:endParaRPr>
          </a:p>
        </p:txBody>
      </p:sp>
      <p:sp>
        <p:nvSpPr>
          <p:cNvPr id="8196" name="Rectangle 3">
            <a:extLst>
              <a:ext uri="{FF2B5EF4-FFF2-40B4-BE49-F238E27FC236}">
                <a16:creationId xmlns:a16="http://schemas.microsoft.com/office/drawing/2014/main" id="{4943F1F5-7510-4C37-AF92-3DCB8E1E3457}"/>
              </a:ext>
            </a:extLst>
          </p:cNvPr>
          <p:cNvSpPr>
            <a:spLocks noChangeArrowheads="1"/>
          </p:cNvSpPr>
          <p:nvPr/>
        </p:nvSpPr>
        <p:spPr bwMode="auto">
          <a:xfrm>
            <a:off x="4737100" y="3429000"/>
            <a:ext cx="3887788"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1pPr>
            <a:lvl2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2pPr>
            <a:lvl3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3pPr>
            <a:lvl4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4pPr>
            <a:lvl5pPr>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449263" algn="l"/>
                <a:tab pos="898525" algn="l"/>
                <a:tab pos="1347788" algn="l"/>
                <a:tab pos="1797050" algn="l"/>
                <a:tab pos="2246313" algn="l"/>
                <a:tab pos="2695575" algn="l"/>
                <a:tab pos="3144838" algn="l"/>
                <a:tab pos="3594100" algn="l"/>
              </a:tabLst>
              <a:defRPr>
                <a:solidFill>
                  <a:schemeClr val="tx1"/>
                </a:solidFill>
                <a:latin typeface="Arial" panose="020B0604020202020204" pitchFamily="34" charset="0"/>
                <a:ea typeface="ヒラギノ角ゴ Pro W3" pitchFamily="6" charset="-128"/>
              </a:defRPr>
            </a:lvl9pPr>
          </a:lstStyle>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Multiplikatorin</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Hochschule </a:t>
            </a:r>
          </a:p>
          <a:p>
            <a:pPr marL="0" marR="0" lvl="0" indent="0" algn="l" defTabSz="449263" rtl="0" eaLnBrk="1" fontAlgn="base" latinLnBrk="0" hangingPunct="0">
              <a:lnSpc>
                <a:spcPct val="100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Lst>
              <a:defRPr/>
            </a:pPr>
            <a:r>
              <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Datum</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a:t>
            </a:r>
            <a:endPar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Arbeitende Kinder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child</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work</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vs. Kinderarbeit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child</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labour</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t>
            </a:r>
          </a:p>
          <a:p>
            <a:pPr marL="1587" lvl="0" indent="0" defTabSz="914400">
              <a:spcBef>
                <a:spcPts val="500"/>
              </a:spcBef>
              <a:buClr>
                <a:srgbClr val="003366"/>
              </a:buClr>
              <a:buSzPct val="75000"/>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ist Arbeit, die Kindern ihre Kindheit entzieht, ihre Potenziale und Würde missachtet und (potentiell) schädlich für ihre körperliche und emotionale Entwicklung ist. Insbesondere ist damit Arbeit gemeint, die mental, körperlich, sozial oder moralisch gefährlich oder schädlich für Kinder ist und in Konflikt mit ihrem Schulbesuch steht.</a:t>
            </a:r>
          </a:p>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Ausbeuterische Kinderarbeit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worst</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form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of</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child</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t>
            </a: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labour</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 die Gesundheit, Sicherheit oder Sittlichkeit gefährdet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 von Kindern unter 13 Jahren</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Sklaverei, Schuldknechtschaft und Zwangsarbeit</a:t>
            </a: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10</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18912880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Ist es grundsätzlich schlecht, wenn Kinder arbeiten?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11</a:t>
            </a:r>
          </a:p>
        </p:txBody>
      </p:sp>
      <p:pic>
        <p:nvPicPr>
          <p:cNvPr id="29" name="Inhaltsplatzhalter 3" descr="Bildschirmfoto 2017-07-28 um 11.07.05.png">
            <a:extLst>
              <a:ext uri="{FF2B5EF4-FFF2-40B4-BE49-F238E27FC236}">
                <a16:creationId xmlns:a16="http://schemas.microsoft.com/office/drawing/2014/main" id="{0CE58683-71B8-4E20-A6DE-CC8EA7164FF5}"/>
              </a:ext>
            </a:extLst>
          </p:cNvPr>
          <p:cNvPicPr>
            <a:picLocks noChangeAspect="1"/>
          </p:cNvPicPr>
          <p:nvPr/>
        </p:nvPicPr>
        <p:blipFill rotWithShape="1">
          <a:blip r:embed="rId3">
            <a:extLst>
              <a:ext uri="{28A0092B-C50C-407E-A947-70E740481C1C}">
                <a14:useLocalDpi xmlns:a14="http://schemas.microsoft.com/office/drawing/2010/main" val="0"/>
              </a:ext>
            </a:extLst>
          </a:blip>
          <a:srcRect t="2521" b="24922"/>
          <a:stretch/>
        </p:blipFill>
        <p:spPr>
          <a:xfrm>
            <a:off x="1596480" y="2016881"/>
            <a:ext cx="6624736" cy="4613437"/>
          </a:xfrm>
          <a:prstGeom prst="rect">
            <a:avLst/>
          </a:prstGeom>
        </p:spPr>
      </p:pic>
      <p:sp>
        <p:nvSpPr>
          <p:cNvPr id="31" name="Textfeld 30">
            <a:extLst>
              <a:ext uri="{FF2B5EF4-FFF2-40B4-BE49-F238E27FC236}">
                <a16:creationId xmlns:a16="http://schemas.microsoft.com/office/drawing/2014/main" id="{E9EFC8C0-6F91-4DD1-81DE-6CA2C7A1A203}"/>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spTree>
    <p:extLst>
      <p:ext uri="{BB962C8B-B14F-4D97-AF65-F5344CB8AC3E}">
        <p14:creationId xmlns:p14="http://schemas.microsoft.com/office/powerpoint/2010/main" val="25113208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Ausmaß und Verbreitung von Kinderarbeit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12</a:t>
            </a:r>
          </a:p>
        </p:txBody>
      </p:sp>
      <p:sp>
        <p:nvSpPr>
          <p:cNvPr id="31" name="Textfeld 30">
            <a:extLst>
              <a:ext uri="{FF2B5EF4-FFF2-40B4-BE49-F238E27FC236}">
                <a16:creationId xmlns:a16="http://schemas.microsoft.com/office/drawing/2014/main" id="{E9EFC8C0-6F91-4DD1-81DE-6CA2C7A1A203}"/>
              </a:ext>
            </a:extLst>
          </p:cNvPr>
          <p:cNvSpPr txBox="1"/>
          <p:nvPr/>
        </p:nvSpPr>
        <p:spPr>
          <a:xfrm>
            <a:off x="6155073" y="6169512"/>
            <a:ext cx="3491880" cy="523220"/>
          </a:xfrm>
          <a:prstGeom prst="rect">
            <a:avLst/>
          </a:prstGeom>
          <a:noFill/>
        </p:spPr>
        <p:txBody>
          <a:bodyPr wrap="square" rtlCol="0">
            <a:spAutoFit/>
          </a:bodyPr>
          <a:lstStyle/>
          <a:p>
            <a:r>
              <a:rPr lang="de-DE" sz="1400" dirty="0">
                <a:solidFill>
                  <a:srgbClr val="003366"/>
                </a:solidFill>
                <a:latin typeface="Calibri" panose="020F0502020204030204" pitchFamily="34" charset="0"/>
                <a:ea typeface="Arial"/>
                <a:cs typeface="Calibri" panose="020F0502020204030204" pitchFamily="34" charset="0"/>
              </a:rPr>
              <a:t>Daten: Internationale</a:t>
            </a:r>
            <a:br>
              <a:rPr lang="de-DE" sz="1400" dirty="0">
                <a:solidFill>
                  <a:srgbClr val="003366"/>
                </a:solidFill>
                <a:latin typeface="Calibri" panose="020F0502020204030204" pitchFamily="34" charset="0"/>
                <a:ea typeface="Arial"/>
                <a:cs typeface="Calibri" panose="020F0502020204030204" pitchFamily="34" charset="0"/>
              </a:rPr>
            </a:br>
            <a:r>
              <a:rPr lang="de-DE" sz="1400" dirty="0">
                <a:solidFill>
                  <a:srgbClr val="003366"/>
                </a:solidFill>
                <a:latin typeface="Calibri" panose="020F0502020204030204" pitchFamily="34" charset="0"/>
                <a:ea typeface="Arial"/>
                <a:cs typeface="Calibri" panose="020F0502020204030204" pitchFamily="34" charset="0"/>
              </a:rPr>
              <a:t>Arbeitsorganisation</a:t>
            </a:r>
          </a:p>
        </p:txBody>
      </p:sp>
      <p:graphicFrame>
        <p:nvGraphicFramePr>
          <p:cNvPr id="7" name="Tabelle 6">
            <a:extLst>
              <a:ext uri="{FF2B5EF4-FFF2-40B4-BE49-F238E27FC236}">
                <a16:creationId xmlns:a16="http://schemas.microsoft.com/office/drawing/2014/main" id="{9BB260D0-59DA-4F9E-B777-D3249BF123B0}"/>
              </a:ext>
            </a:extLst>
          </p:cNvPr>
          <p:cNvGraphicFramePr>
            <a:graphicFrameLocks noGrp="1"/>
          </p:cNvGraphicFramePr>
          <p:nvPr>
            <p:extLst>
              <p:ext uri="{D42A27DB-BD31-4B8C-83A1-F6EECF244321}">
                <p14:modId xmlns:p14="http://schemas.microsoft.com/office/powerpoint/2010/main" val="1950625374"/>
              </p:ext>
            </p:extLst>
          </p:nvPr>
        </p:nvGraphicFramePr>
        <p:xfrm>
          <a:off x="914400" y="1899692"/>
          <a:ext cx="5241776" cy="4793040"/>
        </p:xfrm>
        <a:graphic>
          <a:graphicData uri="http://schemas.openxmlformats.org/drawingml/2006/table">
            <a:tbl>
              <a:tblPr/>
              <a:tblGrid>
                <a:gridCol w="350439">
                  <a:extLst>
                    <a:ext uri="{9D8B030D-6E8A-4147-A177-3AD203B41FA5}">
                      <a16:colId xmlns:a16="http://schemas.microsoft.com/office/drawing/2014/main" val="20000"/>
                    </a:ext>
                  </a:extLst>
                </a:gridCol>
                <a:gridCol w="350439">
                  <a:extLst>
                    <a:ext uri="{9D8B030D-6E8A-4147-A177-3AD203B41FA5}">
                      <a16:colId xmlns:a16="http://schemas.microsoft.com/office/drawing/2014/main" val="20001"/>
                    </a:ext>
                  </a:extLst>
                </a:gridCol>
                <a:gridCol w="350439">
                  <a:extLst>
                    <a:ext uri="{9D8B030D-6E8A-4147-A177-3AD203B41FA5}">
                      <a16:colId xmlns:a16="http://schemas.microsoft.com/office/drawing/2014/main" val="20002"/>
                    </a:ext>
                  </a:extLst>
                </a:gridCol>
                <a:gridCol w="350439">
                  <a:extLst>
                    <a:ext uri="{9D8B030D-6E8A-4147-A177-3AD203B41FA5}">
                      <a16:colId xmlns:a16="http://schemas.microsoft.com/office/drawing/2014/main" val="20003"/>
                    </a:ext>
                  </a:extLst>
                </a:gridCol>
                <a:gridCol w="350439">
                  <a:extLst>
                    <a:ext uri="{9D8B030D-6E8A-4147-A177-3AD203B41FA5}">
                      <a16:colId xmlns:a16="http://schemas.microsoft.com/office/drawing/2014/main" val="20004"/>
                    </a:ext>
                  </a:extLst>
                </a:gridCol>
                <a:gridCol w="350439">
                  <a:extLst>
                    <a:ext uri="{9D8B030D-6E8A-4147-A177-3AD203B41FA5}">
                      <a16:colId xmlns:a16="http://schemas.microsoft.com/office/drawing/2014/main" val="20005"/>
                    </a:ext>
                  </a:extLst>
                </a:gridCol>
                <a:gridCol w="350439">
                  <a:extLst>
                    <a:ext uri="{9D8B030D-6E8A-4147-A177-3AD203B41FA5}">
                      <a16:colId xmlns:a16="http://schemas.microsoft.com/office/drawing/2014/main" val="20006"/>
                    </a:ext>
                  </a:extLst>
                </a:gridCol>
                <a:gridCol w="350439">
                  <a:extLst>
                    <a:ext uri="{9D8B030D-6E8A-4147-A177-3AD203B41FA5}">
                      <a16:colId xmlns:a16="http://schemas.microsoft.com/office/drawing/2014/main" val="20007"/>
                    </a:ext>
                  </a:extLst>
                </a:gridCol>
                <a:gridCol w="350439">
                  <a:extLst>
                    <a:ext uri="{9D8B030D-6E8A-4147-A177-3AD203B41FA5}">
                      <a16:colId xmlns:a16="http://schemas.microsoft.com/office/drawing/2014/main" val="20008"/>
                    </a:ext>
                  </a:extLst>
                </a:gridCol>
                <a:gridCol w="350439">
                  <a:extLst>
                    <a:ext uri="{9D8B030D-6E8A-4147-A177-3AD203B41FA5}">
                      <a16:colId xmlns:a16="http://schemas.microsoft.com/office/drawing/2014/main" val="20009"/>
                    </a:ext>
                  </a:extLst>
                </a:gridCol>
                <a:gridCol w="350439">
                  <a:extLst>
                    <a:ext uri="{9D8B030D-6E8A-4147-A177-3AD203B41FA5}">
                      <a16:colId xmlns:a16="http://schemas.microsoft.com/office/drawing/2014/main" val="20010"/>
                    </a:ext>
                  </a:extLst>
                </a:gridCol>
                <a:gridCol w="350439">
                  <a:extLst>
                    <a:ext uri="{9D8B030D-6E8A-4147-A177-3AD203B41FA5}">
                      <a16:colId xmlns:a16="http://schemas.microsoft.com/office/drawing/2014/main" val="20011"/>
                    </a:ext>
                  </a:extLst>
                </a:gridCol>
                <a:gridCol w="350439">
                  <a:extLst>
                    <a:ext uri="{9D8B030D-6E8A-4147-A177-3AD203B41FA5}">
                      <a16:colId xmlns:a16="http://schemas.microsoft.com/office/drawing/2014/main" val="20012"/>
                    </a:ext>
                  </a:extLst>
                </a:gridCol>
                <a:gridCol w="350439">
                  <a:extLst>
                    <a:ext uri="{9D8B030D-6E8A-4147-A177-3AD203B41FA5}">
                      <a16:colId xmlns:a16="http://schemas.microsoft.com/office/drawing/2014/main" val="20013"/>
                    </a:ext>
                  </a:extLst>
                </a:gridCol>
                <a:gridCol w="335630">
                  <a:extLst>
                    <a:ext uri="{9D8B030D-6E8A-4147-A177-3AD203B41FA5}">
                      <a16:colId xmlns:a16="http://schemas.microsoft.com/office/drawing/2014/main" val="20014"/>
                    </a:ext>
                  </a:extLst>
                </a:gridCol>
              </a:tblGrid>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0"/>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2"/>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3"/>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4"/>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5"/>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6"/>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7"/>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extLst>
                  <a:ext uri="{0D108BD9-81ED-4DB2-BD59-A6C34878D82A}">
                    <a16:rowId xmlns:a16="http://schemas.microsoft.com/office/drawing/2014/main" val="10008"/>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EB0D8"/>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09"/>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0"/>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1"/>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2"/>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extLst>
                  <a:ext uri="{0D108BD9-81ED-4DB2-BD59-A6C34878D82A}">
                    <a16:rowId xmlns:a16="http://schemas.microsoft.com/office/drawing/2014/main" val="10013"/>
                  </a:ext>
                </a:extLst>
              </a:tr>
              <a:tr h="319536">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C385D"/>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sk-SK" sz="1200" b="0" i="0" u="none" strike="noStrike" dirty="0">
                          <a:solidFill>
                            <a:srgbClr val="000000"/>
                          </a:solidFill>
                          <a:effectLst/>
                          <a:latin typeface="Arial"/>
                          <a:ea typeface="Arial"/>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3" name="Textfeld 2">
            <a:extLst>
              <a:ext uri="{FF2B5EF4-FFF2-40B4-BE49-F238E27FC236}">
                <a16:creationId xmlns:a16="http://schemas.microsoft.com/office/drawing/2014/main" id="{D14F3E6C-6722-4B3D-BA45-BD3F153F2266}"/>
              </a:ext>
            </a:extLst>
          </p:cNvPr>
          <p:cNvSpPr txBox="1"/>
          <p:nvPr/>
        </p:nvSpPr>
        <p:spPr>
          <a:xfrm>
            <a:off x="6155073" y="1897004"/>
            <a:ext cx="2277417" cy="1015663"/>
          </a:xfrm>
          <a:prstGeom prst="rect">
            <a:avLst/>
          </a:prstGeom>
          <a:noFill/>
        </p:spPr>
        <p:txBody>
          <a:bodyPr wrap="square" rtlCol="0">
            <a:spAutoFit/>
          </a:bodyPr>
          <a:lstStyle/>
          <a:p>
            <a:r>
              <a:rPr lang="de-DE" sz="2000" dirty="0">
                <a:solidFill>
                  <a:srgbClr val="003366"/>
                </a:solidFill>
                <a:latin typeface="Calibri" panose="020F0502020204030204" pitchFamily="34" charset="0"/>
                <a:ea typeface="Arial"/>
                <a:cs typeface="Calibri" panose="020F0502020204030204" pitchFamily="34" charset="0"/>
              </a:rPr>
              <a:t>arbeitende Kinder</a:t>
            </a:r>
          </a:p>
          <a:p>
            <a:r>
              <a:rPr lang="de-DE" sz="2000" dirty="0">
                <a:solidFill>
                  <a:srgbClr val="003366"/>
                </a:solidFill>
                <a:latin typeface="Calibri" panose="020F0502020204030204" pitchFamily="34" charset="0"/>
                <a:ea typeface="Arial"/>
                <a:cs typeface="Calibri" panose="020F0502020204030204" pitchFamily="34" charset="0"/>
              </a:rPr>
              <a:t>(</a:t>
            </a:r>
            <a:r>
              <a:rPr lang="de-DE" sz="2000" dirty="0" err="1">
                <a:solidFill>
                  <a:srgbClr val="003366"/>
                </a:solidFill>
                <a:latin typeface="Calibri" panose="020F0502020204030204" pitchFamily="34" charset="0"/>
                <a:ea typeface="Arial"/>
                <a:cs typeface="Calibri" panose="020F0502020204030204" pitchFamily="34" charset="0"/>
              </a:rPr>
              <a:t>child</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employment</a:t>
            </a:r>
            <a:r>
              <a:rPr lang="de-DE" sz="2000" dirty="0">
                <a:solidFill>
                  <a:srgbClr val="003366"/>
                </a:solidFill>
                <a:latin typeface="Calibri" panose="020F0502020204030204" pitchFamily="34" charset="0"/>
                <a:ea typeface="Arial"/>
                <a:cs typeface="Calibri" panose="020F0502020204030204" pitchFamily="34" charset="0"/>
              </a:rPr>
              <a:t>)</a:t>
            </a:r>
            <a:br>
              <a:rPr lang="de-DE" sz="2000" dirty="0">
                <a:solidFill>
                  <a:srgbClr val="003366"/>
                </a:solidFill>
                <a:latin typeface="Calibri" panose="020F0502020204030204" pitchFamily="34" charset="0"/>
                <a:ea typeface="Arial"/>
                <a:cs typeface="Calibri" panose="020F0502020204030204" pitchFamily="34" charset="0"/>
              </a:rPr>
            </a:br>
            <a:r>
              <a:rPr lang="de-DE" sz="2000" dirty="0">
                <a:solidFill>
                  <a:srgbClr val="003366"/>
                </a:solidFill>
                <a:latin typeface="Calibri" panose="020F0502020204030204" pitchFamily="34" charset="0"/>
                <a:ea typeface="Arial"/>
                <a:cs typeface="Calibri" panose="020F0502020204030204" pitchFamily="34" charset="0"/>
              </a:rPr>
              <a:t>ca. 218 Mio.</a:t>
            </a:r>
          </a:p>
        </p:txBody>
      </p:sp>
      <p:sp>
        <p:nvSpPr>
          <p:cNvPr id="10" name="Textfeld 9">
            <a:extLst>
              <a:ext uri="{FF2B5EF4-FFF2-40B4-BE49-F238E27FC236}">
                <a16:creationId xmlns:a16="http://schemas.microsoft.com/office/drawing/2014/main" id="{EB276F45-CF69-475D-BFB4-EB9560C78B9C}"/>
              </a:ext>
            </a:extLst>
          </p:cNvPr>
          <p:cNvSpPr txBox="1"/>
          <p:nvPr/>
        </p:nvSpPr>
        <p:spPr>
          <a:xfrm>
            <a:off x="6155073" y="3149691"/>
            <a:ext cx="2449375" cy="1015663"/>
          </a:xfrm>
          <a:prstGeom prst="rect">
            <a:avLst/>
          </a:prstGeom>
          <a:noFill/>
        </p:spPr>
        <p:txBody>
          <a:bodyPr wrap="square" rtlCol="0">
            <a:spAutoFit/>
          </a:bodyPr>
          <a:lstStyle/>
          <a:p>
            <a:r>
              <a:rPr lang="de-DE" sz="2000" dirty="0">
                <a:solidFill>
                  <a:srgbClr val="003366"/>
                </a:solidFill>
                <a:latin typeface="Calibri" panose="020F0502020204030204" pitchFamily="34" charset="0"/>
                <a:ea typeface="Arial"/>
                <a:cs typeface="Calibri" panose="020F0502020204030204" pitchFamily="34" charset="0"/>
              </a:rPr>
              <a:t>davon in Kinderarbeit</a:t>
            </a:r>
          </a:p>
          <a:p>
            <a:r>
              <a:rPr lang="de-DE" sz="2000" dirty="0">
                <a:solidFill>
                  <a:srgbClr val="003366"/>
                </a:solidFill>
                <a:latin typeface="Calibri" panose="020F0502020204030204" pitchFamily="34" charset="0"/>
                <a:ea typeface="Arial"/>
                <a:cs typeface="Calibri" panose="020F0502020204030204" pitchFamily="34" charset="0"/>
              </a:rPr>
              <a:t>(</a:t>
            </a:r>
            <a:r>
              <a:rPr lang="de-DE" sz="2000" dirty="0" err="1">
                <a:solidFill>
                  <a:srgbClr val="003366"/>
                </a:solidFill>
                <a:latin typeface="Calibri" panose="020F0502020204030204" pitchFamily="34" charset="0"/>
                <a:ea typeface="Arial"/>
                <a:cs typeface="Calibri" panose="020F0502020204030204" pitchFamily="34" charset="0"/>
              </a:rPr>
              <a:t>child</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labour</a:t>
            </a:r>
            <a:r>
              <a:rPr lang="de-DE" sz="2000" dirty="0">
                <a:solidFill>
                  <a:srgbClr val="003366"/>
                </a:solidFill>
                <a:latin typeface="Calibri" panose="020F0502020204030204" pitchFamily="34" charset="0"/>
                <a:ea typeface="Arial"/>
                <a:cs typeface="Calibri" panose="020F0502020204030204" pitchFamily="34" charset="0"/>
              </a:rPr>
              <a:t>)</a:t>
            </a:r>
            <a:br>
              <a:rPr lang="de-DE" sz="2000" dirty="0">
                <a:solidFill>
                  <a:srgbClr val="003366"/>
                </a:solidFill>
                <a:latin typeface="Calibri" panose="020F0502020204030204" pitchFamily="34" charset="0"/>
                <a:ea typeface="Arial"/>
                <a:cs typeface="Calibri" panose="020F0502020204030204" pitchFamily="34" charset="0"/>
              </a:rPr>
            </a:br>
            <a:r>
              <a:rPr lang="de-DE" sz="2000" dirty="0">
                <a:solidFill>
                  <a:srgbClr val="003366"/>
                </a:solidFill>
                <a:latin typeface="Calibri" panose="020F0502020204030204" pitchFamily="34" charset="0"/>
                <a:ea typeface="Arial"/>
                <a:cs typeface="Calibri" panose="020F0502020204030204" pitchFamily="34" charset="0"/>
              </a:rPr>
              <a:t>ca. 152 Mio.</a:t>
            </a:r>
          </a:p>
        </p:txBody>
      </p:sp>
      <p:sp>
        <p:nvSpPr>
          <p:cNvPr id="11" name="Textfeld 10">
            <a:extLst>
              <a:ext uri="{FF2B5EF4-FFF2-40B4-BE49-F238E27FC236}">
                <a16:creationId xmlns:a16="http://schemas.microsoft.com/office/drawing/2014/main" id="{5FDF4212-1B59-468D-873E-DE7CAF60878A}"/>
              </a:ext>
            </a:extLst>
          </p:cNvPr>
          <p:cNvSpPr txBox="1"/>
          <p:nvPr/>
        </p:nvSpPr>
        <p:spPr>
          <a:xfrm>
            <a:off x="6155073" y="4767492"/>
            <a:ext cx="2760327" cy="1323439"/>
          </a:xfrm>
          <a:prstGeom prst="rect">
            <a:avLst/>
          </a:prstGeom>
          <a:noFill/>
        </p:spPr>
        <p:txBody>
          <a:bodyPr wrap="square" rtlCol="0">
            <a:spAutoFit/>
          </a:bodyPr>
          <a:lstStyle/>
          <a:p>
            <a:r>
              <a:rPr lang="de-DE" sz="2000" dirty="0">
                <a:solidFill>
                  <a:srgbClr val="003366"/>
                </a:solidFill>
                <a:latin typeface="Calibri" panose="020F0502020204030204" pitchFamily="34" charset="0"/>
                <a:ea typeface="Arial"/>
                <a:cs typeface="Calibri" panose="020F0502020204030204" pitchFamily="34" charset="0"/>
              </a:rPr>
              <a:t>davon in gefährlicher Kinderarbeit</a:t>
            </a:r>
          </a:p>
          <a:p>
            <a:r>
              <a:rPr lang="de-DE" sz="2000" dirty="0">
                <a:solidFill>
                  <a:srgbClr val="003366"/>
                </a:solidFill>
                <a:latin typeface="Calibri" panose="020F0502020204030204" pitchFamily="34" charset="0"/>
                <a:ea typeface="Arial"/>
                <a:cs typeface="Calibri" panose="020F0502020204030204" pitchFamily="34" charset="0"/>
              </a:rPr>
              <a:t>(</a:t>
            </a:r>
            <a:r>
              <a:rPr lang="de-DE" sz="2000" dirty="0" err="1">
                <a:solidFill>
                  <a:srgbClr val="003366"/>
                </a:solidFill>
                <a:latin typeface="Calibri" panose="020F0502020204030204" pitchFamily="34" charset="0"/>
                <a:ea typeface="Arial"/>
                <a:cs typeface="Calibri" panose="020F0502020204030204" pitchFamily="34" charset="0"/>
              </a:rPr>
              <a:t>hazardous</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child</a:t>
            </a:r>
            <a:r>
              <a:rPr lang="de-DE" sz="2000" dirty="0">
                <a:solidFill>
                  <a:srgbClr val="003366"/>
                </a:solidFill>
                <a:latin typeface="Calibri" panose="020F0502020204030204" pitchFamily="34" charset="0"/>
                <a:ea typeface="Arial"/>
                <a:cs typeface="Calibri" panose="020F0502020204030204" pitchFamily="34" charset="0"/>
              </a:rPr>
              <a:t> </a:t>
            </a:r>
            <a:r>
              <a:rPr lang="de-DE" sz="2000" dirty="0" err="1">
                <a:solidFill>
                  <a:srgbClr val="003366"/>
                </a:solidFill>
                <a:latin typeface="Calibri" panose="020F0502020204030204" pitchFamily="34" charset="0"/>
                <a:ea typeface="Arial"/>
                <a:cs typeface="Calibri" panose="020F0502020204030204" pitchFamily="34" charset="0"/>
              </a:rPr>
              <a:t>labour</a:t>
            </a:r>
            <a:r>
              <a:rPr lang="de-DE" sz="2000" dirty="0">
                <a:solidFill>
                  <a:srgbClr val="003366"/>
                </a:solidFill>
                <a:latin typeface="Calibri" panose="020F0502020204030204" pitchFamily="34" charset="0"/>
                <a:ea typeface="Arial"/>
                <a:cs typeface="Calibri" panose="020F0502020204030204" pitchFamily="34" charset="0"/>
              </a:rPr>
              <a:t>)</a:t>
            </a:r>
            <a:br>
              <a:rPr lang="de-DE" sz="2000" dirty="0">
                <a:solidFill>
                  <a:srgbClr val="003366"/>
                </a:solidFill>
                <a:latin typeface="Calibri" panose="020F0502020204030204" pitchFamily="34" charset="0"/>
                <a:ea typeface="Arial"/>
                <a:cs typeface="Calibri" panose="020F0502020204030204" pitchFamily="34" charset="0"/>
              </a:rPr>
            </a:br>
            <a:r>
              <a:rPr lang="de-DE" sz="2000" dirty="0">
                <a:solidFill>
                  <a:srgbClr val="003366"/>
                </a:solidFill>
                <a:latin typeface="Calibri" panose="020F0502020204030204" pitchFamily="34" charset="0"/>
                <a:ea typeface="Arial"/>
                <a:cs typeface="Calibri" panose="020F0502020204030204" pitchFamily="34" charset="0"/>
              </a:rPr>
              <a:t>ca. 73 Mio.</a:t>
            </a:r>
          </a:p>
        </p:txBody>
      </p:sp>
    </p:spTree>
    <p:extLst>
      <p:ext uri="{BB962C8B-B14F-4D97-AF65-F5344CB8AC3E}">
        <p14:creationId xmlns:p14="http://schemas.microsoft.com/office/powerpoint/2010/main" val="280006950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Ausmaß und Verbreitung von Kinderarbeit</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13</a:t>
            </a:r>
          </a:p>
        </p:txBody>
      </p:sp>
      <p:pic>
        <p:nvPicPr>
          <p:cNvPr id="12" name="Bild 3" descr="Bildschirmfoto 2019-05-02 um 12.23.24.png">
            <a:extLst>
              <a:ext uri="{FF2B5EF4-FFF2-40B4-BE49-F238E27FC236}">
                <a16:creationId xmlns:a16="http://schemas.microsoft.com/office/drawing/2014/main" id="{CF134587-BAC3-41F6-BEF2-6A7A1E5BC7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8276" y="1884412"/>
            <a:ext cx="8388424" cy="4506033"/>
          </a:xfrm>
          <a:prstGeom prst="rect">
            <a:avLst/>
          </a:prstGeom>
        </p:spPr>
      </p:pic>
      <p:pic>
        <p:nvPicPr>
          <p:cNvPr id="13" name="Bild 4" descr="Bildschirmfoto 2019-05-02 um 12.24.07.png">
            <a:extLst>
              <a:ext uri="{FF2B5EF4-FFF2-40B4-BE49-F238E27FC236}">
                <a16:creationId xmlns:a16="http://schemas.microsoft.com/office/drawing/2014/main" id="{3846A44F-07EA-4446-BD7E-078D627577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7910" y="5737535"/>
            <a:ext cx="4356090" cy="859817"/>
          </a:xfrm>
          <a:prstGeom prst="rect">
            <a:avLst/>
          </a:prstGeom>
        </p:spPr>
      </p:pic>
      <p:sp>
        <p:nvSpPr>
          <p:cNvPr id="14" name="Textfeld 13">
            <a:extLst>
              <a:ext uri="{FF2B5EF4-FFF2-40B4-BE49-F238E27FC236}">
                <a16:creationId xmlns:a16="http://schemas.microsoft.com/office/drawing/2014/main" id="{FC070A88-FE3F-43D2-95DD-FCBFE04C0211}"/>
              </a:ext>
            </a:extLst>
          </p:cNvPr>
          <p:cNvSpPr txBox="1"/>
          <p:nvPr/>
        </p:nvSpPr>
        <p:spPr>
          <a:xfrm>
            <a:off x="3416974" y="6550832"/>
            <a:ext cx="5739726" cy="307777"/>
          </a:xfrm>
          <a:prstGeom prst="rect">
            <a:avLst/>
          </a:prstGeom>
          <a:noFill/>
        </p:spPr>
        <p:txBody>
          <a:bodyPr wrap="square" rtlCol="0">
            <a:spAutoFit/>
          </a:bodyPr>
          <a:lstStyle/>
          <a:p>
            <a:pPr algn="r"/>
            <a:r>
              <a:rPr lang="de-DE" sz="1400" dirty="0">
                <a:solidFill>
                  <a:srgbClr val="003366"/>
                </a:solidFill>
                <a:latin typeface="Calibri" panose="020F0502020204030204" pitchFamily="34" charset="0"/>
                <a:ea typeface="Arial"/>
                <a:cs typeface="Calibri" panose="020F0502020204030204" pitchFamily="34" charset="0"/>
              </a:rPr>
              <a:t>Grafik: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spTree>
    <p:extLst>
      <p:ext uri="{BB962C8B-B14F-4D97-AF65-F5344CB8AC3E}">
        <p14:creationId xmlns:p14="http://schemas.microsoft.com/office/powerpoint/2010/main" val="3462691068"/>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Kinderbetreuung und Mutterschutz als Frauenrechte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zählt zum ILO-Grundprinzip des Verbot der Diskriminierung in Beschäftigung und Beruf</a:t>
            </a:r>
          </a:p>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Rechte von Müttern gehören dazu:</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Schutz der jeweiligen Stelle, die eine Frau während ihres Mutterschaftsurlaubes innehat (Rückkehrrecht)</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Frauen davor schützen, aufgrund von Schwangerschaft, Mutterschaft oder der Möglichkeit, Kinder zu bekommen, beruflich benachteiligt zu werden</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Kinderbetreuung</a:t>
            </a:r>
          </a:p>
          <a:p>
            <a:pPr marL="80168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besonderer Schutz während der Schwangerschaft</a:t>
            </a:r>
          </a:p>
          <a:p>
            <a:pPr marL="1587" lvl="0" indent="0" defTabSz="914400">
              <a:spcBef>
                <a:spcPts val="500"/>
              </a:spcBef>
              <a:buClr>
                <a:srgbClr val="003366"/>
              </a:buClr>
              <a:buSzPct val="75000"/>
              <a:defRPr/>
            </a:pPr>
            <a:endPar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14</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8667863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was und warum?</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ist die Summe gesetzlicher Vorschriften zum Schutz von Mutter und Kind vor und nach der Entbindung</a:t>
            </a:r>
          </a:p>
          <a:p>
            <a:pPr marL="344487" lvl="0" defTabSz="914400">
              <a:spcBef>
                <a:spcPts val="500"/>
              </a:spcBef>
              <a:buClr>
                <a:srgbClr val="003366"/>
              </a:buClr>
              <a:buSzPct val="75000"/>
              <a:buFont typeface="Arial" panose="020B0604020202020204" pitchFamily="34" charset="0"/>
              <a:buChar char="•"/>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Mutterschaftsurlaub:</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Arbeitsfreistellung im zeitlichen Zusammenhang mit einer Entbindung, die zugleich zu einem vorgegebenen Mindestanteil ein Beschäftigungsverbot darstellt</a:t>
            </a:r>
          </a:p>
          <a:p>
            <a:pPr marL="344487" lvl="0" defTabSz="914400">
              <a:spcBef>
                <a:spcPts val="500"/>
              </a:spcBef>
              <a:buClr>
                <a:srgbClr val="003366"/>
              </a:buClr>
              <a:buSzPct val="75000"/>
              <a:buFont typeface="Arial" panose="020B0604020202020204" pitchFamily="34" charset="0"/>
              <a:buChar char="•"/>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Mutterschaftsgeld:</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Entgeltersatzleistungen während des Beschäftigungsverbotes (finanzielle Existenzgrundlage erhalten)</a:t>
            </a:r>
          </a:p>
          <a:p>
            <a:pPr marL="344487" lvl="0" defTabSz="914400">
              <a:spcBef>
                <a:spcPts val="500"/>
              </a:spcBef>
              <a:buClr>
                <a:srgbClr val="003366"/>
              </a:buClr>
              <a:buSzPct val="75000"/>
              <a:buFont typeface="Arial" panose="020B0604020202020204" pitchFamily="34" charset="0"/>
              <a:buChar char="•"/>
              <a:defRPr/>
            </a:pP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Elterngeld:</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Entgeltersatzleistungen über das Beschäftigungsverbot hinaus – auch für Väter</a:t>
            </a:r>
          </a:p>
          <a:p>
            <a:pPr marL="344487" lvl="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besonderer </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Kündigungsschutz</a:t>
            </a: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für Mütter (Arbeitsplatz als Existenzgrundlage erhalten)</a:t>
            </a:r>
          </a:p>
          <a:p>
            <a:pPr marL="344487" lvl="0" defTabSz="914400">
              <a:spcBef>
                <a:spcPts val="500"/>
              </a:spcBef>
              <a:buClr>
                <a:srgbClr val="003366"/>
              </a:buClr>
              <a:buSzPct val="75000"/>
              <a:buFont typeface="Arial" panose="020B0604020202020204" pitchFamily="34" charset="0"/>
              <a:buChar char="•"/>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15</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395711967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Quizfrage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 welchen drei Ländern gibt es keinen bezahlten Mutterschutz?</a:t>
            </a:r>
          </a:p>
          <a:p>
            <a:pPr marL="458787" lvl="0" indent="-457200" defTabSz="914400">
              <a:spcBef>
                <a:spcPts val="500"/>
              </a:spcBef>
              <a:buClr>
                <a:srgbClr val="003366"/>
              </a:buClr>
              <a:buSzPct val="75000"/>
              <a:buFont typeface="+mj-lt"/>
              <a:buAutoNum type="alphaLcParen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Indien, Bangladesch, USA</a:t>
            </a:r>
          </a:p>
          <a:p>
            <a:pPr marL="458787" lvl="0" indent="-457200" defTabSz="914400">
              <a:spcBef>
                <a:spcPts val="500"/>
              </a:spcBef>
              <a:buClr>
                <a:srgbClr val="003366"/>
              </a:buClr>
              <a:buSzPct val="75000"/>
              <a:buFont typeface="+mj-lt"/>
              <a:buAutoNum type="alphaLcParen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Papua-Neuguinea, USA, Mikronesien</a:t>
            </a:r>
          </a:p>
          <a:p>
            <a:pPr marL="458787" lvl="0" indent="-457200" defTabSz="914400">
              <a:spcBef>
                <a:spcPts val="500"/>
              </a:spcBef>
              <a:buClr>
                <a:srgbClr val="003366"/>
              </a:buClr>
              <a:buSzPct val="75000"/>
              <a:buFont typeface="+mj-lt"/>
              <a:buAutoNum type="alphaLcParen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Mikronesien, Bangladesch, Indien</a:t>
            </a: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16</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414479272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wo und wieviel?</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durchschnittliche Dauer des bezahlten Mutterschutzes</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17</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5" name="Grafik 4">
            <a:extLst>
              <a:ext uri="{FF2B5EF4-FFF2-40B4-BE49-F238E27FC236}">
                <a16:creationId xmlns:a16="http://schemas.microsoft.com/office/drawing/2014/main" id="{D78C35CD-D121-4501-AA24-33B9336E0831}"/>
              </a:ext>
            </a:extLst>
          </p:cNvPr>
          <p:cNvPicPr>
            <a:picLocks noChangeAspect="1"/>
          </p:cNvPicPr>
          <p:nvPr/>
        </p:nvPicPr>
        <p:blipFill rotWithShape="1">
          <a:blip r:embed="rId3">
            <a:extLst>
              <a:ext uri="{28A0092B-C50C-407E-A947-70E740481C1C}">
                <a14:useLocalDpi xmlns:a14="http://schemas.microsoft.com/office/drawing/2010/main" val="0"/>
              </a:ext>
            </a:extLst>
          </a:blip>
          <a:srcRect t="13735"/>
          <a:stretch/>
        </p:blipFill>
        <p:spPr>
          <a:xfrm>
            <a:off x="978409" y="2276872"/>
            <a:ext cx="7866807" cy="3907599"/>
          </a:xfrm>
          <a:prstGeom prst="rect">
            <a:avLst/>
          </a:prstGeom>
        </p:spPr>
      </p:pic>
    </p:spTree>
    <p:extLst>
      <p:ext uri="{BB962C8B-B14F-4D97-AF65-F5344CB8AC3E}">
        <p14:creationId xmlns:p14="http://schemas.microsoft.com/office/powerpoint/2010/main" val="307726871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3"/>
          <a:stretch>
            <a:fillRect/>
          </a:stretch>
        </p:blipFill>
        <p:spPr>
          <a:xfrm>
            <a:off x="2152577" y="1941093"/>
            <a:ext cx="5962650" cy="4324350"/>
          </a:xfrm>
          <a:prstGeom prst="rect">
            <a:avLst/>
          </a:prstGeom>
        </p:spPr>
      </p:pic>
      <p:sp>
        <p:nvSpPr>
          <p:cNvPr id="9" name="Rechteck 8"/>
          <p:cNvSpPr/>
          <p:nvPr/>
        </p:nvSpPr>
        <p:spPr bwMode="auto">
          <a:xfrm>
            <a:off x="1115616" y="2367381"/>
            <a:ext cx="7798197" cy="3916109"/>
          </a:xfrm>
          <a:prstGeom prst="rect">
            <a:avLst/>
          </a:prstGeom>
          <a:solidFill>
            <a:schemeClr val="bg1">
              <a:alpha val="77000"/>
            </a:schemeClr>
          </a:solidFill>
          <a:ln w="9525" cap="flat" cmpd="sng" algn="ctr">
            <a:solidFill>
              <a:schemeClr val="bg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wo und wieviel?</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gesetzliches Minimum des Mutterschaftsurlaub</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98 Länder (53%) gewähren derzeit ein gesetzliches Minimum von 14 Wochen Mutterschaftsurlaub</a:t>
            </a:r>
          </a:p>
          <a:p>
            <a:pPr marL="344487" lvl="0" defTabSz="914400">
              <a:spcBef>
                <a:spcPts val="500"/>
              </a:spcBef>
              <a:buClr>
                <a:srgbClr val="003366"/>
              </a:buClr>
              <a:buSzPct val="75000"/>
              <a:buFont typeface="Arial" panose="020B0604020202020204" pitchFamily="34" charset="0"/>
              <a:buChar char="•"/>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aber:</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ca. 830 Mio. Frauen – vor allem in Ländern des Südens – können in der Praxis keinen Mutterschutz in Anspruch nehmen</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Textfeld 15">
            <a:extLst>
              <a:ext uri="{FF2B5EF4-FFF2-40B4-BE49-F238E27FC236}">
                <a16:creationId xmlns:a16="http://schemas.microsoft.com/office/drawing/2014/main" id="{886490FF-76D1-4C37-B214-71DC1B4815E7}"/>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18</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33315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das Recht auf gleichwertige Beschäftigung bei Rückkehr</a:t>
            </a:r>
            <a:endPar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Textfeld 15">
            <a:extLst>
              <a:ext uri="{FF2B5EF4-FFF2-40B4-BE49-F238E27FC236}">
                <a16:creationId xmlns:a16="http://schemas.microsoft.com/office/drawing/2014/main" id="{886490FF-76D1-4C37-B214-71DC1B4815E7}"/>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19</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8" name="Grafik 7">
            <a:extLst>
              <a:ext uri="{FF2B5EF4-FFF2-40B4-BE49-F238E27FC236}">
                <a16:creationId xmlns:a16="http://schemas.microsoft.com/office/drawing/2014/main" id="{34F129D8-2B3D-4140-A4D9-5890FFA46153}"/>
              </a:ext>
            </a:extLst>
          </p:cNvPr>
          <p:cNvPicPr>
            <a:picLocks noChangeAspect="1"/>
          </p:cNvPicPr>
          <p:nvPr/>
        </p:nvPicPr>
        <p:blipFill rotWithShape="1">
          <a:blip r:embed="rId3"/>
          <a:srcRect l="26375" t="37394" r="25587" b="24787"/>
          <a:stretch/>
        </p:blipFill>
        <p:spPr>
          <a:xfrm>
            <a:off x="1241735" y="2262376"/>
            <a:ext cx="7803530" cy="3454023"/>
          </a:xfrm>
          <a:prstGeom prst="rect">
            <a:avLst/>
          </a:prstGeom>
        </p:spPr>
      </p:pic>
    </p:spTree>
    <p:extLst>
      <p:ext uri="{BB962C8B-B14F-4D97-AF65-F5344CB8AC3E}">
        <p14:creationId xmlns:p14="http://schemas.microsoft.com/office/powerpoint/2010/main" val="2245145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a:extLst>
              <a:ext uri="{FF2B5EF4-FFF2-40B4-BE49-F238E27FC236}">
                <a16:creationId xmlns:a16="http://schemas.microsoft.com/office/drawing/2014/main" id="{9D1C3E49-066C-4BE4-A0F1-7FD935F7D2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2017713"/>
            <a:ext cx="19907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hteck 1">
            <a:extLst>
              <a:ext uri="{FF2B5EF4-FFF2-40B4-BE49-F238E27FC236}">
                <a16:creationId xmlns:a16="http://schemas.microsoft.com/office/drawing/2014/main" id="{76BF747C-665C-4FDB-B3EA-032E5730AE87}"/>
              </a:ext>
            </a:extLst>
          </p:cNvPr>
          <p:cNvSpPr>
            <a:spLocks noChangeArrowheads="1"/>
          </p:cNvSpPr>
          <p:nvPr/>
        </p:nvSpPr>
        <p:spPr bwMode="auto">
          <a:xfrm>
            <a:off x="22860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2</a:t>
            </a:r>
            <a:endParaRPr kumimoji="0" lang="de-DE" altLang="de-DE" sz="24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extfeld 1">
            <a:extLst>
              <a:ext uri="{FF2B5EF4-FFF2-40B4-BE49-F238E27FC236}">
                <a16:creationId xmlns:a16="http://schemas.microsoft.com/office/drawing/2014/main" id="{DD6C2E1F-64B7-4BA2-8F12-E5E762434960}"/>
              </a:ext>
            </a:extLst>
          </p:cNvPr>
          <p:cNvSpPr txBox="1"/>
          <p:nvPr/>
        </p:nvSpPr>
        <p:spPr>
          <a:xfrm>
            <a:off x="1119188" y="2052638"/>
            <a:ext cx="6264275" cy="4975225"/>
          </a:xfrm>
          <a:prstGeom prst="rect">
            <a:avLst/>
          </a:prstGeom>
          <a:noFill/>
        </p:spPr>
        <p:txBody>
          <a:bodyPr>
            <a:spAutoFit/>
          </a:bodyPr>
          <a:lstStyle/>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 Politisches Engagement:</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in der Kampagne für Saubere Kleidung (CCC)</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im Bündnis für Nachhaltige Textilien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Mitarbeit beim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CorA</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-Netzwerk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Einsatz gegen moderne Sklaverei in Spinnereien in Indien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Kampagnen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GegenGewalt</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an Textilarbeiterinnen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Kampagne #Wer passt auf? Mütter und Kinder in Fabriken</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Engagement in Köln und Bonn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FairQuatschen</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 Bildungs- und Beratungsprojekte:</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Bildungsarbeit an Hochschulen und Schulen</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faire öffentliche Beschaffung von Berufsbekleidung</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Verbraucher_innentipps</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zu öko-fairer Mode</a:t>
            </a: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0" marR="0" lvl="0" indent="0" algn="l" defTabSz="407442" rtl="0" eaLnBrk="1" fontAlgn="base" latinLnBrk="0" hangingPunct="0">
              <a:lnSpc>
                <a:spcPct val="93000"/>
              </a:lnSpc>
              <a:spcBef>
                <a:spcPct val="0"/>
              </a:spcBef>
              <a:spcAft>
                <a:spcPts val="522"/>
              </a:spcAft>
              <a:buClrTx/>
              <a:buSzPct val="100000"/>
              <a:buFontTx/>
              <a:buNone/>
              <a:tabLst/>
              <a:defRPr/>
            </a:pPr>
            <a:r>
              <a:rPr kumimoji="0" lang="de-DE" altLang="de-DE" sz="16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Solidaritätsfonds: </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Unterstützung von </a:t>
            </a:r>
            <a:r>
              <a:rPr kumimoji="0" lang="de-DE" sz="16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Arbeiter_innen</a:t>
            </a: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in Indien und Bangladesch</a:t>
            </a:r>
          </a:p>
          <a:p>
            <a:pPr marL="285750" marR="0" lvl="0" indent="-285750" algn="l" defTabSz="407442" rtl="0" eaLnBrk="1" fontAlgn="base" latinLnBrk="0" hangingPunct="0">
              <a:lnSpc>
                <a:spcPct val="93000"/>
              </a:lnSpc>
              <a:spcBef>
                <a:spcPct val="0"/>
              </a:spcBef>
              <a:spcAft>
                <a:spcPts val="522"/>
              </a:spcAft>
              <a:buClrTx/>
              <a:buSzPct val="100000"/>
              <a:buFont typeface="Arial" panose="020B0604020202020204" pitchFamily="34" charset="0"/>
              <a:buChar char="•"/>
              <a:tabLst/>
              <a:defRPr/>
            </a:pPr>
            <a:r>
              <a:rPr kumimoji="0" 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Finanzierung von Rechtsbeistand und Beratung</a:t>
            </a: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a:p>
            <a:pPr marL="2880" marR="0" lvl="0" indent="0" algn="l" defTabSz="407442" rtl="0" eaLnBrk="1" fontAlgn="base" latinLnBrk="0" hangingPunct="0">
              <a:lnSpc>
                <a:spcPct val="93000"/>
              </a:lnSpc>
              <a:spcBef>
                <a:spcPct val="0"/>
              </a:spcBef>
              <a:spcAft>
                <a:spcPts val="522"/>
              </a:spcAft>
              <a:buClr>
                <a:srgbClr val="000000"/>
              </a:buClr>
              <a:buSzPct val="45000"/>
              <a:buFontTx/>
              <a:buNone/>
              <a:tabLst/>
              <a:defRPr/>
            </a:pPr>
            <a:endParaRPr kumimoji="0" lang="de-DE" altLang="de-DE" sz="1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9221" name="Rechteck 3">
            <a:extLst>
              <a:ext uri="{FF2B5EF4-FFF2-40B4-BE49-F238E27FC236}">
                <a16:creationId xmlns:a16="http://schemas.microsoft.com/office/drawing/2014/main" id="{88826B5E-E65D-4636-BA44-124E6F7E2839}"/>
              </a:ext>
            </a:extLst>
          </p:cNvPr>
          <p:cNvSpPr>
            <a:spLocks noChangeArrowheads="1"/>
          </p:cNvSpPr>
          <p:nvPr/>
        </p:nvSpPr>
        <p:spPr bwMode="auto">
          <a:xfrm>
            <a:off x="1119188" y="1093788"/>
            <a:ext cx="8024812" cy="979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914400" rtl="0" eaLnBrk="1" fontAlgn="base" latinLnBrk="0" hangingPunct="1">
              <a:lnSpc>
                <a:spcPct val="9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rPr>
              <a:t>Unser Ziel: </a:t>
            </a: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rPr>
              <a:t>menschenwürdige, sichere Arbeitsbedingungen für Frauen und Mädchen in der globalen Textilindustrie</a:t>
            </a:r>
          </a:p>
          <a:p>
            <a:pPr marL="0" marR="0" lvl="0" indent="0" algn="ctr" defTabSz="914400" rtl="0" eaLnBrk="1" fontAlgn="base" latinLnBrk="0" hangingPunct="1">
              <a:lnSpc>
                <a:spcPct val="90000"/>
              </a:lnSpc>
              <a:spcBef>
                <a:spcPct val="0"/>
              </a:spcBef>
              <a:spcAft>
                <a:spcPct val="0"/>
              </a:spcAft>
              <a:buClrTx/>
              <a:buSzPct val="100000"/>
              <a:buFontTx/>
              <a:buNone/>
              <a:tabLst/>
              <a:defRPr/>
            </a:pPr>
            <a:endPar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n-ea"/>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 wer zahlt?</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6" name="Textfeld 15">
            <a:extLst>
              <a:ext uri="{FF2B5EF4-FFF2-40B4-BE49-F238E27FC236}">
                <a16:creationId xmlns:a16="http://schemas.microsoft.com/office/drawing/2014/main" id="{886490FF-76D1-4C37-B214-71DC1B4815E7}"/>
              </a:ext>
            </a:extLst>
          </p:cNvPr>
          <p:cNvSpPr txBox="1"/>
          <p:nvPr/>
        </p:nvSpPr>
        <p:spPr>
          <a:xfrm>
            <a:off x="5652120" y="6557293"/>
            <a:ext cx="3491880" cy="307777"/>
          </a:xfrm>
          <a:prstGeom prst="rect">
            <a:avLst/>
          </a:prstGeom>
          <a:noFill/>
        </p:spPr>
        <p:txBody>
          <a:bodyPr wrap="square" rtlCol="0">
            <a:spAutoFit/>
          </a:bodyPr>
          <a:lstStyle/>
          <a:p>
            <a:pPr algn="r"/>
            <a:r>
              <a:rPr lang="de-DE" sz="1400" dirty="0" err="1">
                <a:solidFill>
                  <a:srgbClr val="003366"/>
                </a:solidFill>
                <a:latin typeface="Calibri" panose="020F0502020204030204" pitchFamily="34" charset="0"/>
                <a:ea typeface="Arial"/>
                <a:cs typeface="Calibri" panose="020F0502020204030204" pitchFamily="34" charset="0"/>
              </a:rPr>
              <a:t>Grafk</a:t>
            </a:r>
            <a:r>
              <a:rPr lang="de-DE" sz="1400" dirty="0">
                <a:solidFill>
                  <a:srgbClr val="003366"/>
                </a:solidFill>
                <a:latin typeface="Calibri" panose="020F0502020204030204" pitchFamily="34" charset="0"/>
                <a:ea typeface="Arial"/>
                <a:cs typeface="Calibri" panose="020F0502020204030204" pitchFamily="34" charset="0"/>
              </a:rPr>
              <a:t>: Internationale Arbeitsorganisation</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20</a:t>
            </a:r>
          </a:p>
        </p:txBody>
      </p:sp>
      <p:pic>
        <p:nvPicPr>
          <p:cNvPr id="7" name="Grafik 6">
            <a:extLst>
              <a:ext uri="{FF2B5EF4-FFF2-40B4-BE49-F238E27FC236}">
                <a16:creationId xmlns:a16="http://schemas.microsoft.com/office/drawing/2014/main" id="{753717BC-904C-47E4-BA67-D42959502E25}"/>
              </a:ext>
            </a:extLst>
          </p:cNvPr>
          <p:cNvPicPr>
            <a:picLocks noChangeAspect="1"/>
          </p:cNvPicPr>
          <p:nvPr/>
        </p:nvPicPr>
        <p:blipFill rotWithShape="1">
          <a:blip r:embed="rId3"/>
          <a:srcRect l="23226" t="43216" r="24013" b="7980"/>
          <a:stretch/>
        </p:blipFill>
        <p:spPr>
          <a:xfrm>
            <a:off x="1016307" y="2151891"/>
            <a:ext cx="7797186" cy="4054899"/>
          </a:xfrm>
          <a:prstGeom prst="rect">
            <a:avLst/>
          </a:prstGeom>
        </p:spPr>
      </p:pic>
    </p:spTree>
    <p:extLst>
      <p:ext uri="{BB962C8B-B14F-4D97-AF65-F5344CB8AC3E}">
        <p14:creationId xmlns:p14="http://schemas.microsoft.com/office/powerpoint/2010/main" val="15693465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Gruppenarbeit</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I</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Aufgabenstellung:</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(A) Fasst die in dem Text beschriebenen Arbeits- und Lebensbedingungen der Mütter (rot) und der Kinder (gelb) in Stichpunkten auf Karten zusammen.</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(B) Fasst die in dem Handout beschriebenen Rechte von Müttern und der Kinder in Stichpunkten auf Karten (blau) zusammen.</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Inwiefern wird gegen die besonderen Schutzrechte von Kindern und (werdenden) Müttern verstoßen? Ordnet diese den in den Handouts erwähnten Rechten zu (A verstößt gegen B).</a:t>
            </a:r>
          </a:p>
          <a:p>
            <a:pPr marL="457560" indent="-457200" algn="just">
              <a:lnSpc>
                <a:spcPct val="100000"/>
              </a:lnSpc>
              <a:buClr>
                <a:srgbClr val="003366"/>
              </a:buClr>
              <a:buFont typeface="+mj-lt"/>
              <a:buAutoNum type="arabicPeriod"/>
            </a:pPr>
            <a:r>
              <a:rPr lang="de-DE" sz="2000" spc="-1" dirty="0">
                <a:solidFill>
                  <a:srgbClr val="002060"/>
                </a:solidFill>
                <a:uFill>
                  <a:solidFill>
                    <a:srgbClr val="FFFFFF"/>
                  </a:solidFill>
                </a:uFill>
                <a:latin typeface="Calibri" panose="020F0502020204030204" pitchFamily="34" charset="0"/>
                <a:ea typeface="MS PGothic"/>
                <a:cs typeface="Calibri" panose="020F0502020204030204" pitchFamily="34" charset="0"/>
              </a:rPr>
              <a:t>Diskutiert in den AGs, welche Auswirkungen dies sowohl auf die Mütter als auch die Kinder haben könnte.</a:t>
            </a:r>
          </a:p>
        </p:txBody>
      </p:sp>
      <p:sp>
        <p:nvSpPr>
          <p:cNvPr id="267" name="TextShape 5"/>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21</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4503220"/>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abgerundete Ecken 9"/>
          <p:cNvSpPr>
            <a:spLocks noChangeArrowheads="1"/>
          </p:cNvSpPr>
          <p:nvPr/>
        </p:nvSpPr>
        <p:spPr bwMode="auto">
          <a:xfrm>
            <a:off x="1403648" y="4129917"/>
            <a:ext cx="6992714" cy="717004"/>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Arbeits- und Lebensbedingungen von Müttern und Kindern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6" name="Rechteck: abgerundete Ecken 13"/>
          <p:cNvSpPr>
            <a:spLocks noChangeArrowheads="1"/>
          </p:cNvSpPr>
          <p:nvPr/>
        </p:nvSpPr>
        <p:spPr bwMode="auto">
          <a:xfrm>
            <a:off x="1403648" y="3429000"/>
            <a:ext cx="6992714" cy="625833"/>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Nationale Rechtslage 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7" name="AutoShape 4"/>
          <p:cNvSpPr>
            <a:spLocks noChangeArrowheads="1"/>
          </p:cNvSpPr>
          <p:nvPr/>
        </p:nvSpPr>
        <p:spPr bwMode="auto">
          <a:xfrm>
            <a:off x="1403648" y="4946201"/>
            <a:ext cx="6992714" cy="764816"/>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Verstöße gegen internationale und nationale Rechte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8" name="Text Box 1">
            <a:extLst>
              <a:ext uri="{FF2B5EF4-FFF2-40B4-BE49-F238E27FC236}">
                <a16:creationId xmlns:a16="http://schemas.microsoft.com/office/drawing/2014/main" id="{E2BBB2F8-5E6B-4CD8-9155-363E64A3BD9A}"/>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Gesetzgebung und </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reale Arbeitsbedingungen in den Produktionsländern Indien und Bangladesch</a:t>
            </a:r>
          </a:p>
        </p:txBody>
      </p:sp>
      <p:sp>
        <p:nvSpPr>
          <p:cNvPr id="9" name="TextShape 5">
            <a:extLst>
              <a:ext uri="{FF2B5EF4-FFF2-40B4-BE49-F238E27FC236}">
                <a16:creationId xmlns:a16="http://schemas.microsoft.com/office/drawing/2014/main" id="{E524DA0B-6EA9-4FF4-BF14-601BF0BF43B1}"/>
              </a:ext>
            </a:extLst>
          </p:cNvPr>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22</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9429932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Rechte von Frauen und Kindern</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23</a:t>
            </a:r>
          </a:p>
        </p:txBody>
      </p:sp>
      <p:pic>
        <p:nvPicPr>
          <p:cNvPr id="8" name="Grafik 7">
            <a:extLst>
              <a:ext uri="{FF2B5EF4-FFF2-40B4-BE49-F238E27FC236}">
                <a16:creationId xmlns:a16="http://schemas.microsoft.com/office/drawing/2014/main" id="{877F018D-F0CD-406B-8392-86846C748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4325" y="2286063"/>
            <a:ext cx="5315349" cy="3787713"/>
          </a:xfrm>
          <a:prstGeom prst="rect">
            <a:avLst/>
          </a:prstGeom>
        </p:spPr>
      </p:pic>
      <p:pic>
        <p:nvPicPr>
          <p:cNvPr id="9" name="Grafik 8">
            <a:extLst>
              <a:ext uri="{FF2B5EF4-FFF2-40B4-BE49-F238E27FC236}">
                <a16:creationId xmlns:a16="http://schemas.microsoft.com/office/drawing/2014/main" id="{6821D105-A4F1-4B79-85CC-A946A9A844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7392" y="2286064"/>
            <a:ext cx="2820175" cy="3787712"/>
          </a:xfrm>
          <a:prstGeom prst="rect">
            <a:avLst/>
          </a:prstGeom>
        </p:spPr>
      </p:pic>
      <p:pic>
        <p:nvPicPr>
          <p:cNvPr id="10" name="Grafik 9">
            <a:extLst>
              <a:ext uri="{FF2B5EF4-FFF2-40B4-BE49-F238E27FC236}">
                <a16:creationId xmlns:a16="http://schemas.microsoft.com/office/drawing/2014/main" id="{D46FBF35-4248-45F5-A7A1-9A256ED697F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23225" t="5791" r="49194" b="3407"/>
          <a:stretch/>
        </p:blipFill>
        <p:spPr>
          <a:xfrm>
            <a:off x="1008645" y="2265347"/>
            <a:ext cx="2052106" cy="3808430"/>
          </a:xfrm>
          <a:prstGeom prst="rect">
            <a:avLst/>
          </a:prstGeom>
        </p:spPr>
      </p:pic>
    </p:spTree>
    <p:extLst>
      <p:ext uri="{BB962C8B-B14F-4D97-AF65-F5344CB8AC3E}">
        <p14:creationId xmlns:p14="http://schemas.microsoft.com/office/powerpoint/2010/main" val="17381037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Indien</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24</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6" name="Inhaltsplatzhalter 3" descr="Bildschirmfoto 2017-08-10 um 13.40.46.png">
            <a:extLst>
              <a:ext uri="{FF2B5EF4-FFF2-40B4-BE49-F238E27FC236}">
                <a16:creationId xmlns:a16="http://schemas.microsoft.com/office/drawing/2014/main" id="{389F577D-F36A-4DEB-9D06-2EA0FB0D477E}"/>
              </a:ext>
            </a:extLst>
          </p:cNvPr>
          <p:cNvPicPr>
            <a:picLocks noChangeAspect="1"/>
          </p:cNvPicPr>
          <p:nvPr/>
        </p:nvPicPr>
        <p:blipFill rotWithShape="1">
          <a:blip r:embed="rId3">
            <a:extLst>
              <a:ext uri="{28A0092B-C50C-407E-A947-70E740481C1C}">
                <a14:useLocalDpi xmlns:a14="http://schemas.microsoft.com/office/drawing/2010/main" val="0"/>
              </a:ext>
            </a:extLst>
          </a:blip>
          <a:srcRect l="-387" t="-1292" r="13537" b="-5067"/>
          <a:stretch/>
        </p:blipFill>
        <p:spPr>
          <a:xfrm>
            <a:off x="1936310" y="2420888"/>
            <a:ext cx="6968018" cy="2360293"/>
          </a:xfrm>
          <a:prstGeom prst="rect">
            <a:avLst/>
          </a:prstGeom>
        </p:spPr>
      </p:pic>
      <p:pic>
        <p:nvPicPr>
          <p:cNvPr id="7" name="Bild 2" descr="Bildschirmfoto 2019-05-02 um 12.52.18.png">
            <a:extLst>
              <a:ext uri="{FF2B5EF4-FFF2-40B4-BE49-F238E27FC236}">
                <a16:creationId xmlns:a16="http://schemas.microsoft.com/office/drawing/2014/main" id="{2B3EA2FF-DAA0-46E1-9910-997BAD1E7D6C}"/>
              </a:ext>
            </a:extLst>
          </p:cNvPr>
          <p:cNvPicPr>
            <a:picLocks noChangeAspect="1"/>
          </p:cNvPicPr>
          <p:nvPr/>
        </p:nvPicPr>
        <p:blipFill rotWithShape="1">
          <a:blip r:embed="rId4">
            <a:extLst>
              <a:ext uri="{28A0092B-C50C-407E-A947-70E740481C1C}">
                <a14:useLocalDpi xmlns:a14="http://schemas.microsoft.com/office/drawing/2010/main" val="0"/>
              </a:ext>
            </a:extLst>
          </a:blip>
          <a:srcRect t="2803" b="4423"/>
          <a:stretch/>
        </p:blipFill>
        <p:spPr>
          <a:xfrm>
            <a:off x="1058437" y="2431105"/>
            <a:ext cx="962436" cy="2232248"/>
          </a:xfrm>
          <a:prstGeom prst="rect">
            <a:avLst/>
          </a:prstGeom>
        </p:spPr>
      </p:pic>
      <p:sp>
        <p:nvSpPr>
          <p:cNvPr id="2" name="Rechteck 1">
            <a:extLst>
              <a:ext uri="{FF2B5EF4-FFF2-40B4-BE49-F238E27FC236}">
                <a16:creationId xmlns:a16="http://schemas.microsoft.com/office/drawing/2014/main" id="{88E60DD2-71AB-40C5-B7C8-185476E4E2F9}"/>
              </a:ext>
            </a:extLst>
          </p:cNvPr>
          <p:cNvSpPr/>
          <p:nvPr/>
        </p:nvSpPr>
        <p:spPr>
          <a:xfrm>
            <a:off x="1138645" y="4627292"/>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spTree>
    <p:extLst>
      <p:ext uri="{BB962C8B-B14F-4D97-AF65-F5344CB8AC3E}">
        <p14:creationId xmlns:p14="http://schemas.microsoft.com/office/powerpoint/2010/main" val="11893071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Indien</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25</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pic>
        <p:nvPicPr>
          <p:cNvPr id="6" name="Inhaltsplatzhalter 3" descr="Bildschirmfoto 2017-08-10 um 13.40.46.png">
            <a:extLst>
              <a:ext uri="{FF2B5EF4-FFF2-40B4-BE49-F238E27FC236}">
                <a16:creationId xmlns:a16="http://schemas.microsoft.com/office/drawing/2014/main" id="{389F577D-F36A-4DEB-9D06-2EA0FB0D477E}"/>
              </a:ext>
            </a:extLst>
          </p:cNvPr>
          <p:cNvPicPr>
            <a:picLocks noChangeAspect="1"/>
          </p:cNvPicPr>
          <p:nvPr/>
        </p:nvPicPr>
        <p:blipFill rotWithShape="1">
          <a:blip r:embed="rId3">
            <a:extLst>
              <a:ext uri="{28A0092B-C50C-407E-A947-70E740481C1C}">
                <a14:useLocalDpi xmlns:a14="http://schemas.microsoft.com/office/drawing/2010/main" val="0"/>
              </a:ext>
            </a:extLst>
          </a:blip>
          <a:srcRect l="-387" t="-1292" r="13537" b="-5067"/>
          <a:stretch/>
        </p:blipFill>
        <p:spPr>
          <a:xfrm>
            <a:off x="1619672" y="1905000"/>
            <a:ext cx="5387752" cy="1825006"/>
          </a:xfrm>
          <a:prstGeom prst="rect">
            <a:avLst/>
          </a:prstGeom>
        </p:spPr>
      </p:pic>
      <p:pic>
        <p:nvPicPr>
          <p:cNvPr id="7" name="Bild 2" descr="Bildschirmfoto 2019-05-02 um 12.52.18.png">
            <a:extLst>
              <a:ext uri="{FF2B5EF4-FFF2-40B4-BE49-F238E27FC236}">
                <a16:creationId xmlns:a16="http://schemas.microsoft.com/office/drawing/2014/main" id="{2B3EA2FF-DAA0-46E1-9910-997BAD1E7D6C}"/>
              </a:ext>
            </a:extLst>
          </p:cNvPr>
          <p:cNvPicPr>
            <a:picLocks noChangeAspect="1"/>
          </p:cNvPicPr>
          <p:nvPr/>
        </p:nvPicPr>
        <p:blipFill rotWithShape="1">
          <a:blip r:embed="rId4">
            <a:extLst>
              <a:ext uri="{28A0092B-C50C-407E-A947-70E740481C1C}">
                <a14:useLocalDpi xmlns:a14="http://schemas.microsoft.com/office/drawing/2010/main" val="0"/>
              </a:ext>
            </a:extLst>
          </a:blip>
          <a:srcRect t="2803" b="4423"/>
          <a:stretch/>
        </p:blipFill>
        <p:spPr>
          <a:xfrm>
            <a:off x="961525" y="1905000"/>
            <a:ext cx="744166" cy="1726000"/>
          </a:xfrm>
          <a:prstGeom prst="rect">
            <a:avLst/>
          </a:prstGeom>
        </p:spPr>
      </p:pic>
      <p:sp>
        <p:nvSpPr>
          <p:cNvPr id="2" name="Rechteck 1">
            <a:extLst>
              <a:ext uri="{FF2B5EF4-FFF2-40B4-BE49-F238E27FC236}">
                <a16:creationId xmlns:a16="http://schemas.microsoft.com/office/drawing/2014/main" id="{88E60DD2-71AB-40C5-B7C8-185476E4E2F9}"/>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11" name="Bild 2" descr="Bildschirmfoto 2019-05-02 um 12.55.20.png">
            <a:extLst>
              <a:ext uri="{FF2B5EF4-FFF2-40B4-BE49-F238E27FC236}">
                <a16:creationId xmlns:a16="http://schemas.microsoft.com/office/drawing/2014/main" id="{85189EB5-E2EB-400D-A932-BAD2DCFFFA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3838" y="2514201"/>
            <a:ext cx="6014683" cy="4116055"/>
          </a:xfrm>
          <a:prstGeom prst="rect">
            <a:avLst/>
          </a:prstGeom>
        </p:spPr>
      </p:pic>
    </p:spTree>
    <p:extLst>
      <p:ext uri="{BB962C8B-B14F-4D97-AF65-F5344CB8AC3E}">
        <p14:creationId xmlns:p14="http://schemas.microsoft.com/office/powerpoint/2010/main" val="13945655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26</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2" name="Rechteck 1">
            <a:extLst>
              <a:ext uri="{FF2B5EF4-FFF2-40B4-BE49-F238E27FC236}">
                <a16:creationId xmlns:a16="http://schemas.microsoft.com/office/drawing/2014/main" id="{88E60DD2-71AB-40C5-B7C8-185476E4E2F9}"/>
              </a:ext>
            </a:extLst>
          </p:cNvPr>
          <p:cNvSpPr/>
          <p:nvPr/>
        </p:nvSpPr>
        <p:spPr>
          <a:xfrm>
            <a:off x="827584" y="466335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8" name="Inhaltsplatzhalter 3" descr="Bangladesh int.png">
            <a:extLst>
              <a:ext uri="{FF2B5EF4-FFF2-40B4-BE49-F238E27FC236}">
                <a16:creationId xmlns:a16="http://schemas.microsoft.com/office/drawing/2014/main" id="{985448A3-BBB6-4071-B85C-67E18FFA8963}"/>
              </a:ext>
            </a:extLst>
          </p:cNvPr>
          <p:cNvPicPr>
            <a:picLocks noChangeAspect="1"/>
          </p:cNvPicPr>
          <p:nvPr/>
        </p:nvPicPr>
        <p:blipFill rotWithShape="1">
          <a:blip r:embed="rId3">
            <a:extLst>
              <a:ext uri="{28A0092B-C50C-407E-A947-70E740481C1C}">
                <a14:useLocalDpi xmlns:a14="http://schemas.microsoft.com/office/drawing/2010/main" val="0"/>
              </a:ext>
            </a:extLst>
          </a:blip>
          <a:srcRect l="-133" r="13785"/>
          <a:stretch/>
        </p:blipFill>
        <p:spPr>
          <a:xfrm>
            <a:off x="1656725" y="2287353"/>
            <a:ext cx="7415267" cy="2376000"/>
          </a:xfrm>
          <a:prstGeom prst="rect">
            <a:avLst/>
          </a:prstGeom>
        </p:spPr>
      </p:pic>
      <p:pic>
        <p:nvPicPr>
          <p:cNvPr id="9" name="Inhaltsplatzhalter 3" descr="Bangladesh int.png">
            <a:extLst>
              <a:ext uri="{FF2B5EF4-FFF2-40B4-BE49-F238E27FC236}">
                <a16:creationId xmlns:a16="http://schemas.microsoft.com/office/drawing/2014/main" id="{505BBC9A-8436-4505-B38D-D29642931FAB}"/>
              </a:ext>
            </a:extLst>
          </p:cNvPr>
          <p:cNvPicPr>
            <a:picLocks noChangeAspect="1"/>
          </p:cNvPicPr>
          <p:nvPr/>
        </p:nvPicPr>
        <p:blipFill rotWithShape="1">
          <a:blip r:embed="rId3">
            <a:extLst>
              <a:ext uri="{28A0092B-C50C-407E-A947-70E740481C1C}">
                <a14:useLocalDpi xmlns:a14="http://schemas.microsoft.com/office/drawing/2010/main" val="0"/>
              </a:ext>
            </a:extLst>
          </a:blip>
          <a:srcRect l="86694" r="2998"/>
          <a:stretch/>
        </p:blipFill>
        <p:spPr bwMode="auto">
          <a:xfrm>
            <a:off x="827584" y="2287353"/>
            <a:ext cx="885214" cy="2376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32575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Rechtslage in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27</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2" name="Rechteck 1">
            <a:extLst>
              <a:ext uri="{FF2B5EF4-FFF2-40B4-BE49-F238E27FC236}">
                <a16:creationId xmlns:a16="http://schemas.microsoft.com/office/drawing/2014/main" id="{88E60DD2-71AB-40C5-B7C8-185476E4E2F9}"/>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10" name="Inhaltsplatzhalter 3" descr="Bangladesh int.png">
            <a:extLst>
              <a:ext uri="{FF2B5EF4-FFF2-40B4-BE49-F238E27FC236}">
                <a16:creationId xmlns:a16="http://schemas.microsoft.com/office/drawing/2014/main" id="{109BE53D-7EAB-4A95-9308-E0D428D298B7}"/>
              </a:ext>
            </a:extLst>
          </p:cNvPr>
          <p:cNvPicPr>
            <a:picLocks noChangeAspect="1"/>
          </p:cNvPicPr>
          <p:nvPr/>
        </p:nvPicPr>
        <p:blipFill rotWithShape="1">
          <a:blip r:embed="rId3">
            <a:extLst>
              <a:ext uri="{28A0092B-C50C-407E-A947-70E740481C1C}">
                <a14:useLocalDpi xmlns:a14="http://schemas.microsoft.com/office/drawing/2010/main" val="0"/>
              </a:ext>
            </a:extLst>
          </a:blip>
          <a:srcRect l="-133" r="13785"/>
          <a:stretch/>
        </p:blipFill>
        <p:spPr>
          <a:xfrm>
            <a:off x="1547664" y="1901715"/>
            <a:ext cx="5650137" cy="1810417"/>
          </a:xfrm>
          <a:prstGeom prst="rect">
            <a:avLst/>
          </a:prstGeom>
        </p:spPr>
      </p:pic>
      <p:pic>
        <p:nvPicPr>
          <p:cNvPr id="12" name="Inhaltsplatzhalter 3" descr="Bangladesh int.png">
            <a:extLst>
              <a:ext uri="{FF2B5EF4-FFF2-40B4-BE49-F238E27FC236}">
                <a16:creationId xmlns:a16="http://schemas.microsoft.com/office/drawing/2014/main" id="{96159A06-BE28-4B06-A96A-58D0ABDC2E4C}"/>
              </a:ext>
            </a:extLst>
          </p:cNvPr>
          <p:cNvPicPr>
            <a:picLocks noChangeAspect="1"/>
          </p:cNvPicPr>
          <p:nvPr/>
        </p:nvPicPr>
        <p:blipFill rotWithShape="1">
          <a:blip r:embed="rId3">
            <a:extLst>
              <a:ext uri="{28A0092B-C50C-407E-A947-70E740481C1C}">
                <a14:useLocalDpi xmlns:a14="http://schemas.microsoft.com/office/drawing/2010/main" val="0"/>
              </a:ext>
            </a:extLst>
          </a:blip>
          <a:srcRect l="86694" r="2998"/>
          <a:stretch/>
        </p:blipFill>
        <p:spPr bwMode="auto">
          <a:xfrm>
            <a:off x="906923" y="1901715"/>
            <a:ext cx="674498" cy="1810417"/>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 name="Bild 2" descr="Bildschirmfoto 2019-05-02 um 12.57.42.png">
            <a:extLst>
              <a:ext uri="{FF2B5EF4-FFF2-40B4-BE49-F238E27FC236}">
                <a16:creationId xmlns:a16="http://schemas.microsoft.com/office/drawing/2014/main" id="{07B22007-BC85-4AE3-BCAC-94AD7A09F1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22162" y="2636912"/>
            <a:ext cx="6456524" cy="3789040"/>
          </a:xfrm>
          <a:prstGeom prst="rect">
            <a:avLst/>
          </a:prstGeom>
        </p:spPr>
      </p:pic>
    </p:spTree>
    <p:extLst>
      <p:ext uri="{BB962C8B-B14F-4D97-AF65-F5344CB8AC3E}">
        <p14:creationId xmlns:p14="http://schemas.microsoft.com/office/powerpoint/2010/main" val="262831685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Kinderbetreuung: Rechtslage in Indien und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28</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8" name="CustomShape 2">
            <a:extLst>
              <a:ext uri="{FF2B5EF4-FFF2-40B4-BE49-F238E27FC236}">
                <a16:creationId xmlns:a16="http://schemas.microsoft.com/office/drawing/2014/main" id="{41F985A7-DE4E-4385-B9F5-DF48860025DE}"/>
              </a:ext>
            </a:extLst>
          </p:cNvPr>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Indien – Nationale Ebene: The </a:t>
            </a:r>
            <a:r>
              <a:rPr lang="de-DE" sz="20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Factories</a:t>
            </a: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Act, 1948 </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Alle Fabriken, die mehr als 30 Arbeiterinnen  beschäftigen, müssen über eine Krippe für  Kinder unter sechs Jahren verfügen.</a:t>
            </a:r>
          </a:p>
          <a:p>
            <a:pPr marL="360" algn="just">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Indien – Beispiel Bundesstaatsebene: Karnataka </a:t>
            </a:r>
            <a:r>
              <a:rPr lang="de-DE" sz="20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Factories</a:t>
            </a: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Rules, 1969 </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schreibt folgende Standards vor:</a:t>
            </a:r>
          </a:p>
          <a:p>
            <a:pPr marL="343260" indent="-342900" algn="just">
              <a:lnSpc>
                <a:spcPct val="100000"/>
              </a:lnSpc>
              <a:buClr>
                <a:srgbClr val="003366"/>
              </a:buClr>
              <a:buFont typeface="Arial" panose="020B0604020202020204" pitchFamily="34" charset="0"/>
              <a:buChar cha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Gestaltung und Ausstattung der Werkskrippe </a:t>
            </a:r>
          </a:p>
          <a:p>
            <a:pPr marL="343260" indent="-342900" algn="just">
              <a:lnSpc>
                <a:spcPct val="100000"/>
              </a:lnSpc>
              <a:buClr>
                <a:srgbClr val="003366"/>
              </a:buClr>
              <a:buFont typeface="Arial" panose="020B0604020202020204" pitchFamily="34" charset="0"/>
              <a:buChar cha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Versorgung mit Milch und kleinen Mahlzeiten </a:t>
            </a:r>
          </a:p>
          <a:p>
            <a:pPr marL="343260" indent="-342900" algn="just">
              <a:lnSpc>
                <a:spcPct val="100000"/>
              </a:lnSpc>
              <a:buClr>
                <a:srgbClr val="003366"/>
              </a:buClr>
              <a:buFont typeface="Arial" panose="020B0604020202020204" pitchFamily="34" charset="0"/>
              <a:buChar cha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Qualifizierung der </a:t>
            </a:r>
            <a:r>
              <a:rPr lang="de-DE" sz="2000"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Mitarbeiter_innen</a:t>
            </a: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der Krippe </a:t>
            </a:r>
          </a:p>
          <a:p>
            <a:pPr marL="343260" indent="-342900" algn="just">
              <a:lnSpc>
                <a:spcPct val="100000"/>
              </a:lnSpc>
              <a:buClr>
                <a:srgbClr val="003366"/>
              </a:buClr>
              <a:buFont typeface="Arial" panose="020B0604020202020204" pitchFamily="34" charset="0"/>
              <a:buChar char="•"/>
            </a:pPr>
            <a:endPar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gn="just">
              <a:lnSpc>
                <a:spcPct val="100000"/>
              </a:lnSpc>
              <a:buClr>
                <a:srgbClr val="003366"/>
              </a:buClr>
            </a:pPr>
            <a:r>
              <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Bangladesch</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Die Gesetzeslage in Bangladesch ist mehr oder weniger</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identisch, nur dass die Fabrik 50+ weibliche Angestellte</a:t>
            </a:r>
          </a:p>
          <a:p>
            <a:pPr marL="360" algn="just">
              <a:lnSpc>
                <a:spcPct val="100000"/>
              </a:lnSpc>
              <a:buClr>
                <a:srgbClr val="003366"/>
              </a:buClr>
            </a:pPr>
            <a:r>
              <a:rPr lang="de-DE" sz="2000"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haben muss.</a:t>
            </a:r>
          </a:p>
          <a:p>
            <a:pPr marL="360" algn="just">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pic>
        <p:nvPicPr>
          <p:cNvPr id="9" name="Grafik 8">
            <a:extLst>
              <a:ext uri="{FF2B5EF4-FFF2-40B4-BE49-F238E27FC236}">
                <a16:creationId xmlns:a16="http://schemas.microsoft.com/office/drawing/2014/main" id="{C36BB5AC-A091-47CA-9FE2-EA343CFACE8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1289" y="4437112"/>
            <a:ext cx="2255025" cy="1691269"/>
          </a:xfrm>
          <a:prstGeom prst="rect">
            <a:avLst/>
          </a:prstGeom>
        </p:spPr>
      </p:pic>
    </p:spTree>
    <p:extLst>
      <p:ext uri="{BB962C8B-B14F-4D97-AF65-F5344CB8AC3E}">
        <p14:creationId xmlns:p14="http://schemas.microsoft.com/office/powerpoint/2010/main" val="15637174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Mutterschutz: Rechtslage in Indien und Bangladesch</a:t>
            </a:r>
            <a:endParaRPr lang="de-DE" altLang="de-DE" sz="3200"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29</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8" name="CustomShape 2">
            <a:extLst>
              <a:ext uri="{FF2B5EF4-FFF2-40B4-BE49-F238E27FC236}">
                <a16:creationId xmlns:a16="http://schemas.microsoft.com/office/drawing/2014/main" id="{41F985A7-DE4E-4385-B9F5-DF48860025DE}"/>
              </a:ext>
            </a:extLst>
          </p:cNvPr>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endParaRPr lang="de-DE" sz="20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18" name="CustomShape 2">
            <a:extLst>
              <a:ext uri="{FF2B5EF4-FFF2-40B4-BE49-F238E27FC236}">
                <a16:creationId xmlns:a16="http://schemas.microsoft.com/office/drawing/2014/main" id="{047D1A33-6E8C-4782-A96A-7F29CB083219}"/>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60" algn="just">
              <a:lnSpc>
                <a:spcPct val="100000"/>
              </a:lnSpc>
              <a:buClr>
                <a:srgbClr val="003366"/>
              </a:buClr>
            </a:pPr>
            <a:r>
              <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Indien</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Neuerung im Mutterschutzgesetz in 2017</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26 Wochen bezahlter Mutterschutz</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gilt für alle Betriebe mit mehr als 10 </a:t>
            </a:r>
            <a:r>
              <a:rPr lang="de-DE"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Mitarbeiter_innen</a:t>
            </a:r>
            <a:endPar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43260" indent="-342900" algn="just">
              <a:lnSpc>
                <a:spcPct val="100000"/>
              </a:lnSpc>
              <a:buClr>
                <a:srgbClr val="003366"/>
              </a:buClr>
              <a:buFont typeface="Arial" panose="020B0604020202020204" pitchFamily="34" charset="0"/>
              <a:buChar char="•"/>
            </a:pPr>
            <a:endPar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a:p>
            <a:pPr marL="360" algn="just">
              <a:lnSpc>
                <a:spcPct val="100000"/>
              </a:lnSpc>
              <a:buClr>
                <a:srgbClr val="003366"/>
              </a:buClr>
            </a:pPr>
            <a:r>
              <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Bangladesch</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16 Wochen bezahlter Mutterschutz</a:t>
            </a:r>
          </a:p>
          <a:p>
            <a:pPr marL="343260" indent="-342900" algn="just">
              <a:lnSpc>
                <a:spcPct val="100000"/>
              </a:lnSpc>
              <a:buClr>
                <a:srgbClr val="003366"/>
              </a:buClr>
              <a:buFont typeface="Arial" panose="020B0604020202020204" pitchFamily="34" charset="0"/>
              <a:buChar char="•"/>
            </a:pPr>
            <a:r>
              <a:rPr lang="de-DE"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im öffentlichen Dienst 24 Wochen</a:t>
            </a:r>
          </a:p>
        </p:txBody>
      </p:sp>
    </p:spTree>
    <p:extLst>
      <p:ext uri="{BB962C8B-B14F-4D97-AF65-F5344CB8AC3E}">
        <p14:creationId xmlns:p14="http://schemas.microsoft.com/office/powerpoint/2010/main" val="322775564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9">
            <a:extLst>
              <a:ext uri="{FF2B5EF4-FFF2-40B4-BE49-F238E27FC236}">
                <a16:creationId xmlns:a16="http://schemas.microsoft.com/office/drawing/2014/main" id="{167C9615-CC75-4B69-8FE4-82A8898FE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9900" y="2555875"/>
            <a:ext cx="200025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6">
            <a:extLst>
              <a:ext uri="{FF2B5EF4-FFF2-40B4-BE49-F238E27FC236}">
                <a16:creationId xmlns:a16="http://schemas.microsoft.com/office/drawing/2014/main" id="{1BADB6B1-D1BD-4C9B-ACA5-686F3DE9D286}"/>
              </a:ext>
            </a:extLst>
          </p:cNvPr>
          <p:cNvSpPr txBox="1">
            <a:spLocks noChangeArrowheads="1"/>
          </p:cNvSpPr>
          <p:nvPr/>
        </p:nvSpPr>
        <p:spPr bwMode="auto">
          <a:xfrm>
            <a:off x="1116013" y="1085850"/>
            <a:ext cx="8229600"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15" tIns="56804" rIns="81615" bIns="40807"/>
          <a:lstStyle>
            <a:lvl1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1pPr>
            <a:lvl2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2pPr>
            <a:lvl3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3pPr>
            <a:lvl4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4pPr>
            <a:lvl5pPr defTabSz="404813">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5pPr>
            <a:lvl6pPr marL="25146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6pPr>
            <a:lvl7pPr marL="29718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7pPr>
            <a:lvl8pPr marL="34290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8pPr>
            <a:lvl9pPr marL="3886200" indent="-228600" defTabSz="40481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Arial" panose="020B0604020202020204" pitchFamily="34" charset="0"/>
                <a:ea typeface="Microsoft YaHei" panose="020B0503020204020204" pitchFamily="34" charset="-122"/>
              </a:defRPr>
            </a:lvl9pPr>
          </a:lstStyle>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Projektziel: </a:t>
            </a: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Aufklärung der Studierenden modebezogener, wirtschaftswissenschaftlicher und Lehramtsstudiengänge über Rechte</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der Näher_innen, Sozial- und Umweltstandards sowie Verantwortung</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de-DE" altLang="de-DE" sz="20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von Unternehmen</a:t>
            </a:r>
          </a:p>
          <a:p>
            <a:pPr marL="0" marR="0" lvl="0" indent="0" algn="l" defTabSz="404813" rtl="0" eaLnBrk="1" fontAlgn="base" latinLnBrk="0" hangingPunct="1">
              <a:lnSpc>
                <a:spcPct val="93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de-DE" altLang="de-DE" sz="2400" b="0"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11268" name="Rechteck 2">
            <a:extLst>
              <a:ext uri="{FF2B5EF4-FFF2-40B4-BE49-F238E27FC236}">
                <a16:creationId xmlns:a16="http://schemas.microsoft.com/office/drawing/2014/main" id="{B3CE88B7-3D78-4826-B48F-96B9A495008C}"/>
              </a:ext>
            </a:extLst>
          </p:cNvPr>
          <p:cNvSpPr>
            <a:spLocks noChangeArrowheads="1"/>
          </p:cNvSpPr>
          <p:nvPr/>
        </p:nvSpPr>
        <p:spPr bwMode="auto">
          <a:xfrm>
            <a:off x="-3175"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914400" rtl="0" eaLnBrk="1" fontAlgn="base" latinLnBrk="0" hangingPunct="1">
              <a:lnSpc>
                <a:spcPct val="100000"/>
              </a:lnSpc>
              <a:spcBef>
                <a:spcPct val="0"/>
              </a:spcBef>
              <a:spcAft>
                <a:spcPct val="0"/>
              </a:spcAft>
              <a:buClrTx/>
              <a:buSzPct val="100000"/>
              <a:buFontTx/>
              <a:buNone/>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rPr>
              <a:t>3</a:t>
            </a:r>
          </a:p>
        </p:txBody>
      </p:sp>
      <p:sp>
        <p:nvSpPr>
          <p:cNvPr id="4" name="Textfeld 3">
            <a:extLst>
              <a:ext uri="{FF2B5EF4-FFF2-40B4-BE49-F238E27FC236}">
                <a16:creationId xmlns:a16="http://schemas.microsoft.com/office/drawing/2014/main" id="{2A2B765F-1B3C-4615-BF95-FF7D5344D041}"/>
              </a:ext>
            </a:extLst>
          </p:cNvPr>
          <p:cNvSpPr txBox="1"/>
          <p:nvPr/>
        </p:nvSpPr>
        <p:spPr>
          <a:xfrm>
            <a:off x="1116013" y="2555875"/>
            <a:ext cx="7308850" cy="2187587"/>
          </a:xfrm>
          <a:prstGeom prst="rect">
            <a:avLst/>
          </a:prstGeom>
          <a:noFill/>
        </p:spPr>
        <p:txBody>
          <a:bodyPr>
            <a:spAutoFit/>
          </a:bodyPr>
          <a:lstStyle/>
          <a:p>
            <a:pPr marL="0" marR="0" lvl="0" indent="0" algn="l" defTabSz="914400" rtl="0" eaLnBrk="0" fontAlgn="base" latinLnBrk="0" hangingPunct="0">
              <a:lnSpc>
                <a:spcPct val="93000"/>
              </a:lnSpc>
              <a:spcBef>
                <a:spcPct val="0"/>
              </a:spcBef>
              <a:spcAft>
                <a:spcPts val="522"/>
              </a:spcAft>
              <a:buClrTx/>
              <a:buSzTx/>
              <a:buFontTx/>
              <a:buNone/>
              <a:tabLst/>
              <a:defRPr/>
            </a:pPr>
            <a:r>
              <a:rPr kumimoji="0" lang="de-DE"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Aktivitäten: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Vorträge und Seminare and Hochschulen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Betreuung und Beratung von Studieren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2000" b="0"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Modeblog</a:t>
            </a: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de-DE" sz="20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modefairarbeiten.de</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Konferenzen und Informationsveranstaltungen</a:t>
            </a:r>
          </a:p>
          <a:p>
            <a:pPr marL="285750" marR="0" lvl="0" indent="-285750" algn="l" defTabSz="914400" rtl="0" eaLnBrk="0" fontAlgn="base" latinLnBrk="0" hangingPunct="0">
              <a:lnSpc>
                <a:spcPct val="93000"/>
              </a:lnSpc>
              <a:spcBef>
                <a:spcPct val="0"/>
              </a:spcBef>
              <a:spcAft>
                <a:spcPts val="522"/>
              </a:spcAft>
              <a:buClrTx/>
              <a:buSzTx/>
              <a:buFont typeface="Arial" panose="020B0604020202020204" pitchFamily="34" charset="0"/>
              <a:buChar char="•"/>
              <a:tabLst/>
              <a:defRPr/>
            </a:pP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Webseite </a:t>
            </a:r>
            <a:r>
              <a:rPr kumimoji="0" lang="de-DE" sz="2000" b="0"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fairschnitt.org </a:t>
            </a:r>
            <a:r>
              <a:rPr kumimoji="0" lang="de-DE" sz="20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mit Bildungsmaterialien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Reale Arbeits- und Lebensbedingungen</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30</a:t>
            </a:r>
          </a:p>
        </p:txBody>
      </p:sp>
      <p:pic>
        <p:nvPicPr>
          <p:cNvPr id="8" name="Grafik 7">
            <a:extLst>
              <a:ext uri="{FF2B5EF4-FFF2-40B4-BE49-F238E27FC236}">
                <a16:creationId xmlns:a16="http://schemas.microsoft.com/office/drawing/2014/main" id="{A75F159D-BEB9-491B-A7DD-6536FB1457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973" r="14967"/>
          <a:stretch/>
        </p:blipFill>
        <p:spPr>
          <a:xfrm>
            <a:off x="1143000" y="2276872"/>
            <a:ext cx="2356239" cy="4242064"/>
          </a:xfrm>
          <a:prstGeom prst="rect">
            <a:avLst/>
          </a:prstGeom>
        </p:spPr>
      </p:pic>
      <p:pic>
        <p:nvPicPr>
          <p:cNvPr id="9" name="Grafik 8">
            <a:extLst>
              <a:ext uri="{FF2B5EF4-FFF2-40B4-BE49-F238E27FC236}">
                <a16:creationId xmlns:a16="http://schemas.microsoft.com/office/drawing/2014/main" id="{8C89653B-5713-4C30-B169-E3594AE5E96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337" t="3151" r="9438" b="2351"/>
          <a:stretch/>
        </p:blipFill>
        <p:spPr>
          <a:xfrm>
            <a:off x="3623114" y="2276873"/>
            <a:ext cx="5160845" cy="4242064"/>
          </a:xfrm>
          <a:prstGeom prst="rect">
            <a:avLst/>
          </a:prstGeom>
        </p:spPr>
      </p:pic>
      <p:sp>
        <p:nvSpPr>
          <p:cNvPr id="10" name="Textfeld 9">
            <a:extLst>
              <a:ext uri="{FF2B5EF4-FFF2-40B4-BE49-F238E27FC236}">
                <a16:creationId xmlns:a16="http://schemas.microsoft.com/office/drawing/2014/main" id="{DAE4745A-323B-4BCC-A9EA-653835B0DBE7}"/>
              </a:ext>
            </a:extLst>
          </p:cNvPr>
          <p:cNvSpPr txBox="1"/>
          <p:nvPr/>
        </p:nvSpPr>
        <p:spPr>
          <a:xfrm>
            <a:off x="4788023" y="6531139"/>
            <a:ext cx="3995936" cy="261610"/>
          </a:xfrm>
          <a:prstGeom prst="rect">
            <a:avLst/>
          </a:prstGeom>
          <a:noFill/>
        </p:spPr>
        <p:txBody>
          <a:bodyPr wrap="square" rtlCol="0">
            <a:spAutoFit/>
          </a:bodyPr>
          <a:lstStyle/>
          <a:p>
            <a:pPr algn="r"/>
            <a:r>
              <a:rPr lang="de-DE" sz="1100" dirty="0">
                <a:solidFill>
                  <a:srgbClr val="082452"/>
                </a:solidFill>
                <a:latin typeface="Arial"/>
                <a:ea typeface="Arial"/>
                <a:cs typeface="Arial"/>
              </a:rPr>
              <a:t>Fotos: Gisela Burckhardt / FEMNET</a:t>
            </a:r>
          </a:p>
        </p:txBody>
      </p:sp>
    </p:spTree>
    <p:extLst>
      <p:ext uri="{BB962C8B-B14F-4D97-AF65-F5344CB8AC3E}">
        <p14:creationId xmlns:p14="http://schemas.microsoft.com/office/powerpoint/2010/main" val="4690249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5">
            <a:extLst>
              <a:ext uri="{FF2B5EF4-FFF2-40B4-BE49-F238E27FC236}">
                <a16:creationId xmlns:a16="http://schemas.microsoft.com/office/drawing/2014/main" id="{21396F64-DF7E-4644-88F7-19A00C3A3407}"/>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31</a:t>
            </a:r>
          </a:p>
        </p:txBody>
      </p:sp>
      <p:sp>
        <p:nvSpPr>
          <p:cNvPr id="3" name="TextShape 1">
            <a:extLst>
              <a:ext uri="{FF2B5EF4-FFF2-40B4-BE49-F238E27FC236}">
                <a16:creationId xmlns:a16="http://schemas.microsoft.com/office/drawing/2014/main" id="{9629444C-2B36-4856-9FF1-8B922FF7667E}"/>
              </a:ext>
            </a:extLst>
          </p:cNvPr>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Wer</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passt</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auf? </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Kampagnenvideo</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4" name="CustomShape 2">
            <a:extLst>
              <a:ext uri="{FF2B5EF4-FFF2-40B4-BE49-F238E27FC236}">
                <a16:creationId xmlns:a16="http://schemas.microsoft.com/office/drawing/2014/main" id="{2353834E-2CD8-4DD5-90E2-5424BAAFA1E1}"/>
              </a:ext>
            </a:extLst>
          </p:cNvPr>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r>
              <a:rPr lang="de-DE" sz="2000" b="1" dirty="0">
                <a:solidFill>
                  <a:srgbClr val="002060"/>
                </a:solidFill>
                <a:latin typeface="Calibri" panose="020F0502020204030204" pitchFamily="34" charset="0"/>
                <a:cs typeface="Calibri" panose="020F0502020204030204" pitchFamily="34" charset="0"/>
              </a:rPr>
              <a:t>Machen Sie sich Notizen zu </a:t>
            </a:r>
            <a:r>
              <a:rPr lang="de-DE" sz="2000" b="1">
                <a:solidFill>
                  <a:srgbClr val="002060"/>
                </a:solidFill>
                <a:latin typeface="Calibri" panose="020F0502020204030204" pitchFamily="34" charset="0"/>
                <a:cs typeface="Calibri" panose="020F0502020204030204" pitchFamily="34" charset="0"/>
              </a:rPr>
              <a:t>folgenden Fragen:</a:t>
            </a:r>
            <a:endParaRPr lang="de-DE" sz="2000" b="1" dirty="0">
              <a:solidFill>
                <a:srgbClr val="002060"/>
              </a:solidFill>
              <a:latin typeface="Calibri" panose="020F0502020204030204" pitchFamily="34" charset="0"/>
              <a:cs typeface="Calibri" panose="020F0502020204030204" pitchFamily="34" charset="0"/>
            </a:endParaRP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Wer passt auf die Kinder der Näherinnen aus dem Video auf?</a:t>
            </a: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Warum haben die Frauen nicht die Möglichkeit, ausreichend Zeit mit ihren Kindern zu verbringen?</a:t>
            </a:r>
          </a:p>
          <a:p>
            <a:pPr marL="342900" lvl="0" indent="-342900">
              <a:buFont typeface="Arial" panose="020B0604020202020204" pitchFamily="34" charset="0"/>
              <a:buChar char="•"/>
            </a:pPr>
            <a:r>
              <a:rPr lang="de-DE" sz="2000" dirty="0">
                <a:solidFill>
                  <a:srgbClr val="002060"/>
                </a:solidFill>
                <a:latin typeface="Calibri" panose="020F0502020204030204" pitchFamily="34" charset="0"/>
                <a:cs typeface="Calibri" panose="020F0502020204030204" pitchFamily="34" charset="0"/>
              </a:rPr>
              <a:t>Gibt es eine gesetzliche Regelung, die die Betreuung der Kinder gewährleistet?</a:t>
            </a:r>
          </a:p>
        </p:txBody>
      </p:sp>
    </p:spTree>
    <p:extLst>
      <p:ext uri="{BB962C8B-B14F-4D97-AF65-F5344CB8AC3E}">
        <p14:creationId xmlns:p14="http://schemas.microsoft.com/office/powerpoint/2010/main" val="66536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Arbeitsrechtsverletzungen in Produktionsländern </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Frauendiskriminierung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Erzwungene Überstunden/Zwangsarbeit</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Gewerkschaftsunterdrückung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(z.T. illegale) Niedriglöhne</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verspätete Lohnzahlungen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Sicherheitsmängel bei Gebäuden und Arbeitsschutz</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32</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071275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Folgen der Arbeitsbedingungen</a:t>
            </a:r>
            <a:b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für Frauen und Kinder</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33</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pic>
        <p:nvPicPr>
          <p:cNvPr id="6" name="Grafik 5">
            <a:extLst>
              <a:ext uri="{FF2B5EF4-FFF2-40B4-BE49-F238E27FC236}">
                <a16:creationId xmlns:a16="http://schemas.microsoft.com/office/drawing/2014/main" id="{C5EF70E3-0C31-404A-B68C-3B3854CF8CA1}"/>
              </a:ext>
            </a:extLst>
          </p:cNvPr>
          <p:cNvPicPr>
            <a:picLocks noChangeAspect="1"/>
          </p:cNvPicPr>
          <p:nvPr/>
        </p:nvPicPr>
        <p:blipFill rotWithShape="1">
          <a:blip r:embed="rId3"/>
          <a:srcRect l="9599" t="27360" r="43912" b="10625"/>
          <a:stretch/>
        </p:blipFill>
        <p:spPr>
          <a:xfrm>
            <a:off x="2771800" y="2586893"/>
            <a:ext cx="5607841" cy="4205880"/>
          </a:xfrm>
          <a:prstGeom prst="rect">
            <a:avLst/>
          </a:prstGeom>
        </p:spPr>
      </p:pic>
      <p:sp>
        <p:nvSpPr>
          <p:cNvPr id="7" name="Textfeld 6">
            <a:extLst>
              <a:ext uri="{FF2B5EF4-FFF2-40B4-BE49-F238E27FC236}">
                <a16:creationId xmlns:a16="http://schemas.microsoft.com/office/drawing/2014/main" id="{978190AF-E180-4E6F-A7C4-97E7A5B318AA}"/>
              </a:ext>
            </a:extLst>
          </p:cNvPr>
          <p:cNvSpPr txBox="1"/>
          <p:nvPr/>
        </p:nvSpPr>
        <p:spPr>
          <a:xfrm>
            <a:off x="982764" y="2388513"/>
            <a:ext cx="3157188" cy="1477328"/>
          </a:xfrm>
          <a:prstGeom prst="rect">
            <a:avLst/>
          </a:prstGeom>
          <a:noFill/>
        </p:spPr>
        <p:txBody>
          <a:bodyPr wrap="square" rtlCol="0">
            <a:spAutoFit/>
          </a:bodyPr>
          <a:lstStyle/>
          <a:p>
            <a:r>
              <a:rPr lang="de-DE" sz="1800" dirty="0">
                <a:solidFill>
                  <a:srgbClr val="082452"/>
                </a:solidFill>
                <a:latin typeface="+mj-lt"/>
              </a:rPr>
              <a:t>Zeitraum, in dem die befragten Frauen nach der Geburt eines Kindes der Arbeit in der Regel fernbleiben.</a:t>
            </a:r>
          </a:p>
        </p:txBody>
      </p:sp>
      <p:sp>
        <p:nvSpPr>
          <p:cNvPr id="9" name="Textfeld 8">
            <a:extLst>
              <a:ext uri="{FF2B5EF4-FFF2-40B4-BE49-F238E27FC236}">
                <a16:creationId xmlns:a16="http://schemas.microsoft.com/office/drawing/2014/main" id="{5C569708-7721-4950-AD37-36A19542ECA7}"/>
              </a:ext>
            </a:extLst>
          </p:cNvPr>
          <p:cNvSpPr txBox="1"/>
          <p:nvPr/>
        </p:nvSpPr>
        <p:spPr>
          <a:xfrm>
            <a:off x="7380312" y="6515750"/>
            <a:ext cx="1763688" cy="292388"/>
          </a:xfrm>
          <a:prstGeom prst="rect">
            <a:avLst/>
          </a:prstGeom>
          <a:noFill/>
        </p:spPr>
        <p:txBody>
          <a:bodyPr wrap="square" rtlCol="0">
            <a:spAutoFit/>
          </a:bodyPr>
          <a:lstStyle/>
          <a:p>
            <a:r>
              <a:rPr lang="de-DE" sz="1300" dirty="0">
                <a:solidFill>
                  <a:srgbClr val="082452"/>
                </a:solidFill>
                <a:latin typeface="Arial"/>
                <a:ea typeface="Arial"/>
                <a:cs typeface="Arial"/>
              </a:rPr>
              <a:t>Quelle: </a:t>
            </a:r>
            <a:r>
              <a:rPr lang="de-DE" sz="1300" dirty="0" err="1">
                <a:solidFill>
                  <a:srgbClr val="082452"/>
                </a:solidFill>
                <a:latin typeface="Arial"/>
                <a:ea typeface="Arial"/>
                <a:cs typeface="Arial"/>
              </a:rPr>
              <a:t>Cividep</a:t>
            </a:r>
            <a:r>
              <a:rPr lang="de-DE" sz="1300" dirty="0">
                <a:solidFill>
                  <a:srgbClr val="082452"/>
                </a:solidFill>
                <a:latin typeface="Arial"/>
                <a:ea typeface="Arial"/>
                <a:cs typeface="Arial"/>
              </a:rPr>
              <a:t> India</a:t>
            </a:r>
          </a:p>
        </p:txBody>
      </p:sp>
    </p:spTree>
    <p:extLst>
      <p:ext uri="{BB962C8B-B14F-4D97-AF65-F5344CB8AC3E}">
        <p14:creationId xmlns:p14="http://schemas.microsoft.com/office/powerpoint/2010/main" val="3637589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Folgen der Arbeitsbedingungen für Frauen</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Stillen am Arbeitsplatz nicht möglich</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geben Jobs auf und verlieren erarbeitete Vorteile (Sozialleistungen)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bringen Kinder zu Verwandten, lassen sie durch ältere Geschwister beaufsichtigen oder müssen sie alleine lassen</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r>
              <a:rPr lang="de-DE" altLang="de-DE" sz="2000" b="1"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Cividep</a:t>
            </a:r>
            <a:r>
              <a:rPr lang="de-DE" altLang="de-DE" sz="20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Studie zu Kinderbetreuung in Bangalore:</a:t>
            </a:r>
          </a:p>
          <a:p>
            <a:pPr marL="1587" lvl="0" indent="0" defTabSz="914400">
              <a:spcBef>
                <a:spcPts val="500"/>
              </a:spcBef>
              <a:buClr>
                <a:srgbClr val="003366"/>
              </a:buClr>
              <a:buSzPct val="75000"/>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nur 6% der gemeldeten Kinder der Beschäftigten profitierten von den Angeboten zur Kinderbetreuung </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34</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22224037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Folgen der Arbeitsbedingungen für Kinder</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keine oder unzureichende Betreuung und Förderung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Trennung von der Mutter/den Eltern</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Entwicklungsstörungen, v.a. in früher Kindheit</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Betreuung der jüngeren durch die älteren Geschwister</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eingeschränkter Schulbesuch</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Gefährdung der Kinder</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Heimarbeit</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indent="0" defTabSz="914400">
              <a:spcBef>
                <a:spcPts val="500"/>
              </a:spcBef>
              <a:buClr>
                <a:srgbClr val="003366"/>
              </a:buClr>
              <a:buSzPct val="75000"/>
              <a:defRPr/>
            </a:pPr>
            <a:r>
              <a:rPr lang="de-DE" sz="2000" b="1" dirty="0">
                <a:solidFill>
                  <a:srgbClr val="082452"/>
                </a:solidFill>
                <a:latin typeface="Calibri" panose="020F0502020204030204" pitchFamily="34" charset="0"/>
                <a:ea typeface="Arial"/>
                <a:cs typeface="Calibri" panose="020F0502020204030204" pitchFamily="34" charset="0"/>
              </a:rPr>
              <a:t>Versorgung mit Kinderbetreuungseinrichtungen führt zu  50% Steigerung der Produktivität der Mütter und sinkender Erkrankungsrate sowie besserem Wachstum der Kinder.</a:t>
            </a: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1587" lvl="0" indent="0" defTabSz="914400">
              <a:spcBef>
                <a:spcPts val="500"/>
              </a:spcBef>
              <a:buClr>
                <a:srgbClr val="003366"/>
              </a:buClr>
              <a:buSzPct val="75000"/>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35</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2144232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Indien</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36</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graphicFrame>
        <p:nvGraphicFramePr>
          <p:cNvPr id="6" name="Diagramm 5">
            <a:extLst>
              <a:ext uri="{FF2B5EF4-FFF2-40B4-BE49-F238E27FC236}">
                <a16:creationId xmlns:a16="http://schemas.microsoft.com/office/drawing/2014/main" id="{56818ADC-C48F-4BD9-B975-F832B0D6FD4C}"/>
              </a:ext>
            </a:extLst>
          </p:cNvPr>
          <p:cNvGraphicFramePr>
            <a:graphicFrameLocks/>
          </p:cNvGraphicFramePr>
          <p:nvPr>
            <p:extLst>
              <p:ext uri="{D42A27DB-BD31-4B8C-83A1-F6EECF244321}">
                <p14:modId xmlns:p14="http://schemas.microsoft.com/office/powerpoint/2010/main" val="2027195571"/>
              </p:ext>
            </p:extLst>
          </p:nvPr>
        </p:nvGraphicFramePr>
        <p:xfrm>
          <a:off x="3606550" y="2151388"/>
          <a:ext cx="5537450" cy="31231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Diagramm 6">
            <a:extLst>
              <a:ext uri="{FF2B5EF4-FFF2-40B4-BE49-F238E27FC236}">
                <a16:creationId xmlns:a16="http://schemas.microsoft.com/office/drawing/2014/main" id="{47E2BF79-458E-402A-B2F5-905C3BFD0812}"/>
              </a:ext>
            </a:extLst>
          </p:cNvPr>
          <p:cNvGraphicFramePr>
            <a:graphicFrameLocks/>
          </p:cNvGraphicFramePr>
          <p:nvPr>
            <p:extLst>
              <p:ext uri="{D42A27DB-BD31-4B8C-83A1-F6EECF244321}">
                <p14:modId xmlns:p14="http://schemas.microsoft.com/office/powerpoint/2010/main" val="2448947494"/>
              </p:ext>
            </p:extLst>
          </p:nvPr>
        </p:nvGraphicFramePr>
        <p:xfrm>
          <a:off x="676105" y="3296317"/>
          <a:ext cx="5048029" cy="364502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feld 8">
            <a:extLst>
              <a:ext uri="{FF2B5EF4-FFF2-40B4-BE49-F238E27FC236}">
                <a16:creationId xmlns:a16="http://schemas.microsoft.com/office/drawing/2014/main" id="{C3EB45F1-21AF-4A03-B7D6-1D28405F499F}"/>
              </a:ext>
            </a:extLst>
          </p:cNvPr>
          <p:cNvSpPr txBox="1"/>
          <p:nvPr/>
        </p:nvSpPr>
        <p:spPr>
          <a:xfrm>
            <a:off x="1331640" y="2151388"/>
            <a:ext cx="1609736" cy="1144929"/>
          </a:xfrm>
          <a:prstGeom prst="rect">
            <a:avLst/>
          </a:prstGeom>
          <a:noFill/>
        </p:spPr>
        <p:txBody>
          <a:bodyPr wrap="none" rtlCol="0">
            <a:spAutoFit/>
          </a:bodyPr>
          <a:lstStyle/>
          <a:p>
            <a:pPr algn="ctr" eaLnBrk="0" hangingPunct="0">
              <a:lnSpc>
                <a:spcPct val="90000"/>
              </a:lnSpc>
            </a:pPr>
            <a:r>
              <a:rPr lang="de-DE" sz="4800" b="1" dirty="0">
                <a:solidFill>
                  <a:srgbClr val="003366"/>
                </a:solidFill>
                <a:latin typeface="Calibri" panose="020F0502020204030204" pitchFamily="34" charset="0"/>
                <a:ea typeface="Arial"/>
                <a:cs typeface="Calibri" panose="020F0502020204030204" pitchFamily="34" charset="0"/>
              </a:rPr>
              <a:t>3,25</a:t>
            </a:r>
          </a:p>
          <a:p>
            <a:pPr algn="ctr" eaLnBrk="0" hangingPunct="0">
              <a:lnSpc>
                <a:spcPct val="90000"/>
              </a:lnSpc>
            </a:pPr>
            <a:r>
              <a:rPr lang="de-DE" sz="2800" b="1" dirty="0">
                <a:solidFill>
                  <a:srgbClr val="003366"/>
                </a:solidFill>
                <a:latin typeface="Calibri" panose="020F0502020204030204" pitchFamily="34" charset="0"/>
                <a:ea typeface="Arial"/>
                <a:cs typeface="Calibri" panose="020F0502020204030204" pitchFamily="34" charset="0"/>
              </a:rPr>
              <a:t>Millionen</a:t>
            </a:r>
          </a:p>
        </p:txBody>
      </p:sp>
    </p:spTree>
    <p:extLst>
      <p:ext uri="{BB962C8B-B14F-4D97-AF65-F5344CB8AC3E}">
        <p14:creationId xmlns:p14="http://schemas.microsoft.com/office/powerpoint/2010/main" val="469105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Indien</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37</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pic>
        <p:nvPicPr>
          <p:cNvPr id="12" name="Bild 6" descr="Bildschirmfoto 2019-05-02 um 13.15.54.png">
            <a:extLst>
              <a:ext uri="{FF2B5EF4-FFF2-40B4-BE49-F238E27FC236}">
                <a16:creationId xmlns:a16="http://schemas.microsoft.com/office/drawing/2014/main" id="{9BC75809-3BD3-4726-8647-C320EE7C0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2641" y="1980347"/>
            <a:ext cx="6264538" cy="4569876"/>
          </a:xfrm>
          <a:prstGeom prst="rect">
            <a:avLst/>
          </a:prstGeom>
        </p:spPr>
      </p:pic>
      <p:sp>
        <p:nvSpPr>
          <p:cNvPr id="14" name="Rechteck 13">
            <a:extLst>
              <a:ext uri="{FF2B5EF4-FFF2-40B4-BE49-F238E27FC236}">
                <a16:creationId xmlns:a16="http://schemas.microsoft.com/office/drawing/2014/main" id="{0878E693-89C5-48C5-A4B7-283F20288B9D}"/>
              </a:ext>
            </a:extLst>
          </p:cNvPr>
          <p:cNvSpPr/>
          <p:nvPr/>
        </p:nvSpPr>
        <p:spPr bwMode="auto">
          <a:xfrm>
            <a:off x="5110388" y="2130958"/>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6" name="Rechteck 15">
            <a:extLst>
              <a:ext uri="{FF2B5EF4-FFF2-40B4-BE49-F238E27FC236}">
                <a16:creationId xmlns:a16="http://schemas.microsoft.com/office/drawing/2014/main" id="{F80B6910-1CB8-4395-BF34-C9D665B5A3B4}"/>
              </a:ext>
            </a:extLst>
          </p:cNvPr>
          <p:cNvSpPr/>
          <p:nvPr/>
        </p:nvSpPr>
        <p:spPr bwMode="auto">
          <a:xfrm>
            <a:off x="6582977" y="216258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8" name="Rechteck 17">
            <a:extLst>
              <a:ext uri="{FF2B5EF4-FFF2-40B4-BE49-F238E27FC236}">
                <a16:creationId xmlns:a16="http://schemas.microsoft.com/office/drawing/2014/main" id="{CD0A5AC2-C438-4552-A2D8-3EE3F21568E4}"/>
              </a:ext>
            </a:extLst>
          </p:cNvPr>
          <p:cNvSpPr/>
          <p:nvPr/>
        </p:nvSpPr>
        <p:spPr bwMode="auto">
          <a:xfrm>
            <a:off x="2049667" y="32612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19" name="Rechteck 18">
            <a:extLst>
              <a:ext uri="{FF2B5EF4-FFF2-40B4-BE49-F238E27FC236}">
                <a16:creationId xmlns:a16="http://schemas.microsoft.com/office/drawing/2014/main" id="{5B359C64-3740-408F-ABFC-91DEDDF54E35}"/>
              </a:ext>
            </a:extLst>
          </p:cNvPr>
          <p:cNvSpPr/>
          <p:nvPr/>
        </p:nvSpPr>
        <p:spPr bwMode="auto">
          <a:xfrm>
            <a:off x="2792866" y="3298818"/>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0" name="Rechteck 19">
            <a:extLst>
              <a:ext uri="{FF2B5EF4-FFF2-40B4-BE49-F238E27FC236}">
                <a16:creationId xmlns:a16="http://schemas.microsoft.com/office/drawing/2014/main" id="{6CA6B0B4-DAA9-4F5A-A59E-549A2DA09DBC}"/>
              </a:ext>
            </a:extLst>
          </p:cNvPr>
          <p:cNvSpPr/>
          <p:nvPr/>
        </p:nvSpPr>
        <p:spPr bwMode="auto">
          <a:xfrm>
            <a:off x="2072608" y="4570884"/>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1" name="Rechteck 20">
            <a:extLst>
              <a:ext uri="{FF2B5EF4-FFF2-40B4-BE49-F238E27FC236}">
                <a16:creationId xmlns:a16="http://schemas.microsoft.com/office/drawing/2014/main" id="{69D7D044-0ED0-45F8-81BD-038AEF7BDC46}"/>
              </a:ext>
            </a:extLst>
          </p:cNvPr>
          <p:cNvSpPr/>
          <p:nvPr/>
        </p:nvSpPr>
        <p:spPr bwMode="auto">
          <a:xfrm>
            <a:off x="2834586" y="45708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2" name="Rechteck 21">
            <a:extLst>
              <a:ext uri="{FF2B5EF4-FFF2-40B4-BE49-F238E27FC236}">
                <a16:creationId xmlns:a16="http://schemas.microsoft.com/office/drawing/2014/main" id="{0709B02E-087E-4990-9C34-0301E2CBAB05}"/>
              </a:ext>
            </a:extLst>
          </p:cNvPr>
          <p:cNvSpPr/>
          <p:nvPr/>
        </p:nvSpPr>
        <p:spPr bwMode="auto">
          <a:xfrm>
            <a:off x="3630649" y="45708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3" name="Rechteck 22">
            <a:extLst>
              <a:ext uri="{FF2B5EF4-FFF2-40B4-BE49-F238E27FC236}">
                <a16:creationId xmlns:a16="http://schemas.microsoft.com/office/drawing/2014/main" id="{B0223D72-E00C-4326-A5F6-5A24FE2BCB00}"/>
              </a:ext>
            </a:extLst>
          </p:cNvPr>
          <p:cNvSpPr/>
          <p:nvPr/>
        </p:nvSpPr>
        <p:spPr bwMode="auto">
          <a:xfrm>
            <a:off x="6582977" y="4570846"/>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4" name="Rechteck 23">
            <a:extLst>
              <a:ext uri="{FF2B5EF4-FFF2-40B4-BE49-F238E27FC236}">
                <a16:creationId xmlns:a16="http://schemas.microsoft.com/office/drawing/2014/main" id="{5A141BA9-9918-4798-B1D7-CE6243C674AC}"/>
              </a:ext>
            </a:extLst>
          </p:cNvPr>
          <p:cNvSpPr/>
          <p:nvPr/>
        </p:nvSpPr>
        <p:spPr bwMode="auto">
          <a:xfrm>
            <a:off x="5844552" y="2130958"/>
            <a:ext cx="713692" cy="1167860"/>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5" name="Rechteck 24">
            <a:extLst>
              <a:ext uri="{FF2B5EF4-FFF2-40B4-BE49-F238E27FC236}">
                <a16:creationId xmlns:a16="http://schemas.microsoft.com/office/drawing/2014/main" id="{509DE34F-5B5D-40D4-A617-686E0F025F50}"/>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spTree>
    <p:extLst>
      <p:ext uri="{BB962C8B-B14F-4D97-AF65-F5344CB8AC3E}">
        <p14:creationId xmlns:p14="http://schemas.microsoft.com/office/powerpoint/2010/main" val="1867501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Bangladesch</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38</a:t>
            </a:r>
            <a:endPar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graphicFrame>
        <p:nvGraphicFramePr>
          <p:cNvPr id="7" name="Diagramm 6">
            <a:extLst>
              <a:ext uri="{FF2B5EF4-FFF2-40B4-BE49-F238E27FC236}">
                <a16:creationId xmlns:a16="http://schemas.microsoft.com/office/drawing/2014/main" id="{47E2BF79-458E-402A-B2F5-905C3BFD0812}"/>
              </a:ext>
            </a:extLst>
          </p:cNvPr>
          <p:cNvGraphicFramePr>
            <a:graphicFrameLocks/>
          </p:cNvGraphicFramePr>
          <p:nvPr/>
        </p:nvGraphicFramePr>
        <p:xfrm>
          <a:off x="676105" y="3296317"/>
          <a:ext cx="5048029" cy="36450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Diagramm 9">
            <a:extLst>
              <a:ext uri="{FF2B5EF4-FFF2-40B4-BE49-F238E27FC236}">
                <a16:creationId xmlns:a16="http://schemas.microsoft.com/office/drawing/2014/main" id="{531AD685-7D54-44E9-AE6E-73A30E925CBF}"/>
              </a:ext>
            </a:extLst>
          </p:cNvPr>
          <p:cNvGraphicFramePr>
            <a:graphicFrameLocks/>
          </p:cNvGraphicFramePr>
          <p:nvPr>
            <p:extLst>
              <p:ext uri="{D42A27DB-BD31-4B8C-83A1-F6EECF244321}">
                <p14:modId xmlns:p14="http://schemas.microsoft.com/office/powerpoint/2010/main" val="980692260"/>
              </p:ext>
            </p:extLst>
          </p:nvPr>
        </p:nvGraphicFramePr>
        <p:xfrm>
          <a:off x="871400" y="4024284"/>
          <a:ext cx="4420680" cy="30327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Diagramm 10">
            <a:extLst>
              <a:ext uri="{FF2B5EF4-FFF2-40B4-BE49-F238E27FC236}">
                <a16:creationId xmlns:a16="http://schemas.microsoft.com/office/drawing/2014/main" id="{246529DA-8187-479E-8F73-7A8329C63878}"/>
              </a:ext>
            </a:extLst>
          </p:cNvPr>
          <p:cNvGraphicFramePr>
            <a:graphicFrameLocks/>
          </p:cNvGraphicFramePr>
          <p:nvPr>
            <p:extLst>
              <p:ext uri="{D42A27DB-BD31-4B8C-83A1-F6EECF244321}">
                <p14:modId xmlns:p14="http://schemas.microsoft.com/office/powerpoint/2010/main" val="927185164"/>
              </p:ext>
            </p:extLst>
          </p:nvPr>
        </p:nvGraphicFramePr>
        <p:xfrm>
          <a:off x="4378896" y="2528570"/>
          <a:ext cx="4536504" cy="2929180"/>
        </p:xfrm>
        <a:graphic>
          <a:graphicData uri="http://schemas.openxmlformats.org/drawingml/2006/chart">
            <c:chart xmlns:c="http://schemas.openxmlformats.org/drawingml/2006/chart" xmlns:r="http://schemas.openxmlformats.org/officeDocument/2006/relationships" r:id="rId5"/>
          </a:graphicData>
        </a:graphic>
      </p:graphicFrame>
      <p:sp>
        <p:nvSpPr>
          <p:cNvPr id="2" name="Rechteck 1">
            <a:extLst>
              <a:ext uri="{FF2B5EF4-FFF2-40B4-BE49-F238E27FC236}">
                <a16:creationId xmlns:a16="http://schemas.microsoft.com/office/drawing/2014/main" id="{88699710-881E-4A7C-8BD2-604A0BA241C1}"/>
              </a:ext>
            </a:extLst>
          </p:cNvPr>
          <p:cNvSpPr/>
          <p:nvPr/>
        </p:nvSpPr>
        <p:spPr>
          <a:xfrm>
            <a:off x="825396" y="2735050"/>
            <a:ext cx="3962628" cy="2062103"/>
          </a:xfrm>
          <a:prstGeom prst="rect">
            <a:avLst/>
          </a:prstGeom>
        </p:spPr>
        <p:txBody>
          <a:bodyPr wrap="square">
            <a:spAutoFit/>
          </a:bodyPr>
          <a:lstStyle/>
          <a:p>
            <a:r>
              <a:rPr lang="de-DE" sz="1600" dirty="0">
                <a:solidFill>
                  <a:srgbClr val="003366"/>
                </a:solidFill>
                <a:latin typeface="Calibri" panose="020F0502020204030204" pitchFamily="34" charset="0"/>
                <a:ea typeface="Arial"/>
                <a:cs typeface="Calibri" panose="020F0502020204030204" pitchFamily="34" charset="0"/>
              </a:rPr>
              <a:t>ca. 39 Mio. Kinder von 5-17 Jahren, davon...</a:t>
            </a:r>
          </a:p>
          <a:p>
            <a:r>
              <a:rPr lang="de-DE" sz="1600" dirty="0">
                <a:solidFill>
                  <a:srgbClr val="003366"/>
                </a:solidFill>
                <a:latin typeface="Calibri" panose="020F0502020204030204" pitchFamily="34" charset="0"/>
                <a:ea typeface="Arial"/>
                <a:cs typeface="Calibri" panose="020F0502020204030204" pitchFamily="34" charset="0"/>
              </a:rPr>
              <a:t>ca. </a:t>
            </a:r>
            <a:r>
              <a:rPr lang="de-DE" sz="1600" b="1" dirty="0">
                <a:solidFill>
                  <a:srgbClr val="003366"/>
                </a:solidFill>
                <a:latin typeface="Calibri" panose="020F0502020204030204" pitchFamily="34" charset="0"/>
                <a:ea typeface="Arial"/>
                <a:cs typeface="Calibri" panose="020F0502020204030204" pitchFamily="34" charset="0"/>
              </a:rPr>
              <a:t>3,5 Mio. arbeitende Kinder</a:t>
            </a:r>
            <a:r>
              <a:rPr lang="de-DE" sz="1600" dirty="0">
                <a:solidFill>
                  <a:srgbClr val="003366"/>
                </a:solidFill>
                <a:latin typeface="Calibri" panose="020F0502020204030204" pitchFamily="34" charset="0"/>
                <a:ea typeface="Arial"/>
                <a:cs typeface="Calibri" panose="020F0502020204030204" pitchFamily="34" charset="0"/>
              </a:rPr>
              <a:t>, davon...</a:t>
            </a:r>
          </a:p>
          <a:p>
            <a:r>
              <a:rPr lang="de-DE" sz="1600" dirty="0">
                <a:solidFill>
                  <a:srgbClr val="003366"/>
                </a:solidFill>
                <a:latin typeface="Calibri" panose="020F0502020204030204" pitchFamily="34" charset="0"/>
                <a:ea typeface="Arial"/>
                <a:cs typeface="Calibri" panose="020F0502020204030204" pitchFamily="34" charset="0"/>
              </a:rPr>
              <a:t>ca. </a:t>
            </a:r>
            <a:r>
              <a:rPr lang="de-DE" sz="1600" b="1" dirty="0">
                <a:solidFill>
                  <a:srgbClr val="003366"/>
                </a:solidFill>
                <a:latin typeface="Calibri" panose="020F0502020204030204" pitchFamily="34" charset="0"/>
                <a:ea typeface="Arial"/>
                <a:cs typeface="Calibri" panose="020F0502020204030204" pitchFamily="34" charset="0"/>
              </a:rPr>
              <a:t>1,7 Mio. in Kinderarbeit</a:t>
            </a:r>
            <a:r>
              <a:rPr lang="de-DE" sz="1600" dirty="0">
                <a:solidFill>
                  <a:srgbClr val="003366"/>
                </a:solidFill>
                <a:latin typeface="Calibri" panose="020F0502020204030204" pitchFamily="34" charset="0"/>
                <a:ea typeface="Arial"/>
                <a:cs typeface="Calibri" panose="020F0502020204030204" pitchFamily="34" charset="0"/>
              </a:rPr>
              <a:t>, davon...</a:t>
            </a:r>
          </a:p>
          <a:p>
            <a:r>
              <a:rPr lang="de-DE" sz="1600" dirty="0">
                <a:solidFill>
                  <a:srgbClr val="003366"/>
                </a:solidFill>
                <a:latin typeface="Calibri" panose="020F0502020204030204" pitchFamily="34" charset="0"/>
                <a:ea typeface="Arial"/>
                <a:cs typeface="Calibri" panose="020F0502020204030204" pitchFamily="34" charset="0"/>
              </a:rPr>
              <a:t>ca. </a:t>
            </a:r>
            <a:r>
              <a:rPr lang="de-DE" sz="1600" b="1" dirty="0">
                <a:solidFill>
                  <a:srgbClr val="003366"/>
                </a:solidFill>
                <a:latin typeface="Calibri" panose="020F0502020204030204" pitchFamily="34" charset="0"/>
                <a:ea typeface="Arial"/>
                <a:cs typeface="Calibri" panose="020F0502020204030204" pitchFamily="34" charset="0"/>
              </a:rPr>
              <a:t>1,3 Mio. in gefährlicher Kinderarbeit</a:t>
            </a:r>
          </a:p>
          <a:p>
            <a:endParaRPr lang="de-DE" sz="1600" dirty="0">
              <a:solidFill>
                <a:srgbClr val="003366"/>
              </a:solidFill>
              <a:latin typeface="Calibri" panose="020F0502020204030204" pitchFamily="34" charset="0"/>
              <a:ea typeface="Arial"/>
              <a:cs typeface="Calibri" panose="020F0502020204030204" pitchFamily="34" charset="0"/>
            </a:endParaRPr>
          </a:p>
          <a:p>
            <a:endParaRPr lang="de-DE" sz="1600" dirty="0">
              <a:solidFill>
                <a:srgbClr val="003366"/>
              </a:solidFill>
              <a:latin typeface="Calibri" panose="020F0502020204030204" pitchFamily="34" charset="0"/>
              <a:ea typeface="Arial"/>
              <a:cs typeface="Calibri" panose="020F0502020204030204" pitchFamily="34" charset="0"/>
            </a:endParaRPr>
          </a:p>
          <a:p>
            <a:endParaRPr lang="de-DE" sz="1600" dirty="0">
              <a:solidFill>
                <a:srgbClr val="003366"/>
              </a:solidFill>
              <a:latin typeface="Calibri" panose="020F0502020204030204" pitchFamily="34" charset="0"/>
              <a:ea typeface="Arial"/>
              <a:cs typeface="Calibri" panose="020F0502020204030204" pitchFamily="34" charset="0"/>
            </a:endParaRPr>
          </a:p>
          <a:p>
            <a:endParaRPr lang="de-DE" sz="1600" dirty="0">
              <a:solidFill>
                <a:srgbClr val="003366"/>
              </a:solidFill>
              <a:latin typeface="Calibri" panose="020F0502020204030204" pitchFamily="34" charset="0"/>
              <a:ea typeface="Arial"/>
              <a:cs typeface="Calibri" panose="020F0502020204030204" pitchFamily="34" charset="0"/>
            </a:endParaRPr>
          </a:p>
        </p:txBody>
      </p:sp>
    </p:spTree>
    <p:extLst>
      <p:ext uri="{BB962C8B-B14F-4D97-AF65-F5344CB8AC3E}">
        <p14:creationId xmlns:p14="http://schemas.microsoft.com/office/powerpoint/2010/main" val="36345551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Bangladesch</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39</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
        <p:nvSpPr>
          <p:cNvPr id="25" name="Rechteck 24">
            <a:extLst>
              <a:ext uri="{FF2B5EF4-FFF2-40B4-BE49-F238E27FC236}">
                <a16:creationId xmlns:a16="http://schemas.microsoft.com/office/drawing/2014/main" id="{509DE34F-5B5D-40D4-A617-686E0F025F50}"/>
              </a:ext>
            </a:extLst>
          </p:cNvPr>
          <p:cNvSpPr/>
          <p:nvPr/>
        </p:nvSpPr>
        <p:spPr>
          <a:xfrm>
            <a:off x="3839252" y="6550223"/>
            <a:ext cx="5382344" cy="307777"/>
          </a:xfrm>
          <a:prstGeom prst="rect">
            <a:avLst/>
          </a:prstGeom>
        </p:spPr>
        <p:txBody>
          <a:bodyPr wrap="square">
            <a:spAutoFit/>
          </a:bodyPr>
          <a:lstStyle/>
          <a:p>
            <a:r>
              <a:rPr lang="de-DE" sz="1400" dirty="0">
                <a:solidFill>
                  <a:srgbClr val="003366"/>
                </a:solidFill>
                <a:latin typeface="Calibri" panose="020F0502020204030204" pitchFamily="34" charset="0"/>
                <a:ea typeface="Arial"/>
                <a:cs typeface="Calibri" panose="020F0502020204030204" pitchFamily="34" charset="0"/>
              </a:rPr>
              <a:t>Quelle: US Department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Labor, Bureau </a:t>
            </a:r>
            <a:r>
              <a:rPr lang="de-DE" sz="1400" dirty="0" err="1">
                <a:solidFill>
                  <a:srgbClr val="003366"/>
                </a:solidFill>
                <a:latin typeface="Calibri" panose="020F0502020204030204" pitchFamily="34" charset="0"/>
                <a:ea typeface="Arial"/>
                <a:cs typeface="Calibri" panose="020F0502020204030204" pitchFamily="34" charset="0"/>
              </a:rPr>
              <a:t>of</a:t>
            </a:r>
            <a:r>
              <a:rPr lang="de-DE" sz="1400" dirty="0">
                <a:solidFill>
                  <a:srgbClr val="003366"/>
                </a:solidFill>
                <a:latin typeface="Calibri" panose="020F0502020204030204" pitchFamily="34" charset="0"/>
                <a:ea typeface="Arial"/>
                <a:cs typeface="Calibri" panose="020F0502020204030204" pitchFamily="34" charset="0"/>
              </a:rPr>
              <a:t> International Labor Affairs</a:t>
            </a:r>
          </a:p>
        </p:txBody>
      </p:sp>
      <p:pic>
        <p:nvPicPr>
          <p:cNvPr id="26" name="Bild 3" descr="Bildschirmfoto 2019-05-02 um 13.19.35.png">
            <a:extLst>
              <a:ext uri="{FF2B5EF4-FFF2-40B4-BE49-F238E27FC236}">
                <a16:creationId xmlns:a16="http://schemas.microsoft.com/office/drawing/2014/main" id="{81C9225E-F93A-46EB-AAA3-34DC4F669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328" y="2286520"/>
            <a:ext cx="7416824" cy="4112863"/>
          </a:xfrm>
          <a:prstGeom prst="rect">
            <a:avLst/>
          </a:prstGeom>
        </p:spPr>
      </p:pic>
      <p:sp>
        <p:nvSpPr>
          <p:cNvPr id="27" name="Rechteck 26">
            <a:extLst>
              <a:ext uri="{FF2B5EF4-FFF2-40B4-BE49-F238E27FC236}">
                <a16:creationId xmlns:a16="http://schemas.microsoft.com/office/drawing/2014/main" id="{CD7DDD2F-712F-4828-A5E4-3766FC17D557}"/>
              </a:ext>
            </a:extLst>
          </p:cNvPr>
          <p:cNvSpPr/>
          <p:nvPr/>
        </p:nvSpPr>
        <p:spPr bwMode="auto">
          <a:xfrm>
            <a:off x="4096376" y="2350440"/>
            <a:ext cx="701364" cy="1147687"/>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8" name="Rechteck 27">
            <a:extLst>
              <a:ext uri="{FF2B5EF4-FFF2-40B4-BE49-F238E27FC236}">
                <a16:creationId xmlns:a16="http://schemas.microsoft.com/office/drawing/2014/main" id="{7F6303EF-3ADB-4D80-989E-F813563161B8}"/>
              </a:ext>
            </a:extLst>
          </p:cNvPr>
          <p:cNvSpPr/>
          <p:nvPr/>
        </p:nvSpPr>
        <p:spPr bwMode="auto">
          <a:xfrm>
            <a:off x="5879288" y="2253800"/>
            <a:ext cx="701364" cy="1147687"/>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29" name="Rechteck 28">
            <a:extLst>
              <a:ext uri="{FF2B5EF4-FFF2-40B4-BE49-F238E27FC236}">
                <a16:creationId xmlns:a16="http://schemas.microsoft.com/office/drawing/2014/main" id="{404BA32C-6354-4EA7-8FB8-BD5A2F55D98D}"/>
              </a:ext>
            </a:extLst>
          </p:cNvPr>
          <p:cNvSpPr/>
          <p:nvPr/>
        </p:nvSpPr>
        <p:spPr bwMode="auto">
          <a:xfrm>
            <a:off x="7596336" y="2350440"/>
            <a:ext cx="701364" cy="1147687"/>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30" name="Rechteck 29">
            <a:extLst>
              <a:ext uri="{FF2B5EF4-FFF2-40B4-BE49-F238E27FC236}">
                <a16:creationId xmlns:a16="http://schemas.microsoft.com/office/drawing/2014/main" id="{49C3225D-5F91-4BE8-BB17-91E2E5F9E7E9}"/>
              </a:ext>
            </a:extLst>
          </p:cNvPr>
          <p:cNvSpPr/>
          <p:nvPr/>
        </p:nvSpPr>
        <p:spPr bwMode="auto">
          <a:xfrm>
            <a:off x="5886860" y="3703162"/>
            <a:ext cx="701364" cy="1147687"/>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
        <p:nvSpPr>
          <p:cNvPr id="31" name="Rechteck 30">
            <a:extLst>
              <a:ext uri="{FF2B5EF4-FFF2-40B4-BE49-F238E27FC236}">
                <a16:creationId xmlns:a16="http://schemas.microsoft.com/office/drawing/2014/main" id="{D39FD6A1-414A-46E8-8CA1-83AE7C42C0CF}"/>
              </a:ext>
            </a:extLst>
          </p:cNvPr>
          <p:cNvSpPr/>
          <p:nvPr/>
        </p:nvSpPr>
        <p:spPr bwMode="auto">
          <a:xfrm>
            <a:off x="6732240" y="3703162"/>
            <a:ext cx="701364" cy="1147687"/>
          </a:xfrm>
          <a:prstGeom prst="rect">
            <a:avLst/>
          </a:prstGeom>
          <a:solidFill>
            <a:srgbClr val="2B80B7">
              <a:alpha val="8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chemeClr val="bg1"/>
              </a:solidFill>
              <a:effectLst/>
              <a:latin typeface="Arial"/>
              <a:ea typeface="Arial"/>
            </a:endParaRPr>
          </a:p>
        </p:txBody>
      </p:sp>
    </p:spTree>
    <p:extLst>
      <p:ext uri="{BB962C8B-B14F-4D97-AF65-F5344CB8AC3E}">
        <p14:creationId xmlns:p14="http://schemas.microsoft.com/office/powerpoint/2010/main" val="4030499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a:extLst>
              <a:ext uri="{FF2B5EF4-FFF2-40B4-BE49-F238E27FC236}">
                <a16:creationId xmlns:a16="http://schemas.microsoft.com/office/drawing/2014/main" id="{838994DA-4383-4CA4-BA93-722C2504B36E}"/>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Kampagne für Saubere Kleidung</a:t>
            </a:r>
          </a:p>
          <a:p>
            <a:pPr marL="0" marR="0" lvl="0" indent="0" algn="ctr" defTabSz="449263"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4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Clean Clothes Campaign (CCC)</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Facts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in Deutschland 25 Trägerorganisationen</a:t>
            </a:r>
          </a:p>
          <a:p>
            <a:pPr marL="742950" marR="0" lvl="1" indent="-285750" algn="l" defTabSz="449263" rtl="0" eaLnBrk="1" fontAlgn="base" latinLnBrk="0" hangingPunct="0">
              <a:lnSpc>
                <a:spcPct val="93000"/>
              </a:lnSpc>
              <a:spcBef>
                <a:spcPct val="0"/>
              </a:spcBef>
              <a:spcAft>
                <a:spcPts val="522"/>
              </a:spcAft>
              <a:buClrTx/>
              <a:buSzPct val="100000"/>
              <a:buFont typeface="Courier New" panose="02070309020205020404" pitchFamily="49" charset="0"/>
              <a:buChar char="o"/>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FEMNET ist Mitglied im Trägerkreis</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europaweites Netzwerk in 15 Ländern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 über 200 Mitgliedsorganisationen</a:t>
            </a:r>
          </a:p>
          <a:p>
            <a:pPr marL="342900" marR="0" lvl="0" indent="-34290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a:p>
            <a:pPr marL="0" marR="0" lvl="0" indent="0" algn="l" defTabSz="449263" rtl="0" eaLnBrk="1" fontAlgn="base" latinLnBrk="0" hangingPunct="0">
              <a:lnSpc>
                <a:spcPct val="93000"/>
              </a:lnSpc>
              <a:spcBef>
                <a:spcPct val="0"/>
              </a:spcBef>
              <a:spcAft>
                <a:spcPts val="522"/>
              </a:spcAft>
              <a:buClrTx/>
              <a:buSzPct val="100000"/>
              <a:buFontTx/>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Aktivitäten</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weltweite Eilaktionen unterstützen </a:t>
            </a:r>
            <a:r>
              <a:rPr kumimoji="0" lang="de-DE" altLang="de-DE" sz="1800" b="0" i="0" u="none" strike="noStrike" kern="1200" cap="none" spc="0" normalizeH="0" baseline="0" noProof="0" dirty="0" err="1">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Arbeiter_innen</a:t>
            </a: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 vor Ort</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Schwerpunkte in Asien, Osteuropa und Mittelamerika</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Einsatz für Arbeitsnormen der ILO*</a:t>
            </a:r>
          </a:p>
          <a:p>
            <a:pPr marL="285750" marR="0" lvl="0" indent="-285750" algn="l" defTabSz="449263" rtl="0" eaLnBrk="1" fontAlgn="base" latinLnBrk="0" hangingPunct="0">
              <a:lnSpc>
                <a:spcPct val="93000"/>
              </a:lnSpc>
              <a:spcBef>
                <a:spcPct val="0"/>
              </a:spcBef>
              <a:spcAft>
                <a:spcPts val="522"/>
              </a:spcAft>
              <a:buClrTx/>
              <a:buSzPct val="100000"/>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Verbesserung der Arbeitsbedingungen </a:t>
            </a:r>
            <a:b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br>
            <a:r>
              <a:rPr kumimoji="0" lang="de-DE" altLang="de-DE" sz="1800" b="0"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(Lohn, Diskriminierung etc.)</a:t>
            </a:r>
          </a:p>
        </p:txBody>
      </p:sp>
      <p:sp>
        <p:nvSpPr>
          <p:cNvPr id="15364" name="Text Box 5">
            <a:extLst>
              <a:ext uri="{FF2B5EF4-FFF2-40B4-BE49-F238E27FC236}">
                <a16:creationId xmlns:a16="http://schemas.microsoft.com/office/drawing/2014/main" id="{D396BD6B-A2FF-486D-95A0-BD9AE2034093}"/>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S PGothic" panose="020B0600070205080204" pitchFamily="34" charset="-128"/>
              </a:defRPr>
            </a:lvl9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a:t>
            </a:r>
          </a:p>
        </p:txBody>
      </p:sp>
      <p:sp>
        <p:nvSpPr>
          <p:cNvPr id="15366" name="Textfeld 2">
            <a:extLst>
              <a:ext uri="{FF2B5EF4-FFF2-40B4-BE49-F238E27FC236}">
                <a16:creationId xmlns:a16="http://schemas.microsoft.com/office/drawing/2014/main" id="{D4A0490F-3825-4F0A-AD7C-E7E25E1D03CB}"/>
              </a:ext>
            </a:extLst>
          </p:cNvPr>
          <p:cNvSpPr txBox="1">
            <a:spLocks noChangeArrowheads="1"/>
          </p:cNvSpPr>
          <p:nvPr/>
        </p:nvSpPr>
        <p:spPr bwMode="auto">
          <a:xfrm>
            <a:off x="774700" y="6557963"/>
            <a:ext cx="3889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49263" rtl="0" eaLnBrk="0" fontAlgn="base" latinLnBrk="0" hangingPunct="0">
              <a:lnSpc>
                <a:spcPct val="100000"/>
              </a:lnSpc>
              <a:spcBef>
                <a:spcPct val="0"/>
              </a:spcBef>
              <a:spcAft>
                <a:spcPct val="0"/>
              </a:spcAft>
              <a:buClrTx/>
              <a:buSzTx/>
              <a:buFontTx/>
              <a:buNone/>
              <a:tabLst/>
              <a:defRPr/>
            </a:pPr>
            <a:r>
              <a:rPr kumimoji="0" lang="de-DE" altLang="de-DE" sz="1400" b="0" i="0" u="none" strike="noStrike" kern="1200" cap="none" spc="0" normalizeH="0" baseline="0" noProof="0">
                <a:ln>
                  <a:noFill/>
                </a:ln>
                <a:solidFill>
                  <a:srgbClr val="002060"/>
                </a:solidFill>
                <a:effectLst/>
                <a:uLnTx/>
                <a:uFillTx/>
                <a:latin typeface="Calibri" panose="020F0502020204030204" pitchFamily="34" charset="0"/>
                <a:ea typeface="MS PGothic" panose="020B0600070205080204" pitchFamily="34" charset="-128"/>
                <a:cs typeface="Calibri" panose="020F0502020204030204" pitchFamily="34" charset="0"/>
              </a:rPr>
              <a:t>*ILO = internationale Arbeitsorganisation</a:t>
            </a:r>
          </a:p>
        </p:txBody>
      </p:sp>
      <p:pic>
        <p:nvPicPr>
          <p:cNvPr id="8" name="Grafik 7">
            <a:extLst>
              <a:ext uri="{FF2B5EF4-FFF2-40B4-BE49-F238E27FC236}">
                <a16:creationId xmlns:a16="http://schemas.microsoft.com/office/drawing/2014/main" id="{F1924C4F-5009-40BB-A388-C054E32CE2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2225" y="2198688"/>
            <a:ext cx="254317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Kinderarbeit in Bangladesch</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40</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graphicFrame>
        <p:nvGraphicFramePr>
          <p:cNvPr id="12" name="Diagramm 11">
            <a:extLst>
              <a:ext uri="{FF2B5EF4-FFF2-40B4-BE49-F238E27FC236}">
                <a16:creationId xmlns:a16="http://schemas.microsoft.com/office/drawing/2014/main" id="{F1EAC16A-9C4B-474E-AB80-1B139C3BB48C}"/>
              </a:ext>
            </a:extLst>
          </p:cNvPr>
          <p:cNvGraphicFramePr>
            <a:graphicFrameLocks/>
          </p:cNvGraphicFramePr>
          <p:nvPr>
            <p:extLst>
              <p:ext uri="{D42A27DB-BD31-4B8C-83A1-F6EECF244321}">
                <p14:modId xmlns:p14="http://schemas.microsoft.com/office/powerpoint/2010/main" val="1578556321"/>
              </p:ext>
            </p:extLst>
          </p:nvPr>
        </p:nvGraphicFramePr>
        <p:xfrm>
          <a:off x="882452" y="2060848"/>
          <a:ext cx="8064896"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feld 13">
            <a:extLst>
              <a:ext uri="{FF2B5EF4-FFF2-40B4-BE49-F238E27FC236}">
                <a16:creationId xmlns:a16="http://schemas.microsoft.com/office/drawing/2014/main" id="{97828FAD-AC90-4336-85B7-FFA8BED422ED}"/>
              </a:ext>
            </a:extLst>
          </p:cNvPr>
          <p:cNvSpPr txBox="1"/>
          <p:nvPr/>
        </p:nvSpPr>
        <p:spPr>
          <a:xfrm>
            <a:off x="4788024" y="6407078"/>
            <a:ext cx="4355976" cy="600164"/>
          </a:xfrm>
          <a:prstGeom prst="rect">
            <a:avLst/>
          </a:prstGeom>
          <a:noFill/>
        </p:spPr>
        <p:txBody>
          <a:bodyPr wrap="square" rtlCol="0">
            <a:spAutoFit/>
          </a:bodyPr>
          <a:lstStyle/>
          <a:p>
            <a:pPr algn="r"/>
            <a:r>
              <a:rPr lang="de-DE" sz="1100" dirty="0">
                <a:solidFill>
                  <a:srgbClr val="003366"/>
                </a:solidFill>
                <a:latin typeface="+mn-lt"/>
                <a:ea typeface="Arial"/>
              </a:rPr>
              <a:t>Daten: Overseas Development Institute,</a:t>
            </a:r>
          </a:p>
          <a:p>
            <a:pPr algn="r"/>
            <a:r>
              <a:rPr lang="de-DE" sz="1100" dirty="0">
                <a:solidFill>
                  <a:srgbClr val="003366"/>
                </a:solidFill>
                <a:latin typeface="+mn-lt"/>
                <a:ea typeface="Arial"/>
              </a:rPr>
              <a:t>Grafik: eigene Darstellung</a:t>
            </a:r>
          </a:p>
          <a:p>
            <a:pPr algn="r"/>
            <a:endParaRPr lang="de-DE" sz="1100" dirty="0">
              <a:solidFill>
                <a:srgbClr val="003366"/>
              </a:solidFill>
              <a:latin typeface="+mn-lt"/>
              <a:ea typeface="Arial"/>
            </a:endParaRPr>
          </a:p>
        </p:txBody>
      </p:sp>
    </p:spTree>
    <p:extLst>
      <p:ext uri="{BB962C8B-B14F-4D97-AF65-F5344CB8AC3E}">
        <p14:creationId xmlns:p14="http://schemas.microsoft.com/office/powerpoint/2010/main" val="12636465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Warum Kinder arbeiten (müssen)</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große Nachfrage nach billigen ungelernten Arbeitskräften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finanzielle Notwendigkeit für Familien</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Armut und geringe Löhne</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Verschuldung</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geringes Bildungsniveau</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 können sich besonders schlecht wehren und kennen seltener ihre Rechte</a:t>
            </a:r>
          </a:p>
          <a:p>
            <a:pPr marL="801687" lvl="1" indent="-342900" defTabSz="914400">
              <a:spcBef>
                <a:spcPts val="500"/>
              </a:spcBef>
              <a:buClr>
                <a:srgbClr val="003366"/>
              </a:buClr>
              <a:buSzPct val="75000"/>
              <a:buFont typeface="Courier New" panose="02070309020205020404" pitchFamily="49" charset="0"/>
              <a:buChar char="o"/>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einmal in Kinder(zwangs)</a:t>
            </a:r>
            <a:r>
              <a:rPr lang="de-DE" altLang="de-DE"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geraten, können sich Kinder besonders schlecht befreien</a:t>
            </a: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lvl="0" defTabSz="914400">
              <a:spcBef>
                <a:spcPts val="500"/>
              </a:spcBef>
              <a:buClr>
                <a:srgbClr val="003366"/>
              </a:buClr>
              <a:buSzPct val="75000"/>
              <a:buFont typeface="Arial" panose="020B0604020202020204" pitchFamily="34" charset="0"/>
              <a:buChar char="•"/>
              <a:defRPr/>
            </a:pPr>
            <a:endPar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41</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31686881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1">
            <a:extLst>
              <a:ext uri="{FF2B5EF4-FFF2-40B4-BE49-F238E27FC236}">
                <a16:creationId xmlns:a16="http://schemas.microsoft.com/office/drawing/2014/main" id="{1934DF30-29A6-4E5F-8E27-0260072AE82A}"/>
              </a:ext>
            </a:extLst>
          </p:cNvPr>
          <p:cNvSpPr txBox="1">
            <a:spLocks noChangeArrowheads="1"/>
          </p:cNvSpPr>
          <p:nvPr/>
        </p:nvSpPr>
        <p:spPr bwMode="auto">
          <a:xfrm>
            <a:off x="914400" y="1424261"/>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Diskrepanz von Recht und Praxis</a:t>
            </a:r>
          </a:p>
        </p:txBody>
      </p:sp>
      <p:sp>
        <p:nvSpPr>
          <p:cNvPr id="15" name="Text Box 2">
            <a:extLst>
              <a:ext uri="{FF2B5EF4-FFF2-40B4-BE49-F238E27FC236}">
                <a16:creationId xmlns:a16="http://schemas.microsoft.com/office/drawing/2014/main" id="{C24D97BD-17D8-4635-BD0C-19591C3852A2}"/>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unzureichende Durchsetzung von bestehenden Gesetzen u.a. durch zu wenig Kontrollen, mangelnde Qualifikation der </a:t>
            </a:r>
            <a:r>
              <a:rPr lang="de-DE" altLang="de-DE"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Kontrolleur_innen</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geringe Strafen, Korruption</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mangelnde Einsicht und geringes Risiko auf Seite der </a:t>
            </a:r>
            <a:r>
              <a:rPr lang="de-DE" altLang="de-DE" dirty="0" err="1">
                <a:solidFill>
                  <a:srgbClr val="003366"/>
                </a:solidFill>
                <a:latin typeface="Calibri" panose="020F0502020204030204" pitchFamily="34" charset="0"/>
                <a:ea typeface="Microsoft YaHei" panose="020B0503020204020204" pitchFamily="34" charset="-122"/>
                <a:cs typeface="Calibri" panose="020F0502020204030204" pitchFamily="34" charset="0"/>
              </a:rPr>
              <a:t>Arbeitgeber_innen</a:t>
            </a: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und Einkäufer</a:t>
            </a:r>
          </a:p>
          <a:p>
            <a:pPr marL="344487" lvl="0" defTabSz="914400">
              <a:spcBef>
                <a:spcPts val="500"/>
              </a:spcBef>
              <a:buClr>
                <a:srgbClr val="003366"/>
              </a:buClr>
              <a:buSzPct val="75000"/>
              <a:buFont typeface="Arial" panose="020B0604020202020204" pitchFamily="34" charset="0"/>
              <a:buChar char="•"/>
              <a:defRPr/>
            </a:pPr>
            <a:r>
              <a:rPr lang="de-DE" altLang="de-DE"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stillschweigende Billigung von Arbeitsrechtsverletzungen</a:t>
            </a:r>
          </a:p>
        </p:txBody>
      </p:sp>
      <p:sp>
        <p:nvSpPr>
          <p:cNvPr id="17" name="Text Box 5">
            <a:extLst>
              <a:ext uri="{FF2B5EF4-FFF2-40B4-BE49-F238E27FC236}">
                <a16:creationId xmlns:a16="http://schemas.microsoft.com/office/drawing/2014/main" id="{0D4A7140-C5A0-4724-B78F-F2B530D63D3D}"/>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42</a:t>
            </a:r>
          </a:p>
        </p:txBody>
      </p:sp>
      <p:sp>
        <p:nvSpPr>
          <p:cNvPr id="8" name="CustomShape 2">
            <a:extLst>
              <a:ext uri="{FF2B5EF4-FFF2-40B4-BE49-F238E27FC236}">
                <a16:creationId xmlns:a16="http://schemas.microsoft.com/office/drawing/2014/main" id="{1F32CAB8-5ADD-42C4-9612-084F48FCF8FB}"/>
              </a:ext>
            </a:extLst>
          </p:cNvPr>
          <p:cNvSpPr/>
          <p:nvPr/>
        </p:nvSpPr>
        <p:spPr>
          <a:xfrm>
            <a:off x="1067202" y="25012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43260" indent="-342900">
              <a:lnSpc>
                <a:spcPct val="100000"/>
              </a:lnSpc>
              <a:buClr>
                <a:srgbClr val="003366"/>
              </a:buClr>
              <a:buFont typeface="Arial" panose="020B0604020202020204" pitchFamily="34" charset="0"/>
              <a:buChar char="•"/>
            </a:pPr>
            <a:endParaRPr lang="de-DE" b="1" spc="-1" dirty="0">
              <a:solidFill>
                <a:srgbClr val="003366"/>
              </a:solidFill>
              <a:uFill>
                <a:solidFill>
                  <a:srgbClr val="FFFFFF"/>
                </a:solidFill>
              </a:u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1109623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a:extLst>
              <a:ext uri="{FF2B5EF4-FFF2-40B4-BE49-F238E27FC236}">
                <a16:creationId xmlns:a16="http://schemas.microsoft.com/office/drawing/2014/main" id="{E2BBB2F8-5E6B-4CD8-9155-363E64A3BD9A}"/>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III: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Lösungsansätze und Handlungsoptionen</a:t>
            </a:r>
          </a:p>
        </p:txBody>
      </p:sp>
      <p:sp>
        <p:nvSpPr>
          <p:cNvPr id="9" name="TextShape 5">
            <a:extLst>
              <a:ext uri="{FF2B5EF4-FFF2-40B4-BE49-F238E27FC236}">
                <a16:creationId xmlns:a16="http://schemas.microsoft.com/office/drawing/2014/main" id="{E524DA0B-6EA9-4FF4-BF14-601BF0BF43B1}"/>
              </a:ext>
            </a:extLst>
          </p:cNvPr>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43</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1" name="Rechteck: abgerundete Ecken 10">
            <a:extLst>
              <a:ext uri="{FF2B5EF4-FFF2-40B4-BE49-F238E27FC236}">
                <a16:creationId xmlns:a16="http://schemas.microsoft.com/office/drawing/2014/main" id="{B028573C-DB58-4674-90F9-B7B1F0EF1C6D}"/>
              </a:ext>
            </a:extLst>
          </p:cNvPr>
          <p:cNvSpPr>
            <a:spLocks noChangeArrowheads="1"/>
          </p:cNvSpPr>
          <p:nvPr/>
        </p:nvSpPr>
        <p:spPr bwMode="auto">
          <a:xfrm>
            <a:off x="1434046" y="3429000"/>
            <a:ext cx="6992714" cy="693947"/>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Handlungsoptionen verschiedener Akteure (Schwerpunkt Indien)</a:t>
            </a:r>
            <a:endParaRPr lang="de-DE" altLang="de-DE" sz="2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9742943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906522" y="1196752"/>
            <a:ext cx="8000640" cy="563040"/>
          </a:xfrm>
          <a:prstGeom prst="rect">
            <a:avLst/>
          </a:prstGeom>
          <a:noFill/>
          <a:ln>
            <a:noFill/>
          </a:ln>
        </p:spPr>
        <p:txBody>
          <a:bodyPr anchor="b"/>
          <a:lstStyle/>
          <a:p>
            <a:pPr algn="ctr">
              <a:lnSpc>
                <a:spcPct val="100000"/>
              </a:lnSpc>
            </a:pP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Gruppenarbeit</a:t>
            </a:r>
            <a:r>
              <a:rPr lang="en-US" sz="2800" b="1" spc="-1" dirty="0">
                <a:solidFill>
                  <a:srgbClr val="003366"/>
                </a:solidFill>
                <a:uFill>
                  <a:solidFill>
                    <a:srgbClr val="FFFFFF"/>
                  </a:solidFill>
                </a:uFill>
                <a:latin typeface="Calibri" panose="020F0502020204030204" pitchFamily="34" charset="0"/>
                <a:ea typeface="MS PGothic"/>
                <a:cs typeface="Calibri" panose="020F0502020204030204" pitchFamily="34" charset="0"/>
              </a:rPr>
              <a:t> II: </a:t>
            </a:r>
            <a:r>
              <a:rPr lang="en-US" sz="2800" b="1" spc="-1" dirty="0" err="1">
                <a:solidFill>
                  <a:srgbClr val="003366"/>
                </a:solidFill>
                <a:uFill>
                  <a:solidFill>
                    <a:srgbClr val="FFFFFF"/>
                  </a:solidFill>
                </a:uFill>
                <a:latin typeface="Calibri" panose="020F0502020204030204" pitchFamily="34" charset="0"/>
                <a:ea typeface="MS PGothic"/>
                <a:cs typeface="Calibri" panose="020F0502020204030204" pitchFamily="34" charset="0"/>
              </a:rPr>
              <a:t>Planspiel</a:t>
            </a:r>
            <a:endParaRPr lang="en-US" sz="2400" spc="-1" dirty="0">
              <a:solidFill>
                <a:srgbClr val="003366"/>
              </a:solidFill>
              <a:uFill>
                <a:solidFill>
                  <a:srgbClr val="FFFFFF"/>
                </a:solidFill>
              </a:uFill>
              <a:latin typeface="Calibri" panose="020F0502020204030204" pitchFamily="34" charset="0"/>
              <a:cs typeface="Calibri" panose="020F0502020204030204" pitchFamily="34" charset="0"/>
            </a:endParaRPr>
          </a:p>
        </p:txBody>
      </p:sp>
      <p:sp>
        <p:nvSpPr>
          <p:cNvPr id="264" name="CustomShape 2"/>
          <p:cNvSpPr/>
          <p:nvPr/>
        </p:nvSpPr>
        <p:spPr>
          <a:xfrm>
            <a:off x="914802" y="2348880"/>
            <a:ext cx="7992360" cy="4205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r>
              <a:rPr lang="de-DE" sz="2000" b="1" dirty="0">
                <a:solidFill>
                  <a:srgbClr val="002060"/>
                </a:solidFill>
                <a:latin typeface="Calibri" panose="020F0502020204030204" pitchFamily="34" charset="0"/>
                <a:cs typeface="Calibri" panose="020F0502020204030204" pitchFamily="34" charset="0"/>
              </a:rPr>
              <a:t>Aufgabenstellung:</a:t>
            </a:r>
          </a:p>
          <a:p>
            <a:pPr lvl="0" algn="just"/>
            <a:r>
              <a:rPr lang="de-DE" sz="2000" dirty="0">
                <a:solidFill>
                  <a:srgbClr val="002060"/>
                </a:solidFill>
                <a:latin typeface="Calibri" panose="020F0502020204030204" pitchFamily="34" charset="0"/>
                <a:cs typeface="Calibri" panose="020F0502020204030204" pitchFamily="34" charset="0"/>
              </a:rPr>
              <a:t>Auf Betreiben indischer NGOs und Gewerkschaften findet ein moderiertes Multi-Stakeholder-Forum (MSF) zur besseren Einhaltung von Frauen- und Kinderrechten in der südindischen Bekleidungsindustrie statt. Hier sollen die Interessengruppen zentrale Handlungsansätze zur Verbesserung der Arbeitsbedingungen von Arbeiterinnen und deren Kindern in den Bekleidungsfabriken des Bundesstaates Karnataka diskutieren. Vor dem Hintergrund ihrer gruppenspezifischen Interessen bzw. ihrem Selbstverständnis sowie der Interessenkonflikte zwischen den Gruppen sollen die Teilnehmenden Verbesserungsmöglichkeiten erarbeiten.</a:t>
            </a:r>
          </a:p>
        </p:txBody>
      </p:sp>
      <p:sp>
        <p:nvSpPr>
          <p:cNvPr id="267" name="TextShape 5"/>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44</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802194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AE26740D-30D8-473B-8BA0-832869A07485}"/>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Online und als Download verfügbar</a:t>
            </a:r>
          </a:p>
        </p:txBody>
      </p:sp>
      <p:sp>
        <p:nvSpPr>
          <p:cNvPr id="48131" name="Text Box 2">
            <a:extLst>
              <a:ext uri="{FF2B5EF4-FFF2-40B4-BE49-F238E27FC236}">
                <a16:creationId xmlns:a16="http://schemas.microsoft.com/office/drawing/2014/main" id="{4B85E2C4-E6F4-462C-827B-952DAB903EE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00"/>
              </a:spcBef>
              <a:buClr>
                <a:srgbClr val="003366"/>
              </a:buClr>
              <a:buSzPct val="75000"/>
            </a:pPr>
            <a:r>
              <a:rPr lang="en-GB"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Factsheet </a:t>
            </a:r>
            <a:r>
              <a:rPr lang="en-GB" altLang="de-DE" b="1" dirty="0" err="1">
                <a:solidFill>
                  <a:srgbClr val="002060"/>
                </a:solidFill>
                <a:latin typeface="Calibri" panose="020F0502020204030204" pitchFamily="34" charset="0"/>
                <a:ea typeface="MS PGothic" panose="020B0600070205080204" pitchFamily="34" charset="-128"/>
                <a:cs typeface="Calibri" panose="020F0502020204030204" pitchFamily="34" charset="0"/>
              </a:rPr>
              <a:t>Transparenz</a:t>
            </a:r>
            <a:r>
              <a:rPr lang="en-GB"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 und Audits: </a:t>
            </a:r>
            <a:r>
              <a:rPr lang="de-DE" dirty="0">
                <a:solidFill>
                  <a:srgbClr val="002060"/>
                </a:solidFill>
                <a:latin typeface="Calibri" panose="020F0502020204030204" pitchFamily="34" charset="0"/>
                <a:cs typeface="Calibri" panose="020F0502020204030204" pitchFamily="34" charset="0"/>
              </a:rPr>
              <a:t>https://femnet.de/images/downloads/publikationen/FEMNET-factsheet_transparenz.pdf</a:t>
            </a:r>
          </a:p>
          <a:p>
            <a:pPr>
              <a:spcBef>
                <a:spcPts val="500"/>
              </a:spcBef>
              <a:buClr>
                <a:srgbClr val="003366"/>
              </a:buClr>
              <a:buSzPct val="75000"/>
            </a:pP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Factsheets Mode studieren: </a:t>
            </a:r>
            <a:r>
              <a:rPr lang="en-GB" altLang="de-DE" dirty="0">
                <a:solidFill>
                  <a:srgbClr val="002060"/>
                </a:solidFill>
                <a:latin typeface="Calibri" panose="020F0502020204030204" pitchFamily="34" charset="0"/>
                <a:ea typeface="MS PGothic" panose="020B0600070205080204" pitchFamily="34" charset="-128"/>
                <a:cs typeface="Calibri" panose="020F0502020204030204" pitchFamily="34" charset="0"/>
              </a:rPr>
              <a:t>https://fairschnitt.org/index.php/downloads/category/2-femnet-fact-sheets</a:t>
            </a:r>
            <a:endPar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endParaRPr>
          </a:p>
          <a:p>
            <a:pPr marL="342900" indent="-342900" eaLnBrk="1" hangingPunct="1">
              <a:spcBef>
                <a:spcPts val="500"/>
              </a:spcBef>
              <a:buClr>
                <a:srgbClr val="003366"/>
              </a:buClr>
              <a:buSzPct val="75000"/>
              <a:buFont typeface="Arial" panose="020B0604020202020204" pitchFamily="34" charset="0"/>
              <a:buChar char="•"/>
            </a:pP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Verhaltenskodizes, Sozialaudits: Was tun Unternehmen für Sozialstandards?</a:t>
            </a:r>
          </a:p>
          <a:p>
            <a:pPr marL="342900" indent="-342900" eaLnBrk="1" hangingPunct="1">
              <a:spcBef>
                <a:spcPts val="500"/>
              </a:spcBef>
              <a:buClr>
                <a:srgbClr val="003366"/>
              </a:buClr>
              <a:buSzPct val="75000"/>
              <a:buFont typeface="Arial" panose="020B0604020202020204" pitchFamily="34" charset="0"/>
              <a:buChar char="•"/>
            </a:pPr>
            <a:r>
              <a:rPr lang="de-DE" altLang="de-DE" b="1" dirty="0">
                <a:solidFill>
                  <a:srgbClr val="002060"/>
                </a:solidFill>
                <a:latin typeface="Calibri" panose="020F0502020204030204" pitchFamily="34" charset="0"/>
                <a:ea typeface="MS PGothic" panose="020B0600070205080204" pitchFamily="34" charset="-128"/>
                <a:cs typeface="Calibri" panose="020F0502020204030204" pitchFamily="34" charset="0"/>
              </a:rPr>
              <a:t>Einkaufspraxis großer Unternehmen und ihre Auswirkungen</a:t>
            </a:r>
          </a:p>
        </p:txBody>
      </p:sp>
      <p:sp>
        <p:nvSpPr>
          <p:cNvPr id="48132" name="Text Box 5">
            <a:extLst>
              <a:ext uri="{FF2B5EF4-FFF2-40B4-BE49-F238E27FC236}">
                <a16:creationId xmlns:a16="http://schemas.microsoft.com/office/drawing/2014/main" id="{C102A8DA-187F-48A9-9D58-AA18D9673322}"/>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45</a:t>
            </a:r>
            <a:endParaRPr lang="de-DE" altLang="de-DE" sz="2600" b="1" dirty="0">
              <a:solidFill>
                <a:srgbClr val="FFFFFF"/>
              </a:solidFill>
              <a:latin typeface="Calibri" panose="020F0502020204030204" pitchFamily="34" charset="0"/>
              <a:ea typeface="MS PGothic" panose="020B0600070205080204" pitchFamily="34" charset="-128"/>
              <a:cs typeface="Calibri" panose="020F0502020204030204" pitchFamily="34" charset="0"/>
            </a:endParaRPr>
          </a:p>
        </p:txBody>
      </p:sp>
    </p:spTree>
    <p:extLst>
      <p:ext uri="{BB962C8B-B14F-4D97-AF65-F5344CB8AC3E}">
        <p14:creationId xmlns:p14="http://schemas.microsoft.com/office/powerpoint/2010/main" val="288674132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
            <a:extLst>
              <a:ext uri="{FF2B5EF4-FFF2-40B4-BE49-F238E27FC236}">
                <a16:creationId xmlns:a16="http://schemas.microsoft.com/office/drawing/2014/main" id="{E2BBB2F8-5E6B-4CD8-9155-363E64A3BD9A}"/>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III: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Lösungsansätze und Handlungsoptionen</a:t>
            </a:r>
          </a:p>
        </p:txBody>
      </p:sp>
      <p:sp>
        <p:nvSpPr>
          <p:cNvPr id="9" name="TextShape 5">
            <a:extLst>
              <a:ext uri="{FF2B5EF4-FFF2-40B4-BE49-F238E27FC236}">
                <a16:creationId xmlns:a16="http://schemas.microsoft.com/office/drawing/2014/main" id="{E524DA0B-6EA9-4FF4-BF14-601BF0BF43B1}"/>
              </a:ext>
            </a:extLst>
          </p:cNvPr>
          <p:cNvSpPr txBox="1"/>
          <p:nvPr/>
        </p:nvSpPr>
        <p:spPr>
          <a:xfrm>
            <a:off x="0" y="6190864"/>
            <a:ext cx="755576" cy="667136"/>
          </a:xfrm>
          <a:prstGeom prst="rect">
            <a:avLst/>
          </a:prstGeom>
          <a:noFill/>
          <a:ln>
            <a:noFill/>
          </a:ln>
        </p:spPr>
        <p:txBody>
          <a:bodyPr anchor="b" anchorCtr="1"/>
          <a:lstStyle/>
          <a:p>
            <a:pPr>
              <a:lnSpc>
                <a:spcPct val="100000"/>
              </a:lnSpc>
            </a:pPr>
            <a:r>
              <a:rPr lang="de-DE" sz="2000" b="1" strike="noStrike" spc="-1" dirty="0">
                <a:solidFill>
                  <a:srgbClr val="FFFFFF"/>
                </a:solidFill>
                <a:uFill>
                  <a:solidFill>
                    <a:srgbClr val="FFFFFF"/>
                  </a:solidFill>
                </a:uFill>
                <a:latin typeface="Calibri" panose="020F0502020204030204" pitchFamily="34" charset="0"/>
                <a:ea typeface="MS PGothic"/>
                <a:cs typeface="Calibri" panose="020F0502020204030204" pitchFamily="34" charset="0"/>
              </a:rPr>
              <a:t>46</a:t>
            </a:r>
            <a:endParaRPr lang="de-DE" sz="1600" strike="noStrike" spc="-1" dirty="0">
              <a:solidFill>
                <a:srgbClr val="000000"/>
              </a:solidFill>
              <a:uFill>
                <a:solidFill>
                  <a:srgbClr val="FFFFFF"/>
                </a:solidFill>
              </a:uFill>
              <a:latin typeface="Calibri" panose="020F0502020204030204" pitchFamily="34" charset="0"/>
              <a:cs typeface="Calibri" panose="020F0502020204030204" pitchFamily="34" charset="0"/>
            </a:endParaRPr>
          </a:p>
        </p:txBody>
      </p:sp>
      <p:sp>
        <p:nvSpPr>
          <p:cNvPr id="11" name="Rechteck: abgerundete Ecken 10">
            <a:extLst>
              <a:ext uri="{FF2B5EF4-FFF2-40B4-BE49-F238E27FC236}">
                <a16:creationId xmlns:a16="http://schemas.microsoft.com/office/drawing/2014/main" id="{B028573C-DB58-4674-90F9-B7B1F0EF1C6D}"/>
              </a:ext>
            </a:extLst>
          </p:cNvPr>
          <p:cNvSpPr>
            <a:spLocks noChangeArrowheads="1"/>
          </p:cNvSpPr>
          <p:nvPr/>
        </p:nvSpPr>
        <p:spPr bwMode="auto">
          <a:xfrm>
            <a:off x="1434046" y="3429000"/>
            <a:ext cx="6992714" cy="693947"/>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Was kann ich selber tun?</a:t>
            </a:r>
            <a:endParaRPr lang="de-DE" altLang="de-DE" sz="2000" dirty="0">
              <a:solidFill>
                <a:srgbClr val="002060"/>
              </a:solidFill>
              <a:latin typeface="Arial" panose="020B0604020202020204" pitchFamily="34" charset="0"/>
            </a:endParaRPr>
          </a:p>
        </p:txBody>
      </p:sp>
    </p:spTree>
    <p:extLst>
      <p:ext uri="{BB962C8B-B14F-4D97-AF65-F5344CB8AC3E}">
        <p14:creationId xmlns:p14="http://schemas.microsoft.com/office/powerpoint/2010/main" val="256068920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AE26740D-30D8-473B-8BA0-832869A07485}"/>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Online und als Download verfügbar</a:t>
            </a:r>
          </a:p>
        </p:txBody>
      </p:sp>
      <p:sp>
        <p:nvSpPr>
          <p:cNvPr id="48131" name="Text Box 2">
            <a:extLst>
              <a:ext uri="{FF2B5EF4-FFF2-40B4-BE49-F238E27FC236}">
                <a16:creationId xmlns:a16="http://schemas.microsoft.com/office/drawing/2014/main" id="{4B85E2C4-E6F4-462C-827B-952DAB903EEF}"/>
              </a:ext>
            </a:extLst>
          </p:cNvPr>
          <p:cNvSpPr txBox="1">
            <a:spLocks noChangeArrowheads="1"/>
          </p:cNvSpPr>
          <p:nvPr/>
        </p:nvSpPr>
        <p:spPr bwMode="auto">
          <a:xfrm>
            <a:off x="914400" y="2362200"/>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1pPr>
            <a:lvl2pPr marL="8001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a:solidFill>
                  <a:schemeClr val="tx1"/>
                </a:solidFill>
                <a:latin typeface="Arial" panose="020B0604020202020204" pitchFamily="34" charset="0"/>
                <a:ea typeface="Microsoft YaHei" panose="020B0503020204020204" pitchFamily="34" charset="-122"/>
              </a:defRPr>
            </a:lvl9pPr>
          </a:lstStyle>
          <a:p>
            <a:pPr eaLnBrk="1" hangingPunct="1">
              <a:spcBef>
                <a:spcPts val="500"/>
              </a:spcBef>
              <a:buClr>
                <a:srgbClr val="003366"/>
              </a:buClr>
              <a:buSzPct val="75000"/>
            </a:pPr>
            <a:r>
              <a:rPr lang="de-DE" altLang="de-DE" sz="2400" b="1" dirty="0">
                <a:solidFill>
                  <a:srgbClr val="003366"/>
                </a:solidFill>
                <a:latin typeface="Calibri" panose="020F0502020204030204" pitchFamily="34" charset="0"/>
                <a:ea typeface="MS PGothic" panose="020B0600070205080204" pitchFamily="34" charset="-128"/>
                <a:cs typeface="Calibri" panose="020F0502020204030204" pitchFamily="34" charset="0"/>
              </a:rPr>
              <a:t>Broschüre „</a:t>
            </a:r>
            <a:r>
              <a:rPr lang="de-DE" altLang="de-DE" sz="2400" b="1" dirty="0" err="1">
                <a:solidFill>
                  <a:srgbClr val="003366"/>
                </a:solidFill>
                <a:latin typeface="Calibri" panose="020F0502020204030204" pitchFamily="34" charset="0"/>
                <a:ea typeface="MS PGothic" panose="020B0600070205080204" pitchFamily="34" charset="-128"/>
                <a:cs typeface="Calibri" panose="020F0502020204030204" pitchFamily="34" charset="0"/>
              </a:rPr>
              <a:t>Sustainbale</a:t>
            </a:r>
            <a:r>
              <a:rPr lang="de-DE" altLang="de-DE" sz="2400" b="1" dirty="0">
                <a:solidFill>
                  <a:srgbClr val="003366"/>
                </a:solidFill>
                <a:latin typeface="Calibri" panose="020F0502020204030204" pitchFamily="34" charset="0"/>
                <a:ea typeface="MS PGothic" panose="020B0600070205080204" pitchFamily="34" charset="-128"/>
                <a:cs typeface="Calibri" panose="020F0502020204030204" pitchFamily="34" charset="0"/>
              </a:rPr>
              <a:t> Sourcing“ unter folgendem Link:</a:t>
            </a:r>
          </a:p>
          <a:p>
            <a:pPr eaLnBrk="1" hangingPunct="1">
              <a:spcBef>
                <a:spcPts val="500"/>
              </a:spcBef>
              <a:buClr>
                <a:srgbClr val="003366"/>
              </a:buClr>
              <a:buSzPct val="75000"/>
            </a:pPr>
            <a:r>
              <a:rPr lang="de-DE" altLang="de-DE" sz="2400" dirty="0">
                <a:solidFill>
                  <a:srgbClr val="003366"/>
                </a:solidFill>
                <a:latin typeface="Calibri" panose="020F0502020204030204" pitchFamily="34" charset="0"/>
                <a:ea typeface="MS PGothic" panose="020B0600070205080204" pitchFamily="34" charset="-128"/>
                <a:cs typeface="Calibri" panose="020F0502020204030204" pitchFamily="34" charset="0"/>
              </a:rPr>
              <a:t>http://www.fairschnitt.org/images/downloads/Femnet-Sustainable-Sourcing.pdf </a:t>
            </a:r>
          </a:p>
          <a:p>
            <a:pPr eaLnBrk="1" hangingPunct="1">
              <a:spcBef>
                <a:spcPts val="500"/>
              </a:spcBef>
              <a:buClr>
                <a:srgbClr val="003366"/>
              </a:buClr>
              <a:buSzPct val="75000"/>
            </a:pPr>
            <a:r>
              <a:rPr lang="de-DE" altLang="de-DE" b="1" dirty="0">
                <a:solidFill>
                  <a:srgbClr val="003366"/>
                </a:solidFill>
                <a:latin typeface="Calibri" panose="020F0502020204030204" pitchFamily="34" charset="0"/>
                <a:ea typeface="MS PGothic" panose="020B0600070205080204" pitchFamily="34" charset="-128"/>
                <a:cs typeface="Calibri" panose="020F0502020204030204" pitchFamily="34" charset="0"/>
              </a:rPr>
              <a:t>Factsheet Kinderbetreuung:</a:t>
            </a:r>
          </a:p>
          <a:p>
            <a:pPr eaLnBrk="1" hangingPunct="1">
              <a:spcBef>
                <a:spcPts val="500"/>
              </a:spcBef>
              <a:buClr>
                <a:srgbClr val="003366"/>
              </a:buClr>
              <a:buSzPct val="75000"/>
            </a:pPr>
            <a:r>
              <a:rPr lang="de-DE" dirty="0">
                <a:solidFill>
                  <a:srgbClr val="002060"/>
                </a:solidFill>
                <a:latin typeface="Calibri" panose="020F0502020204030204" pitchFamily="34" charset="0"/>
                <a:cs typeface="Calibri" panose="020F0502020204030204" pitchFamily="34" charset="0"/>
              </a:rPr>
              <a:t>https://femnet.de/images/downloads/publikationen/FEMNET-factsheet_kinderbetreuung.pdf</a:t>
            </a:r>
          </a:p>
          <a:p>
            <a:pPr eaLnBrk="1" hangingPunct="1">
              <a:spcBef>
                <a:spcPts val="500"/>
              </a:spcBef>
              <a:buClr>
                <a:srgbClr val="003366"/>
              </a:buClr>
              <a:buSzPct val="75000"/>
            </a:pPr>
            <a:endParaRPr lang="de-DE" altLang="de-DE" sz="2400" dirty="0">
              <a:solidFill>
                <a:srgbClr val="003366"/>
              </a:solidFill>
              <a:latin typeface="Calibri" panose="020F0502020204030204" pitchFamily="34" charset="0"/>
              <a:ea typeface="MS PGothic" panose="020B0600070205080204" pitchFamily="34" charset="-128"/>
              <a:cs typeface="Calibri" panose="020F0502020204030204" pitchFamily="34" charset="0"/>
            </a:endParaRPr>
          </a:p>
        </p:txBody>
      </p:sp>
      <p:sp>
        <p:nvSpPr>
          <p:cNvPr id="48132" name="Text Box 5">
            <a:extLst>
              <a:ext uri="{FF2B5EF4-FFF2-40B4-BE49-F238E27FC236}">
                <a16:creationId xmlns:a16="http://schemas.microsoft.com/office/drawing/2014/main" id="{C102A8DA-187F-48A9-9D58-AA18D9673322}"/>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47</a:t>
            </a:r>
            <a:endParaRPr lang="de-DE" altLang="de-DE" sz="2600" b="1" dirty="0">
              <a:solidFill>
                <a:srgbClr val="FFFFFF"/>
              </a:solidFill>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1">
            <a:extLst>
              <a:ext uri="{FF2B5EF4-FFF2-40B4-BE49-F238E27FC236}">
                <a16:creationId xmlns:a16="http://schemas.microsoft.com/office/drawing/2014/main" id="{033CEAFF-FF34-491A-9363-F3D6A08FE65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lnSpc>
                <a:spcPct val="90000"/>
              </a:lnSpc>
              <a:buSzPct val="100000"/>
            </a:pPr>
            <a:r>
              <a:rPr lang="de-DE" altLang="de-DE" sz="2800" b="1">
                <a:solidFill>
                  <a:srgbClr val="003366"/>
                </a:solidFill>
                <a:latin typeface="Calibri" panose="020F0502020204030204" pitchFamily="34" charset="0"/>
                <a:cs typeface="Calibri" panose="020F0502020204030204" pitchFamily="34" charset="0"/>
              </a:rPr>
              <a:t>Ihr Feedback…</a:t>
            </a:r>
          </a:p>
        </p:txBody>
      </p:sp>
      <p:sp>
        <p:nvSpPr>
          <p:cNvPr id="98307" name="Text Box 2">
            <a:extLst>
              <a:ext uri="{FF2B5EF4-FFF2-40B4-BE49-F238E27FC236}">
                <a16:creationId xmlns:a16="http://schemas.microsoft.com/office/drawing/2014/main" id="{395F57BB-7068-4C2E-927B-42151D9B64A6}"/>
              </a:ext>
            </a:extLst>
          </p:cNvPr>
          <p:cNvSpPr txBox="1">
            <a:spLocks noChangeArrowheads="1"/>
          </p:cNvSpPr>
          <p:nvPr/>
        </p:nvSpPr>
        <p:spPr bwMode="auto">
          <a:xfrm>
            <a:off x="914400" y="2362200"/>
            <a:ext cx="8001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42900" indent="-341313">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1pPr>
            <a:lvl2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2pPr>
            <a:lvl3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3pPr>
            <a:lvl4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4pPr>
            <a:lvl5pPr>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2813" algn="l"/>
                <a:tab pos="1827213" algn="l"/>
                <a:tab pos="2741613" algn="l"/>
                <a:tab pos="3656013" algn="l"/>
                <a:tab pos="4570413" algn="l"/>
                <a:tab pos="5484813" algn="l"/>
                <a:tab pos="6399213" algn="l"/>
                <a:tab pos="7313613" algn="l"/>
                <a:tab pos="8228013" algn="l"/>
                <a:tab pos="9142413" algn="l"/>
                <a:tab pos="10056813" algn="l"/>
              </a:tabLst>
              <a:defRPr sz="2400">
                <a:solidFill>
                  <a:schemeClr val="bg1"/>
                </a:solidFill>
                <a:latin typeface="Times New Roman" panose="02020603050405020304" pitchFamily="18" charset="0"/>
                <a:ea typeface="MS PGothic" panose="020B0600070205080204" pitchFamily="34" charset="-128"/>
              </a:defRPr>
            </a:lvl9pPr>
          </a:lstStyle>
          <a:p>
            <a:pPr eaLnBrk="1" hangingPunct="1">
              <a:spcBef>
                <a:spcPts val="700"/>
              </a:spcBef>
              <a:buSzPct val="75000"/>
              <a:defRPr/>
            </a:pPr>
            <a:r>
              <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 hilft uns weiter:</a:t>
            </a:r>
          </a:p>
          <a:p>
            <a:pPr eaLnBrk="1" hangingPunct="1">
              <a:spcBef>
                <a:spcPts val="700"/>
              </a:spcBef>
              <a:buSzPct val="75000"/>
              <a:defRPr/>
            </a:pPr>
            <a:endParaRPr lang="de-DE" altLang="de-DE" b="1"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hat Ihnen besonders gefallen?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können wir besser machen?</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Was haben Sie vermisst?</a:t>
            </a:r>
          </a:p>
          <a:p>
            <a:pPr marL="344487" indent="-342900" eaLnBrk="1" hangingPunct="1">
              <a:spcBef>
                <a:spcPts val="7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Weitere Anregungen?</a:t>
            </a:r>
            <a:endParaRPr lang="de-DE" altLang="de-DE" sz="1800" dirty="0">
              <a:solidFill>
                <a:srgbClr val="003366"/>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48132" name="Text Box 5">
            <a:extLst>
              <a:ext uri="{FF2B5EF4-FFF2-40B4-BE49-F238E27FC236}">
                <a16:creationId xmlns:a16="http://schemas.microsoft.com/office/drawing/2014/main" id="{ACEB37A9-187C-41CF-AAED-1382647AD89A}"/>
              </a:ext>
            </a:extLst>
          </p:cNvPr>
          <p:cNvSpPr txBox="1">
            <a:spLocks noChangeArrowheads="1"/>
          </p:cNvSpPr>
          <p:nvPr/>
        </p:nvSpPr>
        <p:spPr bwMode="auto">
          <a:xfrm>
            <a:off x="0" y="6456363"/>
            <a:ext cx="75565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48</a:t>
            </a:r>
          </a:p>
        </p:txBody>
      </p:sp>
      <p:pic>
        <p:nvPicPr>
          <p:cNvPr id="51205" name="Picture 6">
            <a:extLst>
              <a:ext uri="{FF2B5EF4-FFF2-40B4-BE49-F238E27FC236}">
                <a16:creationId xmlns:a16="http://schemas.microsoft.com/office/drawing/2014/main" id="{5FE50B14-06EF-45F4-A923-4167B4CB0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1314450"/>
            <a:ext cx="2282825" cy="4781550"/>
          </a:xfrm>
          <a:prstGeom prst="rect">
            <a:avLst/>
          </a:prstGeom>
          <a:noFill/>
          <a:ln>
            <a:noFill/>
          </a:ln>
          <a:effectLst>
            <a:outerShdw blurRad="63500" dist="139498" dir="2700000" algn="ctr" rotWithShape="0">
              <a:srgbClr val="333333">
                <a:alpha val="65018"/>
              </a:srgbClr>
            </a:outerShdw>
          </a:effectLst>
          <a:extLst>
            <a:ext uri="{909E8E84-426E-40dd-AFC4-6F175D3DCCD1}"/>
            <a:ext uri="{91240B29-F687-4f45-9708-019B960494DF}"/>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3770E45-1D63-4C5F-A55D-20CB259F5331}"/>
              </a:ext>
            </a:extLst>
          </p:cNvPr>
          <p:cNvSpPr>
            <a:spLocks noGrp="1" noChangeArrowheads="1"/>
          </p:cNvSpPr>
          <p:nvPr>
            <p:ph type="title"/>
          </p:nvPr>
        </p:nvSpPr>
        <p:spPr>
          <a:xfrm>
            <a:off x="914400" y="981075"/>
            <a:ext cx="8001000" cy="719138"/>
          </a:xfrm>
        </p:spPr>
        <p:txBody>
          <a:bodyPr/>
          <a:lstStyle/>
          <a:p>
            <a:pPr algn="ctr" eaLnBrk="1" hangingPunct="1"/>
            <a:r>
              <a:rPr lang="de-DE" altLang="de-DE" sz="3200">
                <a:solidFill>
                  <a:srgbClr val="002060"/>
                </a:solidFill>
                <a:latin typeface="Calibri" panose="020F0502020204030204" pitchFamily="34" charset="0"/>
                <a:cs typeface="Calibri" panose="020F0502020204030204" pitchFamily="34" charset="0"/>
              </a:rPr>
              <a:t>Danke für Ihre Aufmerksamkeit!</a:t>
            </a:r>
          </a:p>
        </p:txBody>
      </p:sp>
      <p:sp>
        <p:nvSpPr>
          <p:cNvPr id="52227" name="Rectangle 5">
            <a:extLst>
              <a:ext uri="{FF2B5EF4-FFF2-40B4-BE49-F238E27FC236}">
                <a16:creationId xmlns:a16="http://schemas.microsoft.com/office/drawing/2014/main" id="{0875A39D-25F0-490E-B63F-55F51C8A02C4}"/>
              </a:ext>
            </a:extLst>
          </p:cNvPr>
          <p:cNvSpPr>
            <a:spLocks noGrp="1" noChangeArrowheads="1"/>
          </p:cNvSpPr>
          <p:nvPr>
            <p:ph idx="1"/>
          </p:nvPr>
        </p:nvSpPr>
        <p:spPr>
          <a:xfrm>
            <a:off x="889000" y="1822450"/>
            <a:ext cx="8001000" cy="3733800"/>
          </a:xfrm>
          <a:extLst>
            <a:ext uri="{909E8E84-426E-40dd-AFC4-6F175D3DCCD1}"/>
            <a:ext uri="{91240B29-F687-4f45-9708-019B960494DF}"/>
            <a:ext uri="{AF507438-7753-43e0-B8FC-AC1667EBCBE1}"/>
            <a:ext uri="{FAA26D3D-D897-4be2-8F04-BA451C77F1D7}"/>
          </a:extLst>
        </p:spPr>
        <p:txBody>
          <a:bodyPr/>
          <a:lstStyle/>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a:p>
            <a:pPr eaLnBrk="1" hangingPunct="1">
              <a:buFont typeface="Wingdings" charset="0"/>
              <a:buNone/>
              <a:defRPr/>
            </a:pPr>
            <a:endParaRPr lang="de-DE" dirty="0">
              <a:ea typeface="ＭＳ Ｐゴシック" charset="0"/>
              <a:cs typeface="+mn-cs"/>
            </a:endParaRPr>
          </a:p>
        </p:txBody>
      </p:sp>
      <p:sp>
        <p:nvSpPr>
          <p:cNvPr id="3" name="Textfeld 2">
            <a:extLst>
              <a:ext uri="{FF2B5EF4-FFF2-40B4-BE49-F238E27FC236}">
                <a16:creationId xmlns:a16="http://schemas.microsoft.com/office/drawing/2014/main" id="{02BA7866-02D4-4FFC-945D-4076D4A96479}"/>
              </a:ext>
            </a:extLst>
          </p:cNvPr>
          <p:cNvSpPr txBox="1"/>
          <p:nvPr/>
        </p:nvSpPr>
        <p:spPr>
          <a:xfrm>
            <a:off x="1093788" y="2214563"/>
            <a:ext cx="5635625" cy="1962150"/>
          </a:xfrm>
          <a:prstGeom prst="rect">
            <a:avLst/>
          </a:prstGeom>
          <a:noFill/>
        </p:spPr>
        <p:txBody>
          <a:bodyPr lIns="91420" tIns="45711" rIns="91420" bIns="45711">
            <a:spAutoFit/>
          </a:bodyPr>
          <a:lstStyle/>
          <a:p>
            <a:pPr defTabSz="914400" eaLnBrk="1" hangingPunct="1">
              <a:spcBef>
                <a:spcPts val="600"/>
              </a:spcBef>
              <a:buSzPct val="75000"/>
              <a:defRPr/>
            </a:pPr>
            <a:endParaRPr lang="de-DE" altLang="de-DE" sz="2000" i="1" dirty="0">
              <a:solidFill>
                <a:srgbClr val="003366"/>
              </a:solidFill>
              <a:latin typeface="Calibri" panose="020F0502020204030204" pitchFamily="34" charset="0"/>
              <a:ea typeface="WenQuanYi Micro Hei" charset="0"/>
              <a:cs typeface="Calibri" panose="020F0502020204030204" pitchFamily="34" charset="0"/>
            </a:endParaRPr>
          </a:p>
          <a:p>
            <a:pPr defTabSz="914400" eaLnBrk="1" hangingPunct="1">
              <a:spcBef>
                <a:spcPts val="6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Kontakt: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Kerstin</a:t>
            </a: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Dahmen</a:t>
            </a:r>
          </a:p>
          <a:p>
            <a:pPr defTabSz="914400" eaLnBrk="1" hangingPunct="1">
              <a:spcBef>
                <a:spcPts val="500"/>
              </a:spcBef>
              <a:buSzPct val="75000"/>
              <a:defRPr/>
            </a:pPr>
            <a:r>
              <a:rPr lang="de-DE" altLang="de-DE" sz="2000" b="1" dirty="0">
                <a:solidFill>
                  <a:srgbClr val="003366"/>
                </a:solidFill>
                <a:latin typeface="Calibri" panose="020F0502020204030204" pitchFamily="34" charset="0"/>
                <a:ea typeface="WenQuanYi Micro Hei" charset="0"/>
                <a:cs typeface="Calibri" panose="020F0502020204030204" pitchFamily="34" charset="0"/>
              </a:rPr>
              <a:t>E-Mail:		</a:t>
            </a:r>
            <a:r>
              <a:rPr lang="de-DE" altLang="de-DE" sz="2000" dirty="0">
                <a:solidFill>
                  <a:srgbClr val="003366"/>
                </a:solidFill>
                <a:latin typeface="Calibri" panose="020F0502020204030204" pitchFamily="34" charset="0"/>
                <a:ea typeface="WenQuanYi Micro Hei" charset="0"/>
                <a:cs typeface="Calibri" panose="020F0502020204030204" pitchFamily="34" charset="0"/>
              </a:rPr>
              <a:t>fairschnitt@femnet-ev.de</a:t>
            </a:r>
          </a:p>
          <a:p>
            <a:pPr defTabSz="914400" eaLnBrk="1" hangingPunct="1">
              <a:spcBef>
                <a:spcPts val="500"/>
              </a:spcBef>
              <a:buSzPct val="75000"/>
              <a:defRPr/>
            </a:pPr>
            <a:r>
              <a:rPr lang="de-DE" altLang="de-DE" sz="2000" b="1" dirty="0">
                <a:solidFill>
                  <a:srgbClr val="002060"/>
                </a:solidFill>
                <a:latin typeface="Calibri" panose="020F0502020204030204" pitchFamily="34" charset="0"/>
                <a:ea typeface="WenQuanYi Micro Hei" charset="0"/>
                <a:cs typeface="Calibri" panose="020F0502020204030204" pitchFamily="34" charset="0"/>
              </a:rPr>
              <a:t>Internet:	</a:t>
            </a:r>
            <a:r>
              <a:rPr lang="de-DE" sz="2000" i="1" dirty="0">
                <a:solidFill>
                  <a:srgbClr val="002060"/>
                </a:solidFill>
                <a:latin typeface="Calibri" panose="020F0502020204030204" pitchFamily="34" charset="0"/>
                <a:ea typeface="+mn-ea"/>
                <a:cs typeface="Calibri" panose="020F0502020204030204" pitchFamily="34" charset="0"/>
              </a:rPr>
              <a:t>www.fairschnitt.org</a:t>
            </a:r>
          </a:p>
          <a:p>
            <a:pPr defTabSz="914400" eaLnBrk="1" hangingPunct="1">
              <a:spcBef>
                <a:spcPts val="500"/>
              </a:spcBef>
              <a:buSzPct val="75000"/>
              <a:defRPr/>
            </a:pPr>
            <a:r>
              <a:rPr lang="de-DE" sz="2000" b="1" dirty="0">
                <a:solidFill>
                  <a:srgbClr val="003366">
                    <a:lumMod val="75000"/>
                  </a:srgbClr>
                </a:solidFill>
                <a:latin typeface="Calibri" panose="020F0502020204030204" pitchFamily="34" charset="0"/>
                <a:ea typeface="+mn-ea"/>
                <a:cs typeface="Calibri" panose="020F0502020204030204" pitchFamily="34" charset="0"/>
              </a:rPr>
              <a:t>Tel.:		</a:t>
            </a:r>
            <a:r>
              <a:rPr lang="de-DE" sz="2000" dirty="0">
                <a:solidFill>
                  <a:srgbClr val="003366">
                    <a:lumMod val="75000"/>
                  </a:srgbClr>
                </a:solidFill>
                <a:latin typeface="Calibri" panose="020F0502020204030204" pitchFamily="34" charset="0"/>
                <a:ea typeface="+mn-ea"/>
                <a:cs typeface="Calibri" panose="020F0502020204030204" pitchFamily="34" charset="0"/>
              </a:rPr>
              <a:t>0228 - 18038116</a:t>
            </a:r>
          </a:p>
        </p:txBody>
      </p:sp>
      <p:sp>
        <p:nvSpPr>
          <p:cNvPr id="50181" name="Text Box 5">
            <a:extLst>
              <a:ext uri="{FF2B5EF4-FFF2-40B4-BE49-F238E27FC236}">
                <a16:creationId xmlns:a16="http://schemas.microsoft.com/office/drawing/2014/main" id="{AE2634CF-3169-4806-8352-E3A6E3FD58EC}"/>
              </a:ext>
            </a:extLst>
          </p:cNvPr>
          <p:cNvSpPr txBox="1">
            <a:spLocks noChangeArrowheads="1"/>
          </p:cNvSpPr>
          <p:nvPr/>
        </p:nvSpPr>
        <p:spPr bwMode="auto">
          <a:xfrm rot="-745206">
            <a:off x="4940300" y="3822700"/>
            <a:ext cx="5040313"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0" tIns="45711" rIns="91420" bIns="45711">
            <a:spAutoFit/>
          </a:bodyPr>
          <a:lstStyle>
            <a:lvl1pPr>
              <a:defRPr>
                <a:solidFill>
                  <a:schemeClr val="tx1"/>
                </a:solidFill>
                <a:latin typeface="Arial" panose="020B0604020202020204" pitchFamily="34" charset="0"/>
                <a:ea typeface="Microsoft YaHei" panose="020B0503020204020204" pitchFamily="34" charset="-122"/>
              </a:defRPr>
            </a:lvl1pPr>
            <a:lvl2pPr marL="457200">
              <a:defRPr>
                <a:solidFill>
                  <a:schemeClr val="tx1"/>
                </a:solidFill>
                <a:latin typeface="Arial" panose="020B0604020202020204" pitchFamily="34" charset="0"/>
                <a:ea typeface="Microsoft YaHei" panose="020B0503020204020204" pitchFamily="34" charset="-122"/>
              </a:defRPr>
            </a:lvl2pPr>
            <a:lvl3pPr marL="914400">
              <a:defRPr>
                <a:solidFill>
                  <a:schemeClr val="tx1"/>
                </a:solidFill>
                <a:latin typeface="Arial" panose="020B0604020202020204" pitchFamily="34" charset="0"/>
                <a:ea typeface="Microsoft YaHei" panose="020B0503020204020204" pitchFamily="34" charset="-122"/>
              </a:defRPr>
            </a:lvl3pPr>
            <a:lvl4pPr marL="1371600">
              <a:defRPr>
                <a:solidFill>
                  <a:schemeClr val="tx1"/>
                </a:solidFill>
                <a:latin typeface="Arial" panose="020B0604020202020204" pitchFamily="34" charset="0"/>
                <a:ea typeface="Microsoft YaHei" panose="020B0503020204020204" pitchFamily="34" charset="-122"/>
              </a:defRPr>
            </a:lvl4pPr>
            <a:lvl5pPr marL="1828800">
              <a:defRPr>
                <a:solidFill>
                  <a:schemeClr val="tx1"/>
                </a:solidFill>
                <a:latin typeface="Arial" panose="020B0604020202020204" pitchFamily="34" charset="0"/>
                <a:ea typeface="Microsoft YaHei" panose="020B0503020204020204" pitchFamily="34" charset="-122"/>
              </a:defRPr>
            </a:lvl5pPr>
            <a:lvl6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6pPr>
            <a:lvl7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7pPr>
            <a:lvl8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8pPr>
            <a:lvl9pPr indent="-228600" eaLnBrk="0" fontAlgn="base" hangingPunct="0">
              <a:spcBef>
                <a:spcPct val="0"/>
              </a:spcBef>
              <a:spcAft>
                <a:spcPct val="0"/>
              </a:spcAft>
              <a:defRPr>
                <a:solidFill>
                  <a:schemeClr val="tx1"/>
                </a:solidFill>
                <a:latin typeface="Arial" panose="020B0604020202020204" pitchFamily="34" charset="0"/>
                <a:ea typeface="Microsoft YaHei" panose="020B0503020204020204" pitchFamily="34" charset="-122"/>
              </a:defRPr>
            </a:lvl9pPr>
          </a:lstStyle>
          <a:p>
            <a:pPr defTabSz="914400">
              <a:spcBef>
                <a:spcPct val="50000"/>
              </a:spcBef>
            </a:pPr>
            <a:r>
              <a:rPr lang="de-DE" altLang="de-DE" sz="6600" b="1" i="1">
                <a:solidFill>
                  <a:srgbClr val="003366"/>
                </a:solidFill>
                <a:latin typeface="Comic Sans MS" panose="030F0702030302020204" pitchFamily="66" charset="0"/>
                <a:ea typeface="MS PGothic" panose="020B0600070205080204" pitchFamily="34" charset="-128"/>
                <a:cs typeface="Arial" panose="020B0604020202020204" pitchFamily="34" charset="0"/>
              </a:rPr>
              <a:t>Fragen?</a:t>
            </a:r>
          </a:p>
        </p:txBody>
      </p:sp>
      <p:sp>
        <p:nvSpPr>
          <p:cNvPr id="50185" name="Rechteck 1">
            <a:extLst>
              <a:ext uri="{FF2B5EF4-FFF2-40B4-BE49-F238E27FC236}">
                <a16:creationId xmlns:a16="http://schemas.microsoft.com/office/drawing/2014/main" id="{F52D36CF-0B6A-4988-AC10-47A7C06569C7}"/>
              </a:ext>
            </a:extLst>
          </p:cNvPr>
          <p:cNvSpPr>
            <a:spLocks noChangeArrowheads="1"/>
          </p:cNvSpPr>
          <p:nvPr/>
        </p:nvSpPr>
        <p:spPr bwMode="auto">
          <a:xfrm>
            <a:off x="0" y="6457950"/>
            <a:ext cx="755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buSzPct val="100000"/>
            </a:pPr>
            <a:r>
              <a:rPr lang="de-DE" altLang="de-DE" sz="2000" b="1" dirty="0">
                <a:solidFill>
                  <a:srgbClr val="FFFFFF"/>
                </a:solidFill>
                <a:latin typeface="Calibri" panose="020F0502020204030204" pitchFamily="34" charset="0"/>
                <a:cs typeface="Calibri" panose="020F0502020204030204" pitchFamily="34" charset="0"/>
              </a:rPr>
              <a:t>49</a:t>
            </a:r>
          </a:p>
        </p:txBody>
      </p:sp>
      <p:sp>
        <p:nvSpPr>
          <p:cNvPr id="11" name="Text Box 2">
            <a:extLst>
              <a:ext uri="{FF2B5EF4-FFF2-40B4-BE49-F238E27FC236}">
                <a16:creationId xmlns:a16="http://schemas.microsoft.com/office/drawing/2014/main" id="{2135DDFA-9D8F-445D-AC79-3B20B4E93815}"/>
              </a:ext>
            </a:extLst>
          </p:cNvPr>
          <p:cNvSpPr txBox="1">
            <a:spLocks noChangeArrowheads="1"/>
          </p:cNvSpPr>
          <p:nvPr/>
        </p:nvSpPr>
        <p:spPr bwMode="auto">
          <a:xfrm>
            <a:off x="827584" y="5431504"/>
            <a:ext cx="6441071" cy="9797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20" tIns="45711" rIns="91420" bIns="45711">
            <a:spAutoFit/>
          </a:bodyPr>
          <a:ls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MS PGothic" panose="020B0600070205080204" pitchFamily="34" charset="-128"/>
                <a:cs typeface="+mn-cs"/>
              </a:defRPr>
            </a:lvl9pPr>
          </a:lstStyle>
          <a:p>
            <a:pPr marL="0" marR="0" lvl="0" indent="0" algn="l" defTabSz="912813" rtl="0" eaLnBrk="1" fontAlgn="base" latinLnBrk="0" hangingPunct="1">
              <a:lnSpc>
                <a:spcPct val="100000"/>
              </a:lnSpc>
              <a:spcBef>
                <a:spcPct val="0"/>
              </a:spcBef>
              <a:spcAft>
                <a:spcPts val="1000"/>
              </a:spcAft>
              <a:buClrTx/>
              <a:buSzTx/>
              <a:buFontTx/>
              <a:buNone/>
              <a:tabLst/>
              <a:defRPr/>
            </a:pPr>
            <a:r>
              <a:rPr kumimoji="0" lang="de-DE" altLang="de-DE" sz="9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rPr>
              <a:t>Gefördert von		         aus Mitteln des Landes NRW		   und im Auftrag des   </a:t>
            </a:r>
          </a:p>
          <a:p>
            <a:pPr marL="0" marR="0" lvl="0" indent="0" algn="l" defTabSz="912813" rtl="0" eaLnBrk="1" fontAlgn="base" latinLnBrk="0" hangingPunct="1">
              <a:lnSpc>
                <a:spcPct val="100000"/>
              </a:lnSpc>
              <a:spcBef>
                <a:spcPct val="0"/>
              </a:spcBef>
              <a:spcAft>
                <a:spcPts val="1000"/>
              </a:spcAft>
              <a:buClrTx/>
              <a:buSzTx/>
              <a:buFontTx/>
              <a:buNone/>
              <a:tabLst/>
              <a:defRPr/>
            </a:pPr>
            <a:endParaRPr kumimoji="0" lang="de-DE" altLang="de-DE" sz="800" b="0" i="0" u="none" strike="noStrike" kern="1200" cap="none" spc="0" normalizeH="0" baseline="0" noProof="0" dirty="0">
              <a:ln>
                <a:noFill/>
              </a:ln>
              <a:solidFill>
                <a:srgbClr val="003366"/>
              </a:solidFill>
              <a:effectLst/>
              <a:uLnTx/>
              <a:uFillTx/>
              <a:latin typeface="Calibri" panose="020F0502020204030204" pitchFamily="34" charset="0"/>
              <a:ea typeface="MS PGothic" panose="020B0600070205080204" pitchFamily="34" charset="-128"/>
              <a:cs typeface="Arial" panose="020B0604020202020204" pitchFamily="34" charset="0"/>
            </a:endParaRPr>
          </a:p>
          <a:p>
            <a:pPr marL="0" marR="0" lvl="0" indent="0" algn="l" defTabSz="912813" rtl="0" eaLnBrk="1" fontAlgn="base" latinLnBrk="0" hangingPunct="1">
              <a:lnSpc>
                <a:spcPct val="100000"/>
              </a:lnSpc>
              <a:spcBef>
                <a:spcPct val="0"/>
              </a:spcBef>
              <a:spcAft>
                <a:spcPct val="0"/>
              </a:spcAft>
              <a:buClrTx/>
              <a:buSzTx/>
              <a:buFontTx/>
              <a:buNone/>
              <a:tabLst/>
              <a:defRPr/>
            </a:pPr>
            <a:endParaRPr kumimoji="0" lang="de-DE" altLang="de-DE" sz="2400" b="0" i="0" u="none" strike="noStrike" kern="1200" cap="none" spc="0" normalizeH="0" baseline="0" noProof="0" dirty="0">
              <a:ln>
                <a:noFill/>
              </a:ln>
              <a:solidFill>
                <a:srgbClr val="003366"/>
              </a:solidFill>
              <a:effectLst/>
              <a:uLnTx/>
              <a:uFillTx/>
              <a:latin typeface="Arial" panose="020B0604020202020204" pitchFamily="34" charset="0"/>
              <a:ea typeface="MS PGothic" panose="020B0600070205080204" pitchFamily="34" charset="-128"/>
              <a:cs typeface="Arial" panose="020B0604020202020204" pitchFamily="34" charset="0"/>
            </a:endParaRPr>
          </a:p>
        </p:txBody>
      </p:sp>
      <p:pic>
        <p:nvPicPr>
          <p:cNvPr id="12" name="Picture 2">
            <a:extLst>
              <a:ext uri="{FF2B5EF4-FFF2-40B4-BE49-F238E27FC236}">
                <a16:creationId xmlns:a16="http://schemas.microsoft.com/office/drawing/2014/main" id="{1860C891-2D20-4CEE-819D-BD54D282E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9716" y="5600402"/>
            <a:ext cx="2219325"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Grafik 12">
            <a:extLst>
              <a:ext uri="{FF2B5EF4-FFF2-40B4-BE49-F238E27FC236}">
                <a16:creationId xmlns:a16="http://schemas.microsoft.com/office/drawing/2014/main" id="{FE992FC1-7F4D-4B71-ABCD-E588B90E60B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23" y="5462092"/>
            <a:ext cx="1769687" cy="773054"/>
          </a:xfrm>
          <a:prstGeom prst="rect">
            <a:avLst/>
          </a:prstGeom>
        </p:spPr>
      </p:pic>
      <p:pic>
        <p:nvPicPr>
          <p:cNvPr id="14" name="Grafik 13">
            <a:extLst>
              <a:ext uri="{FF2B5EF4-FFF2-40B4-BE49-F238E27FC236}">
                <a16:creationId xmlns:a16="http://schemas.microsoft.com/office/drawing/2014/main" id="{3DC1D3F7-344D-4551-BCE8-5159DC4C853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2672" y="5753229"/>
            <a:ext cx="1796089" cy="555720"/>
          </a:xfrm>
          <a:prstGeom prst="rect">
            <a:avLst/>
          </a:prstGeom>
        </p:spPr>
      </p:pic>
      <p:pic>
        <p:nvPicPr>
          <p:cNvPr id="15" name="Grafik 14">
            <a:extLst>
              <a:ext uri="{FF2B5EF4-FFF2-40B4-BE49-F238E27FC236}">
                <a16:creationId xmlns:a16="http://schemas.microsoft.com/office/drawing/2014/main" id="{2EA0EEF9-32E8-40F8-A0DB-2458052D66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53386" y="5809151"/>
            <a:ext cx="1989247" cy="49979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AA7038C8-4E9C-40A2-8362-5F946AB22BA4}"/>
              </a:ext>
            </a:extLst>
          </p:cNvPr>
          <p:cNvSpPr txBox="1">
            <a:spLocks noChangeArrowheads="1"/>
          </p:cNvSpPr>
          <p:nvPr/>
        </p:nvSpPr>
        <p:spPr bwMode="auto">
          <a:xfrm>
            <a:off x="1187624" y="102667"/>
            <a:ext cx="6768752" cy="1238101"/>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Kurzer Ausblick auf das Programm</a:t>
            </a:r>
          </a:p>
        </p:txBody>
      </p:sp>
      <p:sp>
        <p:nvSpPr>
          <p:cNvPr id="2" name="Rechteck: abgerundete Ecken 5"/>
          <p:cNvSpPr>
            <a:spLocks noChangeArrowheads="1"/>
          </p:cNvSpPr>
          <p:nvPr/>
        </p:nvSpPr>
        <p:spPr bwMode="auto">
          <a:xfrm>
            <a:off x="1259632" y="2060848"/>
            <a:ext cx="6992714" cy="629133"/>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Internationale Rechtslage</a:t>
            </a:r>
            <a:endParaRPr kumimoji="0" lang="de-DE" altLang="de-DE" sz="2000" b="0" i="0" u="none" strike="noStrike" cap="none" normalizeH="0" baseline="0" dirty="0">
              <a:ln>
                <a:noFill/>
              </a:ln>
              <a:effectLst/>
              <a:latin typeface="Arial" panose="020B0604020202020204" pitchFamily="34" charset="0"/>
            </a:endParaRPr>
          </a:p>
        </p:txBody>
      </p:sp>
      <p:sp>
        <p:nvSpPr>
          <p:cNvPr id="3" name="Rechteck: abgerundete Ecken 6"/>
          <p:cNvSpPr>
            <a:spLocks noChangeArrowheads="1"/>
          </p:cNvSpPr>
          <p:nvPr/>
        </p:nvSpPr>
        <p:spPr bwMode="auto">
          <a:xfrm>
            <a:off x="1262655" y="1478985"/>
            <a:ext cx="3309345"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Kindern</a:t>
            </a:r>
            <a:endParaRPr kumimoji="0" lang="de-DE" altLang="de-DE" sz="2000" b="0" i="0" u="none" strike="noStrike" cap="none" normalizeH="0" baseline="0" dirty="0">
              <a:ln>
                <a:noFill/>
              </a:ln>
              <a:effectLst/>
              <a:latin typeface="Arial" panose="020B0604020202020204" pitchFamily="34" charset="0"/>
            </a:endParaRPr>
          </a:p>
        </p:txBody>
      </p:sp>
      <p:sp>
        <p:nvSpPr>
          <p:cNvPr id="5" name="Rechteck: abgerundete Ecken 7"/>
          <p:cNvSpPr>
            <a:spLocks noChangeArrowheads="1"/>
          </p:cNvSpPr>
          <p:nvPr/>
        </p:nvSpPr>
        <p:spPr bwMode="auto">
          <a:xfrm>
            <a:off x="4788024" y="1478984"/>
            <a:ext cx="3457086"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Müttern</a:t>
            </a:r>
            <a:endParaRPr kumimoji="0" lang="de-DE" altLang="de-DE" sz="2000" b="0" i="0" u="none" strike="noStrike" cap="none" normalizeH="0" baseline="0" dirty="0">
              <a:ln>
                <a:noFill/>
              </a:ln>
              <a:effectLst/>
              <a:latin typeface="Arial" panose="020B0604020202020204" pitchFamily="34" charset="0"/>
            </a:endParaRPr>
          </a:p>
        </p:txBody>
      </p:sp>
      <p:sp>
        <p:nvSpPr>
          <p:cNvPr id="6" name="Rechteck: abgerundete Ecken 9"/>
          <p:cNvSpPr>
            <a:spLocks noChangeArrowheads="1"/>
          </p:cNvSpPr>
          <p:nvPr/>
        </p:nvSpPr>
        <p:spPr bwMode="auto">
          <a:xfrm>
            <a:off x="1259632" y="3576092"/>
            <a:ext cx="6992714" cy="717004"/>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Arbeits- und Lebensbedingungen von Müttern und Kindern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8" name="Rechteck: abgerundete Ecken 10"/>
          <p:cNvSpPr>
            <a:spLocks noChangeArrowheads="1"/>
          </p:cNvSpPr>
          <p:nvPr/>
        </p:nvSpPr>
        <p:spPr bwMode="auto">
          <a:xfrm>
            <a:off x="1259632" y="5327341"/>
            <a:ext cx="6992714" cy="693947"/>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Handlungsoptionen verschiedener Akteure (Schwerpunkt Indien)</a:t>
            </a:r>
            <a:endParaRPr lang="de-DE" altLang="de-DE" sz="2000" dirty="0">
              <a:solidFill>
                <a:srgbClr val="002060"/>
              </a:solidFill>
              <a:latin typeface="Arial" panose="020B0604020202020204" pitchFamily="34" charset="0"/>
            </a:endParaRPr>
          </a:p>
        </p:txBody>
      </p:sp>
      <p:sp>
        <p:nvSpPr>
          <p:cNvPr id="9" name="Rechteck: abgerundete Ecken 12"/>
          <p:cNvSpPr>
            <a:spLocks noChangeArrowheads="1"/>
          </p:cNvSpPr>
          <p:nvPr/>
        </p:nvSpPr>
        <p:spPr bwMode="auto">
          <a:xfrm>
            <a:off x="1259632" y="6138033"/>
            <a:ext cx="6992714" cy="675343"/>
          </a:xfrm>
          <a:prstGeom prst="roundRect">
            <a:avLst>
              <a:gd name="adj" fmla="val 16667"/>
            </a:avLst>
          </a:prstGeom>
          <a:solidFill>
            <a:srgbClr val="8EB0D8"/>
          </a:solidFill>
          <a:ln w="12700">
            <a:noFill/>
            <a:miter lim="800000"/>
            <a:headEnd/>
            <a:tailEnd/>
          </a:ln>
        </p:spPr>
        <p:txBody>
          <a:bodyPr vert="horz" wrap="square" lIns="91440" tIns="45720" rIns="91440" bIns="45720" numCol="1" anchor="ctr" anchorCtr="0" compatLnSpc="1">
            <a:prstTxWarp prst="textNoShape">
              <a:avLst/>
            </a:prstTxWarp>
          </a:bodyPr>
          <a:lstStyle/>
          <a:p>
            <a:pPr algn="ctr" defTabSz="914400" eaLnBrk="0" hangingPunct="0">
              <a:buClrTx/>
              <a:buSzTx/>
            </a:pP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Lösungsansätze: </a:t>
            </a:r>
            <a:b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r>
              <a:rPr lang="de-DE" altLang="de-DE" sz="2000" dirty="0">
                <a:solidFill>
                  <a:srgbClr val="002060"/>
                </a:solidFill>
                <a:latin typeface="Calibri" panose="020F0502020204030204" pitchFamily="34" charset="0"/>
                <a:ea typeface="Calibri" panose="020F0502020204030204" pitchFamily="34" charset="0"/>
                <a:cs typeface="Times New Roman" panose="02020603050405020304" pitchFamily="18" charset="0"/>
              </a:rPr>
              <a:t>Was kann ich selber tun?</a:t>
            </a:r>
            <a:endParaRPr lang="de-DE" altLang="de-DE" sz="2000" dirty="0">
              <a:solidFill>
                <a:srgbClr val="002060"/>
              </a:solidFill>
              <a:latin typeface="Arial" panose="020B0604020202020204" pitchFamily="34" charset="0"/>
            </a:endParaRPr>
          </a:p>
        </p:txBody>
      </p:sp>
      <p:sp>
        <p:nvSpPr>
          <p:cNvPr id="10" name="Rechteck: abgerundete Ecken 13"/>
          <p:cNvSpPr>
            <a:spLocks noChangeArrowheads="1"/>
          </p:cNvSpPr>
          <p:nvPr/>
        </p:nvSpPr>
        <p:spPr bwMode="auto">
          <a:xfrm>
            <a:off x="1259632" y="2875175"/>
            <a:ext cx="6992714" cy="625833"/>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Nationale Rechtslage 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11" name="AutoShape 4"/>
          <p:cNvSpPr>
            <a:spLocks noChangeArrowheads="1"/>
          </p:cNvSpPr>
          <p:nvPr/>
        </p:nvSpPr>
        <p:spPr bwMode="auto">
          <a:xfrm>
            <a:off x="1259632" y="4392376"/>
            <a:ext cx="6992714" cy="764816"/>
          </a:xfrm>
          <a:prstGeom prst="roundRect">
            <a:avLst>
              <a:gd name="adj" fmla="val 16667"/>
            </a:avLst>
          </a:prstGeom>
          <a:solidFill>
            <a:srgbClr val="00B0F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Verstöße gegen internationale und nationale Rechte </a:t>
            </a:r>
            <a:b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br>
            <a:r>
              <a:rPr kumimoji="0" lang="de-DE" altLang="de-DE" sz="2000" b="0" i="0" u="none" strike="noStrike" cap="none" normalizeH="0" baseline="0" dirty="0">
                <a:ln>
                  <a:noFill/>
                </a:ln>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 Indien und Bangladesch</a:t>
            </a:r>
            <a:endParaRPr kumimoji="0" lang="de-DE" altLang="de-DE" sz="2000" b="0" i="0" u="none" strike="noStrike" cap="none" normalizeH="0" baseline="0" dirty="0">
              <a:ln>
                <a:noFill/>
              </a:ln>
              <a:solidFill>
                <a:srgbClr val="002060"/>
              </a:solidFill>
              <a:effectLst/>
              <a:latin typeface="Arial" panose="020B0604020202020204" pitchFamily="34" charset="0"/>
            </a:endParaRPr>
          </a:p>
        </p:txBody>
      </p:sp>
      <p:sp>
        <p:nvSpPr>
          <p:cNvPr id="12" name="Rectangle 9"/>
          <p:cNvSpPr>
            <a:spLocks noChangeArrowheads="1"/>
          </p:cNvSpPr>
          <p:nvPr/>
        </p:nvSpPr>
        <p:spPr bwMode="auto">
          <a:xfrm>
            <a:off x="639936" y="451693"/>
            <a:ext cx="9144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14" name="Text Box 5">
            <a:extLst>
              <a:ext uri="{FF2B5EF4-FFF2-40B4-BE49-F238E27FC236}">
                <a16:creationId xmlns:a16="http://schemas.microsoft.com/office/drawing/2014/main" id="{DB371341-A766-48CB-95BC-D0B876F80447}"/>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Microsoft YaHei" panose="020B0503020204020204" pitchFamily="34" charset="-122"/>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5</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1">
            <a:extLst>
              <a:ext uri="{FF2B5EF4-FFF2-40B4-BE49-F238E27FC236}">
                <a16:creationId xmlns:a16="http://schemas.microsoft.com/office/drawing/2014/main" id="{E45409B8-3514-42F0-8FA3-DC77245C7030}"/>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ctr" defTabSz="914400" rtl="0" eaLnBrk="1" fontAlgn="base" latinLnBrk="0" hangingPunct="1">
              <a:lnSpc>
                <a:spcPct val="9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800" b="1" i="0" u="none" strike="noStrike" kern="1200" cap="none" spc="0" normalizeH="0" baseline="0" noProof="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rPr>
              <a:t>Zentrale Quellen</a:t>
            </a:r>
          </a:p>
        </p:txBody>
      </p:sp>
      <p:sp>
        <p:nvSpPr>
          <p:cNvPr id="103427" name="Text Box 2">
            <a:extLst>
              <a:ext uri="{FF2B5EF4-FFF2-40B4-BE49-F238E27FC236}">
                <a16:creationId xmlns:a16="http://schemas.microsoft.com/office/drawing/2014/main" id="{166F6471-8426-4F6A-98BF-D1D49816F215}"/>
              </a:ext>
            </a:extLst>
          </p:cNvPr>
          <p:cNvSpPr txBox="1">
            <a:spLocks noChangeArrowheads="1"/>
          </p:cNvSpPr>
          <p:nvPr/>
        </p:nvSpPr>
        <p:spPr bwMode="auto">
          <a:xfrm>
            <a:off x="914400" y="2362200"/>
            <a:ext cx="8001000" cy="43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lvl="0" indent="0" defTabSz="914400" eaLnBrk="0" hangingPunct="0">
              <a:buClrTx/>
              <a:buSzTx/>
              <a:defRPr/>
            </a:pP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Cividep</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(2015): </a:t>
            </a:r>
            <a:r>
              <a:rPr lang="de-DE" sz="1600" spc="-1" dirty="0">
                <a:solidFill>
                  <a:srgbClr val="002060"/>
                </a:solidFill>
                <a:uFill>
                  <a:solidFill>
                    <a:srgbClr val="FFFFFF"/>
                  </a:solidFill>
                </a:uFill>
                <a:latin typeface="Calibri" panose="020F0502020204030204" pitchFamily="34" charset="0"/>
                <a:cs typeface="Calibri" panose="020F0502020204030204" pitchFamily="34" charset="0"/>
              </a:rPr>
              <a:t>Bedarfsanalyse über Kinderbetreuungseinrichtungen in der Bekleidungsindustrie in Bangalore, https://femnet.de/images/downloads/cividep/Bedarfsanalyse-Kinderbetreuung-in-BangaloresTextilsektor.pdf, Zugriff 19.09.2019</a:t>
            </a:r>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a:p>
            <a:pPr marL="0" lvl="0" indent="0" defTabSz="914400" eaLnBrk="0" hangingPunct="0">
              <a:buClrTx/>
              <a:buSzTx/>
              <a:defRPr/>
            </a:pP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ILO (2017): Global Estimates of Child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Labour</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https://www.ilo.org/wcmsp5/groups/public/@dgreports/@dcomm/documents/publication/wcms_575541.pdf,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Zugriff</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19.09.2019</a:t>
            </a:r>
          </a:p>
          <a:p>
            <a:pPr marL="0" indent="0" defTabSz="914400" eaLnBrk="0" hangingPunct="0">
              <a:buClrTx/>
              <a:buSzTx/>
              <a:defRPr/>
            </a:pPr>
            <a:r>
              <a:rPr lang="de-DE" sz="1600" dirty="0">
                <a:solidFill>
                  <a:schemeClr val="tx1"/>
                </a:solidFill>
                <a:latin typeface="Calibri" panose="020F0502020204030204" pitchFamily="34" charset="0"/>
                <a:cs typeface="Calibri" panose="020F0502020204030204" pitchFamily="34" charset="0"/>
              </a:rPr>
              <a:t>ILO (2014): </a:t>
            </a:r>
            <a:r>
              <a:rPr lang="de-DE" sz="1600" dirty="0" err="1">
                <a:solidFill>
                  <a:schemeClr val="tx1"/>
                </a:solidFill>
                <a:latin typeface="Calibri" panose="020F0502020204030204" pitchFamily="34" charset="0"/>
                <a:cs typeface="Calibri" panose="020F0502020204030204" pitchFamily="34" charset="0"/>
              </a:rPr>
              <a:t>Maternity</a:t>
            </a:r>
            <a:r>
              <a:rPr lang="de-DE" sz="1600" dirty="0">
                <a:solidFill>
                  <a:schemeClr val="tx1"/>
                </a:solidFill>
                <a:latin typeface="Calibri" panose="020F0502020204030204" pitchFamily="34" charset="0"/>
                <a:cs typeface="Calibri" panose="020F0502020204030204" pitchFamily="34" charset="0"/>
              </a:rPr>
              <a:t> and </a:t>
            </a:r>
            <a:r>
              <a:rPr lang="de-DE" sz="1600" dirty="0" err="1">
                <a:solidFill>
                  <a:schemeClr val="tx1"/>
                </a:solidFill>
                <a:latin typeface="Calibri" panose="020F0502020204030204" pitchFamily="34" charset="0"/>
                <a:cs typeface="Calibri" panose="020F0502020204030204" pitchFamily="34" charset="0"/>
              </a:rPr>
              <a:t>Paternity</a:t>
            </a:r>
            <a:r>
              <a:rPr lang="de-DE" sz="1600" dirty="0">
                <a:solidFill>
                  <a:schemeClr val="tx1"/>
                </a:solidFill>
                <a:latin typeface="Calibri" panose="020F0502020204030204" pitchFamily="34" charset="0"/>
                <a:cs typeface="Calibri" panose="020F0502020204030204" pitchFamily="34" charset="0"/>
              </a:rPr>
              <a:t> at Work, https://www.ilo.org/wcmsp5/groups/public/---dgreports/---dcomm/documents/publication/wcms_242617.pdf, Zugriff 19.09.2019</a:t>
            </a:r>
          </a:p>
          <a:p>
            <a:pPr marL="0" indent="0" defTabSz="914400" eaLnBrk="0" hangingPunct="0">
              <a:buClrTx/>
              <a:buSzTx/>
              <a:defRPr/>
            </a:pPr>
            <a:r>
              <a:rPr lang="de-DE" sz="1600" spc="-1" dirty="0">
                <a:solidFill>
                  <a:schemeClr val="tx1"/>
                </a:solidFill>
                <a:uFill>
                  <a:solidFill>
                    <a:srgbClr val="FFFFFF"/>
                  </a:solidFill>
                </a:uFill>
                <a:latin typeface="Calibri" panose="020F0502020204030204" pitchFamily="34" charset="0"/>
                <a:cs typeface="Calibri" panose="020F0502020204030204" pitchFamily="34" charset="0"/>
              </a:rPr>
              <a:t>ODI (2016): </a:t>
            </a:r>
            <a:r>
              <a:rPr lang="en-US" sz="1600" spc="-1" dirty="0">
                <a:solidFill>
                  <a:schemeClr val="tx1"/>
                </a:solidFill>
                <a:uFill>
                  <a:solidFill>
                    <a:srgbClr val="FFFFFF"/>
                  </a:solidFill>
                </a:uFill>
                <a:latin typeface="Calibri" panose="020F0502020204030204" pitchFamily="34" charset="0"/>
                <a:cs typeface="Calibri" panose="020F0502020204030204" pitchFamily="34" charset="0"/>
              </a:rPr>
              <a:t>Child </a:t>
            </a:r>
            <a:r>
              <a:rPr lang="en-US" sz="1600" spc="-1" dirty="0" err="1">
                <a:solidFill>
                  <a:schemeClr val="tx1"/>
                </a:solidFill>
                <a:uFill>
                  <a:solidFill>
                    <a:srgbClr val="FFFFFF"/>
                  </a:solidFill>
                </a:uFill>
                <a:latin typeface="Calibri" panose="020F0502020204030204" pitchFamily="34" charset="0"/>
                <a:cs typeface="Calibri" panose="020F0502020204030204" pitchFamily="34" charset="0"/>
              </a:rPr>
              <a:t>labour</a:t>
            </a:r>
            <a:r>
              <a:rPr lang="en-US" sz="1600" spc="-1" dirty="0">
                <a:solidFill>
                  <a:schemeClr val="tx1"/>
                </a:solidFill>
                <a:uFill>
                  <a:solidFill>
                    <a:srgbClr val="FFFFFF"/>
                  </a:solidFill>
                </a:uFill>
                <a:latin typeface="Calibri" panose="020F0502020204030204" pitchFamily="34" charset="0"/>
                <a:cs typeface="Calibri" panose="020F0502020204030204" pitchFamily="34" charset="0"/>
              </a:rPr>
              <a:t> and education – A survey of slum settlements in Dhaka, </a:t>
            </a:r>
            <a:r>
              <a:rPr lang="de-DE" sz="1600" spc="-1" dirty="0">
                <a:solidFill>
                  <a:schemeClr val="tx1"/>
                </a:solidFill>
                <a:uFill>
                  <a:solidFill>
                    <a:srgbClr val="FFFFFF"/>
                  </a:solidFill>
                </a:uFill>
                <a:latin typeface="Calibri" panose="020F0502020204030204" pitchFamily="34" charset="0"/>
                <a:cs typeface="Calibri" panose="020F0502020204030204" pitchFamily="34" charset="0"/>
              </a:rPr>
              <a:t>https://www.odi.org/sites/odi.org.uk/files/resource-documents/11145.pdf, Zugriff 19.09.2019</a:t>
            </a:r>
            <a:endParaRPr lang="en-US" sz="1600" spc="-1" dirty="0">
              <a:solidFill>
                <a:srgbClr val="002060"/>
              </a:solidFill>
              <a:uFill>
                <a:solidFill>
                  <a:srgbClr val="FFFFFF"/>
                </a:solidFill>
              </a:uFill>
              <a:latin typeface="Calibri" panose="020F0502020204030204" pitchFamily="34" charset="0"/>
              <a:cs typeface="Calibri" panose="020F0502020204030204" pitchFamily="34" charset="0"/>
            </a:endParaRPr>
          </a:p>
          <a:p>
            <a:pPr marL="0" lvl="0" indent="0" defTabSz="914400" eaLnBrk="0" hangingPunct="0">
              <a:buClrTx/>
              <a:buSzTx/>
              <a:defRPr/>
            </a:pP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U.S. Department of Labor’s (2018): 2018 List of Good Produced by Child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Lavor</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or Forced Labor, https://www.dol.gov/sites/dolgov/files/ILAB/ListofGoods.pdf, </a:t>
            </a:r>
            <a:r>
              <a:rPr lang="en-US" sz="1600" spc="-1" dirty="0" err="1">
                <a:solidFill>
                  <a:srgbClr val="002060"/>
                </a:solidFill>
                <a:uFill>
                  <a:solidFill>
                    <a:srgbClr val="FFFFFF"/>
                  </a:solidFill>
                </a:uFill>
                <a:latin typeface="Calibri" panose="020F0502020204030204" pitchFamily="34" charset="0"/>
                <a:cs typeface="Calibri" panose="020F0502020204030204" pitchFamily="34" charset="0"/>
              </a:rPr>
              <a:t>Zugriff</a:t>
            </a:r>
            <a:r>
              <a:rPr lang="en-US" sz="1600" spc="-1" dirty="0">
                <a:solidFill>
                  <a:srgbClr val="002060"/>
                </a:solidFill>
                <a:uFill>
                  <a:solidFill>
                    <a:srgbClr val="FFFFFF"/>
                  </a:solidFill>
                </a:uFill>
                <a:latin typeface="Calibri" panose="020F0502020204030204" pitchFamily="34" charset="0"/>
                <a:cs typeface="Calibri" panose="020F0502020204030204" pitchFamily="34" charset="0"/>
              </a:rPr>
              <a:t> 19.09.2019</a:t>
            </a:r>
          </a:p>
          <a:p>
            <a:pPr marL="0" lvl="0" indent="0" defTabSz="914400" eaLnBrk="0" hangingPunct="0">
              <a:buClrTx/>
              <a:buSzTx/>
              <a:defRPr/>
            </a:pPr>
            <a:r>
              <a:rPr lang="de-DE" sz="1600" dirty="0">
                <a:solidFill>
                  <a:schemeClr val="tx1"/>
                </a:solidFill>
                <a:latin typeface="Calibri" panose="020F0502020204030204" pitchFamily="34" charset="0"/>
                <a:cs typeface="Calibri" panose="020F0502020204030204" pitchFamily="34" charset="0"/>
              </a:rPr>
              <a:t>US Department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Labor (2018): 2017 </a:t>
            </a:r>
            <a:r>
              <a:rPr lang="de-DE" sz="1600" dirty="0" err="1">
                <a:solidFill>
                  <a:schemeClr val="tx1"/>
                </a:solidFill>
                <a:latin typeface="Calibri" panose="020F0502020204030204" pitchFamily="34" charset="0"/>
                <a:cs typeface="Calibri" panose="020F0502020204030204" pitchFamily="34" charset="0"/>
              </a:rPr>
              <a:t>Findings</a:t>
            </a:r>
            <a:r>
              <a:rPr lang="de-DE" sz="1600" dirty="0">
                <a:solidFill>
                  <a:schemeClr val="tx1"/>
                </a:solidFill>
                <a:latin typeface="Calibri" panose="020F0502020204030204" pitchFamily="34" charset="0"/>
                <a:cs typeface="Calibri" panose="020F0502020204030204" pitchFamily="34" charset="0"/>
              </a:rPr>
              <a:t> on </a:t>
            </a:r>
            <a:r>
              <a:rPr lang="de-DE" sz="1600" dirty="0" err="1">
                <a:solidFill>
                  <a:schemeClr val="tx1"/>
                </a:solidFill>
                <a:latin typeface="Calibri" panose="020F0502020204030204" pitchFamily="34" charset="0"/>
                <a:cs typeface="Calibri" panose="020F0502020204030204" pitchFamily="34" charset="0"/>
              </a:rPr>
              <a:t>the</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worst</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forms</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child</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labor</a:t>
            </a:r>
            <a:r>
              <a:rPr lang="de-DE" sz="1600" dirty="0">
                <a:solidFill>
                  <a:schemeClr val="tx1"/>
                </a:solidFill>
                <a:latin typeface="Calibri" panose="020F0502020204030204" pitchFamily="34" charset="0"/>
                <a:cs typeface="Calibri" panose="020F0502020204030204" pitchFamily="34" charset="0"/>
              </a:rPr>
              <a:t> – </a:t>
            </a:r>
            <a:r>
              <a:rPr lang="de-DE" sz="1600" dirty="0" err="1">
                <a:solidFill>
                  <a:schemeClr val="tx1"/>
                </a:solidFill>
                <a:latin typeface="Calibri" panose="020F0502020204030204" pitchFamily="34" charset="0"/>
                <a:cs typeface="Calibri" panose="020F0502020204030204" pitchFamily="34" charset="0"/>
              </a:rPr>
              <a:t>Bangladesh</a:t>
            </a:r>
            <a:r>
              <a:rPr lang="de-DE" sz="1600" dirty="0">
                <a:solidFill>
                  <a:schemeClr val="tx1"/>
                </a:solidFill>
                <a:latin typeface="Calibri" panose="020F0502020204030204" pitchFamily="34" charset="0"/>
                <a:cs typeface="Calibri" panose="020F0502020204030204" pitchFamily="34" charset="0"/>
              </a:rPr>
              <a:t>, https://www.dol.gov/agencies/ilab/resources/reports/child-labor/bangladesh, Zugriff 19.09.2019</a:t>
            </a:r>
          </a:p>
          <a:p>
            <a:pPr marL="0" lvl="0" indent="0" defTabSz="914400" eaLnBrk="0" hangingPunct="0">
              <a:buClrTx/>
              <a:buSzTx/>
              <a:defRPr/>
            </a:pPr>
            <a:r>
              <a:rPr lang="de-DE" sz="1600" dirty="0">
                <a:solidFill>
                  <a:schemeClr val="tx1"/>
                </a:solidFill>
                <a:latin typeface="Calibri" panose="020F0502020204030204" pitchFamily="34" charset="0"/>
                <a:cs typeface="Calibri" panose="020F0502020204030204" pitchFamily="34" charset="0"/>
              </a:rPr>
              <a:t>US Department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Labor (2018): 2017 </a:t>
            </a:r>
            <a:r>
              <a:rPr lang="de-DE" sz="1600" dirty="0" err="1">
                <a:solidFill>
                  <a:schemeClr val="tx1"/>
                </a:solidFill>
                <a:latin typeface="Calibri" panose="020F0502020204030204" pitchFamily="34" charset="0"/>
                <a:cs typeface="Calibri" panose="020F0502020204030204" pitchFamily="34" charset="0"/>
              </a:rPr>
              <a:t>Findings</a:t>
            </a:r>
            <a:r>
              <a:rPr lang="de-DE" sz="1600" dirty="0">
                <a:solidFill>
                  <a:schemeClr val="tx1"/>
                </a:solidFill>
                <a:latin typeface="Calibri" panose="020F0502020204030204" pitchFamily="34" charset="0"/>
                <a:cs typeface="Calibri" panose="020F0502020204030204" pitchFamily="34" charset="0"/>
              </a:rPr>
              <a:t> on </a:t>
            </a:r>
            <a:r>
              <a:rPr lang="de-DE" sz="1600" dirty="0" err="1">
                <a:solidFill>
                  <a:schemeClr val="tx1"/>
                </a:solidFill>
                <a:latin typeface="Calibri" panose="020F0502020204030204" pitchFamily="34" charset="0"/>
                <a:cs typeface="Calibri" panose="020F0502020204030204" pitchFamily="34" charset="0"/>
              </a:rPr>
              <a:t>the</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worst</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forms</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of</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child</a:t>
            </a:r>
            <a:r>
              <a:rPr lang="de-DE" sz="1600" dirty="0">
                <a:solidFill>
                  <a:schemeClr val="tx1"/>
                </a:solidFill>
                <a:latin typeface="Calibri" panose="020F0502020204030204" pitchFamily="34" charset="0"/>
                <a:cs typeface="Calibri" panose="020F0502020204030204" pitchFamily="34" charset="0"/>
              </a:rPr>
              <a:t> </a:t>
            </a:r>
            <a:r>
              <a:rPr lang="de-DE" sz="1600" dirty="0" err="1">
                <a:solidFill>
                  <a:schemeClr val="tx1"/>
                </a:solidFill>
                <a:latin typeface="Calibri" panose="020F0502020204030204" pitchFamily="34" charset="0"/>
                <a:cs typeface="Calibri" panose="020F0502020204030204" pitchFamily="34" charset="0"/>
              </a:rPr>
              <a:t>labor</a:t>
            </a:r>
            <a:r>
              <a:rPr lang="de-DE" sz="1600" dirty="0">
                <a:solidFill>
                  <a:schemeClr val="tx1"/>
                </a:solidFill>
                <a:latin typeface="Calibri" panose="020F0502020204030204" pitchFamily="34" charset="0"/>
                <a:cs typeface="Calibri" panose="020F0502020204030204" pitchFamily="34" charset="0"/>
              </a:rPr>
              <a:t> – India, https://www.dol.gov/agencies/ilab/resources/reports/child-labor/india, Zugriff 19.09.2019</a:t>
            </a:r>
          </a:p>
        </p:txBody>
      </p:sp>
      <p:sp>
        <p:nvSpPr>
          <p:cNvPr id="103428" name="Text Box 5">
            <a:extLst>
              <a:ext uri="{FF2B5EF4-FFF2-40B4-BE49-F238E27FC236}">
                <a16:creationId xmlns:a16="http://schemas.microsoft.com/office/drawing/2014/main" id="{825948C6-3704-4ACF-920A-2E9795802A45}"/>
              </a:ext>
            </a:extLst>
          </p:cNvPr>
          <p:cNvSpPr txBox="1">
            <a:spLocks noChangeArrowheads="1"/>
          </p:cNvSpPr>
          <p:nvPr/>
        </p:nvSpPr>
        <p:spPr bwMode="auto">
          <a:xfrm>
            <a:off x="0" y="6456363"/>
            <a:ext cx="755651"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bg1"/>
                </a:solidFill>
                <a:latin typeface="Times New Roman" panose="02020603050405020304" pitchFamily="18" charset="0"/>
                <a:ea typeface="MS PGothic" panose="020B0600070205080204" pitchFamily="34"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50</a:t>
            </a:r>
            <a:endParaRPr kumimoji="0" lang="de-DE" altLang="de-DE" sz="26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eaLnBrk="1" hangingPunct="1">
              <a:lnSpc>
                <a:spcPct val="90000"/>
              </a:lnSpc>
              <a:buSzPct val="100000"/>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Wertschöpfungskette</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6</a:t>
            </a:r>
          </a:p>
        </p:txBody>
      </p:sp>
      <p:pic>
        <p:nvPicPr>
          <p:cNvPr id="7" name="Grafik 6">
            <a:extLst>
              <a:ext uri="{FF2B5EF4-FFF2-40B4-BE49-F238E27FC236}">
                <a16:creationId xmlns:a16="http://schemas.microsoft.com/office/drawing/2014/main" id="{328BDE80-EEBA-4E98-B239-4FEEBA750D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0099" y="2027058"/>
            <a:ext cx="8305799" cy="4455150"/>
          </a:xfrm>
          <a:prstGeom prst="rect">
            <a:avLst/>
          </a:prstGeom>
        </p:spPr>
      </p:pic>
      <p:sp>
        <p:nvSpPr>
          <p:cNvPr id="6" name="Ellipse 5">
            <a:extLst>
              <a:ext uri="{FF2B5EF4-FFF2-40B4-BE49-F238E27FC236}">
                <a16:creationId xmlns:a16="http://schemas.microsoft.com/office/drawing/2014/main" id="{8E5AB1D9-E050-4B67-8AEA-7A853D7CE422}"/>
              </a:ext>
            </a:extLst>
          </p:cNvPr>
          <p:cNvSpPr/>
          <p:nvPr/>
        </p:nvSpPr>
        <p:spPr bwMode="auto">
          <a:xfrm>
            <a:off x="4499992" y="3861048"/>
            <a:ext cx="1944216" cy="648072"/>
          </a:xfrm>
          <a:prstGeom prst="ellipse">
            <a:avLst/>
          </a:prstGeom>
          <a:noFill/>
          <a:ln w="28575"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a:ln>
                <a:noFill/>
              </a:ln>
              <a:solidFill>
                <a:srgbClr val="082452"/>
              </a:solidFill>
              <a:effectLst/>
              <a:latin typeface="Arial"/>
              <a:ea typeface="Arial"/>
            </a:endParaRPr>
          </a:p>
        </p:txBody>
      </p:sp>
    </p:spTree>
    <p:extLst>
      <p:ext uri="{BB962C8B-B14F-4D97-AF65-F5344CB8AC3E}">
        <p14:creationId xmlns:p14="http://schemas.microsoft.com/office/powerpoint/2010/main" val="239855903"/>
      </p:ext>
    </p:extLst>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1">
            <a:extLst>
              <a:ext uri="{FF2B5EF4-FFF2-40B4-BE49-F238E27FC236}">
                <a16:creationId xmlns:a16="http://schemas.microsoft.com/office/drawing/2014/main" id="{AA7038C8-4E9C-40A2-8362-5F946AB22BA4}"/>
              </a:ext>
            </a:extLst>
          </p:cNvPr>
          <p:cNvSpPr txBox="1">
            <a:spLocks noChangeArrowheads="1"/>
          </p:cNvSpPr>
          <p:nvPr/>
        </p:nvSpPr>
        <p:spPr bwMode="auto">
          <a:xfrm>
            <a:off x="969963" y="1268760"/>
            <a:ext cx="7920880" cy="19431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3465A4"/>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nchor="b"/>
          <a:lstStyle>
            <a:lvl1pPr eaLnBrk="0" hangingPunct="0">
              <a:spcBef>
                <a:spcPts val="7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3366"/>
                </a:solidFill>
                <a:latin typeface="Arial" panose="020B0604020202020204" pitchFamily="34" charset="0"/>
                <a:ea typeface="Microsoft YaHei" panose="020B0503020204020204" pitchFamily="34" charset="-122"/>
              </a:defRPr>
            </a:lvl1pPr>
            <a:lvl2pPr eaLnBrk="0" hangingPunct="0">
              <a:spcBef>
                <a:spcPts val="6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3366"/>
                </a:solidFill>
                <a:latin typeface="Arial" panose="020B0604020202020204" pitchFamily="34" charset="0"/>
                <a:ea typeface="Microsoft YaHei" panose="020B0503020204020204" pitchFamily="34" charset="-122"/>
              </a:defRPr>
            </a:lvl2pPr>
            <a:lvl3pPr eaLnBrk="0" hangingPunct="0">
              <a:spcBef>
                <a:spcPts val="5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3366"/>
                </a:solidFill>
                <a:latin typeface="Arial" panose="020B0604020202020204" pitchFamily="34" charset="0"/>
                <a:ea typeface="Microsoft YaHei" panose="020B0503020204020204" pitchFamily="34" charset="-122"/>
              </a:defRPr>
            </a:lvl3pPr>
            <a:lvl4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4pPr>
            <a:lvl5pPr eaLnBrk="0" hangingPunct="0">
              <a:spcBef>
                <a:spcPts val="45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3366"/>
                </a:solidFill>
                <a:latin typeface="Arial" panose="020B0604020202020204" pitchFamily="34" charset="0"/>
                <a:ea typeface="Microsoft YaHei" panose="020B0503020204020204" pitchFamily="34" charset="-122"/>
              </a:defRPr>
            </a:lvl9pPr>
          </a:lstStyle>
          <a:p>
            <a:pPr algn="ctr" eaLnBrk="1" hangingPunct="1">
              <a:lnSpc>
                <a:spcPct val="90000"/>
              </a:lnSpc>
              <a:spcBef>
                <a:spcPct val="0"/>
              </a:spcBef>
              <a:buClrTx/>
              <a:buFontTx/>
              <a:buNone/>
            </a:pPr>
            <a:r>
              <a:rPr lang="de-DE" altLang="de-DE" b="1" dirty="0">
                <a:latin typeface="Calibri" panose="020F0502020204030204" pitchFamily="34" charset="0"/>
                <a:ea typeface="Arial"/>
                <a:cs typeface="Calibri" panose="020F0502020204030204" pitchFamily="34" charset="0"/>
              </a:rPr>
              <a:t>Teil I:</a:t>
            </a:r>
            <a:br>
              <a:rPr lang="de-DE" altLang="de-DE" b="1" dirty="0">
                <a:latin typeface="Calibri" panose="020F0502020204030204" pitchFamily="34" charset="0"/>
                <a:ea typeface="Arial"/>
                <a:cs typeface="Calibri" panose="020F0502020204030204" pitchFamily="34" charset="0"/>
              </a:rPr>
            </a:br>
            <a:r>
              <a:rPr lang="de-DE" altLang="de-DE" b="1" dirty="0">
                <a:latin typeface="Calibri" panose="020F0502020204030204" pitchFamily="34" charset="0"/>
                <a:ea typeface="Arial"/>
                <a:cs typeface="Calibri" panose="020F0502020204030204" pitchFamily="34" charset="0"/>
              </a:rPr>
              <a:t>Rechte von Kindern und (werdenden) Müttern</a:t>
            </a:r>
          </a:p>
        </p:txBody>
      </p:sp>
      <p:sp>
        <p:nvSpPr>
          <p:cNvPr id="8" name="Rechteck: abgerundete Ecken 5"/>
          <p:cNvSpPr>
            <a:spLocks noChangeArrowheads="1"/>
          </p:cNvSpPr>
          <p:nvPr/>
        </p:nvSpPr>
        <p:spPr bwMode="auto">
          <a:xfrm>
            <a:off x="1403648" y="4010864"/>
            <a:ext cx="6992714" cy="629133"/>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Internationale Rechtslage</a:t>
            </a:r>
            <a:endParaRPr kumimoji="0" lang="de-DE" altLang="de-DE" sz="2000" b="0" i="0" u="none" strike="noStrike" cap="none" normalizeH="0" baseline="0" dirty="0">
              <a:ln>
                <a:noFill/>
              </a:ln>
              <a:effectLst/>
              <a:latin typeface="Arial" panose="020B0604020202020204" pitchFamily="34" charset="0"/>
            </a:endParaRPr>
          </a:p>
        </p:txBody>
      </p:sp>
      <p:sp>
        <p:nvSpPr>
          <p:cNvPr id="9" name="Rechteck: abgerundete Ecken 6"/>
          <p:cNvSpPr>
            <a:spLocks noChangeArrowheads="1"/>
          </p:cNvSpPr>
          <p:nvPr/>
        </p:nvSpPr>
        <p:spPr bwMode="auto">
          <a:xfrm>
            <a:off x="1403648" y="3429000"/>
            <a:ext cx="3309345"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Kindern</a:t>
            </a:r>
            <a:endParaRPr kumimoji="0" lang="de-DE" altLang="de-DE" sz="2000" b="0" i="0" u="none" strike="noStrike" cap="none" normalizeH="0" baseline="0" dirty="0">
              <a:ln>
                <a:noFill/>
              </a:ln>
              <a:effectLst/>
              <a:latin typeface="Arial" panose="020B0604020202020204" pitchFamily="34" charset="0"/>
            </a:endParaRPr>
          </a:p>
        </p:txBody>
      </p:sp>
      <p:sp>
        <p:nvSpPr>
          <p:cNvPr id="10" name="Rechteck: abgerundete Ecken 7"/>
          <p:cNvSpPr>
            <a:spLocks noChangeArrowheads="1"/>
          </p:cNvSpPr>
          <p:nvPr/>
        </p:nvSpPr>
        <p:spPr bwMode="auto">
          <a:xfrm>
            <a:off x="4932040" y="3429000"/>
            <a:ext cx="3457086" cy="509856"/>
          </a:xfrm>
          <a:prstGeom prst="roundRect">
            <a:avLst>
              <a:gd name="adj" fmla="val 16667"/>
            </a:avLst>
          </a:prstGeom>
          <a:solidFill>
            <a:srgbClr val="0070C0"/>
          </a:solidFill>
          <a:ln w="12700">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de-DE" altLang="de-DE" sz="2000" b="0"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Rechte von Müttern</a:t>
            </a:r>
            <a:endParaRPr kumimoji="0" lang="de-DE" altLang="de-DE" sz="2000" b="0" i="0" u="none" strike="noStrike" cap="none" normalizeH="0" baseline="0" dirty="0">
              <a:ln>
                <a:noFill/>
              </a:ln>
              <a:effectLst/>
              <a:latin typeface="Arial" panose="020B0604020202020204" pitchFamily="34" charset="0"/>
            </a:endParaRPr>
          </a:p>
        </p:txBody>
      </p:sp>
      <p:sp>
        <p:nvSpPr>
          <p:cNvPr id="7" name="Text Box 5">
            <a:extLst>
              <a:ext uri="{FF2B5EF4-FFF2-40B4-BE49-F238E27FC236}">
                <a16:creationId xmlns:a16="http://schemas.microsoft.com/office/drawing/2014/main" id="{78709B20-1A64-47B7-83B3-B5A3EA5B764A}"/>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7</a:t>
            </a:r>
          </a:p>
        </p:txBody>
      </p:sp>
    </p:spTree>
    <p:extLst>
      <p:ext uri="{BB962C8B-B14F-4D97-AF65-F5344CB8AC3E}">
        <p14:creationId xmlns:p14="http://schemas.microsoft.com/office/powerpoint/2010/main" val="359175868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algn="ctr">
              <a:lnSpc>
                <a:spcPct val="90000"/>
              </a:lnSpc>
            </a:pPr>
            <a:r>
              <a:rPr lang="de-DE" sz="2800" b="1" dirty="0">
                <a:solidFill>
                  <a:srgbClr val="002060"/>
                </a:solidFill>
                <a:latin typeface="Calibri" panose="020F0502020204030204" pitchFamily="34" charset="0"/>
                <a:cs typeface="Calibri" panose="020F0502020204030204" pitchFamily="34" charset="0"/>
              </a:rPr>
              <a:t>Arbeitsrecht weltweit: die ILO-Kernarbeitsnormen</a:t>
            </a: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55700" y="21986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0" indent="0" eaLnBrk="1">
              <a:lnSpc>
                <a:spcPct val="93000"/>
              </a:lnSpc>
              <a:spcAft>
                <a:spcPts val="522"/>
              </a:spcAft>
              <a:buSzPct val="100000"/>
              <a:defRPr/>
            </a:pPr>
            <a:endParaRPr lang="de-DE" altLang="de-DE" sz="1800" b="1" dirty="0">
              <a:solidFill>
                <a:srgbClr val="FFFFFF"/>
              </a:solidFill>
              <a:latin typeface="Calibri" panose="020F0502020204030204" pitchFamily="34" charset="0"/>
              <a:ea typeface="Microsoft YaHei" panose="020B0503020204020204" pitchFamily="34" charset="-122"/>
              <a:cs typeface="Calibri" panose="020F0502020204030204" pitchFamily="34" charset="0"/>
            </a:endParaRP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eaLnBrk="1" hangingPunct="1">
              <a:buSzPct val="100000"/>
            </a:pPr>
            <a:r>
              <a:rPr lang="de-DE" altLang="de-DE" sz="2000" b="1" dirty="0">
                <a:solidFill>
                  <a:srgbClr val="FFFFFF"/>
                </a:solidFill>
                <a:latin typeface="Calibri" panose="020F0502020204030204" pitchFamily="34" charset="0"/>
                <a:ea typeface="MS PGothic" panose="020B0600070205080204" pitchFamily="34" charset="-128"/>
                <a:cs typeface="Calibri" panose="020F0502020204030204" pitchFamily="34" charset="0"/>
              </a:rPr>
              <a:t>8</a:t>
            </a:r>
          </a:p>
        </p:txBody>
      </p:sp>
      <p:graphicFrame>
        <p:nvGraphicFramePr>
          <p:cNvPr id="8" name="Tabelle 7">
            <a:extLst>
              <a:ext uri="{FF2B5EF4-FFF2-40B4-BE49-F238E27FC236}">
                <a16:creationId xmlns:a16="http://schemas.microsoft.com/office/drawing/2014/main" id="{73E9C79F-FBAB-41D2-980B-7CBB132C79DB}"/>
              </a:ext>
            </a:extLst>
          </p:cNvPr>
          <p:cNvGraphicFramePr>
            <a:graphicFrameLocks noGrp="1"/>
          </p:cNvGraphicFramePr>
          <p:nvPr>
            <p:extLst>
              <p:ext uri="{D42A27DB-BD31-4B8C-83A1-F6EECF244321}">
                <p14:modId xmlns:p14="http://schemas.microsoft.com/office/powerpoint/2010/main" val="3847171144"/>
              </p:ext>
            </p:extLst>
          </p:nvPr>
        </p:nvGraphicFramePr>
        <p:xfrm>
          <a:off x="844302" y="2775744"/>
          <a:ext cx="8279904" cy="3886200"/>
        </p:xfrm>
        <a:graphic>
          <a:graphicData uri="http://schemas.openxmlformats.org/drawingml/2006/table">
            <a:tbl>
              <a:tblPr firstRow="1" bandRow="1">
                <a:tableStyleId>{5C22544A-7EE6-4342-B048-85BDC9FD1C3A}</a:tableStyleId>
              </a:tblPr>
              <a:tblGrid>
                <a:gridCol w="2627784">
                  <a:extLst>
                    <a:ext uri="{9D8B030D-6E8A-4147-A177-3AD203B41FA5}">
                      <a16:colId xmlns:a16="http://schemas.microsoft.com/office/drawing/2014/main" val="20000"/>
                    </a:ext>
                  </a:extLst>
                </a:gridCol>
                <a:gridCol w="5652120">
                  <a:extLst>
                    <a:ext uri="{9D8B030D-6E8A-4147-A177-3AD203B41FA5}">
                      <a16:colId xmlns:a16="http://schemas.microsoft.com/office/drawing/2014/main" val="20001"/>
                    </a:ext>
                  </a:extLst>
                </a:gridCol>
              </a:tblGrid>
              <a:tr h="370840">
                <a:tc>
                  <a:txBody>
                    <a:bodyPr/>
                    <a:lstStyle/>
                    <a:p>
                      <a:r>
                        <a:rPr lang="de-DE" sz="1500" dirty="0"/>
                        <a:t>ILO-Grundprinzipien</a:t>
                      </a:r>
                    </a:p>
                  </a:txBody>
                  <a:tcPr/>
                </a:tc>
                <a:tc>
                  <a:txBody>
                    <a:bodyPr/>
                    <a:lstStyle/>
                    <a:p>
                      <a:r>
                        <a:rPr lang="de-DE" sz="1500" dirty="0"/>
                        <a:t>ILO-Kernarbeitsnormen</a:t>
                      </a:r>
                      <a:br>
                        <a:rPr lang="de-DE" sz="1500" dirty="0"/>
                      </a:br>
                      <a:r>
                        <a:rPr lang="de-DE" sz="1500" b="0" dirty="0"/>
                        <a:t>Übereinkommen (Nummer, Name, Jahr)</a:t>
                      </a:r>
                    </a:p>
                  </a:txBody>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Vereinigungsfreiheit </a:t>
                      </a:r>
                      <a:br>
                        <a:rPr lang="de-DE" sz="1500" dirty="0">
                          <a:solidFill>
                            <a:schemeClr val="tx1"/>
                          </a:solidFill>
                          <a:latin typeface="Arial"/>
                          <a:cs typeface="Arial"/>
                        </a:rPr>
                      </a:br>
                      <a:r>
                        <a:rPr lang="de-DE" sz="1500" dirty="0">
                          <a:solidFill>
                            <a:schemeClr val="tx1"/>
                          </a:solidFill>
                          <a:latin typeface="Arial"/>
                          <a:cs typeface="Arial"/>
                        </a:rPr>
                        <a:t>und Recht auf Kollektivverhandlungen</a:t>
                      </a:r>
                    </a:p>
                    <a:p>
                      <a:endParaRPr lang="de-DE" sz="1500" dirty="0"/>
                    </a:p>
                  </a:txBody>
                  <a:tcPr/>
                </a:tc>
                <a:tc>
                  <a:txBody>
                    <a:bodyPr/>
                    <a:lstStyle/>
                    <a:p>
                      <a:pPr marL="342900" indent="-342900">
                        <a:buFont typeface="+mj-lt"/>
                        <a:buAutoNum type="arabicPeriod"/>
                      </a:pPr>
                      <a:r>
                        <a:rPr lang="de-DE" sz="1500" dirty="0">
                          <a:latin typeface="Arial"/>
                          <a:cs typeface="Arial"/>
                        </a:rPr>
                        <a:t>Nr.</a:t>
                      </a:r>
                      <a:r>
                        <a:rPr lang="de-DE" sz="1500" baseline="0" dirty="0">
                          <a:latin typeface="Arial"/>
                          <a:cs typeface="Arial"/>
                        </a:rPr>
                        <a:t> </a:t>
                      </a:r>
                      <a:r>
                        <a:rPr lang="de-DE" sz="1500" dirty="0">
                          <a:latin typeface="Arial"/>
                          <a:cs typeface="Arial"/>
                        </a:rPr>
                        <a:t>87:  Vereinigungsfreiheit und Schutz des</a:t>
                      </a:r>
                      <a:r>
                        <a:rPr lang="de-DE" sz="1500" baseline="0" dirty="0">
                          <a:latin typeface="Arial"/>
                          <a:cs typeface="Arial"/>
                        </a:rPr>
                        <a:t> </a:t>
                      </a:r>
                      <a:r>
                        <a:rPr lang="de-DE" sz="1500" dirty="0">
                          <a:latin typeface="Arial"/>
                          <a:cs typeface="Arial"/>
                        </a:rPr>
                        <a:t>Vereinigungsrechtes (1948) </a:t>
                      </a:r>
                    </a:p>
                    <a:p>
                      <a:pPr marL="342900" indent="-342900">
                        <a:buFont typeface="+mj-lt"/>
                        <a:buAutoNum type="arabicPeriod"/>
                      </a:pPr>
                      <a:r>
                        <a:rPr lang="de-DE" sz="1500" dirty="0">
                          <a:latin typeface="Arial"/>
                          <a:cs typeface="Arial"/>
                        </a:rPr>
                        <a:t>Nr. 98: Vereinigungsrecht und Recht zu Kollektivverhandlungen (1949)</a:t>
                      </a:r>
                    </a:p>
                  </a:txBody>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Beseitigung der Zwangsarbeit</a:t>
                      </a:r>
                    </a:p>
                    <a:p>
                      <a:endParaRPr lang="de-DE" sz="1500" dirty="0"/>
                    </a:p>
                  </a:txBody>
                  <a:tcPr/>
                </a:tc>
                <a:tc>
                  <a:txBody>
                    <a:bodyPr/>
                    <a:lstStyle/>
                    <a:p>
                      <a:pPr marL="342900" indent="-342900">
                        <a:buFont typeface="+mj-lt"/>
                        <a:buAutoNum type="arabicPeriod" startAt="3"/>
                      </a:pPr>
                      <a:r>
                        <a:rPr lang="de-DE" sz="1500" dirty="0">
                          <a:latin typeface="Arial"/>
                          <a:cs typeface="Arial"/>
                        </a:rPr>
                        <a:t>Nr.</a:t>
                      </a:r>
                      <a:r>
                        <a:rPr lang="de-DE" sz="1500" baseline="0" dirty="0">
                          <a:latin typeface="Arial"/>
                          <a:cs typeface="Arial"/>
                        </a:rPr>
                        <a:t> </a:t>
                      </a:r>
                      <a:r>
                        <a:rPr lang="de-DE" sz="1500" dirty="0">
                          <a:latin typeface="Arial"/>
                          <a:cs typeface="Arial"/>
                        </a:rPr>
                        <a:t>29: Zwangsarbeit (1930), Protokoll  von 2014 </a:t>
                      </a:r>
                    </a:p>
                    <a:p>
                      <a:pPr marL="342900" indent="-342900">
                        <a:buFont typeface="+mj-lt"/>
                        <a:buAutoNum type="arabicPeriod" startAt="3"/>
                      </a:pPr>
                      <a:r>
                        <a:rPr lang="de-DE" sz="1500" dirty="0">
                          <a:latin typeface="Arial"/>
                          <a:cs typeface="Arial"/>
                        </a:rPr>
                        <a:t>Nr.</a:t>
                      </a:r>
                      <a:r>
                        <a:rPr lang="de-DE" sz="1500" baseline="0" dirty="0">
                          <a:latin typeface="Arial"/>
                          <a:cs typeface="Arial"/>
                        </a:rPr>
                        <a:t> 105: </a:t>
                      </a:r>
                      <a:r>
                        <a:rPr lang="de-DE" sz="1500" dirty="0">
                          <a:latin typeface="Arial"/>
                          <a:cs typeface="Arial"/>
                        </a:rPr>
                        <a:t>Abschaffung der Zwangsarbeit (1957)</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Abschaffung der </a:t>
                      </a:r>
                      <a:r>
                        <a:rPr lang="de-DE" sz="1500" b="0" dirty="0">
                          <a:solidFill>
                            <a:schemeClr val="tx1"/>
                          </a:solidFill>
                          <a:latin typeface="Arial"/>
                          <a:cs typeface="Arial"/>
                        </a:rPr>
                        <a:t>Kinderarbeit</a:t>
                      </a:r>
                    </a:p>
                    <a:p>
                      <a:endParaRPr lang="de-DE" sz="1500" dirty="0"/>
                    </a:p>
                  </a:txBody>
                  <a:tcPr/>
                </a:tc>
                <a:tc>
                  <a:txBody>
                    <a:bodyPr/>
                    <a:lstStyle/>
                    <a:p>
                      <a:pPr marL="342900" indent="-342900">
                        <a:buFont typeface="+mj-lt"/>
                        <a:buAutoNum type="arabicPeriod" startAt="5"/>
                      </a:pPr>
                      <a:r>
                        <a:rPr lang="de-DE" sz="1500" dirty="0">
                          <a:latin typeface="Arial"/>
                          <a:cs typeface="Arial"/>
                        </a:rPr>
                        <a:t>Nr. 138:</a:t>
                      </a:r>
                      <a:r>
                        <a:rPr lang="de-DE" sz="1500" baseline="0" dirty="0">
                          <a:latin typeface="Arial"/>
                          <a:cs typeface="Arial"/>
                        </a:rPr>
                        <a:t> </a:t>
                      </a:r>
                      <a:r>
                        <a:rPr lang="de-DE" sz="1500" dirty="0">
                          <a:latin typeface="Arial"/>
                          <a:cs typeface="Arial"/>
                        </a:rPr>
                        <a:t>Mindestalter (1973) </a:t>
                      </a:r>
                    </a:p>
                    <a:p>
                      <a:pPr marL="342900" indent="-342900">
                        <a:buFont typeface="+mj-lt"/>
                        <a:buAutoNum type="arabicPeriod" startAt="5"/>
                      </a:pPr>
                      <a:r>
                        <a:rPr lang="de-DE" sz="1500" dirty="0">
                          <a:latin typeface="Arial"/>
                          <a:cs typeface="Arial"/>
                        </a:rPr>
                        <a:t>Nr. 182:</a:t>
                      </a:r>
                      <a:r>
                        <a:rPr lang="de-DE" sz="1500" baseline="0" dirty="0">
                          <a:latin typeface="Arial"/>
                          <a:cs typeface="Arial"/>
                        </a:rPr>
                        <a:t> </a:t>
                      </a:r>
                      <a:r>
                        <a:rPr lang="de-DE" sz="1500" dirty="0">
                          <a:latin typeface="Arial"/>
                          <a:cs typeface="Arial"/>
                        </a:rPr>
                        <a:t>Verbot und unverzügliche Maßnahmen zur Beseitigung der schlimmsten Formen der Kinderarbeit (1999)</a:t>
                      </a:r>
                    </a:p>
                  </a:txBody>
                  <a:tcPr/>
                </a:tc>
                <a:extLst>
                  <a:ext uri="{0D108BD9-81ED-4DB2-BD59-A6C34878D82A}">
                    <a16:rowId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500" dirty="0">
                          <a:solidFill>
                            <a:schemeClr val="tx1"/>
                          </a:solidFill>
                          <a:latin typeface="Arial"/>
                          <a:cs typeface="Arial"/>
                        </a:rPr>
                        <a:t>Verbot der </a:t>
                      </a:r>
                      <a:r>
                        <a:rPr lang="de-DE" sz="1500" b="0" dirty="0">
                          <a:solidFill>
                            <a:schemeClr val="tx1"/>
                          </a:solidFill>
                          <a:latin typeface="Arial"/>
                          <a:cs typeface="Arial"/>
                        </a:rPr>
                        <a:t>Diskriminierung</a:t>
                      </a:r>
                      <a:r>
                        <a:rPr lang="de-DE" sz="1500" dirty="0">
                          <a:solidFill>
                            <a:schemeClr val="tx1"/>
                          </a:solidFill>
                          <a:latin typeface="Arial"/>
                          <a:cs typeface="Arial"/>
                        </a:rPr>
                        <a:t> in Beschäftigung und Beruf</a:t>
                      </a:r>
                    </a:p>
                  </a:txBody>
                  <a:tcPr/>
                </a:tc>
                <a:tc>
                  <a:txBody>
                    <a:bodyPr/>
                    <a:lstStyle/>
                    <a:p>
                      <a:pPr marL="342900" indent="-342900">
                        <a:buFont typeface="+mj-lt"/>
                        <a:buAutoNum type="arabicPeriod" startAt="7"/>
                      </a:pPr>
                      <a:r>
                        <a:rPr lang="de-DE" sz="1500" dirty="0">
                          <a:latin typeface="Arial"/>
                          <a:cs typeface="Arial"/>
                        </a:rPr>
                        <a:t>Nr. 100: Gleichheit des Entgelts (1951) </a:t>
                      </a:r>
                    </a:p>
                    <a:p>
                      <a:pPr marL="342900" indent="-342900">
                        <a:buFont typeface="+mj-lt"/>
                        <a:buAutoNum type="arabicPeriod" startAt="7"/>
                      </a:pPr>
                      <a:r>
                        <a:rPr lang="de-DE" sz="1500" dirty="0">
                          <a:latin typeface="Arial"/>
                          <a:cs typeface="Arial"/>
                        </a:rPr>
                        <a:t>Nr. 111: Diskriminierung in Beschäftigung und Beruf (1958)</a:t>
                      </a:r>
                    </a:p>
                  </a:txBody>
                  <a:tcPr/>
                </a:tc>
                <a:extLst>
                  <a:ext uri="{0D108BD9-81ED-4DB2-BD59-A6C34878D82A}">
                    <a16:rowId xmlns:a16="http://schemas.microsoft.com/office/drawing/2014/main" val="10004"/>
                  </a:ext>
                </a:extLst>
              </a:tr>
            </a:tbl>
          </a:graphicData>
        </a:graphic>
      </p:graphicFrame>
      <p:pic>
        <p:nvPicPr>
          <p:cNvPr id="9" name="Grafik 8">
            <a:extLst>
              <a:ext uri="{FF2B5EF4-FFF2-40B4-BE49-F238E27FC236}">
                <a16:creationId xmlns:a16="http://schemas.microsoft.com/office/drawing/2014/main" id="{15C4A385-3D70-489A-A9D0-9A7B8FF6E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08945" y="2193132"/>
            <a:ext cx="1206455" cy="1651080"/>
          </a:xfrm>
          <a:prstGeom prst="rect">
            <a:avLst/>
          </a:prstGeom>
        </p:spPr>
      </p:pic>
    </p:spTree>
    <p:extLst>
      <p:ext uri="{BB962C8B-B14F-4D97-AF65-F5344CB8AC3E}">
        <p14:creationId xmlns:p14="http://schemas.microsoft.com/office/powerpoint/2010/main" val="7146358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a:extLst>
              <a:ext uri="{FF2B5EF4-FFF2-40B4-BE49-F238E27FC236}">
                <a16:creationId xmlns:a16="http://schemas.microsoft.com/office/drawing/2014/main" id="{58F33977-FE78-4507-AC56-7D3F8EBD797F}"/>
              </a:ext>
            </a:extLst>
          </p:cNvPr>
          <p:cNvSpPr txBox="1">
            <a:spLocks noChangeArrowheads="1"/>
          </p:cNvSpPr>
          <p:nvPr/>
        </p:nvSpPr>
        <p:spPr bwMode="auto">
          <a:xfrm>
            <a:off x="914400" y="1268413"/>
            <a:ext cx="8001000"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lvl="0" algn="ctr" defTabSz="914400">
              <a:lnSpc>
                <a:spcPct val="90000"/>
              </a:lnSpc>
              <a:buClrTx/>
            </a:pPr>
            <a:r>
              <a:rPr lang="de-DE" altLang="de-DE" sz="2800" b="1"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Kinderrechte</a:t>
            </a:r>
            <a:endParaRPr kumimoji="0" lang="de-DE" altLang="de-DE" sz="2800" b="1" i="0" u="none" strike="noStrike" kern="1200" cap="none" spc="0" normalizeH="0" baseline="0" noProof="0" dirty="0">
              <a:ln>
                <a:noFill/>
              </a:ln>
              <a:solidFill>
                <a:srgbClr val="003366"/>
              </a:solidFill>
              <a:effectLst/>
              <a:uLnTx/>
              <a:uFillTx/>
              <a:latin typeface="Calibri" panose="020F0502020204030204" pitchFamily="34" charset="0"/>
              <a:ea typeface="Microsoft YaHei" panose="020B0503020204020204" pitchFamily="34" charset="-122"/>
              <a:cs typeface="Calibri" panose="020F0502020204030204" pitchFamily="34" charset="0"/>
            </a:endParaRPr>
          </a:p>
        </p:txBody>
      </p:sp>
      <p:sp>
        <p:nvSpPr>
          <p:cNvPr id="94211" name="Text Box 2">
            <a:extLst>
              <a:ext uri="{FF2B5EF4-FFF2-40B4-BE49-F238E27FC236}">
                <a16:creationId xmlns:a16="http://schemas.microsoft.com/office/drawing/2014/main" id="{CB66EF27-FC49-46F6-8D91-E7F112A544A8}"/>
              </a:ext>
            </a:extLst>
          </p:cNvPr>
          <p:cNvSpPr txBox="1">
            <a:spLocks noChangeArrowheads="1"/>
          </p:cNvSpPr>
          <p:nvPr/>
        </p:nvSpPr>
        <p:spPr bwMode="auto">
          <a:xfrm>
            <a:off x="1143000" y="2122488"/>
            <a:ext cx="80010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bg1"/>
                </a:solidFill>
                <a:latin typeface="Times New Roman" panose="02020603050405020304" pitchFamily="18" charset="0"/>
                <a:ea typeface="MS PGothic" panose="020B0600070205080204" pitchFamily="34" charset="-128"/>
              </a:defRPr>
            </a:lvl9pPr>
          </a:lstStyle>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Kinderrechte stehen in der Tradition der allgemeinen Menschenrechte</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UN-Kinderrechtskonvention 1989 verabschiedet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heute von den meisten Staaten der Erde ratifiziert</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universelle Verbindlichkeit der Kinderrechte</a:t>
            </a:r>
          </a:p>
          <a:p>
            <a:pPr marL="287337" lvl="0" indent="-285750" defTabSz="914400">
              <a:spcBef>
                <a:spcPts val="500"/>
              </a:spcBef>
              <a:buClr>
                <a:srgbClr val="003366"/>
              </a:buClr>
              <a:buSzPct val="75000"/>
              <a:buFont typeface="Arial" panose="020B0604020202020204" pitchFamily="34" charset="0"/>
              <a:buChar char="•"/>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Kinderrechte gelten für alle Menschen</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unter 18 Jahren:</a:t>
            </a:r>
          </a:p>
          <a:p>
            <a:pPr marL="74453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Schutz, Förderung und Beteiligung</a:t>
            </a:r>
          </a:p>
          <a:p>
            <a:pPr marL="744537" lvl="1" indent="-342900" defTabSz="914400">
              <a:spcBef>
                <a:spcPts val="500"/>
              </a:spcBef>
              <a:buClr>
                <a:srgbClr val="003366"/>
              </a:buClr>
              <a:buSzPct val="75000"/>
              <a:buFont typeface="Courier New" panose="02070309020205020404" pitchFamily="49" charset="0"/>
              <a:buChar char="o"/>
              <a:defRPr/>
            </a:pP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Vorrang des Kindeswohls, Recht auf</a:t>
            </a:r>
            <a:b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br>
            <a:r>
              <a:rPr lang="de-DE" altLang="de-DE" sz="2000" dirty="0">
                <a:solidFill>
                  <a:srgbClr val="003366"/>
                </a:solidFill>
                <a:latin typeface="Calibri" panose="020F0502020204030204" pitchFamily="34" charset="0"/>
                <a:ea typeface="Microsoft YaHei" panose="020B0503020204020204" pitchFamily="34" charset="-122"/>
                <a:cs typeface="Calibri" panose="020F0502020204030204" pitchFamily="34" charset="0"/>
              </a:rPr>
              <a:t>Leben, Überleben und Entwicklung</a:t>
            </a:r>
          </a:p>
        </p:txBody>
      </p:sp>
      <p:sp>
        <p:nvSpPr>
          <p:cNvPr id="14340" name="Text Box 5">
            <a:extLst>
              <a:ext uri="{FF2B5EF4-FFF2-40B4-BE49-F238E27FC236}">
                <a16:creationId xmlns:a16="http://schemas.microsoft.com/office/drawing/2014/main" id="{19C0F030-A653-45C0-A061-398BB51BCAB5}"/>
              </a:ext>
            </a:extLst>
          </p:cNvPr>
          <p:cNvSpPr txBox="1">
            <a:spLocks noChangeArrowheads="1"/>
          </p:cNvSpPr>
          <p:nvPr/>
        </p:nvSpPr>
        <p:spPr bwMode="auto">
          <a:xfrm>
            <a:off x="0" y="6461125"/>
            <a:ext cx="75565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nchor="b" anchorCtr="1">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tx1"/>
                </a:solidFill>
                <a:latin typeface="Arial" panose="020B0604020202020204" pitchFamily="34" charset="0"/>
                <a:ea typeface="ヒラギノ角ゴ Pro W3" pitchFamily="6" charset="-128"/>
              </a:defRPr>
            </a:lvl9pPr>
          </a:lstStyle>
          <a:p>
            <a:pPr marL="0" marR="0" lvl="0" indent="0" algn="l" defTabSz="914400" rtl="0" eaLnBrk="1" fontAlgn="base" latinLnBrk="0" hangingPunct="1">
              <a:lnSpc>
                <a:spcPct val="100000"/>
              </a:lnSpc>
              <a:spcBef>
                <a:spcPct val="0"/>
              </a:spcBef>
              <a:spcAft>
                <a:spcPct val="0"/>
              </a:spcAft>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de-DE" altLang="de-DE" sz="2000" b="1" i="0" u="none" strike="noStrike" kern="1200" cap="none" spc="0" normalizeH="0" baseline="0" noProof="0" dirty="0">
                <a:ln>
                  <a:noFill/>
                </a:ln>
                <a:solidFill>
                  <a:srgbClr val="FFFFFF"/>
                </a:solidFill>
                <a:effectLst/>
                <a:uLnTx/>
                <a:uFillTx/>
                <a:latin typeface="Calibri" panose="020F0502020204030204" pitchFamily="34" charset="0"/>
                <a:ea typeface="MS PGothic" panose="020B0600070205080204" pitchFamily="34" charset="-128"/>
                <a:cs typeface="Calibri" panose="020F0502020204030204" pitchFamily="34" charset="0"/>
              </a:rPr>
              <a:t>9</a:t>
            </a:r>
          </a:p>
        </p:txBody>
      </p:sp>
      <p:sp>
        <p:nvSpPr>
          <p:cNvPr id="5" name="Rechteck 4">
            <a:extLst>
              <a:ext uri="{FF2B5EF4-FFF2-40B4-BE49-F238E27FC236}">
                <a16:creationId xmlns:a16="http://schemas.microsoft.com/office/drawing/2014/main" id="{8AC37DF5-A4A8-46A0-8869-7E6B1A36B0E2}"/>
              </a:ext>
            </a:extLst>
          </p:cNvPr>
          <p:cNvSpPr/>
          <p:nvPr/>
        </p:nvSpPr>
        <p:spPr>
          <a:xfrm>
            <a:off x="5940152" y="6334780"/>
            <a:ext cx="2987741" cy="523220"/>
          </a:xfrm>
          <a:prstGeom prst="rect">
            <a:avLst/>
          </a:prstGeom>
        </p:spPr>
        <p:txBody>
          <a:bodyPr wrap="none">
            <a:spAutoFit/>
          </a:bodyPr>
          <a:lstStyle/>
          <a:p>
            <a:pPr lvl="0" defTabSz="914400" eaLnBrk="0" hangingPunct="0">
              <a:buClrTx/>
              <a:buSzTx/>
            </a:pPr>
            <a:r>
              <a:rPr lang="de-DE" sz="1400" dirty="0">
                <a:solidFill>
                  <a:srgbClr val="003366"/>
                </a:solidFill>
                <a:latin typeface="Calibri" panose="020F0502020204030204" pitchFamily="34" charset="0"/>
                <a:ea typeface="+mn-ea"/>
                <a:cs typeface="Calibri" panose="020F0502020204030204" pitchFamily="34" charset="0"/>
              </a:rPr>
              <a:t>Grafik: Bundesministerium für Familie,</a:t>
            </a:r>
            <a:br>
              <a:rPr lang="de-DE" sz="1400" dirty="0">
                <a:solidFill>
                  <a:srgbClr val="003366"/>
                </a:solidFill>
                <a:latin typeface="Calibri" panose="020F0502020204030204" pitchFamily="34" charset="0"/>
                <a:ea typeface="+mn-ea"/>
                <a:cs typeface="Calibri" panose="020F0502020204030204" pitchFamily="34" charset="0"/>
              </a:rPr>
            </a:br>
            <a:r>
              <a:rPr lang="de-DE" sz="1400" dirty="0">
                <a:solidFill>
                  <a:srgbClr val="003366"/>
                </a:solidFill>
                <a:latin typeface="Calibri" panose="020F0502020204030204" pitchFamily="34" charset="0"/>
                <a:ea typeface="+mn-ea"/>
                <a:cs typeface="Calibri" panose="020F0502020204030204" pitchFamily="34" charset="0"/>
              </a:rPr>
              <a:t>Senioren, Frauen und Jugend</a:t>
            </a:r>
          </a:p>
        </p:txBody>
      </p:sp>
      <p:pic>
        <p:nvPicPr>
          <p:cNvPr id="7" name="Bild 7" descr="SSD:Users:annikasalingre:Dropbox:Fairschnitt Modul 14:Materialien Annika u Sina:Kinderrechte Kinderarbeit:Abb_KRK 2_BMFSFJ.png">
            <a:extLst>
              <a:ext uri="{FF2B5EF4-FFF2-40B4-BE49-F238E27FC236}">
                <a16:creationId xmlns:a16="http://schemas.microsoft.com/office/drawing/2014/main" id="{AAC98F06-38E6-4794-94CF-933C355B93B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3717032"/>
            <a:ext cx="2843530" cy="2611120"/>
          </a:xfrm>
          <a:prstGeom prst="rect">
            <a:avLst/>
          </a:prstGeom>
          <a:noFill/>
          <a:ln>
            <a:noFill/>
          </a:ln>
        </p:spPr>
      </p:pic>
    </p:spTree>
    <p:extLst>
      <p:ext uri="{BB962C8B-B14F-4D97-AF65-F5344CB8AC3E}">
        <p14:creationId xmlns:p14="http://schemas.microsoft.com/office/powerpoint/2010/main" val="17562865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5.xml><?xml version="1.0" encoding="utf-8"?>
<a:theme xmlns:a="http://schemas.openxmlformats.org/drawingml/2006/main" name="5_Larissa">
  <a:themeElements>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Arial"/>
        <a:ea typeface="Microsoft YaHei"/>
        <a:cs typeface=""/>
      </a:majorFont>
      <a:minorFont>
        <a:latin typeface="Arial"/>
        <a:ea typeface="Microsoft YaHei"/>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de-DE" sz="2400" b="0" i="0" u="none" strike="noStrike" cap="none" normalizeH="0" baseline="0" smtClean="0">
            <a:ln>
              <a:noFill/>
            </a:ln>
            <a:solidFill>
              <a:schemeClr val="bg1"/>
            </a:solidFill>
            <a:effectLst/>
            <a:latin typeface="Times New Roman" pitchFamily="16" charset="0"/>
            <a:ea typeface="MS PGothic" pitchFamily="32" charset="-128"/>
          </a:defRPr>
        </a:defPPr>
      </a:lstStyle>
    </a:lnDef>
  </a:objectDefaults>
  <a:extraClrSchemeLst>
    <a:extraClrScheme>
      <a:clrScheme name="Lariss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ariss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ariss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ariss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ariss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ariss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ariss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sign1">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7.xml><?xml version="1.0" encoding="utf-8"?>
<a:theme xmlns:a="http://schemas.openxmlformats.org/drawingml/2006/main" name="1_FEMNET-powerpoint">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ppt/theme/theme8.xml><?xml version="1.0" encoding="utf-8"?>
<a:theme xmlns:a="http://schemas.openxmlformats.org/drawingml/2006/main" name="Designvorlage PPT FEMNET_2018">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esignvorlage PPT FEMNET_2018" id="{83A7878C-CF1D-4660-ADAB-2E31942B3CF9}" vid="{C85E65ED-ABE2-401F-9EF4-F10C7B44394A}"/>
    </a:ext>
  </a:extLst>
</a:theme>
</file>

<file path=ppt/theme/theme9.xml><?xml version="1.0" encoding="utf-8"?>
<a:theme xmlns:a="http://schemas.openxmlformats.org/drawingml/2006/main" name="1_Design1">
  <a:themeElements>
    <a:clrScheme name="">
      <a:dk1>
        <a:srgbClr val="003366"/>
      </a:dk1>
      <a:lt1>
        <a:srgbClr val="FFFFFF"/>
      </a:lt1>
      <a:dk2>
        <a:srgbClr val="006666"/>
      </a:dk2>
      <a:lt2>
        <a:srgbClr val="003366"/>
      </a:lt2>
      <a:accent1>
        <a:srgbClr val="73AAE7"/>
      </a:accent1>
      <a:accent2>
        <a:srgbClr val="33CCCC"/>
      </a:accent2>
      <a:accent3>
        <a:srgbClr val="FFFFFF"/>
      </a:accent3>
      <a:accent4>
        <a:srgbClr val="002A56"/>
      </a:accent4>
      <a:accent5>
        <a:srgbClr val="BCD2F1"/>
      </a:accent5>
      <a:accent6>
        <a:srgbClr val="2DB9B9"/>
      </a:accent6>
      <a:hlink>
        <a:srgbClr val="666699"/>
      </a:hlink>
      <a:folHlink>
        <a:srgbClr val="CC99FF"/>
      </a:folHlink>
    </a:clrScheme>
    <a:fontScheme name="Vorlage PPP Fair-Schnit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Vorlage PPP Fair-Schnitt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Vorlage PPP Fair-Schnitt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Vorlage PPP Fair-Schnitt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Vorlage PPP Fair-Schnitt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EMNET-powerpoint.pot [Kompatibilitätsmodus]" id="{B2659858-A94B-406D-9D46-EC7898E0E9AD}" vid="{E00080C4-494C-41BB-A7CD-1A010E023181}"/>
    </a:ext>
  </a:extLst>
</a:theme>
</file>

<file path=docProps/app.xml><?xml version="1.0" encoding="utf-8"?>
<Properties xmlns="http://schemas.openxmlformats.org/officeDocument/2006/extended-properties" xmlns:vt="http://schemas.openxmlformats.org/officeDocument/2006/docPropsVTypes">
  <Template/>
  <TotalTime>0</TotalTime>
  <Words>8166</Words>
  <Application>Microsoft Office PowerPoint</Application>
  <PresentationFormat>Bildschirmpräsentation (4:3)</PresentationFormat>
  <Paragraphs>1177</Paragraphs>
  <Slides>50</Slides>
  <Notes>49</Notes>
  <HiddenSlides>0</HiddenSlides>
  <MMClips>0</MMClips>
  <ScaleCrop>false</ScaleCrop>
  <HeadingPairs>
    <vt:vector size="6" baseType="variant">
      <vt:variant>
        <vt:lpstr>Verwendete Schriftarten</vt:lpstr>
      </vt:variant>
      <vt:variant>
        <vt:i4>6</vt:i4>
      </vt:variant>
      <vt:variant>
        <vt:lpstr>Design</vt:lpstr>
      </vt:variant>
      <vt:variant>
        <vt:i4>9</vt:i4>
      </vt:variant>
      <vt:variant>
        <vt:lpstr>Folientitel</vt:lpstr>
      </vt:variant>
      <vt:variant>
        <vt:i4>50</vt:i4>
      </vt:variant>
    </vt:vector>
  </HeadingPairs>
  <TitlesOfParts>
    <vt:vector size="65" baseType="lpstr">
      <vt:lpstr>Calibri</vt:lpstr>
      <vt:lpstr>Comic Sans MS</vt:lpstr>
      <vt:lpstr>Wingdings</vt:lpstr>
      <vt:lpstr>Courier New</vt:lpstr>
      <vt:lpstr>Arial</vt:lpstr>
      <vt:lpstr>Times New Roman</vt:lpstr>
      <vt:lpstr>Larissa</vt:lpstr>
      <vt:lpstr>2_Larissa</vt:lpstr>
      <vt:lpstr>3_Larissa</vt:lpstr>
      <vt:lpstr>FEMNET-powerpoint</vt:lpstr>
      <vt:lpstr>5_Larissa</vt:lpstr>
      <vt:lpstr>Design1</vt:lpstr>
      <vt:lpstr>1_FEMNET-powerpoint</vt:lpstr>
      <vt:lpstr>Designvorlage PPT FEMNET_2018</vt:lpstr>
      <vt:lpstr>1_Design1</vt:lpstr>
      <vt:lpstr> Rechte von Kindern und Müttern in der Bekleidungsproduktion in Indien und Bangladesch</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Danke für Ihre Aufmerksamkeit!</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des Vortrags</dc:title>
  <dc:creator>Steffi</dc:creator>
  <cp:lastModifiedBy>Praktikantin</cp:lastModifiedBy>
  <cp:revision>626</cp:revision>
  <cp:lastPrinted>2009-04-22T19:24:48Z</cp:lastPrinted>
  <dcterms:created xsi:type="dcterms:W3CDTF">2011-09-19T10:01:58Z</dcterms:created>
  <dcterms:modified xsi:type="dcterms:W3CDTF">2019-10-21T10:24:38Z</dcterms:modified>
</cp:coreProperties>
</file>