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708" r:id="rId1"/>
    <p:sldMasterId id="2147484617" r:id="rId2"/>
  </p:sldMasterIdLst>
  <p:notesMasterIdLst>
    <p:notesMasterId r:id="rId49"/>
  </p:notesMasterIdLst>
  <p:sldIdLst>
    <p:sldId id="342" r:id="rId3"/>
    <p:sldId id="357" r:id="rId4"/>
    <p:sldId id="416" r:id="rId5"/>
    <p:sldId id="358" r:id="rId6"/>
    <p:sldId id="377" r:id="rId7"/>
    <p:sldId id="378" r:id="rId8"/>
    <p:sldId id="379" r:id="rId9"/>
    <p:sldId id="368" r:id="rId10"/>
    <p:sldId id="383" r:id="rId11"/>
    <p:sldId id="384" r:id="rId12"/>
    <p:sldId id="385" r:id="rId13"/>
    <p:sldId id="386" r:id="rId14"/>
    <p:sldId id="387" r:id="rId15"/>
    <p:sldId id="388" r:id="rId16"/>
    <p:sldId id="389" r:id="rId17"/>
    <p:sldId id="390" r:id="rId18"/>
    <p:sldId id="391" r:id="rId19"/>
    <p:sldId id="392" r:id="rId20"/>
    <p:sldId id="360" r:id="rId21"/>
    <p:sldId id="271" r:id="rId22"/>
    <p:sldId id="393" r:id="rId23"/>
    <p:sldId id="394" r:id="rId24"/>
    <p:sldId id="395" r:id="rId25"/>
    <p:sldId id="396" r:id="rId26"/>
    <p:sldId id="397" r:id="rId27"/>
    <p:sldId id="404" r:id="rId28"/>
    <p:sldId id="405" r:id="rId29"/>
    <p:sldId id="406" r:id="rId30"/>
    <p:sldId id="407" r:id="rId31"/>
    <p:sldId id="408" r:id="rId32"/>
    <p:sldId id="409" r:id="rId33"/>
    <p:sldId id="410" r:id="rId34"/>
    <p:sldId id="411" r:id="rId35"/>
    <p:sldId id="412" r:id="rId36"/>
    <p:sldId id="413" r:id="rId37"/>
    <p:sldId id="414" r:id="rId38"/>
    <p:sldId id="415" r:id="rId39"/>
    <p:sldId id="398" r:id="rId40"/>
    <p:sldId id="399" r:id="rId41"/>
    <p:sldId id="400" r:id="rId42"/>
    <p:sldId id="401" r:id="rId43"/>
    <p:sldId id="402" r:id="rId44"/>
    <p:sldId id="403" r:id="rId45"/>
    <p:sldId id="284" r:id="rId46"/>
    <p:sldId id="382" r:id="rId47"/>
    <p:sldId id="381" r:id="rId48"/>
  </p:sldIdLst>
  <p:sldSz cx="9144000" cy="6858000" type="screen4x3"/>
  <p:notesSz cx="6858000" cy="9144000"/>
  <p:embeddedFontLst>
    <p:embeddedFont>
      <p:font typeface="Microsoft YaHei" panose="020B0503020204020204" pitchFamily="34" charset="-122"/>
      <p:regular r:id="rId50"/>
      <p:bold r:id="rId51"/>
    </p:embeddedFont>
    <p:embeddedFont>
      <p:font typeface="MS PGothic" panose="020B0600070205080204" pitchFamily="34" charset="-128"/>
      <p:regular r:id="rId52"/>
    </p:embeddedFont>
    <p:embeddedFont>
      <p:font typeface="Calibri" panose="020F0502020204030204" pitchFamily="34" charset="0"/>
      <p:regular r:id="rId53"/>
      <p:bold r:id="rId54"/>
      <p:italic r:id="rId55"/>
      <p:boldItalic r:id="rId56"/>
    </p:embeddedFont>
    <p:embeddedFont>
      <p:font typeface="Comic Sans MS" panose="030F0702030302020204" pitchFamily="66" charset="0"/>
      <p:regular r:id="rId57"/>
      <p:bold r:id="rId58"/>
      <p:italic r:id="rId59"/>
      <p:boldItalic r:id="rId60"/>
    </p:embeddedFont>
  </p:embeddedFontLst>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663300"/>
    <a:srgbClr val="00B8FF"/>
    <a:srgbClr val="C0C0C0"/>
    <a:srgbClr val="003366"/>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63296" autoAdjust="0"/>
  </p:normalViewPr>
  <p:slideViewPr>
    <p:cSldViewPr>
      <p:cViewPr varScale="1">
        <p:scale>
          <a:sx n="46" d="100"/>
          <a:sy n="46" d="100"/>
        </p:scale>
        <p:origin x="2016" y="1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p:scale>
          <a:sx n="100" d="100"/>
          <a:sy n="100" d="100"/>
        </p:scale>
        <p:origin x="-2400" y="5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C404B9D3-739E-4709-A648-7B421D86662D}"/>
              </a:ext>
            </a:extLst>
          </p:cNvPr>
          <p:cNvSpPr>
            <a:spLocks noGrp="1" noRot="1" noChangeAspect="1" noChangeArrowheads="1"/>
          </p:cNvSpPr>
          <p:nvPr>
            <p:ph type="sldImg"/>
          </p:nvPr>
        </p:nvSpPr>
        <p:spPr bwMode="auto">
          <a:xfrm>
            <a:off x="1106488" y="812800"/>
            <a:ext cx="53435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a:extLst>
              <a:ext uri="{FF2B5EF4-FFF2-40B4-BE49-F238E27FC236}">
                <a16:creationId xmlns:a16="http://schemas.microsoft.com/office/drawing/2014/main" id="{7B9AD94A-1962-4007-953D-59C70132121B}"/>
              </a:ext>
            </a:extLst>
          </p:cNvPr>
          <p:cNvSpPr>
            <a:spLocks noGrp="1" noChangeArrowheads="1"/>
          </p:cNvSpPr>
          <p:nvPr>
            <p:ph type="body"/>
          </p:nvPr>
        </p:nvSpPr>
        <p:spPr bwMode="auto">
          <a:xfrm>
            <a:off x="755650" y="5078413"/>
            <a:ext cx="6046788" cy="4810125"/>
          </a:xfrm>
          <a:prstGeom prst="rect">
            <a:avLst/>
          </a:prstGeom>
          <a:noFill/>
          <a:ln>
            <a:noFill/>
          </a:ln>
          <a:effectLst/>
        </p:spPr>
        <p:txBody>
          <a:bodyPr vert="horz" wrap="square" lIns="0" tIns="0" rIns="0" bIns="0" numCol="1" anchor="t" anchorCtr="0" compatLnSpc="1">
            <a:prstTxWarp prst="textNoShape">
              <a:avLst/>
            </a:prstTxWarp>
          </a:bodyPr>
          <a:lstStyle/>
          <a:p>
            <a:pPr lvl="0"/>
            <a:endParaRPr lang="de-DE" altLang="de-DE" noProof="0"/>
          </a:p>
        </p:txBody>
      </p:sp>
      <p:sp>
        <p:nvSpPr>
          <p:cNvPr id="6147" name="Rectangle 3">
            <a:extLst>
              <a:ext uri="{FF2B5EF4-FFF2-40B4-BE49-F238E27FC236}">
                <a16:creationId xmlns:a16="http://schemas.microsoft.com/office/drawing/2014/main" id="{E07B3A60-BC6B-45E0-9B90-C51C428144C5}"/>
              </a:ext>
            </a:extLst>
          </p:cNvPr>
          <p:cNvSpPr>
            <a:spLocks noGrp="1" noChangeArrowheads="1"/>
          </p:cNvSpPr>
          <p:nvPr>
            <p:ph type="hdr"/>
          </p:nvPr>
        </p:nvSpPr>
        <p:spPr bwMode="auto">
          <a:xfrm>
            <a:off x="0" y="0"/>
            <a:ext cx="3279775" cy="5334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itchFamily="18" charset="0"/>
                <a:ea typeface="Microsoft YaHei" panose="020B0503020204020204" pitchFamily="34" charset="-122"/>
                <a:cs typeface="Segoe UI" pitchFamily="34" charset="0"/>
              </a:defRPr>
            </a:lvl1pPr>
          </a:lstStyle>
          <a:p>
            <a:pPr>
              <a:defRPr/>
            </a:pPr>
            <a:endParaRPr lang="de-DE" altLang="de-DE"/>
          </a:p>
        </p:txBody>
      </p:sp>
      <p:sp>
        <p:nvSpPr>
          <p:cNvPr id="6148" name="Rectangle 4">
            <a:extLst>
              <a:ext uri="{FF2B5EF4-FFF2-40B4-BE49-F238E27FC236}">
                <a16:creationId xmlns:a16="http://schemas.microsoft.com/office/drawing/2014/main" id="{763D86CE-E9B1-4B54-B02A-FB76093C986C}"/>
              </a:ext>
            </a:extLst>
          </p:cNvPr>
          <p:cNvSpPr>
            <a:spLocks noGrp="1" noChangeArrowheads="1"/>
          </p:cNvSpPr>
          <p:nvPr>
            <p:ph type="dt"/>
          </p:nvPr>
        </p:nvSpPr>
        <p:spPr bwMode="auto">
          <a:xfrm>
            <a:off x="4278313" y="0"/>
            <a:ext cx="3279775" cy="53340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itchFamily="18" charset="0"/>
                <a:ea typeface="Microsoft YaHei" panose="020B0503020204020204" pitchFamily="34" charset="-122"/>
                <a:cs typeface="Segoe UI" pitchFamily="34" charset="0"/>
              </a:defRPr>
            </a:lvl1pPr>
          </a:lstStyle>
          <a:p>
            <a:pPr>
              <a:defRPr/>
            </a:pPr>
            <a:endParaRPr lang="de-DE" altLang="de-DE"/>
          </a:p>
        </p:txBody>
      </p:sp>
      <p:sp>
        <p:nvSpPr>
          <p:cNvPr id="6149" name="Rectangle 5">
            <a:extLst>
              <a:ext uri="{FF2B5EF4-FFF2-40B4-BE49-F238E27FC236}">
                <a16:creationId xmlns:a16="http://schemas.microsoft.com/office/drawing/2014/main" id="{51175B2C-461E-45FB-8BB7-A46704DCDA98}"/>
              </a:ext>
            </a:extLst>
          </p:cNvPr>
          <p:cNvSpPr>
            <a:spLocks noGrp="1" noChangeArrowheads="1"/>
          </p:cNvSpPr>
          <p:nvPr>
            <p:ph type="ftr"/>
          </p:nvPr>
        </p:nvSpPr>
        <p:spPr bwMode="auto">
          <a:xfrm>
            <a:off x="0"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itchFamily="18" charset="0"/>
                <a:ea typeface="Microsoft YaHei" panose="020B0503020204020204" pitchFamily="34" charset="-122"/>
                <a:cs typeface="Segoe UI" pitchFamily="34" charset="0"/>
              </a:defRPr>
            </a:lvl1pPr>
          </a:lstStyle>
          <a:p>
            <a:pPr>
              <a:defRPr/>
            </a:pPr>
            <a:endParaRPr lang="de-DE" altLang="de-DE"/>
          </a:p>
        </p:txBody>
      </p:sp>
      <p:sp>
        <p:nvSpPr>
          <p:cNvPr id="6150" name="Rectangle 6">
            <a:extLst>
              <a:ext uri="{FF2B5EF4-FFF2-40B4-BE49-F238E27FC236}">
                <a16:creationId xmlns:a16="http://schemas.microsoft.com/office/drawing/2014/main" id="{98243EFA-5289-43BF-84A8-D008B3331C2D}"/>
              </a:ext>
            </a:extLst>
          </p:cNvPr>
          <p:cNvSpPr>
            <a:spLocks noGrp="1" noChangeArrowheads="1"/>
          </p:cNvSpPr>
          <p:nvPr>
            <p:ph type="sldNum"/>
          </p:nvPr>
        </p:nvSpPr>
        <p:spPr bwMode="auto">
          <a:xfrm>
            <a:off x="4278313"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defRPr>
            </a:lvl1pPr>
          </a:lstStyle>
          <a:p>
            <a:pPr>
              <a:defRPr/>
            </a:pPr>
            <a:fld id="{D7F9BA28-3BC3-4A70-A75F-8E9CB8583AA2}"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6BA32015-36EC-40C2-95AE-8DFA7AE11A1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9pPr>
          </a:lstStyle>
          <a:p>
            <a:fld id="{51154F28-0E1D-4CA6-A702-5DAE5620136D}" type="slidenum">
              <a:rPr lang="de-DE" altLang="de-DE" smtClean="0">
                <a:solidFill>
                  <a:srgbClr val="000000"/>
                </a:solidFill>
                <a:latin typeface="Times New Roman" panose="02020603050405020304" pitchFamily="18" charset="0"/>
              </a:rPr>
              <a:pPr/>
              <a:t>1</a:t>
            </a:fld>
            <a:endParaRPr lang="de-DE" altLang="de-DE">
              <a:solidFill>
                <a:srgbClr val="000000"/>
              </a:solidFill>
              <a:latin typeface="Times New Roman" panose="02020603050405020304" pitchFamily="18" charset="0"/>
            </a:endParaRPr>
          </a:p>
        </p:txBody>
      </p:sp>
      <p:sp>
        <p:nvSpPr>
          <p:cNvPr id="14339" name="Rectangle 1">
            <a:extLst>
              <a:ext uri="{FF2B5EF4-FFF2-40B4-BE49-F238E27FC236}">
                <a16:creationId xmlns:a16="http://schemas.microsoft.com/office/drawing/2014/main" id="{0681C747-8D15-4E41-834A-07C9A6566E6A}"/>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165A0E65-5220-4CD1-BB59-697A9D61BC5C}"/>
              </a:ext>
            </a:extLst>
          </p:cNvPr>
          <p:cNvSpPr>
            <a:spLocks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eaLnBrk="1" hangingPunct="1">
              <a:spcBef>
                <a:spcPct val="0"/>
              </a:spcBef>
              <a:buClrTx/>
              <a:buSzTx/>
              <a:buFontTx/>
              <a:buNone/>
            </a:pPr>
            <a:r>
              <a:rPr lang="de-DE" altLang="de-DE" b="1">
                <a:solidFill>
                  <a:schemeClr val="tx1"/>
                </a:solidFill>
              </a:rPr>
              <a:t>Anmerkungen zu den Folien stehen in den Notizfeldern</a:t>
            </a:r>
          </a:p>
          <a:p>
            <a:pPr defTabSz="914400" eaLnBrk="1" hangingPunct="1">
              <a:spcBef>
                <a:spcPct val="0"/>
              </a:spcBef>
              <a:buClrTx/>
              <a:buSzTx/>
              <a:buFontTx/>
              <a:buNone/>
            </a:pPr>
            <a:r>
              <a:rPr lang="de-DE" altLang="de-DE" b="1">
                <a:solidFill>
                  <a:schemeClr val="tx1"/>
                </a:solidFill>
              </a:rPr>
              <a:t>kursive Anmerkungen sind zur Info für die Seminarleitung</a:t>
            </a:r>
          </a:p>
          <a:p>
            <a:pPr defTabSz="914400" eaLnBrk="1" hangingPunct="1">
              <a:spcBef>
                <a:spcPct val="0"/>
              </a:spcBef>
              <a:buClrTx/>
              <a:buSzTx/>
              <a:buFontTx/>
              <a:buNone/>
            </a:pPr>
            <a:r>
              <a:rPr lang="de-DE" altLang="de-DE" b="1">
                <a:solidFill>
                  <a:schemeClr val="tx1"/>
                </a:solidFill>
              </a:rPr>
              <a:t>oder bei Nachfrage der bzw. mögliche Fragen an die Teilnehmenden</a:t>
            </a:r>
          </a:p>
          <a:p>
            <a:pPr defTabSz="914400"/>
            <a:endParaRPr lang="de-DE" altLang="de-DE" b="1"/>
          </a:p>
          <a:p>
            <a:pPr defTabSz="914400"/>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84F6D98-BA88-42EB-8F00-9E73585F212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87F1E34A-789A-4480-BA8C-9AE01B4E606D}" type="slidenum">
              <a:rPr lang="de-DE" altLang="de-DE" sz="1200" smtClean="0">
                <a:solidFill>
                  <a:srgbClr val="000000"/>
                </a:solidFill>
                <a:latin typeface="Times New Roman" panose="02020603050405020304" pitchFamily="18" charset="0"/>
                <a:ea typeface="MS PGothic" panose="020B0600070205080204" pitchFamily="34" charset="-128"/>
              </a:rPr>
              <a:pPr/>
              <a:t>10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2771" name="Rectangle 1">
            <a:extLst>
              <a:ext uri="{FF2B5EF4-FFF2-40B4-BE49-F238E27FC236}">
                <a16:creationId xmlns:a16="http://schemas.microsoft.com/office/drawing/2014/main" id="{A3E2026C-7CED-4CD4-9AE7-83474FC2592A}"/>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Text Box 2">
            <a:extLst>
              <a:ext uri="{FF2B5EF4-FFF2-40B4-BE49-F238E27FC236}">
                <a16:creationId xmlns:a16="http://schemas.microsoft.com/office/drawing/2014/main" id="{D1407CDC-73E7-43AC-87B2-0C5B992A364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2773" name="Text Box 3">
            <a:extLst>
              <a:ext uri="{FF2B5EF4-FFF2-40B4-BE49-F238E27FC236}">
                <a16:creationId xmlns:a16="http://schemas.microsoft.com/office/drawing/2014/main" id="{A51D9020-DFD4-446B-8C9D-C3C057C83A0E}"/>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25205E75-98FA-41C4-9D28-D8AF65A505C1}"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2774" name="Notizenplatzhalter 1">
            <a:extLst>
              <a:ext uri="{FF2B5EF4-FFF2-40B4-BE49-F238E27FC236}">
                <a16:creationId xmlns:a16="http://schemas.microsoft.com/office/drawing/2014/main" id="{C636ACFB-6E20-4833-82ED-9D079A85D1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a:t>Antwort: c) China </a:t>
            </a:r>
            <a:endParaRPr lang="de-DE" altLang="de-DE"/>
          </a:p>
          <a:p>
            <a:r>
              <a:rPr lang="de-DE" altLang="de-DE" i="1"/>
              <a:t>Quelle: World Footwear Yearbook 2017, https://issuu.com/joanavazteixeira/docs/snapshot_2017_vers__o_final_com_bad,</a:t>
            </a:r>
          </a:p>
          <a:p>
            <a:r>
              <a:rPr lang="de-DE" altLang="de-DE" i="1"/>
              <a:t>Zugriff 03.09.2019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4598EE8-F387-4B45-9424-6807DD39D8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242E4AF6-05F3-47DC-AE21-50518715F990}" type="slidenum">
              <a:rPr lang="de-DE" altLang="de-DE" sz="1200" smtClean="0">
                <a:solidFill>
                  <a:srgbClr val="000000"/>
                </a:solidFill>
                <a:latin typeface="Times New Roman" panose="02020603050405020304" pitchFamily="18" charset="0"/>
                <a:ea typeface="MS PGothic" panose="020B0600070205080204" pitchFamily="34" charset="-128"/>
              </a:rPr>
              <a:pPr/>
              <a:t>11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4819" name="Rectangle 1">
            <a:extLst>
              <a:ext uri="{FF2B5EF4-FFF2-40B4-BE49-F238E27FC236}">
                <a16:creationId xmlns:a16="http://schemas.microsoft.com/office/drawing/2014/main" id="{8C765503-3CB4-4ABE-AF97-53E107F44648}"/>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Text Box 2">
            <a:extLst>
              <a:ext uri="{FF2B5EF4-FFF2-40B4-BE49-F238E27FC236}">
                <a16:creationId xmlns:a16="http://schemas.microsoft.com/office/drawing/2014/main" id="{9897DE20-9B9E-41FD-B74C-5153C90F3FAB}"/>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4821" name="Text Box 3">
            <a:extLst>
              <a:ext uri="{FF2B5EF4-FFF2-40B4-BE49-F238E27FC236}">
                <a16:creationId xmlns:a16="http://schemas.microsoft.com/office/drawing/2014/main" id="{04E74E04-E229-4D2D-9338-85476D858DE6}"/>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DE528F93-3978-44D2-B68A-5839FDBC8577}"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7A02AAFA-A3CF-4F94-836C-8CBD0124C124}"/>
              </a:ext>
            </a:extLst>
          </p:cNvPr>
          <p:cNvSpPr>
            <a:spLocks noGrp="1" noChangeArrowheads="1"/>
          </p:cNvSpPr>
          <p:nvPr>
            <p:ph type="body" idx="1"/>
          </p:nvPr>
        </p:nvSpPr>
        <p:spPr>
          <a:ln/>
        </p:spPr>
        <p:txBody>
          <a:bodyPr/>
          <a:lstStyle/>
          <a:p>
            <a:pPr>
              <a:defRPr/>
            </a:pPr>
            <a:r>
              <a:rPr lang="de-AT" altLang="de-DE" dirty="0"/>
              <a:t>Im Jahr 2016 wurden von den weltweit 23 Milliarden Paar Schuhen insgesamt 87% in Asien produziert. </a:t>
            </a:r>
          </a:p>
          <a:p>
            <a:pPr>
              <a:defRPr/>
            </a:pPr>
            <a:r>
              <a:rPr lang="de-AT" altLang="de-DE" dirty="0"/>
              <a:t>China ist mit einem Marktanteil von 36,7 % Hauptproduktionsland.</a:t>
            </a:r>
          </a:p>
          <a:p>
            <a:pPr>
              <a:defRPr/>
            </a:pPr>
            <a:r>
              <a:rPr lang="de-DE" altLang="de-DE" dirty="0"/>
              <a:t>Bezogen auf den Marktanteil folgt danach (Top 10 der schuhproduzierenden Länder)</a:t>
            </a:r>
          </a:p>
          <a:p>
            <a:pPr marL="171450" indent="-171450">
              <a:buFont typeface="Arial" panose="020B0604020202020204" pitchFamily="34" charset="0"/>
              <a:buChar char="•"/>
              <a:defRPr/>
            </a:pPr>
            <a:r>
              <a:rPr lang="de-DE" altLang="de-DE" dirty="0"/>
              <a:t>Vietnam (12,5%)</a:t>
            </a:r>
          </a:p>
          <a:p>
            <a:pPr marL="171450" indent="-171450">
              <a:buFont typeface="Arial" panose="020B0604020202020204" pitchFamily="34" charset="0"/>
              <a:buChar char="•"/>
              <a:defRPr/>
            </a:pPr>
            <a:r>
              <a:rPr lang="de-DE" altLang="de-DE" dirty="0"/>
              <a:t>Italien (8,0%)</a:t>
            </a:r>
          </a:p>
          <a:p>
            <a:pPr marL="171450" indent="-171450">
              <a:buFont typeface="Arial" panose="020B0604020202020204" pitchFamily="34" charset="0"/>
              <a:buChar char="•"/>
              <a:defRPr/>
            </a:pPr>
            <a:r>
              <a:rPr lang="de-DE" altLang="de-DE" dirty="0"/>
              <a:t>Belgien (4,9%)</a:t>
            </a:r>
          </a:p>
          <a:p>
            <a:pPr marL="171450" indent="-171450">
              <a:buFont typeface="Arial" panose="020B0604020202020204" pitchFamily="34" charset="0"/>
              <a:buChar char="•"/>
              <a:defRPr/>
            </a:pPr>
            <a:r>
              <a:rPr lang="de-DE" altLang="de-DE" dirty="0"/>
              <a:t>Deutschland (4,4%)</a:t>
            </a:r>
          </a:p>
          <a:p>
            <a:pPr marL="171450" indent="-171450">
              <a:buFont typeface="Arial" panose="020B0604020202020204" pitchFamily="34" charset="0"/>
              <a:buChar char="•"/>
              <a:defRPr/>
            </a:pPr>
            <a:r>
              <a:rPr lang="de-DE" altLang="de-DE" dirty="0"/>
              <a:t>Indonesien (3,7%)</a:t>
            </a:r>
          </a:p>
          <a:p>
            <a:pPr marL="171450" indent="-171450">
              <a:buFont typeface="Arial" panose="020B0604020202020204" pitchFamily="34" charset="0"/>
              <a:buChar char="•"/>
              <a:defRPr/>
            </a:pPr>
            <a:r>
              <a:rPr lang="de-DE" altLang="de-DE" dirty="0"/>
              <a:t>Frankreich (2,7%)</a:t>
            </a:r>
          </a:p>
          <a:p>
            <a:pPr marL="171450" indent="-171450">
              <a:buFont typeface="Arial" panose="020B0604020202020204" pitchFamily="34" charset="0"/>
              <a:buChar char="•"/>
              <a:defRPr/>
            </a:pPr>
            <a:r>
              <a:rPr lang="de-DE" altLang="de-DE" dirty="0"/>
              <a:t>Niederlande (2,4%)</a:t>
            </a:r>
          </a:p>
          <a:p>
            <a:pPr marL="171450" indent="-171450">
              <a:buFont typeface="Arial" panose="020B0604020202020204" pitchFamily="34" charset="0"/>
              <a:buChar char="•"/>
              <a:defRPr/>
            </a:pPr>
            <a:r>
              <a:rPr lang="de-DE" altLang="de-DE" dirty="0"/>
              <a:t>Spanien (2,4%)</a:t>
            </a:r>
          </a:p>
          <a:p>
            <a:pPr marL="171450" indent="-171450">
              <a:buFont typeface="Arial" panose="020B0604020202020204" pitchFamily="34" charset="0"/>
              <a:buChar char="•"/>
              <a:defRPr/>
            </a:pPr>
            <a:r>
              <a:rPr lang="de-DE" altLang="de-DE" dirty="0"/>
              <a:t>Hong Kong (2,3%)</a:t>
            </a:r>
          </a:p>
          <a:p>
            <a:pPr>
              <a:defRPr/>
            </a:pPr>
            <a:r>
              <a:rPr lang="de-DE" altLang="de-DE" i="1" dirty="0"/>
              <a:t>Quelle: World </a:t>
            </a:r>
            <a:r>
              <a:rPr lang="de-DE" altLang="de-DE" i="1" dirty="0" err="1"/>
              <a:t>Foodwear</a:t>
            </a:r>
            <a:r>
              <a:rPr lang="de-DE" altLang="de-DE" i="1" dirty="0"/>
              <a:t> </a:t>
            </a:r>
            <a:r>
              <a:rPr lang="de-DE" altLang="de-DE" i="1" dirty="0" err="1"/>
              <a:t>Yearbook</a:t>
            </a:r>
            <a:r>
              <a:rPr lang="de-DE" altLang="de-DE" i="1" dirty="0"/>
              <a:t> 2017, https://issuu.com/joanavazteixeira/docs/snapshot_2017_vers__o_final_com_bad,</a:t>
            </a:r>
          </a:p>
          <a:p>
            <a:pPr>
              <a:defRPr/>
            </a:pPr>
            <a:r>
              <a:rPr lang="de-DE" altLang="de-DE" i="1" dirty="0"/>
              <a:t>Zugriff 2.5.2019</a:t>
            </a:r>
            <a:endParaRPr lang="de-DE" altLang="de-DE" dirty="0"/>
          </a:p>
          <a:p>
            <a:pPr>
              <a:defRPr/>
            </a:pPr>
            <a:endParaRPr lang="de-AT" altLang="de-DE" dirty="0"/>
          </a:p>
          <a:p>
            <a:pPr>
              <a:defRPr/>
            </a:pPr>
            <a:r>
              <a:rPr lang="de-AT" altLang="de-DE" dirty="0"/>
              <a:t>Bezogen auf die Menge der produzierten Schuhe gilt aber die folgende Top 10 nach China:</a:t>
            </a:r>
          </a:p>
          <a:p>
            <a:pPr marL="171450" indent="-171450">
              <a:buFont typeface="Arial" panose="020B0604020202020204" pitchFamily="34" charset="0"/>
              <a:buChar char="•"/>
              <a:defRPr/>
            </a:pPr>
            <a:r>
              <a:rPr lang="de-AT" altLang="de-DE" dirty="0"/>
              <a:t>Vietnam (0,9 Mrd.)</a:t>
            </a:r>
          </a:p>
          <a:p>
            <a:pPr marL="171450" indent="-171450">
              <a:buFont typeface="Arial" panose="020B0604020202020204" pitchFamily="34" charset="0"/>
              <a:buChar char="•"/>
              <a:defRPr/>
            </a:pPr>
            <a:r>
              <a:rPr lang="de-AT" altLang="de-DE" dirty="0"/>
              <a:t>Brasilien (0,9 Mrd.)</a:t>
            </a:r>
          </a:p>
          <a:p>
            <a:pPr marL="171450" indent="-171450">
              <a:buFont typeface="Arial" panose="020B0604020202020204" pitchFamily="34" charset="0"/>
              <a:buChar char="•"/>
              <a:defRPr/>
            </a:pPr>
            <a:r>
              <a:rPr lang="de-AT" altLang="de-DE" dirty="0"/>
              <a:t>Indonesien (0,7 Mrd.)</a:t>
            </a:r>
          </a:p>
          <a:p>
            <a:pPr marL="171450" indent="-171450">
              <a:buFont typeface="Arial" panose="020B0604020202020204" pitchFamily="34" charset="0"/>
              <a:buChar char="•"/>
              <a:defRPr/>
            </a:pPr>
            <a:r>
              <a:rPr lang="de-AT" altLang="de-DE" dirty="0"/>
              <a:t>Pakistan (0,4 Mrd.)</a:t>
            </a:r>
          </a:p>
          <a:p>
            <a:pPr marL="171450" indent="-171450">
              <a:buFont typeface="Arial" panose="020B0604020202020204" pitchFamily="34" charset="0"/>
              <a:buChar char="•"/>
              <a:defRPr/>
            </a:pPr>
            <a:r>
              <a:rPr lang="de-AT" altLang="de-DE" dirty="0"/>
              <a:t>Türkei (0,3 Mrd.)</a:t>
            </a:r>
          </a:p>
          <a:p>
            <a:pPr marL="171450" indent="-171450">
              <a:buFont typeface="Arial" panose="020B0604020202020204" pitchFamily="34" charset="0"/>
              <a:buChar char="•"/>
              <a:defRPr/>
            </a:pPr>
            <a:r>
              <a:rPr lang="de-AT" altLang="de-DE" dirty="0"/>
              <a:t>Bangladesch (0,3 Mrd.)</a:t>
            </a:r>
          </a:p>
          <a:p>
            <a:pPr marL="171450" indent="-171450">
              <a:buFont typeface="Arial" panose="020B0604020202020204" pitchFamily="34" charset="0"/>
              <a:buChar char="•"/>
              <a:defRPr/>
            </a:pPr>
            <a:r>
              <a:rPr lang="de-AT" altLang="de-DE" dirty="0"/>
              <a:t>Mexiko (0,2 Mrd.)</a:t>
            </a:r>
          </a:p>
          <a:p>
            <a:pPr marL="171450" indent="-171450">
              <a:buFont typeface="Arial" panose="020B0604020202020204" pitchFamily="34" charset="0"/>
              <a:buChar char="•"/>
              <a:defRPr/>
            </a:pPr>
            <a:r>
              <a:rPr lang="de-AT" altLang="de-DE" dirty="0"/>
              <a:t>Italien (0,2 Mrd.)</a:t>
            </a:r>
          </a:p>
          <a:p>
            <a:pPr>
              <a:defRPr/>
            </a:pPr>
            <a:r>
              <a:rPr lang="de-AT" altLang="de-DE" i="1" dirty="0"/>
              <a:t>Quelle: World </a:t>
            </a:r>
            <a:r>
              <a:rPr lang="de-AT" altLang="de-DE" i="1" dirty="0" err="1"/>
              <a:t>Foodwear</a:t>
            </a:r>
            <a:r>
              <a:rPr lang="de-AT" altLang="de-DE" i="1" dirty="0"/>
              <a:t> </a:t>
            </a:r>
            <a:r>
              <a:rPr lang="de-AT" altLang="de-DE" i="1" dirty="0" err="1"/>
              <a:t>Yearbook</a:t>
            </a:r>
            <a:r>
              <a:rPr lang="de-AT" altLang="de-DE" i="1" dirty="0"/>
              <a:t> 2015, https://issuu.com/joanavazteixeira/docs/20150727_snapshot_2015, Zugriff 04.09.2019</a:t>
            </a:r>
          </a:p>
          <a:p>
            <a:pPr>
              <a:defRPr/>
            </a:pPr>
            <a:endParaRPr lang="de-AT" altLang="de-DE" b="1" dirty="0"/>
          </a:p>
          <a:p>
            <a:pPr>
              <a:defRPr/>
            </a:pPr>
            <a:r>
              <a:rPr lang="de-AT" altLang="de-DE" b="1" dirty="0"/>
              <a:t>Starker Anstieg der Schuhproduktion weltweit</a:t>
            </a:r>
          </a:p>
          <a:p>
            <a:pPr>
              <a:defRPr/>
            </a:pPr>
            <a:r>
              <a:rPr lang="de-DE" altLang="de-DE" dirty="0"/>
              <a:t>Die globale Schuhproduktion betrifft, hat sich seit Mitte der 1980er Jahre weit mehr als verdoppelt.</a:t>
            </a:r>
          </a:p>
          <a:p>
            <a:pPr>
              <a:defRPr/>
            </a:pPr>
            <a:r>
              <a:rPr lang="de-DE" altLang="de-DE" dirty="0"/>
              <a:t>Wurden 1985 noch weltweit knapp 9 Mrd. Paar Schuhe produziert, so waren es 2014 schon über 24 Mrd. Paar.</a:t>
            </a:r>
          </a:p>
          <a:p>
            <a:pPr>
              <a:defRPr/>
            </a:pPr>
            <a:r>
              <a:rPr lang="de-DE" altLang="de-DE" dirty="0"/>
              <a:t>Die Weltbevölkerung hat sich in der Zeit lediglich von 5 Mrd. auf 7,2 Mrd. Menschen erhöht,</a:t>
            </a:r>
          </a:p>
          <a:p>
            <a:pPr>
              <a:defRPr/>
            </a:pPr>
            <a:r>
              <a:rPr lang="de-DE" altLang="de-DE" dirty="0"/>
              <a:t>so dass ein realer Anstieg im Schuhkonsum zu verzeichnen ist. </a:t>
            </a:r>
          </a:p>
          <a:p>
            <a:pPr>
              <a:defRPr/>
            </a:pPr>
            <a:endParaRPr lang="de-DE" altLang="de-DE" dirty="0"/>
          </a:p>
          <a:p>
            <a:pPr>
              <a:defRPr/>
            </a:pPr>
            <a:r>
              <a:rPr lang="de-DE" altLang="de-DE" dirty="0"/>
              <a:t>Der Schuhmarkt ist ein stark globalisierter Markt. Da die Schuhherstellung arbeitsintensiv ist,</a:t>
            </a:r>
          </a:p>
          <a:p>
            <a:pPr>
              <a:defRPr/>
            </a:pPr>
            <a:r>
              <a:rPr lang="de-DE" altLang="de-DE" dirty="0"/>
              <a:t>hat sie sich in Länder mit niedrigen Löhnen und niedrigeren Sozial- und Umweltstandards verschoben.</a:t>
            </a:r>
          </a:p>
          <a:p>
            <a:pPr>
              <a:defRPr/>
            </a:pPr>
            <a:r>
              <a:rPr lang="de-DE" altLang="de-DE" dirty="0"/>
              <a:t>In der zweiten Hälfte des vergangenen Jahrhunderts sind Transport- und Kommunikationskosten rapide gesunken.</a:t>
            </a:r>
          </a:p>
          <a:p>
            <a:pPr>
              <a:defRPr/>
            </a:pPr>
            <a:r>
              <a:rPr lang="de-DE" altLang="de-DE" dirty="0"/>
              <a:t>Auch die Aufhebung von Handelsschranken wie Zöllen und Quotenregelungen haben es Unternehmen</a:t>
            </a:r>
          </a:p>
          <a:p>
            <a:pPr>
              <a:defRPr/>
            </a:pPr>
            <a:r>
              <a:rPr lang="de-DE" altLang="de-DE" dirty="0"/>
              <a:t>in westlichen Industrienationen ermöglicht, sich auf Entwicklung und Vermarktung zu konzentrieren und Produktionsprozesse auszulagern.</a:t>
            </a:r>
          </a:p>
          <a:p>
            <a:pPr>
              <a:defRPr/>
            </a:pPr>
            <a:r>
              <a:rPr lang="de-DE" altLang="de-DE" dirty="0"/>
              <a:t>Produkte (z.B. im Sportschuhbereich) wurden komplexer, Produktlebenszyklen kürzer und der Wettbewerb in der Branche intensiver. </a:t>
            </a:r>
          </a:p>
          <a:p>
            <a:pPr>
              <a:defRPr/>
            </a:pPr>
            <a:endParaRPr lang="de-DE" altLang="de-DE" dirty="0"/>
          </a:p>
          <a:p>
            <a:pPr>
              <a:defRPr/>
            </a:pPr>
            <a:r>
              <a:rPr lang="de-DE" altLang="de-DE" dirty="0"/>
              <a:t>Der zunehmende Import von Schuhen setzte in Europa Mitte der 1970er Jahre in Ländern wie Deutschland, Italien,</a:t>
            </a:r>
          </a:p>
          <a:p>
            <a:pPr>
              <a:defRPr/>
            </a:pPr>
            <a:r>
              <a:rPr lang="de-DE" altLang="de-DE" dirty="0"/>
              <a:t>Großbritannien und Frankreich ein, seit Mitte der 1980er auch für Länder wie Spanien und Portugal. </a:t>
            </a:r>
          </a:p>
          <a:p>
            <a:pPr>
              <a:defRPr/>
            </a:pPr>
            <a:r>
              <a:rPr lang="de-DE" altLang="de-DE" dirty="0"/>
              <a:t>In den 1990er Jahren dann überstieg das Handelsvolumen der Importe der EU erstmals das der Exporte. </a:t>
            </a:r>
          </a:p>
          <a:p>
            <a:pPr>
              <a:defRPr/>
            </a:pPr>
            <a:r>
              <a:rPr lang="de-DE" altLang="de-DE" dirty="0"/>
              <a:t>Importierte Schuhe sind vor allem solche, die in standardisierter Massenproduktion hergestellt werden. </a:t>
            </a:r>
          </a:p>
          <a:p>
            <a:pPr>
              <a:defRPr/>
            </a:pPr>
            <a:endParaRPr lang="de-DE" altLang="de-DE" dirty="0"/>
          </a:p>
          <a:p>
            <a:pPr>
              <a:defRPr/>
            </a:pPr>
            <a:r>
              <a:rPr lang="de-DE" altLang="de-DE" dirty="0"/>
              <a:t>Hochspezialisierte Betriebe, die z.B. besondere Kinderschuhe, Arbeitsschuhe oder Snowboardschuhe </a:t>
            </a:r>
          </a:p>
          <a:p>
            <a:pPr>
              <a:defRPr/>
            </a:pPr>
            <a:r>
              <a:rPr lang="de-DE" altLang="de-DE" dirty="0"/>
              <a:t>herstellen,  befinden sich weiterhin in der EU und werden von hier aus auch exportiert. </a:t>
            </a:r>
          </a:p>
          <a:p>
            <a:pPr>
              <a:defRPr/>
            </a:pPr>
            <a:endParaRPr lang="de-DE" altLang="de-DE" dirty="0"/>
          </a:p>
          <a:p>
            <a:pPr>
              <a:defRPr/>
            </a:pPr>
            <a:r>
              <a:rPr lang="de-DE" altLang="de-DE" dirty="0"/>
              <a:t>In Deutschland kam es zunächst zu Auslagerungen von Produktion nach Österreich, Jugoslawien und </a:t>
            </a:r>
          </a:p>
          <a:p>
            <a:pPr>
              <a:defRPr/>
            </a:pPr>
            <a:r>
              <a:rPr lang="de-DE" altLang="de-DE" dirty="0"/>
              <a:t>Portugal. Seit Mitte der 1980er Jahre werden vor allem Schuhe aus asiatischen Staaten, insbesondere </a:t>
            </a:r>
          </a:p>
          <a:p>
            <a:pPr>
              <a:defRPr/>
            </a:pPr>
            <a:r>
              <a:rPr lang="de-DE" altLang="de-DE" dirty="0"/>
              <a:t>China importiert.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34D7640-010C-4FC9-B3D5-A3851A38BE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FBF71D4F-D85D-410F-883B-D03CCB9E561F}" type="slidenum">
              <a:rPr lang="de-DE" altLang="de-DE" sz="1200" smtClean="0">
                <a:solidFill>
                  <a:srgbClr val="000000"/>
                </a:solidFill>
                <a:latin typeface="Times New Roman" panose="02020603050405020304" pitchFamily="18" charset="0"/>
                <a:ea typeface="MS PGothic" panose="020B0600070205080204" pitchFamily="34" charset="-128"/>
              </a:rPr>
              <a:pPr/>
              <a:t>12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6867" name="Rectangle 1">
            <a:extLst>
              <a:ext uri="{FF2B5EF4-FFF2-40B4-BE49-F238E27FC236}">
                <a16:creationId xmlns:a16="http://schemas.microsoft.com/office/drawing/2014/main" id="{425A48D8-4FE8-485B-991F-C10FF3B1E8E2}"/>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Text Box 2">
            <a:extLst>
              <a:ext uri="{FF2B5EF4-FFF2-40B4-BE49-F238E27FC236}">
                <a16:creationId xmlns:a16="http://schemas.microsoft.com/office/drawing/2014/main" id="{37638A09-C006-4F68-BAE0-67AEE54B7C5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6869" name="Text Box 3">
            <a:extLst>
              <a:ext uri="{FF2B5EF4-FFF2-40B4-BE49-F238E27FC236}">
                <a16:creationId xmlns:a16="http://schemas.microsoft.com/office/drawing/2014/main" id="{AB9D232E-9E00-4183-B087-5EA0528D4214}"/>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018AB0F1-43C6-4DB3-A2F9-437BE00D7DBC}"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6870" name="Notizenplatzhalter 1">
            <a:extLst>
              <a:ext uri="{FF2B5EF4-FFF2-40B4-BE49-F238E27FC236}">
                <a16:creationId xmlns:a16="http://schemas.microsoft.com/office/drawing/2014/main" id="{E70E053F-78E0-4993-BE76-249D28D0A3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Schauen wir uns die globalen Wertschöpfungsströme an:</a:t>
            </a:r>
          </a:p>
          <a:p>
            <a:r>
              <a:rPr lang="de-DE" altLang="de-DE"/>
              <a:t>Die Grafik zeigt, dass 76% der asiatischen Gesamtschuhproduktion in andere Kontinente exportiert wird</a:t>
            </a:r>
          </a:p>
          <a:p>
            <a:r>
              <a:rPr lang="de-DE" altLang="de-DE"/>
              <a:t>und nur 24% am eigenen Kontinent abgesetzt werden. </a:t>
            </a:r>
          </a:p>
          <a:p>
            <a:r>
              <a:rPr lang="de-DE" altLang="de-DE"/>
              <a:t>Die in Europa produzierten Schuhe hingegen werden in Europa gehandelt und nur ein geringer Teil wird</a:t>
            </a:r>
          </a:p>
          <a:p>
            <a:r>
              <a:rPr lang="de-DE" altLang="de-DE"/>
              <a:t>in andere Kontinente exportiert. </a:t>
            </a:r>
          </a:p>
          <a:p>
            <a:r>
              <a:rPr lang="de-DE" altLang="de-DE" i="1"/>
              <a:t>Quelle: World Footwear Yearbook 2014, https://www.worldfootwear.com/publications/?documento=0/10750642&amp;fonte=ISSUU,</a:t>
            </a:r>
          </a:p>
          <a:p>
            <a:r>
              <a:rPr lang="de-DE" altLang="de-DE" i="1"/>
              <a:t>Zugriff 04.09.2019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FECC7B3-AA85-491C-8769-F3CD6C16345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74216383-5E9F-4509-B686-7E1AF117226F}" type="slidenum">
              <a:rPr lang="de-DE" altLang="de-DE" sz="1200" smtClean="0">
                <a:solidFill>
                  <a:srgbClr val="000000"/>
                </a:solidFill>
                <a:latin typeface="Times New Roman" panose="02020603050405020304" pitchFamily="18" charset="0"/>
                <a:ea typeface="MS PGothic" panose="020B0600070205080204" pitchFamily="34" charset="-128"/>
              </a:rPr>
              <a:pPr/>
              <a:t>13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8915" name="Rectangle 1">
            <a:extLst>
              <a:ext uri="{FF2B5EF4-FFF2-40B4-BE49-F238E27FC236}">
                <a16:creationId xmlns:a16="http://schemas.microsoft.com/office/drawing/2014/main" id="{F32C17C2-E83F-4EF3-B60C-1D78CE1D53B2}"/>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a:extLst>
              <a:ext uri="{FF2B5EF4-FFF2-40B4-BE49-F238E27FC236}">
                <a16:creationId xmlns:a16="http://schemas.microsoft.com/office/drawing/2014/main" id="{CAE8C042-5469-401A-97C2-5A63E9EDD63A}"/>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8917" name="Text Box 3">
            <a:extLst>
              <a:ext uri="{FF2B5EF4-FFF2-40B4-BE49-F238E27FC236}">
                <a16:creationId xmlns:a16="http://schemas.microsoft.com/office/drawing/2014/main" id="{03447565-9C14-44C5-93AA-ABFA17E0C9C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E3798A16-AB9F-4112-9FF1-5EFDE5804CC6}"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8918" name="Notizenplatzhalter 1">
            <a:extLst>
              <a:ext uri="{FF2B5EF4-FFF2-40B4-BE49-F238E27FC236}">
                <a16:creationId xmlns:a16="http://schemas.microsoft.com/office/drawing/2014/main" id="{9E40410B-9577-4BDE-87C1-D08E193E75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a:t>Antwort: </a:t>
            </a:r>
            <a:r>
              <a:rPr lang="de-DE" altLang="de-DE" b="1">
                <a:solidFill>
                  <a:srgbClr val="002060"/>
                </a:solidFill>
                <a:latin typeface="Calibri" panose="020F0502020204030204" pitchFamily="34" charset="0"/>
                <a:cs typeface="Calibri" panose="020F0502020204030204" pitchFamily="34" charset="0"/>
              </a:rPr>
              <a:t>c) 4,44 USD in China und 22,62 USD in Deutschland</a:t>
            </a:r>
            <a:endParaRPr lang="de-DE" altLang="de-DE" b="1"/>
          </a:p>
          <a:p>
            <a:r>
              <a:rPr lang="de-DE" altLang="de-DE"/>
              <a:t>Dem World Footwear Yearbook 2015 zufolge lag im Jahr 2014 der durchschnittliche Exportpreis</a:t>
            </a:r>
          </a:p>
          <a:p>
            <a:r>
              <a:rPr lang="de-DE" altLang="de-DE"/>
              <a:t>von Schuhen in China bei 4,44 USD und in Deutschland bei 22,62 USD.</a:t>
            </a:r>
          </a:p>
          <a:p>
            <a:r>
              <a:rPr lang="de-DE" altLang="de-DE" i="1"/>
              <a:t>Quelle: World Footwear Yearbook 2015, https://issuu.com/joanavazteixeira/docs/20150727_snapshot_2015, Zugriff 04.09.2019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8A59AA3-B3BF-4F7E-A5D3-ECC4C7FFB30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D2543AF7-8544-4697-963E-F72C5334C61E}" type="slidenum">
              <a:rPr lang="de-DE" altLang="de-DE" sz="1200" smtClean="0">
                <a:solidFill>
                  <a:srgbClr val="000000"/>
                </a:solidFill>
                <a:latin typeface="Times New Roman" panose="02020603050405020304" pitchFamily="18" charset="0"/>
                <a:ea typeface="MS PGothic" panose="020B0600070205080204" pitchFamily="34" charset="-128"/>
              </a:rPr>
              <a:pPr/>
              <a:t>14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0963" name="Rectangle 1">
            <a:extLst>
              <a:ext uri="{FF2B5EF4-FFF2-40B4-BE49-F238E27FC236}">
                <a16:creationId xmlns:a16="http://schemas.microsoft.com/office/drawing/2014/main" id="{0F820B91-039D-444B-97B5-5411EA9FA360}"/>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ACE1319D-5FF0-488F-BA5D-DADB20963A4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0965" name="Text Box 3">
            <a:extLst>
              <a:ext uri="{FF2B5EF4-FFF2-40B4-BE49-F238E27FC236}">
                <a16:creationId xmlns:a16="http://schemas.microsoft.com/office/drawing/2014/main" id="{47CCE12B-E598-4EA6-AD9F-5269A152319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954F92A2-CCDA-4DBB-B221-63BAC620A3CF}"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0966" name="Notizenplatzhalter 1">
            <a:extLst>
              <a:ext uri="{FF2B5EF4-FFF2-40B4-BE49-F238E27FC236}">
                <a16:creationId xmlns:a16="http://schemas.microsoft.com/office/drawing/2014/main" id="{37A5F2B7-925E-4633-A1DF-44F451A099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Hier eine Übersicht über durchschnittliche Exportpreise eines Paar Schuhs nach Ländern  im Jahr 2014.</a:t>
            </a:r>
          </a:p>
          <a:p>
            <a:r>
              <a:rPr lang="de-DE" altLang="de-DE"/>
              <a:t>Verglichen werden die 15 Hauptexportländer von Schuhen (gemessen am gehandelten Wert).</a:t>
            </a:r>
          </a:p>
          <a:p>
            <a:r>
              <a:rPr lang="de-DE" altLang="de-DE" i="1"/>
              <a:t>Quelle: World Footwear Yearbook 2015, https://issuu.com/joanavazteixeira/docs/20150727_snapshot_2015, Zugriff 04.09.2019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73D2E71-4260-4EED-8206-928DBA068DA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CC7210C3-16B1-4E76-AB3C-DB68CD004381}" type="slidenum">
              <a:rPr lang="de-DE" altLang="de-DE" sz="1200" smtClean="0">
                <a:solidFill>
                  <a:srgbClr val="000000"/>
                </a:solidFill>
                <a:latin typeface="Times New Roman" panose="02020603050405020304" pitchFamily="18" charset="0"/>
                <a:ea typeface="MS PGothic" panose="020B0600070205080204" pitchFamily="34" charset="-128"/>
              </a:rPr>
              <a:pPr/>
              <a:t>15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3011" name="Rectangle 1">
            <a:extLst>
              <a:ext uri="{FF2B5EF4-FFF2-40B4-BE49-F238E27FC236}">
                <a16:creationId xmlns:a16="http://schemas.microsoft.com/office/drawing/2014/main" id="{BCF1C683-ECFD-437C-907E-522F70672237}"/>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Text Box 2">
            <a:extLst>
              <a:ext uri="{FF2B5EF4-FFF2-40B4-BE49-F238E27FC236}">
                <a16:creationId xmlns:a16="http://schemas.microsoft.com/office/drawing/2014/main" id="{5EE70B81-AD26-4EB9-BD9B-A0F3E47119F8}"/>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3013" name="Text Box 3">
            <a:extLst>
              <a:ext uri="{FF2B5EF4-FFF2-40B4-BE49-F238E27FC236}">
                <a16:creationId xmlns:a16="http://schemas.microsoft.com/office/drawing/2014/main" id="{7F86C963-4843-4FEA-9A62-D80564C02DC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B0160262-3576-4140-8DE8-BC02C7CB0D61}"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0CC785BB-BE78-45A3-9516-9C0F57F462EE}"/>
              </a:ext>
            </a:extLst>
          </p:cNvPr>
          <p:cNvSpPr>
            <a:spLocks noGrp="1" noChangeArrowheads="1"/>
          </p:cNvSpPr>
          <p:nvPr>
            <p:ph type="body" idx="1"/>
          </p:nvPr>
        </p:nvSpPr>
        <p:spPr>
          <a:ln/>
        </p:spPr>
        <p:txBody>
          <a:bodyPr/>
          <a:lstStyle/>
          <a:p>
            <a:pPr>
              <a:defRPr/>
            </a:pPr>
            <a:r>
              <a:rPr lang="de-DE" altLang="de-DE" dirty="0"/>
              <a:t>Im Rahmen einer Masterarbeit an der Uni Hohenheim wurde 2013 untersucht, wieviel der Wertschöpfung </a:t>
            </a:r>
          </a:p>
          <a:p>
            <a:pPr>
              <a:defRPr/>
            </a:pPr>
            <a:r>
              <a:rPr lang="de-DE" altLang="de-DE" dirty="0"/>
              <a:t>eines adidas-Laufschuhs in der Höhe von 120 € auf welchen Teil der Wertschöpfungskette entfallen. </a:t>
            </a:r>
          </a:p>
          <a:p>
            <a:pPr>
              <a:defRPr/>
            </a:pPr>
            <a:r>
              <a:rPr lang="de-DE" altLang="de-DE" dirty="0"/>
              <a:t>Es handelt sich um einen Schuh, der durch die Firma Yue </a:t>
            </a:r>
            <a:r>
              <a:rPr lang="de-DE" altLang="de-DE" dirty="0" err="1"/>
              <a:t>Yuen</a:t>
            </a:r>
            <a:r>
              <a:rPr lang="de-DE" altLang="de-DE" dirty="0"/>
              <a:t> in China produziert</a:t>
            </a:r>
          </a:p>
          <a:p>
            <a:pPr>
              <a:defRPr/>
            </a:pPr>
            <a:r>
              <a:rPr lang="de-DE" altLang="de-DE" dirty="0"/>
              <a:t>und in einem Intersportgeschäft in Deutschland verkauft wurde.</a:t>
            </a:r>
          </a:p>
          <a:p>
            <a:pPr>
              <a:defRPr/>
            </a:pPr>
            <a:r>
              <a:rPr lang="de-DE" altLang="de-DE" dirty="0"/>
              <a:t>Der Kunde bezahlt an den Einzelhändler 120 Euro, dieser an den Zwischenhändler 55 Euro.</a:t>
            </a:r>
          </a:p>
          <a:p>
            <a:pPr>
              <a:defRPr/>
            </a:pPr>
            <a:r>
              <a:rPr lang="de-DE" altLang="de-DE" dirty="0"/>
              <a:t>Der Zwischenhändler bezahlt 50 Euro an das Markenunternehmen, welches das Paar Schuhe für 20 Euro vom Produzenten kauft.</a:t>
            </a:r>
          </a:p>
          <a:p>
            <a:pPr>
              <a:defRPr/>
            </a:pPr>
            <a:r>
              <a:rPr lang="de-DE" altLang="de-DE" dirty="0"/>
              <a:t>Nur etwa 2% des Endpreises fließen in die Löhne derjenigen, die den Schuh herstellen (Lohnkosten im Zulieferbetrieb).</a:t>
            </a:r>
          </a:p>
          <a:p>
            <a:pPr>
              <a:defRPr/>
            </a:pPr>
            <a:r>
              <a:rPr lang="de-DE" altLang="de-DE" dirty="0"/>
              <a:t>Ein Großteil der Wertschöpfung findet also nicht in den Produktionsländern statt, sondern dort, wo die so </a:t>
            </a:r>
            <a:r>
              <a:rPr lang="de-DE" altLang="de-DE" dirty="0" err="1"/>
              <a:t>gennanten</a:t>
            </a:r>
            <a:endParaRPr lang="de-DE" altLang="de-DE" dirty="0"/>
          </a:p>
          <a:p>
            <a:pPr>
              <a:defRPr/>
            </a:pPr>
            <a:r>
              <a:rPr lang="de-DE" altLang="de-DE" dirty="0"/>
              <a:t>immateriellen Wertschöpfungsaktivitäten, wie z. B. Werbung und Design, vollzogen werden.</a:t>
            </a:r>
          </a:p>
          <a:p>
            <a:pPr>
              <a:defRPr/>
            </a:pPr>
            <a:endParaRPr lang="de-DE" altLang="de-DE" dirty="0"/>
          </a:p>
          <a:p>
            <a:pPr>
              <a:defRPr/>
            </a:pPr>
            <a:r>
              <a:rPr lang="de-DE" altLang="de-DE" i="1" dirty="0"/>
              <a:t>Aspekte und Besonderheiten dieser Analyse: </a:t>
            </a:r>
          </a:p>
          <a:p>
            <a:pPr marL="171450" indent="-171450">
              <a:buFont typeface="Arial" panose="020B0604020202020204" pitchFamily="34" charset="0"/>
              <a:buChar char="•"/>
              <a:defRPr/>
            </a:pPr>
            <a:r>
              <a:rPr lang="de-DE" altLang="de-DE" i="1" dirty="0"/>
              <a:t>Große Zulieferer wie Yue </a:t>
            </a:r>
            <a:r>
              <a:rPr lang="de-DE" altLang="de-DE" i="1" dirty="0" err="1"/>
              <a:t>Yuen</a:t>
            </a:r>
            <a:r>
              <a:rPr lang="de-DE" altLang="de-DE" i="1" dirty="0"/>
              <a:t> haben inzwischen eine gute Verhandlungsposition gegenüber den Markenunternehmen,</a:t>
            </a:r>
          </a:p>
          <a:p>
            <a:pPr>
              <a:buFont typeface="Arial" panose="020B0604020202020204" pitchFamily="34" charset="0"/>
              <a:buNone/>
              <a:defRPr/>
            </a:pPr>
            <a:r>
              <a:rPr lang="de-DE" altLang="de-DE" i="1" dirty="0"/>
              <a:t>weshalb der Gewinn in der Produktion hier höher ausfällt als bei vielen Preisanalysen, die aus der textilen Kette bekannt sind. </a:t>
            </a:r>
          </a:p>
          <a:p>
            <a:pPr marL="171450" indent="-171450">
              <a:buFont typeface="Arial" panose="020B0604020202020204" pitchFamily="34" charset="0"/>
              <a:buChar char="•"/>
              <a:defRPr/>
            </a:pPr>
            <a:r>
              <a:rPr lang="de-DE" altLang="de-DE" i="1" dirty="0"/>
              <a:t>Besonders an der Sportschuhbranche ist zudem, dass hohe Fixkosten für die Anschaffung technischer</a:t>
            </a:r>
          </a:p>
          <a:p>
            <a:pPr>
              <a:buFont typeface="Arial" panose="020B0604020202020204" pitchFamily="34" charset="0"/>
              <a:buNone/>
              <a:defRPr/>
            </a:pPr>
            <a:r>
              <a:rPr lang="de-DE" altLang="de-DE" i="1" dirty="0"/>
              <a:t>Produktionsausstattung anfallen, was die Produktion kapitalintensiver macht als andere Textilzweige. </a:t>
            </a:r>
          </a:p>
          <a:p>
            <a:pPr marL="171450" indent="-171450">
              <a:buFont typeface="Arial" panose="020B0604020202020204" pitchFamily="34" charset="0"/>
              <a:buChar char="•"/>
              <a:defRPr/>
            </a:pPr>
            <a:r>
              <a:rPr lang="de-DE" altLang="de-DE" i="1" dirty="0"/>
              <a:t>Bei Laufschuhen sind auch die Ausgaben für die Entwicklung (z.B. Dämpfungstechnologien) höher als bei</a:t>
            </a:r>
          </a:p>
          <a:p>
            <a:pPr>
              <a:defRPr/>
            </a:pPr>
            <a:r>
              <a:rPr lang="de-DE" altLang="de-DE" i="1" dirty="0"/>
              <a:t>anderen Schuhen, ebenso die Marketingausgaben - die Hersteller stehen unter hohem Innovationsdruck. </a:t>
            </a:r>
          </a:p>
          <a:p>
            <a:pPr marL="171450" indent="-171450">
              <a:buFont typeface="Arial" panose="020B0604020202020204" pitchFamily="34" charset="0"/>
              <a:buChar char="•"/>
              <a:defRPr/>
            </a:pPr>
            <a:r>
              <a:rPr lang="de-DE" altLang="de-DE" i="1" dirty="0"/>
              <a:t>Beim hohen Wertschöpfungsanteil des Einzelhandels ist allerdings zu beachten,</a:t>
            </a:r>
          </a:p>
          <a:p>
            <a:pPr>
              <a:buFont typeface="Arial" panose="020B0604020202020204" pitchFamily="34" charset="0"/>
              <a:buNone/>
              <a:defRPr/>
            </a:pPr>
            <a:r>
              <a:rPr lang="de-DE" altLang="de-DE" i="1" dirty="0"/>
              <a:t>dass hier auch Mieten und Personal bezahlt werden.</a:t>
            </a:r>
          </a:p>
          <a:p>
            <a:pPr>
              <a:buFont typeface="Arial" panose="020B0604020202020204" pitchFamily="34" charset="0"/>
              <a:buNone/>
              <a:defRPr/>
            </a:pPr>
            <a:endParaRPr lang="de-DE" altLang="de-DE" i="1" dirty="0"/>
          </a:p>
          <a:p>
            <a:pPr>
              <a:buFont typeface="Arial" panose="020B0604020202020204" pitchFamily="34" charset="0"/>
              <a:buNone/>
              <a:defRPr/>
            </a:pPr>
            <a:r>
              <a:rPr lang="de-DE" altLang="de-DE" i="1" dirty="0"/>
              <a:t>Quelle: Südwind (2015): Wo der Schuh drückt– Auswirkungen des globalen Schuhhandels auf Preise, Löhne und Arbeitsbedingungen,</a:t>
            </a:r>
          </a:p>
          <a:p>
            <a:pPr>
              <a:buFont typeface="Arial" panose="020B0604020202020204" pitchFamily="34" charset="0"/>
              <a:buNone/>
              <a:defRPr/>
            </a:pPr>
            <a:r>
              <a:rPr lang="de-DE" altLang="de-DE" i="1" dirty="0"/>
              <a:t>https://saubere-kleidung.de/wp-content/uploads/2017/11/2015-17-FS-Wo-der-Schuh-drueckt.pdf,</a:t>
            </a:r>
          </a:p>
          <a:p>
            <a:pPr>
              <a:buFont typeface="Arial" panose="020B0604020202020204" pitchFamily="34" charset="0"/>
              <a:buNone/>
              <a:defRPr/>
            </a:pPr>
            <a:r>
              <a:rPr lang="de-DE" altLang="de-DE" i="1" dirty="0"/>
              <a:t>Zugriff 26.09.2019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D38F319-074A-4B4A-AF33-7C84AC92E17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9500778D-EE39-419C-8B8F-2310A5EE146F}" type="slidenum">
              <a:rPr lang="de-DE" altLang="de-DE" sz="1200" smtClean="0">
                <a:solidFill>
                  <a:srgbClr val="000000"/>
                </a:solidFill>
                <a:latin typeface="Times New Roman" panose="02020603050405020304" pitchFamily="18" charset="0"/>
                <a:ea typeface="MS PGothic" panose="020B0600070205080204" pitchFamily="34" charset="-128"/>
              </a:rPr>
              <a:pPr/>
              <a:t>16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5059" name="Rectangle 1">
            <a:extLst>
              <a:ext uri="{FF2B5EF4-FFF2-40B4-BE49-F238E27FC236}">
                <a16:creationId xmlns:a16="http://schemas.microsoft.com/office/drawing/2014/main" id="{F5A6779D-A0D5-420E-A87B-88FDA984E609}"/>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Text Box 2">
            <a:extLst>
              <a:ext uri="{FF2B5EF4-FFF2-40B4-BE49-F238E27FC236}">
                <a16:creationId xmlns:a16="http://schemas.microsoft.com/office/drawing/2014/main" id="{6F84D009-1AAA-4353-8BA0-2A4726C085AA}"/>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5061" name="Text Box 3">
            <a:extLst>
              <a:ext uri="{FF2B5EF4-FFF2-40B4-BE49-F238E27FC236}">
                <a16:creationId xmlns:a16="http://schemas.microsoft.com/office/drawing/2014/main" id="{28AF0E71-5F9F-4A74-B4AF-2E8BE76A3263}"/>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E6587222-D97C-4226-8D37-A11B66A08422}"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5062" name="Notizenplatzhalter 1">
            <a:extLst>
              <a:ext uri="{FF2B5EF4-FFF2-40B4-BE49-F238E27FC236}">
                <a16:creationId xmlns:a16="http://schemas.microsoft.com/office/drawing/2014/main" id="{F8A85018-5DFF-4748-82BA-482969925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a:t>Antwort:  </a:t>
            </a:r>
            <a:r>
              <a:rPr lang="pt-BR" altLang="de-DE" b="1">
                <a:solidFill>
                  <a:srgbClr val="002060"/>
                </a:solidFill>
                <a:latin typeface="Calibri" panose="020F0502020204030204" pitchFamily="34" charset="0"/>
                <a:cs typeface="Calibri" panose="020F0502020204030204" pitchFamily="34" charset="0"/>
              </a:rPr>
              <a:t>c) 360</a:t>
            </a:r>
            <a:r>
              <a:rPr lang="de-DE" altLang="de-DE" b="1">
                <a:solidFill>
                  <a:srgbClr val="003366"/>
                </a:solidFill>
                <a:latin typeface="Calibri" panose="020F0502020204030204" pitchFamily="34" charset="0"/>
                <a:cs typeface="Calibri" panose="020F0502020204030204" pitchFamily="34" charset="0"/>
              </a:rPr>
              <a:t> Arbeitsschritte</a:t>
            </a:r>
            <a:endParaRPr lang="de-DE" altLang="de-DE"/>
          </a:p>
          <a:p>
            <a:r>
              <a:rPr lang="de-DE" altLang="de-DE"/>
              <a:t>Als Beispiel diente dabei der Laufschuh Gel Kayano von Asics. </a:t>
            </a:r>
          </a:p>
          <a:p>
            <a:r>
              <a:rPr lang="de-DE" altLang="de-DE"/>
              <a:t>Er besteht aus 26 Materialien und 65 Einzelstücken. </a:t>
            </a:r>
          </a:p>
          <a:p>
            <a:endParaRPr lang="de-DE" altLang="de-DE"/>
          </a:p>
          <a:p>
            <a:r>
              <a:rPr lang="de-DE" altLang="de-DE"/>
              <a:t>Da die Herstellung von Sportschuhen sehr arbeits- und beschäftigungsintensiv ist,</a:t>
            </a:r>
          </a:p>
          <a:p>
            <a:r>
              <a:rPr lang="de-DE" altLang="de-DE"/>
              <a:t>beträgt das Verhältnis von Arbeiter_innen, die in den Markenunternehmen angestellt sind,</a:t>
            </a:r>
          </a:p>
          <a:p>
            <a:r>
              <a:rPr lang="de-DE" altLang="de-DE"/>
              <a:t>zu jenen in der Produktion etwa 1:20.</a:t>
            </a:r>
          </a:p>
          <a:p>
            <a:r>
              <a:rPr lang="de-DE" altLang="de-DE"/>
              <a:t>In der Produktion ist jede_r Arbeiter_in meist für wenige Fertigungsschritte zuständig.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4017CE5B-3B36-42E2-8DAD-CF2D8F12275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59973A2A-6937-4A4D-AC1C-3525DF7B1391}" type="slidenum">
              <a:rPr lang="de-DE" altLang="de-DE" sz="1200" smtClean="0">
                <a:solidFill>
                  <a:srgbClr val="000000"/>
                </a:solidFill>
                <a:latin typeface="Times New Roman" panose="02020603050405020304" pitchFamily="18" charset="0"/>
                <a:ea typeface="MS PGothic" panose="020B0600070205080204" pitchFamily="34" charset="-128"/>
              </a:rPr>
              <a:pPr/>
              <a:t>17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7107" name="Rectangle 1">
            <a:extLst>
              <a:ext uri="{FF2B5EF4-FFF2-40B4-BE49-F238E27FC236}">
                <a16:creationId xmlns:a16="http://schemas.microsoft.com/office/drawing/2014/main" id="{BE9472B1-F248-402D-9C7B-04B605B788ED}"/>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a:extLst>
              <a:ext uri="{FF2B5EF4-FFF2-40B4-BE49-F238E27FC236}">
                <a16:creationId xmlns:a16="http://schemas.microsoft.com/office/drawing/2014/main" id="{9997BEA1-9333-4AB6-A89F-AB4917B7413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7109" name="Text Box 3">
            <a:extLst>
              <a:ext uri="{FF2B5EF4-FFF2-40B4-BE49-F238E27FC236}">
                <a16:creationId xmlns:a16="http://schemas.microsoft.com/office/drawing/2014/main" id="{A57CE7E7-AA76-4D94-8C5B-D902B1B0FC4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4CE39383-6647-4B56-93D8-90DD74CD398E}"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BBB56B8C-8F83-45A1-96DF-B2C70FB7B798}"/>
              </a:ext>
            </a:extLst>
          </p:cNvPr>
          <p:cNvSpPr>
            <a:spLocks noGrp="1" noChangeArrowheads="1"/>
          </p:cNvSpPr>
          <p:nvPr>
            <p:ph type="body" idx="1"/>
          </p:nvPr>
        </p:nvSpPr>
        <p:spPr>
          <a:ln/>
        </p:spPr>
        <p:txBody>
          <a:bodyPr/>
          <a:lstStyle/>
          <a:p>
            <a:pPr>
              <a:defRPr/>
            </a:pPr>
            <a:r>
              <a:rPr lang="de-DE" altLang="de-DE" dirty="0"/>
              <a:t>Schauen wir zuletzt – auch für eine Verortung der heutigen Einzeleinheiten –</a:t>
            </a:r>
          </a:p>
          <a:p>
            <a:pPr>
              <a:defRPr/>
            </a:pPr>
            <a:r>
              <a:rPr lang="de-DE" altLang="de-DE" dirty="0"/>
              <a:t>auf die gesamte Wertschöpfungskette eines Schuhs.</a:t>
            </a:r>
          </a:p>
          <a:p>
            <a:pPr>
              <a:defRPr/>
            </a:pPr>
            <a:endParaRPr lang="de-DE" altLang="de-DE" dirty="0"/>
          </a:p>
          <a:p>
            <a:pPr marL="171450" indent="-171450">
              <a:buFont typeface="Arial" panose="020B0604020202020204" pitchFamily="34" charset="0"/>
              <a:buChar char="•"/>
              <a:defRPr/>
            </a:pPr>
            <a:r>
              <a:rPr lang="de-DE" altLang="de-DE" dirty="0"/>
              <a:t>Der erste Schritt findet beim Markenunternehmen statt und besteht v.a. aus Forschungs- und Entwicklungsaktivitäten. </a:t>
            </a:r>
          </a:p>
          <a:p>
            <a:pPr>
              <a:defRPr/>
            </a:pPr>
            <a:r>
              <a:rPr lang="de-DE" altLang="de-DE" dirty="0"/>
              <a:t>Der eigentliche Entwicklungsprozess eines Schuhs beginnt etwa 18 Monate vor Verkaufsstart</a:t>
            </a:r>
          </a:p>
          <a:p>
            <a:pPr>
              <a:defRPr/>
            </a:pPr>
            <a:r>
              <a:rPr lang="de-DE" altLang="de-DE" dirty="0"/>
              <a:t>beim Produktmanager im Markenunternehmen. </a:t>
            </a:r>
          </a:p>
          <a:p>
            <a:pPr>
              <a:defRPr/>
            </a:pPr>
            <a:r>
              <a:rPr lang="de-DE" altLang="de-DE" dirty="0"/>
              <a:t>Bei manchen besonders aufwendigen Markenschuhen kann der Prozess sogar 24 Monate vor Markteinführung beginnen. </a:t>
            </a:r>
          </a:p>
          <a:p>
            <a:pPr>
              <a:buFontTx/>
              <a:buNone/>
              <a:defRPr/>
            </a:pPr>
            <a:endParaRPr lang="de-DE" altLang="de-DE" dirty="0"/>
          </a:p>
          <a:p>
            <a:pPr marL="171450" indent="-171450">
              <a:buFont typeface="Arial" panose="020B0604020202020204" pitchFamily="34" charset="0"/>
              <a:buChar char="•"/>
              <a:defRPr/>
            </a:pPr>
            <a:r>
              <a:rPr lang="de-DE" altLang="de-DE" dirty="0"/>
              <a:t>Die Schuhproduktion lässt sich unterteilen in die vorgelagerten Stufen der Wertschöpfungskette,</a:t>
            </a:r>
          </a:p>
          <a:p>
            <a:pPr>
              <a:buFont typeface="Arial" panose="020B0604020202020204" pitchFamily="34" charset="0"/>
              <a:buNone/>
              <a:defRPr/>
            </a:pPr>
            <a:r>
              <a:rPr lang="de-DE" altLang="de-DE" dirty="0"/>
              <a:t>also die Verarbeitung der Rohmaterialien wie z.B. Leder einerseits und in das eigentliche Anfertigen der Schuhe,</a:t>
            </a:r>
          </a:p>
          <a:p>
            <a:pPr>
              <a:buFont typeface="Arial" panose="020B0604020202020204" pitchFamily="34" charset="0"/>
              <a:buNone/>
              <a:defRPr/>
            </a:pPr>
            <a:r>
              <a:rPr lang="de-DE" altLang="de-DE" dirty="0"/>
              <a:t>also z.B. das Zuschneiden, Nähen und Kleben der verschiedenen Komponenten andererseits.</a:t>
            </a:r>
          </a:p>
          <a:p>
            <a:pPr>
              <a:buFont typeface="Arial" panose="020B0604020202020204" pitchFamily="34" charset="0"/>
              <a:buNone/>
              <a:defRPr/>
            </a:pPr>
            <a:r>
              <a:rPr lang="de-DE" altLang="de-DE" dirty="0"/>
              <a:t>Allein bei der Ledergerbung wird unterteilt in verschiedene Schritte des Gerbens, Bleichens und Zuschneidens. </a:t>
            </a:r>
          </a:p>
          <a:p>
            <a:pPr>
              <a:defRPr/>
            </a:pPr>
            <a:r>
              <a:rPr lang="de-DE" altLang="de-DE" dirty="0"/>
              <a:t>Beim Anfertigen der Schuhe muss wiederum unterschieden werden zwischen den oftmals maschinellen Arbeiten, die in Fabriken getätigt </a:t>
            </a:r>
          </a:p>
          <a:p>
            <a:pPr>
              <a:defRPr/>
            </a:pPr>
            <a:r>
              <a:rPr lang="de-DE" altLang="de-DE" dirty="0"/>
              <a:t>werden und den äußerst arbeitsintensiven Schritten, die meist in Heimarbeit verrichtet werden.</a:t>
            </a:r>
          </a:p>
          <a:p>
            <a:pPr>
              <a:defRPr/>
            </a:pPr>
            <a:r>
              <a:rPr lang="de-DE" altLang="de-DE" dirty="0"/>
              <a:t>Oftmals wird der gesamte Schuh in einer Fabrik gefertigt und nur ein Produktionsschritt, z.B. das Nähen des Oberteils,</a:t>
            </a:r>
          </a:p>
          <a:p>
            <a:pPr>
              <a:defRPr/>
            </a:pPr>
            <a:r>
              <a:rPr lang="de-DE" altLang="de-DE" dirty="0"/>
              <a:t>wird von </a:t>
            </a:r>
            <a:r>
              <a:rPr lang="de-DE" altLang="de-DE" dirty="0" err="1"/>
              <a:t>Heimarbeiter_innen</a:t>
            </a:r>
            <a:r>
              <a:rPr lang="de-DE" altLang="de-DE" dirty="0"/>
              <a:t> in Handarbeit getätigt.</a:t>
            </a:r>
          </a:p>
          <a:p>
            <a:pPr>
              <a:buFontTx/>
              <a:buNone/>
              <a:defRPr/>
            </a:pPr>
            <a:endParaRPr lang="de-DE" altLang="de-DE" dirty="0"/>
          </a:p>
          <a:p>
            <a:pPr>
              <a:buFontTx/>
              <a:buNone/>
              <a:defRPr/>
            </a:pPr>
            <a:r>
              <a:rPr lang="de-DE" altLang="de-DE" i="1" dirty="0"/>
              <a:t>Keine weiteren Erklärungen für Transport/Logistik</a:t>
            </a:r>
          </a:p>
          <a:p>
            <a:pPr>
              <a:buFontTx/>
              <a:buNone/>
              <a:defRPr/>
            </a:pPr>
            <a:endParaRPr lang="de-DE" altLang="de-DE" dirty="0"/>
          </a:p>
          <a:p>
            <a:pPr marL="171450" indent="-171450">
              <a:buFont typeface="Arial" panose="020B0604020202020204" pitchFamily="34" charset="0"/>
              <a:buChar char="•"/>
              <a:defRPr/>
            </a:pPr>
            <a:r>
              <a:rPr lang="de-DE" altLang="de-DE" dirty="0"/>
              <a:t>Am Ende der Wertschöpfungskette stehen die verschiedenen Händler, die die Schuhe an den/die </a:t>
            </a:r>
            <a:r>
              <a:rPr lang="de-DE" altLang="de-DE" dirty="0" err="1"/>
              <a:t>Endkund_innen</a:t>
            </a:r>
            <a:r>
              <a:rPr lang="de-DE" altLang="de-DE" dirty="0"/>
              <a:t> verkaufen. Oft wird der </a:t>
            </a:r>
          </a:p>
          <a:p>
            <a:pPr>
              <a:defRPr/>
            </a:pPr>
            <a:r>
              <a:rPr lang="de-DE" altLang="de-DE" dirty="0"/>
              <a:t>Schuh sechs bis neun Monate vor Markteinführung auf den Order-Messen der Einzelhändler präsentiert.</a:t>
            </a:r>
          </a:p>
          <a:p>
            <a:pPr>
              <a:defRPr/>
            </a:pPr>
            <a:r>
              <a:rPr lang="de-DE" altLang="de-DE" dirty="0"/>
              <a:t>Hierbei ist entscheidend, wie viele Bestellungen die Einzelhändler aufgeben. Nur wenn die Bestellungen eine gewisse Schwelle überschreiten,</a:t>
            </a:r>
          </a:p>
          <a:p>
            <a:pPr>
              <a:defRPr/>
            </a:pPr>
            <a:r>
              <a:rPr lang="de-DE" altLang="de-DE" dirty="0"/>
              <a:t>wird der Schuh beim Hersteller in Auftrag gegeben. </a:t>
            </a:r>
          </a:p>
          <a:p>
            <a:pPr>
              <a:defRPr/>
            </a:pPr>
            <a:endParaRPr lang="de-DE" altLang="de-DE" dirty="0"/>
          </a:p>
          <a:p>
            <a:pPr>
              <a:defRPr/>
            </a:pPr>
            <a:r>
              <a:rPr lang="de-DE" altLang="de-DE" dirty="0"/>
              <a:t>Wir beschäftigen uns gleich zunächst mit der vorgelagerten Stufe der Wertschöpfungskette, nämlich der Lederproduktion bei Lederschuhen.</a:t>
            </a:r>
          </a:p>
          <a:p>
            <a:pPr>
              <a:defRPr/>
            </a:pPr>
            <a:r>
              <a:rPr lang="de-DE" altLang="de-DE" dirty="0"/>
              <a:t>Herausforderungen für Umwelt und Menschenrechte gibt es natürlich auch in der Produktion anderer Grundmaterialien</a:t>
            </a:r>
          </a:p>
          <a:p>
            <a:pPr>
              <a:defRPr/>
            </a:pPr>
            <a:r>
              <a:rPr lang="de-DE" altLang="de-DE" dirty="0"/>
              <a:t>wie Gummi, Kautschuk oder Baumwolle.</a:t>
            </a:r>
          </a:p>
          <a:p>
            <a:pPr>
              <a:defRPr/>
            </a:pPr>
            <a:r>
              <a:rPr lang="de-DE" altLang="de-DE" dirty="0"/>
              <a:t>Wir haben die Lederproduktion gewählt, weil hier besonders gravierende und lange wenig beachtete Probleme bestehen </a:t>
            </a:r>
          </a:p>
          <a:p>
            <a:pPr>
              <a:defRPr/>
            </a:pPr>
            <a:r>
              <a:rPr lang="de-DE" altLang="de-DE" dirty="0"/>
              <a:t>und weil mit Lederschuhen weiterhin der größte Umsatz gemacht wird.</a:t>
            </a:r>
          </a:p>
          <a:p>
            <a:pPr>
              <a:defRPr/>
            </a:pPr>
            <a:endParaRPr lang="de-DE" altLang="de-DE" dirty="0"/>
          </a:p>
          <a:p>
            <a:pPr>
              <a:defRPr/>
            </a:pPr>
            <a:r>
              <a:rPr lang="de-DE" altLang="de-DE" dirty="0"/>
              <a:t>Im späteren Verlauf des Workshops beschäftigen wir uns dann mit den Herausforderungen in der Anfertigung</a:t>
            </a:r>
          </a:p>
          <a:p>
            <a:pPr>
              <a:defRPr/>
            </a:pPr>
            <a:r>
              <a:rPr lang="de-DE" altLang="de-DE" dirty="0"/>
              <a:t>und das sowohl in Schuhfabriken als auch in Heimarbeit.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3C88AC53-73FB-4F7F-8030-BBB47175323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AE290FF6-EC3B-4056-9284-7ABE0EEFEF65}" type="slidenum">
              <a:rPr lang="de-DE" altLang="de-DE" sz="1200" smtClean="0">
                <a:solidFill>
                  <a:srgbClr val="000000"/>
                </a:solidFill>
                <a:latin typeface="Times New Roman" panose="02020603050405020304" pitchFamily="18" charset="0"/>
                <a:ea typeface="MS PGothic" panose="020B0600070205080204" pitchFamily="34" charset="-128"/>
              </a:rPr>
              <a:pPr/>
              <a:t>18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9155" name="Rectangle 1">
            <a:extLst>
              <a:ext uri="{FF2B5EF4-FFF2-40B4-BE49-F238E27FC236}">
                <a16:creationId xmlns:a16="http://schemas.microsoft.com/office/drawing/2014/main" id="{0292FF0C-F53D-4381-8A01-8C7E1B09A3E1}"/>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a:extLst>
              <a:ext uri="{FF2B5EF4-FFF2-40B4-BE49-F238E27FC236}">
                <a16:creationId xmlns:a16="http://schemas.microsoft.com/office/drawing/2014/main" id="{3D3CF42E-D0B3-4F0E-86CB-5D3C0116A461}"/>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9157" name="Text Box 3">
            <a:extLst>
              <a:ext uri="{FF2B5EF4-FFF2-40B4-BE49-F238E27FC236}">
                <a16:creationId xmlns:a16="http://schemas.microsoft.com/office/drawing/2014/main" id="{C16B9D3A-CE03-400D-A1CB-26FD4F545B1C}"/>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742BE795-C1EE-4607-B5CC-C6DE0BE0FBF8}"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9158" name="Notizenplatzhalter 1">
            <a:extLst>
              <a:ext uri="{FF2B5EF4-FFF2-40B4-BE49-F238E27FC236}">
                <a16:creationId xmlns:a16="http://schemas.microsoft.com/office/drawing/2014/main" id="{C0D01B93-395E-41BE-B98E-FAD6AEA95D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Kurz zum Markt für Leder: </a:t>
            </a:r>
          </a:p>
          <a:p>
            <a:r>
              <a:rPr lang="de-DE" altLang="de-DE"/>
              <a:t>Größtes Leder produzierendes Land ist mit Abstand China, gefolgt von Brasilien, Russland, Italien, Südkoera, Indien, Argentinien und den USA.</a:t>
            </a:r>
          </a:p>
          <a:p>
            <a:r>
              <a:rPr lang="de-DE" altLang="de-DE"/>
              <a:t>Gerbereien finden sich natürlich in jenen Ländern, in denen auch die Fleischproduktion hoch ist und entsprechend viele Rohhäute anfallen.</a:t>
            </a:r>
          </a:p>
          <a:p>
            <a:r>
              <a:rPr lang="de-DE" altLang="de-DE"/>
              <a:t>Rohhäute werden aber auch exportiert, z.B. aus Brasilien als Land mit einer hohen Rinderhaltung nach Italien. </a:t>
            </a:r>
          </a:p>
          <a:p>
            <a:r>
              <a:rPr lang="de-DE" altLang="de-DE"/>
              <a:t>Der Anteil gehandelter Lederschuhe sinkt in der Stückzahl zugunsten des Anteils anderer Schuhformen und liegt derzeit bei 21%. </a:t>
            </a:r>
          </a:p>
          <a:p>
            <a:r>
              <a:rPr lang="de-DE" altLang="de-DE"/>
              <a:t>Da sich für Lederschuhe der höchste Preis erzielen lässt, ist der gehandelte monetäre Wert von Lederschuhen aber immer noch</a:t>
            </a:r>
          </a:p>
          <a:p>
            <a:r>
              <a:rPr lang="de-DE" altLang="de-DE"/>
              <a:t>am höchsten und liegt im globalen Schuhmarkt bei etwa 50%. </a:t>
            </a:r>
          </a:p>
          <a:p>
            <a:r>
              <a:rPr lang="de-DE" altLang="de-DE" i="1"/>
              <a:t>Quelle: http://www.fao.org/3/a-i5599e.pdf, Zugriff 02.05.2019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4FFDC42E-C760-475C-BFB1-EB69252C1F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98F37239-EC46-497A-AABE-2F6145B672AF}" type="slidenum">
              <a:rPr lang="de-DE" altLang="de-DE" sz="1200" smtClean="0">
                <a:solidFill>
                  <a:srgbClr val="000000"/>
                </a:solidFill>
                <a:latin typeface="Times New Roman" panose="02020603050405020304" pitchFamily="18" charset="0"/>
                <a:ea typeface="MS PGothic" panose="020B0600070205080204" pitchFamily="34" charset="-128"/>
              </a:rPr>
              <a:pPr/>
              <a:t>19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51203" name="Text Box 1">
            <a:extLst>
              <a:ext uri="{FF2B5EF4-FFF2-40B4-BE49-F238E27FC236}">
                <a16:creationId xmlns:a16="http://schemas.microsoft.com/office/drawing/2014/main" id="{884F4328-FBA7-4DE9-8C14-963B99467C3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5E73B7FC-6E6C-434A-A94F-62E5C44BFA7E}"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51204" name="Rectangle 2">
            <a:extLst>
              <a:ext uri="{FF2B5EF4-FFF2-40B4-BE49-F238E27FC236}">
                <a16:creationId xmlns:a16="http://schemas.microsoft.com/office/drawing/2014/main" id="{965F397E-9612-4EAB-A492-FC7A94796427}"/>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Text Box 3">
            <a:extLst>
              <a:ext uri="{FF2B5EF4-FFF2-40B4-BE49-F238E27FC236}">
                <a16:creationId xmlns:a16="http://schemas.microsoft.com/office/drawing/2014/main" id="{9C5F8409-C46A-4711-A24E-D598A90DAE0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Über welche „großen Unternehmen“ sprechen wir überhaupt?</a:t>
            </a:r>
          </a:p>
          <a:p>
            <a:pPr eaLnBrk="1" hangingPunct="1">
              <a:spcBef>
                <a:spcPts val="450"/>
              </a:spcBef>
              <a:buSzPct val="100000"/>
            </a:pPr>
            <a:r>
              <a:rPr lang="de-DE" altLang="de-DE" sz="1200">
                <a:solidFill>
                  <a:srgbClr val="000000"/>
                </a:solidFill>
                <a:ea typeface="MS PGothic" panose="020B0600070205080204" pitchFamily="34" charset="-128"/>
              </a:rPr>
              <a:t>Wer verkauft in Deutschland Kleidung</a:t>
            </a:r>
          </a:p>
          <a:p>
            <a:pPr eaLnBrk="1" hangingPunct="1">
              <a:spcBef>
                <a:spcPts val="450"/>
              </a:spcBef>
              <a:buSzPct val="100000"/>
            </a:pPr>
            <a:endParaRPr lang="de-DE" altLang="de-DE" sz="1200">
              <a:solidFill>
                <a:srgbClr val="000000"/>
              </a:solidFill>
              <a:ea typeface="MS PGothic" panose="020B0600070205080204" pitchFamily="34" charset="-128"/>
            </a:endParaRPr>
          </a:p>
          <a:p>
            <a:pPr eaLnBrk="1" hangingPunct="1">
              <a:spcBef>
                <a:spcPts val="450"/>
              </a:spcBef>
              <a:buSzPct val="100000"/>
            </a:pPr>
            <a:r>
              <a:rPr lang="de-DE" altLang="de-DE" sz="1200">
                <a:solidFill>
                  <a:srgbClr val="000000"/>
                </a:solidFill>
                <a:ea typeface="MS PGothic" panose="020B0600070205080204" pitchFamily="34" charset="-128"/>
              </a:rPr>
              <a:t>Erläuterung: </a:t>
            </a:r>
          </a:p>
          <a:p>
            <a:pPr eaLnBrk="1" hangingPunct="1">
              <a:spcBef>
                <a:spcPts val="450"/>
              </a:spcBef>
              <a:buSzPct val="100000"/>
            </a:pPr>
            <a:r>
              <a:rPr lang="de-DE" altLang="de-DE" sz="1200">
                <a:solidFill>
                  <a:srgbClr val="000000"/>
                </a:solidFill>
                <a:ea typeface="MS PGothic" panose="020B0600070205080204" pitchFamily="34" charset="-128"/>
              </a:rPr>
              <a:t>Zu metro gehört auch Galeria Kaufhof</a:t>
            </a:r>
          </a:p>
          <a:p>
            <a:pPr eaLnBrk="1" hangingPunct="1">
              <a:spcBef>
                <a:spcPts val="450"/>
              </a:spcBef>
              <a:buSzPct val="100000"/>
            </a:pPr>
            <a:r>
              <a:rPr lang="de-DE" altLang="de-DE" sz="1200">
                <a:solidFill>
                  <a:srgbClr val="000000"/>
                </a:solidFill>
                <a:ea typeface="MS PGothic" panose="020B0600070205080204" pitchFamily="34" charset="-128"/>
              </a:rPr>
              <a:t>Inditex (u.a. Zara/Bershka/Stradivarius/Massimo Dutti) war 2014 auf Platz 14 mit 710 Mio, Primark auf Platz 15 mit 700 Mio Euro Umsatz in 16 Filialen (Primark: Steigerung um 28% im Vergleich zu 2013)</a:t>
            </a:r>
          </a:p>
          <a:p>
            <a:pPr eaLnBrk="1" hangingPunct="1">
              <a:spcBef>
                <a:spcPts val="450"/>
              </a:spcBef>
              <a:buSzPct val="100000"/>
            </a:pPr>
            <a:r>
              <a:rPr lang="de-DE" altLang="de-DE" sz="1200">
                <a:solidFill>
                  <a:srgbClr val="000000"/>
                </a:solidFill>
                <a:ea typeface="MS PGothic" panose="020B0600070205080204" pitchFamily="34" charset="-128"/>
              </a:rPr>
              <a:t>„Größe“ berechnet sich hier nach dem Umsatz</a:t>
            </a:r>
          </a:p>
          <a:p>
            <a:pPr eaLnBrk="1" hangingPunct="1">
              <a:spcBef>
                <a:spcPts val="450"/>
              </a:spcBef>
              <a:buSzPct val="100000"/>
            </a:pPr>
            <a:r>
              <a:rPr lang="de-DE" altLang="de-DE" sz="1200">
                <a:solidFill>
                  <a:srgbClr val="000000"/>
                </a:solidFill>
                <a:ea typeface="MS PGothic" panose="020B0600070205080204" pitchFamily="34" charset="-128"/>
              </a:rPr>
              <a:t>-&gt; auch wenn es „Textil“-einzelhändler sind, wird aus der Struktur der Anbieter klar, dass es größtenteils um Bekleidung geht</a:t>
            </a:r>
          </a:p>
          <a:p>
            <a:pPr eaLnBrk="1" hangingPunct="1">
              <a:spcBef>
                <a:spcPts val="450"/>
              </a:spcBef>
              <a:buSzPct val="100000"/>
            </a:pPr>
            <a:endParaRPr lang="de-DE" altLang="de-DE" sz="1200">
              <a:solidFill>
                <a:srgbClr val="000000"/>
              </a:solidFill>
              <a:ea typeface="MS PGothic" panose="020B0600070205080204" pitchFamily="34" charset="-128"/>
            </a:endParaRPr>
          </a:p>
          <a:p>
            <a:pPr eaLnBrk="1" hangingPunct="1">
              <a:spcBef>
                <a:spcPts val="450"/>
              </a:spcBef>
              <a:buSzPct val="100000"/>
            </a:pPr>
            <a:r>
              <a:rPr lang="de-DE" altLang="de-DE" sz="1200" i="1">
                <a:solidFill>
                  <a:srgbClr val="000000"/>
                </a:solidFill>
                <a:ea typeface="MS PGothic" panose="020B0600070205080204" pitchFamily="34" charset="-128"/>
              </a:rPr>
              <a:t>Was fällt auf?</a:t>
            </a:r>
          </a:p>
          <a:p>
            <a:pPr eaLnBrk="1" hangingPunct="1">
              <a:spcBef>
                <a:spcPts val="450"/>
              </a:spcBef>
              <a:buSzPct val="100000"/>
            </a:pPr>
            <a:r>
              <a:rPr lang="de-DE" altLang="de-DE" sz="1200" i="1">
                <a:solidFill>
                  <a:srgbClr val="000000"/>
                </a:solidFill>
                <a:ea typeface="MS PGothic" panose="020B0600070205080204" pitchFamily="34" charset="-128"/>
              </a:rPr>
              <a:t>Lidl, Aldi, Tchibo sind keine Textilfachhändler</a:t>
            </a:r>
          </a:p>
          <a:p>
            <a:pPr eaLnBrk="1" hangingPunct="1">
              <a:spcBef>
                <a:spcPts val="450"/>
              </a:spcBef>
              <a:buSzPct val="100000"/>
            </a:pPr>
            <a:r>
              <a:rPr lang="de-DE" altLang="de-DE" sz="1200" i="1">
                <a:solidFill>
                  <a:srgbClr val="000000"/>
                </a:solidFill>
                <a:ea typeface="MS PGothic" panose="020B0600070205080204" pitchFamily="34" charset="-128"/>
              </a:rPr>
              <a:t>Auch auffällig: besonders die rückwärts integrierten Unternehmen oben mit dabei, aber wie ist es um die „Vorwärtsintegration“ bestellt?</a:t>
            </a:r>
          </a:p>
          <a:p>
            <a:pPr eaLnBrk="1" hangingPunct="1">
              <a:spcBef>
                <a:spcPts val="450"/>
              </a:spcBef>
              <a:buSzPct val="100000"/>
            </a:pPr>
            <a:endParaRPr lang="de-DE" altLang="de-DE" sz="1200" i="1">
              <a:solidFill>
                <a:srgbClr val="000000"/>
              </a:solidFill>
              <a:ea typeface="MS PGothic" panose="020B0600070205080204" pitchFamily="34" charset="-128"/>
            </a:endParaRPr>
          </a:p>
          <a:p>
            <a:pPr eaLnBrk="1" hangingPunct="1">
              <a:spcBef>
                <a:spcPts val="450"/>
              </a:spcBef>
              <a:buSzPct val="100000"/>
            </a:pPr>
            <a:r>
              <a:rPr lang="de-DE" altLang="de-DE" sz="1200">
                <a:solidFill>
                  <a:srgbClr val="000000"/>
                </a:solidFill>
                <a:ea typeface="MS PGothic" panose="020B0600070205080204" pitchFamily="34" charset="-128"/>
              </a:rPr>
              <a:t>Anmerkung: Bitte immer die jeweils aktuellste Rangliste einfügen: http://www.textilwirtschaft.de/business/TW-Ranglisten-Einzelhandel_79023.html  -&gt; es gibt auch Ranglisten für Produzenten/Hersteller/Brands in Deutschland, wenn ihr das als Zusatzinformation parat haben wollt: http://www.textilwirtschaft.de/business/TW-Ranglisten-Bekleidungsindustrie_79018.html </a:t>
            </a:r>
          </a:p>
          <a:p>
            <a:pPr eaLnBrk="1" hangingPunct="1">
              <a:spcBef>
                <a:spcPts val="450"/>
              </a:spcBef>
              <a:buSzPct val="100000"/>
            </a:pPr>
            <a:endParaRPr lang="de-DE" altLang="de-DE" sz="1200">
              <a:solidFill>
                <a:srgbClr val="000000"/>
              </a:solidFill>
              <a:ea typeface="MS PGothic" panose="020B0600070205080204" pitchFamily="34" charset="-128"/>
            </a:endParaRPr>
          </a:p>
          <a:p>
            <a:pPr eaLnBrk="1" hangingPunct="1">
              <a:spcBef>
                <a:spcPts val="450"/>
              </a:spcBef>
              <a:buSzPct val="100000"/>
            </a:pPr>
            <a:endParaRPr lang="de-DE" altLang="de-DE" sz="1200">
              <a:solidFill>
                <a:srgbClr val="000000"/>
              </a:solidFill>
              <a:ea typeface="MS PGothic" panose="020B0600070205080204" pitchFamily="34" charset="-128"/>
            </a:endParaRP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51206" name="Notizenplatzhalter 1">
            <a:extLst>
              <a:ext uri="{FF2B5EF4-FFF2-40B4-BE49-F238E27FC236}">
                <a16:creationId xmlns:a16="http://schemas.microsoft.com/office/drawing/2014/main" id="{6EA67411-A846-43C6-BA5E-20353C9BC6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Um eine besseren Überblick über die vielen unterschiedlichen Labeln zu bekommen,</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können sie nach verschiedenen Kriterien kategorisiert werden.</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Hier sind einige Kriterien aufgeführt.</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latin typeface="Arial" panose="020B0604020202020204" pitchFamily="34" charset="0"/>
              <a:ea typeface="Microsoft YaHei" panose="020B0503020204020204" pitchFamily="34" charset="-122"/>
            </a:endParaRP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i="1">
                <a:latin typeface="Arial" panose="020B0604020202020204" pitchFamily="34" charset="0"/>
                <a:ea typeface="Microsoft YaHei" panose="020B0503020204020204" pitchFamily="34" charset="-122"/>
              </a:rPr>
              <a:t>Nach der Erläuterung:</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Die folgenden Beispiele zeigen, welche Aspekte in den Kategorien des Schwerpunkts</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(also Umwelt, Gesundheit, …) und der verschiedenen Schritte in der textilen Kette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(vom Anbau bis zum Produkt) bei verschiedenen Labeln, Siegeln und Standards vorkommen.</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Hierzu zunächst eine kleine Partnerarbeit.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a:extLst>
              <a:ext uri="{FF2B5EF4-FFF2-40B4-BE49-F238E27FC236}">
                <a16:creationId xmlns:a16="http://schemas.microsoft.com/office/drawing/2014/main" id="{EB86FC54-397A-4938-8078-7B1F278A4F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SzTx/>
              <a:buFontTx/>
              <a:buNone/>
            </a:pPr>
            <a:fld id="{56B07A24-8DE1-486E-B8C2-8711C23B045B}" type="slidenum">
              <a:rPr lang="de-DE" altLang="de-DE" smtClean="0">
                <a:ea typeface="Microsoft YaHei" panose="020B0503020204020204" pitchFamily="34" charset="-122"/>
              </a:rPr>
              <a:pPr>
                <a:spcBef>
                  <a:spcPct val="0"/>
                </a:spcBef>
                <a:buClrTx/>
                <a:buSzTx/>
                <a:buFontTx/>
                <a:buNone/>
              </a:pPr>
              <a:t>2</a:t>
            </a:fld>
            <a:endParaRPr lang="de-DE" altLang="de-DE">
              <a:ea typeface="Microsoft YaHei" panose="020B0503020204020204" pitchFamily="34" charset="-122"/>
            </a:endParaRPr>
          </a:p>
        </p:txBody>
      </p:sp>
      <p:sp>
        <p:nvSpPr>
          <p:cNvPr id="16387" name="Rectangle 1">
            <a:extLst>
              <a:ext uri="{FF2B5EF4-FFF2-40B4-BE49-F238E27FC236}">
                <a16:creationId xmlns:a16="http://schemas.microsoft.com/office/drawing/2014/main" id="{474EF60A-A671-4568-B2DB-452D132F4B1E}"/>
              </a:ext>
            </a:extLst>
          </p:cNvPr>
          <p:cNvSpPr>
            <a:spLocks noGrp="1" noRot="1" noChangeAspect="1" noChangeArrowheads="1" noTextEdit="1"/>
          </p:cNvSpPr>
          <p:nvPr>
            <p:ph type="sldImg"/>
          </p:nvPr>
        </p:nvSpPr>
        <p:spPr>
          <a:xfrm>
            <a:off x="1144588" y="695325"/>
            <a:ext cx="4568825" cy="3427413"/>
          </a:xfrm>
          <a:solidFill>
            <a:srgbClr val="FFFFFF"/>
          </a:solidFill>
        </p:spPr>
      </p:sp>
      <p:sp>
        <p:nvSpPr>
          <p:cNvPr id="17412" name="Rectangle 2">
            <a:extLst>
              <a:ext uri="{FF2B5EF4-FFF2-40B4-BE49-F238E27FC236}">
                <a16:creationId xmlns:a16="http://schemas.microsoft.com/office/drawing/2014/main" id="{56363B79-F2D2-45C0-A8A3-AAA838A6A63C}"/>
              </a:ext>
            </a:extLst>
          </p:cNvPr>
          <p:cNvSpPr>
            <a:spLocks noGrp="1" noChangeArrowheads="1"/>
          </p:cNvSpPr>
          <p:nvPr>
            <p:ph type="body" idx="1"/>
          </p:nvPr>
        </p:nvSpPr>
        <p:spPr>
          <a:xfrm>
            <a:off x="685800" y="4343400"/>
            <a:ext cx="5486400" cy="4114800"/>
          </a:xfrm>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4D948289-7FE3-4016-92A3-74DFAEF9778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Microsoft YaHei" panose="020B0503020204020204" pitchFamily="34" charset="-122"/>
              </a:defRPr>
            </a:lvl9pPr>
          </a:lstStyle>
          <a:p>
            <a:fld id="{5A61B9E4-C8DE-4DB5-A6B7-F629DCBC511D}" type="slidenum">
              <a:rPr lang="de-DE" altLang="de-DE" smtClean="0">
                <a:solidFill>
                  <a:srgbClr val="000000"/>
                </a:solidFill>
                <a:latin typeface="Times New Roman" panose="02020603050405020304" pitchFamily="18" charset="0"/>
              </a:rPr>
              <a:pPr/>
              <a:t>20</a:t>
            </a:fld>
            <a:endParaRPr lang="de-DE" altLang="de-DE">
              <a:solidFill>
                <a:srgbClr val="000000"/>
              </a:solidFill>
              <a:latin typeface="Times New Roman" panose="02020603050405020304" pitchFamily="18" charset="0"/>
            </a:endParaRPr>
          </a:p>
        </p:txBody>
      </p:sp>
      <p:sp>
        <p:nvSpPr>
          <p:cNvPr id="49155" name="Text Box 1">
            <a:extLst>
              <a:ext uri="{FF2B5EF4-FFF2-40B4-BE49-F238E27FC236}">
                <a16:creationId xmlns:a16="http://schemas.microsoft.com/office/drawing/2014/main" id="{7FED53D1-C893-406A-BE6E-9F510EB1A76E}"/>
              </a:ext>
            </a:extLst>
          </p:cNvPr>
          <p:cNvSpPr>
            <a:spLocks noGrp="1" noChangeArrowheads="1"/>
          </p:cNvSpPr>
          <p:nvPr>
            <p:ph type="body"/>
          </p:nvPr>
        </p:nvSpPr>
        <p:spPr>
          <a:xfrm>
            <a:off x="914400" y="4343400"/>
            <a:ext cx="5029200" cy="4114800"/>
          </a:xfrm>
          <a:ln/>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Klären, nach welchen Kriterien wir beurteilen können, ob ein Siegel glaubwürdig ist, oder nicht.</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Vier der hier angeführten Kriterien liegen auch der Bewertung von </a:t>
            </a:r>
            <a:r>
              <a:rPr lang="de-DE" altLang="de-DE" dirty="0" err="1">
                <a:latin typeface="Arial" panose="020B0604020202020204" pitchFamily="34" charset="0"/>
              </a:rPr>
              <a:t>label</a:t>
            </a:r>
            <a:r>
              <a:rPr lang="de-DE" altLang="de-DE" dirty="0">
                <a:latin typeface="Arial" panose="020B0604020202020204" pitchFamily="34" charset="0"/>
              </a:rPr>
              <a:t> online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rPr>
              <a:t>(https://label-online.de/, Zugriff 30.07.2019) </a:t>
            </a:r>
            <a:r>
              <a:rPr lang="de-DE" altLang="de-DE" dirty="0">
                <a:latin typeface="Arial" panose="020B0604020202020204" pitchFamily="34" charset="0"/>
              </a:rPr>
              <a:t>zugrunde.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Anwendung/Wahrnehmung wurde von uns hinzugefügt. </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ndParaRP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b="1" dirty="0">
                <a:latin typeface="Arial" panose="020B0604020202020204" pitchFamily="34" charset="0"/>
              </a:rPr>
              <a:t>Anspruch: </a:t>
            </a:r>
            <a:r>
              <a:rPr lang="de-DE" altLang="de-DE" dirty="0">
                <a:latin typeface="Arial" panose="020B0604020202020204" pitchFamily="34" charset="0"/>
              </a:rPr>
              <a:t>bezieht sich auf die zugrunde liegenden Kriterien, aber auch, wie</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die Überprüfung/das Zertifizierungsverfahren aussieht (werden z.B. auch Zulieferer geprüft?)</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ndParaRP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b="1" dirty="0">
                <a:latin typeface="Arial" panose="020B0604020202020204" pitchFamily="34" charset="0"/>
              </a:rPr>
              <a:t>Unabhängigkeit: </a:t>
            </a:r>
            <a:r>
              <a:rPr lang="de-DE" altLang="de-DE" dirty="0">
                <a:latin typeface="Arial" panose="020B0604020202020204" pitchFamily="34" charset="0"/>
              </a:rPr>
              <a:t>bei sozialverträglichen Siegeln ist die Mitwirkung von (lokalen) Stakeholdern wichtig,</a:t>
            </a: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damit alle Interessen berücksichtigt sind</a:t>
            </a: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ndParaRP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b="1" dirty="0">
                <a:latin typeface="Arial" panose="020B0604020202020204" pitchFamily="34" charset="0"/>
              </a:rPr>
              <a:t>Überprüfbarkeit: </a:t>
            </a:r>
            <a:r>
              <a:rPr lang="de-DE" altLang="de-DE" dirty="0">
                <a:latin typeface="Arial" panose="020B0604020202020204" pitchFamily="34" charset="0"/>
              </a:rPr>
              <a:t>unabhängige und anerkannte Zertifizierungsinstitute sind wichtig</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ndParaRP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b="1" dirty="0">
                <a:latin typeface="Arial" panose="020B0604020202020204" pitchFamily="34" charset="0"/>
              </a:rPr>
              <a:t>Transparenz: </a:t>
            </a:r>
            <a:r>
              <a:rPr lang="de-DE" altLang="de-DE" dirty="0">
                <a:latin typeface="Arial" panose="020B0604020202020204" pitchFamily="34" charset="0"/>
              </a:rPr>
              <a:t>transparente Verfahren sind </a:t>
            </a:r>
            <a:r>
              <a:rPr lang="de-DE" altLang="de-DE" dirty="0" err="1">
                <a:latin typeface="Arial" panose="020B0604020202020204" pitchFamily="34" charset="0"/>
              </a:rPr>
              <a:t>wichtig;sind</a:t>
            </a:r>
            <a:r>
              <a:rPr lang="de-DE" altLang="de-DE" dirty="0">
                <a:latin typeface="Arial" panose="020B0604020202020204" pitchFamily="34" charset="0"/>
              </a:rPr>
              <a:t> die Kriterien und Bewertungsmaßstäbe dargelegt,</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können </a:t>
            </a:r>
            <a:r>
              <a:rPr lang="de-DE" altLang="de-DE" dirty="0" err="1">
                <a:latin typeface="Arial" panose="020B0604020202020204" pitchFamily="34" charset="0"/>
              </a:rPr>
              <a:t>Konsument_innen</a:t>
            </a:r>
            <a:r>
              <a:rPr lang="de-DE" altLang="de-DE" dirty="0">
                <a:latin typeface="Arial" panose="020B0604020202020204" pitchFamily="34" charset="0"/>
              </a:rPr>
              <a:t> die Grundlagen/das Verfahren des Siegels nachvollziehen</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ndParaRP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b="1" dirty="0">
                <a:latin typeface="Arial" panose="020B0604020202020204" pitchFamily="34" charset="0"/>
              </a:rPr>
              <a:t>Anwendung/Wahrnehmung: </a:t>
            </a:r>
            <a:r>
              <a:rPr lang="de-DE" altLang="de-DE" dirty="0">
                <a:latin typeface="Arial" panose="020B0604020202020204" pitchFamily="34" charset="0"/>
              </a:rPr>
              <a:t>Sind zertifizierte Produkte erkennbar? Ist klar, WAS zertifiziert ist?</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Ist das Logo/die Gestaltung des Siegels selbsterklärend?</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Bei der Anwendbarkeit als Siegel (etwa für </a:t>
            </a:r>
            <a:r>
              <a:rPr lang="de-DE" altLang="de-DE" dirty="0" err="1">
                <a:latin typeface="Arial" panose="020B0604020202020204" pitchFamily="34" charset="0"/>
              </a:rPr>
              <a:t>Verbraucher_innen</a:t>
            </a:r>
            <a:r>
              <a:rPr lang="de-DE" altLang="de-DE" dirty="0">
                <a:latin typeface="Arial" panose="020B0604020202020204" pitchFamily="34" charset="0"/>
              </a:rPr>
              <a:t>) sind viele Standards ausbaufähig;</a:t>
            </a:r>
          </a:p>
          <a:p>
            <a:pPr marL="1587"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rPr>
              <a:t>sozialverträgliche Siegel sind kaum wahrnehmbar oder es wird Greenwashing betrieben</a:t>
            </a:r>
          </a:p>
        </p:txBody>
      </p:sp>
      <p:sp>
        <p:nvSpPr>
          <p:cNvPr id="53252" name="Rectangle 2">
            <a:extLst>
              <a:ext uri="{FF2B5EF4-FFF2-40B4-BE49-F238E27FC236}">
                <a16:creationId xmlns:a16="http://schemas.microsoft.com/office/drawing/2014/main" id="{687EA722-16BC-4802-B61E-D78DF10A0407}"/>
              </a:ext>
            </a:extLst>
          </p:cNvPr>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00D0F7B-B646-4C45-AE42-5687153E60E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82501992-A336-4EA2-8ABE-1B0F76548370}" type="slidenum">
              <a:rPr lang="de-DE" altLang="de-DE" sz="1200" smtClean="0">
                <a:solidFill>
                  <a:srgbClr val="000000"/>
                </a:solidFill>
                <a:latin typeface="Times New Roman" panose="02020603050405020304" pitchFamily="18" charset="0"/>
                <a:ea typeface="MS PGothic" panose="020B0600070205080204" pitchFamily="34" charset="-128"/>
              </a:rPr>
              <a:pPr/>
              <a:t>21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55299" name="Rectangle 1">
            <a:extLst>
              <a:ext uri="{FF2B5EF4-FFF2-40B4-BE49-F238E27FC236}">
                <a16:creationId xmlns:a16="http://schemas.microsoft.com/office/drawing/2014/main" id="{B9DDC946-16AD-42CA-9515-2DC2324A1CBC}"/>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5B5CEFDF-863A-40C0-8917-CD1739198CB8}"/>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55301" name="Text Box 3">
            <a:extLst>
              <a:ext uri="{FF2B5EF4-FFF2-40B4-BE49-F238E27FC236}">
                <a16:creationId xmlns:a16="http://schemas.microsoft.com/office/drawing/2014/main" id="{A7A33737-AE3B-497A-81BD-6719D8EB4DD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810547BD-F7B2-4B1E-93E2-925C7F92421D}"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BEFA2A2D-15C1-44E4-8EF0-0589D079E8DA}"/>
              </a:ext>
            </a:extLst>
          </p:cNvPr>
          <p:cNvSpPr>
            <a:spLocks noGrp="1" noChangeArrowheads="1"/>
          </p:cNvSpPr>
          <p:nvPr>
            <p:ph type="body" idx="1"/>
          </p:nvPr>
        </p:nvSpPr>
        <p:spPr>
          <a:ln/>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Die Label, zu denen Ihr mit den Texten informiert habt, haben alle mit Leder und den toxischen Chemikalien im Leder zu tun,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jedoch setzen sie unterschiedliche Schwerpunkte in der Wertschöpfungskette.</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Diskutiert kurz in der Gruppe, welcher Antwort Sie Ihrem Siegel zuordnen und halten Sie dann die entsprechende A-, B-, C-Karte hoch</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b="1" dirty="0">
                <a:latin typeface="Arial" panose="020B0604020202020204" pitchFamily="34" charset="0"/>
                <a:ea typeface="Microsoft YaHei" panose="020B0503020204020204" pitchFamily="34" charset="-122"/>
              </a:rPr>
              <a:t>Abfrage der Begründung der Zuordnung</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a typeface="Microsoft YaHei" panose="020B0503020204020204" pitchFamily="34" charset="-122"/>
            </a:endParaRP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Auflösung:</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IVN Naturleder bezieht sich auf den gesamten Prozess der Lederherstellung.</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ECARF bezieht sich allein auf das Endprodukt.</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Der Blaue Engel bezieht sich auf die gesamte Lieferkette des Schuhs.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A47F8CB-5ADF-4494-A077-688FF9F2C5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80B34D15-9281-44DC-9DF8-04C246FE0EC7}" type="slidenum">
              <a:rPr lang="de-DE" altLang="de-DE" sz="1200" smtClean="0">
                <a:solidFill>
                  <a:srgbClr val="000000"/>
                </a:solidFill>
                <a:latin typeface="Times New Roman" panose="02020603050405020304" pitchFamily="18" charset="0"/>
                <a:ea typeface="MS PGothic" panose="020B0600070205080204" pitchFamily="34" charset="-128"/>
              </a:rPr>
              <a:pPr/>
              <a:t>22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57347" name="Rectangle 1">
            <a:extLst>
              <a:ext uri="{FF2B5EF4-FFF2-40B4-BE49-F238E27FC236}">
                <a16:creationId xmlns:a16="http://schemas.microsoft.com/office/drawing/2014/main" id="{5EFE58F7-97DF-43AC-8DF4-E541E7CD2621}"/>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3FA4FB5A-B873-4F20-8FCA-96488986B10C}"/>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57349" name="Text Box 3">
            <a:extLst>
              <a:ext uri="{FF2B5EF4-FFF2-40B4-BE49-F238E27FC236}">
                <a16:creationId xmlns:a16="http://schemas.microsoft.com/office/drawing/2014/main" id="{7C650EA4-1E5D-4024-9B45-F30D9ED3439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BBB83330-9E7C-4D2E-93E7-E1380828B4C4}"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662862CE-B350-47B8-8F6F-2AA000555C09}"/>
              </a:ext>
            </a:extLst>
          </p:cNvPr>
          <p:cNvSpPr>
            <a:spLocks noGrp="1" noChangeArrowheads="1"/>
          </p:cNvSpPr>
          <p:nvPr>
            <p:ph type="body" idx="1"/>
          </p:nvPr>
        </p:nvSpPr>
        <p:spPr>
          <a:ln/>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Auflösung: </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IVN Naturleder und Blauer Engel legen den Schwerpunkt auf ökologische Standards. Soziale Standards werden aber mit berücksichtigt. </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ECARF zielt allein auf die Gesundheit der </a:t>
            </a:r>
            <a:r>
              <a:rPr lang="de-DE" altLang="de-DE" dirty="0" err="1">
                <a:latin typeface="Arial" panose="020B0604020202020204" pitchFamily="34" charset="0"/>
                <a:ea typeface="Microsoft YaHei" panose="020B0503020204020204" pitchFamily="34" charset="-122"/>
              </a:rPr>
              <a:t>Verbraucher_innen</a:t>
            </a:r>
            <a:r>
              <a:rPr lang="de-DE" altLang="de-DE" dirty="0">
                <a:latin typeface="Arial" panose="020B0604020202020204" pitchFamily="34" charset="0"/>
                <a:ea typeface="Microsoft YaHei" panose="020B0503020204020204" pitchFamily="34" charset="-122"/>
              </a:rPr>
              <a:t>. Über die Situation der Beschäftigten in den Gerbereien sagt das Siegel nichts aus.  </a:t>
            </a: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a typeface="Microsoft YaHei" panose="020B0503020204020204" pitchFamily="34" charset="-122"/>
            </a:endParaRP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Frage an Studierende:</a:t>
            </a: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Würden Sie die ökologischen Standards als hoch bewerten? Warum?</a:t>
            </a: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  </a:t>
            </a: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Ggf.: Gibt es einen Zusammenhang zwischen ökologischen und sozialen Standards?</a:t>
            </a: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Antwort z.B.: </a:t>
            </a:r>
            <a:r>
              <a:rPr lang="de-DE" altLang="de-DE" i="1" dirty="0" err="1">
                <a:latin typeface="Arial" panose="020B0604020202020204" pitchFamily="34" charset="0"/>
                <a:ea typeface="Microsoft YaHei" panose="020B0503020204020204" pitchFamily="34" charset="-122"/>
              </a:rPr>
              <a:t>Arbeiter_innen</a:t>
            </a:r>
            <a:r>
              <a:rPr lang="de-DE" altLang="de-DE" i="1" dirty="0">
                <a:latin typeface="Arial" panose="020B0604020202020204" pitchFamily="34" charset="0"/>
                <a:ea typeface="Microsoft YaHei" panose="020B0503020204020204" pitchFamily="34" charset="-122"/>
              </a:rPr>
              <a:t> in den Gerbereien profitieren gesundheitlich von einer Begrenzung von Giftstoffen;</a:t>
            </a:r>
          </a:p>
          <a:p>
            <a:pPr eaLnBrk="1">
              <a:spcBef>
                <a:spcPct val="0"/>
              </a:spcBef>
              <a:buFontTx/>
              <a:buNone/>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Schäden bei Unfällen fallen geringer aus.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2FC6EB3-3027-4B7A-9BE7-EA927113010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B979D123-2FF0-45F7-9E76-5AE8A323EB97}" type="slidenum">
              <a:rPr lang="de-DE" altLang="de-DE" sz="1200" smtClean="0">
                <a:solidFill>
                  <a:srgbClr val="000000"/>
                </a:solidFill>
                <a:latin typeface="Times New Roman" panose="02020603050405020304" pitchFamily="18" charset="0"/>
                <a:ea typeface="MS PGothic" panose="020B0600070205080204" pitchFamily="34" charset="-128"/>
              </a:rPr>
              <a:pPr/>
              <a:t>23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59395" name="Rectangle 1">
            <a:extLst>
              <a:ext uri="{FF2B5EF4-FFF2-40B4-BE49-F238E27FC236}">
                <a16:creationId xmlns:a16="http://schemas.microsoft.com/office/drawing/2014/main" id="{6F9C5CDC-46B0-4C58-BCAA-D24C1250345A}"/>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2C733260-7171-4ADF-A962-570B2C21125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59397" name="Text Box 3">
            <a:extLst>
              <a:ext uri="{FF2B5EF4-FFF2-40B4-BE49-F238E27FC236}">
                <a16:creationId xmlns:a16="http://schemas.microsoft.com/office/drawing/2014/main" id="{96DC7082-92E1-49D8-8968-092771004AF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DB9EC6EC-98A8-44F1-9944-00E9927FE1B5}"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59398" name="Notizenplatzhalter 1">
            <a:extLst>
              <a:ext uri="{FF2B5EF4-FFF2-40B4-BE49-F238E27FC236}">
                <a16:creationId xmlns:a16="http://schemas.microsoft.com/office/drawing/2014/main" id="{3DE03C8D-9D83-40C7-80B8-970515D7AC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Die ILO-Kernarbeitsnormen und ihre Einhaltung in der Fertigung von Schuhen in verschiedenen Produktionsländern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werden in der nächsten Einheit nach der Pause genauer an.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b="1">
                <a:latin typeface="Arial" panose="020B0604020202020204" pitchFamily="34" charset="0"/>
                <a:ea typeface="Microsoft YaHei" panose="020B0503020204020204" pitchFamily="34" charset="-122"/>
              </a:rPr>
              <a:t>Auflösung</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Blauer Engel: A)</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ECARF: A)</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latin typeface="Arial" panose="020B0604020202020204" pitchFamily="34" charset="0"/>
                <a:ea typeface="Microsoft YaHei" panose="020B0503020204020204" pitchFamily="34" charset="-122"/>
              </a:rPr>
              <a:t>IVN Naturleder: C)</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latin typeface="Arial" panose="020B0604020202020204" pitchFamily="34" charset="0"/>
              <a:ea typeface="Microsoft YaHei"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F85784D-BB05-4939-ACFB-9BD4CAB0AE4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AD993DD7-E487-4B1A-8A2C-6A5968E8EC54}" type="slidenum">
              <a:rPr lang="de-DE" altLang="de-DE" sz="1200" smtClean="0">
                <a:solidFill>
                  <a:srgbClr val="000000"/>
                </a:solidFill>
                <a:latin typeface="Times New Roman" panose="02020603050405020304" pitchFamily="18" charset="0"/>
                <a:ea typeface="MS PGothic" panose="020B0600070205080204" pitchFamily="34" charset="-128"/>
              </a:rPr>
              <a:pPr/>
              <a:t>24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1443" name="Rectangle 1">
            <a:extLst>
              <a:ext uri="{FF2B5EF4-FFF2-40B4-BE49-F238E27FC236}">
                <a16:creationId xmlns:a16="http://schemas.microsoft.com/office/drawing/2014/main" id="{5D0EE0A1-7DEB-44A6-A3C4-3FB6EBACB666}"/>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a:extLst>
              <a:ext uri="{FF2B5EF4-FFF2-40B4-BE49-F238E27FC236}">
                <a16:creationId xmlns:a16="http://schemas.microsoft.com/office/drawing/2014/main" id="{4F5C2613-B4B9-4D80-8266-55C4546F7D72}"/>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1445" name="Text Box 3">
            <a:extLst>
              <a:ext uri="{FF2B5EF4-FFF2-40B4-BE49-F238E27FC236}">
                <a16:creationId xmlns:a16="http://schemas.microsoft.com/office/drawing/2014/main" id="{3F099F42-93C6-4BFC-8CE3-60DD7002E98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10B8A264-D6BC-40A7-8B5C-7FFB0146656C}"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BCCEFD76-58AE-4535-B1C7-2FBFFDA4C436}"/>
              </a:ext>
            </a:extLst>
          </p:cNvPr>
          <p:cNvSpPr>
            <a:spLocks noGrp="1" noChangeArrowheads="1"/>
          </p:cNvSpPr>
          <p:nvPr>
            <p:ph type="body" idx="1"/>
          </p:nvPr>
        </p:nvSpPr>
        <p:spPr>
          <a:ln/>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Zuordnung mit Schilderung der Kontrollmechanismen begründen lassen.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endParaRPr lang="de-DE" altLang="de-DE" dirty="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Auflösung:</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Insbesondere bei der Überprüfung der sozialen Standards, die Blauer Engel und IVN Naturleder benennen,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ist davon auszugehen, dass die Kontrollmechanismen nicht zwingend die Einhaltung von Arbeitsrechten in den Gerbereien garantieren.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Insbesondere eine reine Eigenerklärung (Blauer Engel) ist als Kontrollmechanismus schwach.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Die in den Gerbereien durchgeführten Audits können Missstände feststellen. Erfahrungen aus der Textilindustrie zeigen jedoch,</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dass Audits nicht immer die Realität in den untersuchten Betrieben erfassen.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Um zu Verbesserungen zu gelangen, müssen sie begleitet werden von Schulungen, gut zugängliche Beschwerdemechanismen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für Mitarbeitende sowie langfristigen Geschäftsbeziehungen zum Betrieb, in denen kontinuierlich an Verbesserungen gearbeitet wird.</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i="1" dirty="0">
                <a:latin typeface="Arial" panose="020B0604020202020204" pitchFamily="34" charset="0"/>
                <a:ea typeface="Microsoft YaHei" panose="020B0503020204020204" pitchFamily="34" charset="-122"/>
              </a:rPr>
              <a:t>Auch eine Einbindung von lokalen Akteuren, Gewerkschaften und NGOs hilft, Missstände aufzudecken und anzugehen. </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Lst>
              <a:defRPr/>
            </a:pPr>
            <a:r>
              <a:rPr lang="de-DE" altLang="de-DE" dirty="0">
                <a:latin typeface="Arial" panose="020B0604020202020204" pitchFamily="34" charset="0"/>
                <a:ea typeface="Microsoft YaHei" panose="020B0503020204020204" pitchFamily="34" charset="-122"/>
              </a:rPr>
              <a:t>ECARF bezieht sich als reines Verbraucherschutzsiegel erst gar nicht auf die Situation in den Gerbereien.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D9D7421-29F3-4480-9C19-6F0CB6D4451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2918B6B2-997D-40F5-99D6-48613AFCBD0C}" type="slidenum">
              <a:rPr lang="de-DE" altLang="de-DE" sz="1200" smtClean="0">
                <a:solidFill>
                  <a:srgbClr val="000000"/>
                </a:solidFill>
                <a:latin typeface="Times New Roman" panose="02020603050405020304" pitchFamily="18" charset="0"/>
                <a:ea typeface="MS PGothic" panose="020B0600070205080204" pitchFamily="34" charset="-128"/>
              </a:rPr>
              <a:pPr/>
              <a:t>25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3491" name="Rectangle 1">
            <a:extLst>
              <a:ext uri="{FF2B5EF4-FFF2-40B4-BE49-F238E27FC236}">
                <a16:creationId xmlns:a16="http://schemas.microsoft.com/office/drawing/2014/main" id="{F2626541-A478-4925-858C-4243528C1274}"/>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A7DF52AA-B922-4589-BBF8-46944CA13BBF}"/>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3493" name="Text Box 3">
            <a:extLst>
              <a:ext uri="{FF2B5EF4-FFF2-40B4-BE49-F238E27FC236}">
                <a16:creationId xmlns:a16="http://schemas.microsoft.com/office/drawing/2014/main" id="{68C08A23-359B-49C3-8A60-219E2C217BB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A2DFF7F5-4201-406B-B7B7-20F309B3D40F}"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3494" name="Notizenplatzhalter 1">
            <a:extLst>
              <a:ext uri="{FF2B5EF4-FFF2-40B4-BE49-F238E27FC236}">
                <a16:creationId xmlns:a16="http://schemas.microsoft.com/office/drawing/2014/main" id="{067EF974-8628-4546-BCBB-8E4E290CA8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Eben bei den Ledersiegeln wurden sie bereits kurz genannt und auch für die folgende Einheit sind sie relevant:</a:t>
            </a:r>
          </a:p>
          <a:p>
            <a:r>
              <a:rPr lang="de-DE" altLang="de-DE"/>
              <a:t>die Normen der ILO (International Labour Organisation).</a:t>
            </a:r>
          </a:p>
          <a:p>
            <a:r>
              <a:rPr lang="de-DE" altLang="de-DE"/>
              <a:t>Diese Unterorganisation der Vereinten Nationen buchstabiert aus, was das Recht auf menschenwürdige Arbeit konkret bedeutet.</a:t>
            </a:r>
          </a:p>
          <a:p>
            <a:r>
              <a:rPr lang="de-DE" altLang="de-DE"/>
              <a:t>Ihr Ziel ist es, weltweit geltende soziale Mindeststandards einzuführen.</a:t>
            </a:r>
          </a:p>
          <a:p>
            <a:r>
              <a:rPr lang="de-DE" altLang="de-DE"/>
              <a:t>Die Arbeits- und Sozialnormen der ILO finden sich in den Übereinkommen und Empfehlungen,</a:t>
            </a:r>
          </a:p>
          <a:p>
            <a:r>
              <a:rPr lang="de-DE" altLang="de-DE"/>
              <a:t>die von der Internationalen Arbeitskonferenz angenommen wurden.</a:t>
            </a:r>
          </a:p>
          <a:p>
            <a:r>
              <a:rPr lang="de-DE" altLang="de-DE"/>
              <a:t>Übereinkommen erlangen im Wege der Ratifizierung durch die einzelnen Mitgliedstaaten für diese völkerrechtliche Verbindlichkeit. </a:t>
            </a:r>
          </a:p>
          <a:p>
            <a:pPr>
              <a:spcBef>
                <a:spcPct val="0"/>
              </a:spcBef>
            </a:pPr>
            <a:endParaRPr lang="de-DE" altLang="de-DE"/>
          </a:p>
          <a:p>
            <a:pPr>
              <a:spcBef>
                <a:spcPct val="0"/>
              </a:spcBef>
            </a:pPr>
            <a:r>
              <a:rPr lang="de-DE" altLang="de-DE"/>
              <a:t>Einen besonders herausgehobenen Stellenwert haben die ILO-Kernarbeitsnormen, denn sie wurden 1998 in einer</a:t>
            </a:r>
          </a:p>
          <a:p>
            <a:pPr>
              <a:spcBef>
                <a:spcPct val="0"/>
              </a:spcBef>
            </a:pPr>
            <a:r>
              <a:rPr lang="de-DE" altLang="de-DE"/>
              <a:t>"Erklärung betreffend die grundlegenden Prinzipien und Rechte bei der Arbeit" für alle ILO-Mitgliedsstaaten gültig erklärt. </a:t>
            </a:r>
          </a:p>
          <a:p>
            <a:pPr>
              <a:spcBef>
                <a:spcPct val="0"/>
              </a:spcBef>
            </a:pPr>
            <a:r>
              <a:rPr lang="de-DE" altLang="de-DE"/>
              <a:t>Sie umfassen:</a:t>
            </a:r>
          </a:p>
          <a:p>
            <a:pPr>
              <a:spcBef>
                <a:spcPct val="0"/>
              </a:spcBef>
            </a:pPr>
            <a:r>
              <a:rPr lang="de-DE" altLang="de-DE"/>
              <a:t>- Vereinigungsfreiheit und Recht auf Kollektivverhandlungen (Übereinkommen 87 und 98) </a:t>
            </a:r>
          </a:p>
          <a:p>
            <a:pPr>
              <a:spcBef>
                <a:spcPct val="0"/>
              </a:spcBef>
            </a:pPr>
            <a:r>
              <a:rPr lang="de-DE" altLang="de-DE"/>
              <a:t>- Beseitigung der Zwangsarbeit (Übereinkommen 29 und 105)</a:t>
            </a:r>
          </a:p>
          <a:p>
            <a:pPr>
              <a:spcBef>
                <a:spcPct val="0"/>
              </a:spcBef>
            </a:pPr>
            <a:r>
              <a:rPr lang="de-DE" altLang="de-DE"/>
              <a:t>- Abschaffung der Kinderarbeit (Übereinkommen 138 und 182)</a:t>
            </a:r>
          </a:p>
          <a:p>
            <a:pPr>
              <a:spcBef>
                <a:spcPct val="0"/>
              </a:spcBef>
            </a:pPr>
            <a:r>
              <a:rPr lang="de-DE" altLang="de-DE"/>
              <a:t>- Verbot der Diskriminierung in Beschäftigung und Beruf (Übereinkommen 100 und 111) </a:t>
            </a:r>
          </a:p>
          <a:p>
            <a:pPr>
              <a:spcBef>
                <a:spcPct val="0"/>
              </a:spcBef>
            </a:pPr>
            <a:endParaRPr lang="de-DE" altLang="de-DE"/>
          </a:p>
          <a:p>
            <a:pPr>
              <a:spcBef>
                <a:spcPct val="0"/>
              </a:spcBef>
            </a:pPr>
            <a:r>
              <a:rPr lang="de-DE" altLang="de-DE"/>
              <a:t>Auch weitere ILO-Übereinkommen orientieren sich an den Menschenrechten und konkretisieren, was diese in Arbeitskontexten bedeuten,</a:t>
            </a:r>
          </a:p>
          <a:p>
            <a:pPr>
              <a:spcBef>
                <a:spcPct val="0"/>
              </a:spcBef>
            </a:pPr>
            <a:r>
              <a:rPr lang="de-DE" altLang="de-DE"/>
              <a:t>so dass sie als Maßstäbe zur Betrachtung und Verbesserung der Arbeits-bedingungen herangezogen werden sollten.</a:t>
            </a:r>
          </a:p>
          <a:p>
            <a:pPr>
              <a:spcBef>
                <a:spcPct val="0"/>
              </a:spcBef>
            </a:pPr>
            <a:r>
              <a:rPr lang="de-DE" altLang="de-DE"/>
              <a:t>Für die Arbeitsbedingungen in der globalen Schuhindustrie, mit der wir uns gleich beschäftigen werden,</a:t>
            </a:r>
          </a:p>
          <a:p>
            <a:pPr>
              <a:spcBef>
                <a:spcPct val="0"/>
              </a:spcBef>
            </a:pPr>
            <a:r>
              <a:rPr lang="de-DE" altLang="de-DE"/>
              <a:t>sind z.B. die ILO-Normen zu folgenden Aspekten relevant:</a:t>
            </a:r>
          </a:p>
          <a:p>
            <a:pPr>
              <a:spcBef>
                <a:spcPct val="0"/>
              </a:spcBef>
            </a:pPr>
            <a:r>
              <a:rPr lang="de-DE" altLang="de-DE"/>
              <a:t>- Heimarbeit (Gleichbehandlung gegenüber anderen Beschäftigten) (Übereinkommen 177) </a:t>
            </a:r>
          </a:p>
          <a:p>
            <a:pPr>
              <a:spcBef>
                <a:spcPct val="0"/>
              </a:spcBef>
            </a:pPr>
            <a:r>
              <a:rPr lang="de-DE" altLang="de-DE"/>
              <a:t>- Festsetzung von Mindestlöhnen (orientiert an Existenzsicherung) (Übereinkommen 131)</a:t>
            </a:r>
          </a:p>
          <a:p>
            <a:pPr>
              <a:spcBef>
                <a:spcPct val="0"/>
              </a:spcBef>
            </a:pPr>
            <a:r>
              <a:rPr lang="de-DE" altLang="de-DE"/>
              <a:t>- Arbeitsschutz und Arbeitssicherheit (z.B. bei der Verwendung chemischer und inbs. krebserregender Stoffe) (Übereinkommen 155, 161, 139, 170 und 148) </a:t>
            </a:r>
          </a:p>
          <a:p>
            <a:pPr>
              <a:spcBef>
                <a:spcPct val="0"/>
              </a:spcBef>
            </a:pPr>
            <a:r>
              <a:rPr lang="de-DE" altLang="de-DE"/>
              <a:t>- Arbeitszeit (z.B. wöchentlicher Ruhetag) (z.B. Übereinkommen 14) </a:t>
            </a:r>
          </a:p>
          <a:p>
            <a:pPr>
              <a:spcBef>
                <a:spcPct val="0"/>
              </a:spcBef>
            </a:pPr>
            <a:endParaRPr lang="de-DE" altLang="de-DE"/>
          </a:p>
          <a:p>
            <a:pPr>
              <a:spcBef>
                <a:spcPct val="0"/>
              </a:spcBef>
            </a:pPr>
            <a:r>
              <a:rPr lang="de-DE" altLang="de-DE"/>
              <a:t>Im Projekt Change Your Shoes wurden Arbeiter_innen in schuhproduzierenden Betrieben in unterschiedlichen Produktionsländern befragt,</a:t>
            </a:r>
          </a:p>
          <a:p>
            <a:pPr>
              <a:spcBef>
                <a:spcPct val="0"/>
              </a:spcBef>
            </a:pPr>
            <a:r>
              <a:rPr lang="de-DE" altLang="de-DE"/>
              <a:t>die für den europäischen Markt relevant sind. Die Befragungen orientierten sich an der Einhaltung von ILO-Normen.</a:t>
            </a:r>
          </a:p>
          <a:p>
            <a:pPr>
              <a:spcBef>
                <a:spcPct val="0"/>
              </a:spcBef>
            </a:pPr>
            <a:r>
              <a:rPr lang="de-DE" altLang="de-DE"/>
              <a:t>In den Studien wurde dabei auch versucht, spezifische Problematiken im jeweiligen Produktionsland zu beleuchten.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02A98C2-3E2B-4ECA-B9EB-8986589D7FC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6B4B960A-AC9E-4793-AD0A-6D4CBC5AB35C}" type="slidenum">
              <a:rPr lang="de-DE" altLang="de-DE" sz="1200" smtClean="0">
                <a:solidFill>
                  <a:srgbClr val="000000"/>
                </a:solidFill>
                <a:latin typeface="Times New Roman" panose="02020603050405020304" pitchFamily="18" charset="0"/>
                <a:ea typeface="MS PGothic" panose="020B0600070205080204" pitchFamily="34" charset="-128"/>
              </a:rPr>
              <a:pPr/>
              <a:t>26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5539" name="Rectangle 1">
            <a:extLst>
              <a:ext uri="{FF2B5EF4-FFF2-40B4-BE49-F238E27FC236}">
                <a16:creationId xmlns:a16="http://schemas.microsoft.com/office/drawing/2014/main" id="{15D80DDE-37C9-43A7-B592-78720F11452E}"/>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8DBCBCC-D918-4DBC-94D2-7F55AB801EB6}"/>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5541" name="Text Box 3">
            <a:extLst>
              <a:ext uri="{FF2B5EF4-FFF2-40B4-BE49-F238E27FC236}">
                <a16:creationId xmlns:a16="http://schemas.microsoft.com/office/drawing/2014/main" id="{40ED3023-6785-47A5-9485-20E2965000D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36148346-2C2F-4C03-B56B-A8347231C0F1}"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5542" name="Notizenplatzhalter 1">
            <a:extLst>
              <a:ext uri="{FF2B5EF4-FFF2-40B4-BE49-F238E27FC236}">
                <a16:creationId xmlns:a16="http://schemas.microsoft.com/office/drawing/2014/main" id="{2F018759-A6EA-4ABD-A4B9-2784FB384E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F8F1959C-A6F8-44A0-902E-7B2577B159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80D92ACA-B662-42FE-A201-46A0AD2B07BB}" type="slidenum">
              <a:rPr lang="de-DE" altLang="de-DE" sz="1200" smtClean="0">
                <a:solidFill>
                  <a:srgbClr val="000000"/>
                </a:solidFill>
                <a:latin typeface="Times New Roman" panose="02020603050405020304" pitchFamily="18" charset="0"/>
                <a:ea typeface="MS PGothic" panose="020B0600070205080204" pitchFamily="34" charset="-128"/>
              </a:rPr>
              <a:pPr/>
              <a:t>27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7587" name="Rectangle 1">
            <a:extLst>
              <a:ext uri="{FF2B5EF4-FFF2-40B4-BE49-F238E27FC236}">
                <a16:creationId xmlns:a16="http://schemas.microsoft.com/office/drawing/2014/main" id="{C962BB2B-01E2-4A52-9CF8-DB26F112E0BC}"/>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CF81CB25-FA41-4355-B6D4-AB9AF0E79D7A}"/>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7589" name="Text Box 3">
            <a:extLst>
              <a:ext uri="{FF2B5EF4-FFF2-40B4-BE49-F238E27FC236}">
                <a16:creationId xmlns:a16="http://schemas.microsoft.com/office/drawing/2014/main" id="{AFF09FC0-C514-45B6-93A9-8B9028ADE23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F041341F-9B63-4196-8BE6-6843D97D27FB}"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7590" name="Notizenplatzhalter 1">
            <a:extLst>
              <a:ext uri="{FF2B5EF4-FFF2-40B4-BE49-F238E27FC236}">
                <a16:creationId xmlns:a16="http://schemas.microsoft.com/office/drawing/2014/main" id="{1684DD62-206E-4624-9E09-D6C612E2E1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BE62CE1-4C86-4089-950C-289E54107EE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C60E93A7-E79F-43B9-8B19-03D205C5AA69}" type="slidenum">
              <a:rPr lang="de-DE" altLang="de-DE" sz="1200" smtClean="0">
                <a:solidFill>
                  <a:srgbClr val="000000"/>
                </a:solidFill>
                <a:latin typeface="Times New Roman" panose="02020603050405020304" pitchFamily="18" charset="0"/>
                <a:ea typeface="MS PGothic" panose="020B0600070205080204" pitchFamily="34" charset="-128"/>
              </a:rPr>
              <a:pPr/>
              <a:t>28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9635" name="Rectangle 1">
            <a:extLst>
              <a:ext uri="{FF2B5EF4-FFF2-40B4-BE49-F238E27FC236}">
                <a16:creationId xmlns:a16="http://schemas.microsoft.com/office/drawing/2014/main" id="{A8C9E256-74F4-44B7-901F-5C08E3D4773E}"/>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E9CFF9F6-E919-402F-89A8-E8FCAAAC7F13}"/>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9637" name="Text Box 3">
            <a:extLst>
              <a:ext uri="{FF2B5EF4-FFF2-40B4-BE49-F238E27FC236}">
                <a16:creationId xmlns:a16="http://schemas.microsoft.com/office/drawing/2014/main" id="{173BB66E-F900-4713-AB03-4FF29FD6383E}"/>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9AB2983C-1148-4826-BD08-B7C4B7B4E45B}"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9638" name="Notizenplatzhalter 1">
            <a:extLst>
              <a:ext uri="{FF2B5EF4-FFF2-40B4-BE49-F238E27FC236}">
                <a16:creationId xmlns:a16="http://schemas.microsoft.com/office/drawing/2014/main" id="{D8E3F859-90D5-4574-9072-540EA7E076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32354A5-4693-42A4-A244-CD35760CA2B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524159E1-2B6B-48AD-965C-C3D1BC5B5DA0}" type="slidenum">
              <a:rPr lang="de-DE" altLang="de-DE" sz="1200" smtClean="0">
                <a:solidFill>
                  <a:srgbClr val="000000"/>
                </a:solidFill>
                <a:latin typeface="Times New Roman" panose="02020603050405020304" pitchFamily="18" charset="0"/>
                <a:ea typeface="MS PGothic" panose="020B0600070205080204" pitchFamily="34" charset="-128"/>
              </a:rPr>
              <a:pPr/>
              <a:t>29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1683" name="Rectangle 1">
            <a:extLst>
              <a:ext uri="{FF2B5EF4-FFF2-40B4-BE49-F238E27FC236}">
                <a16:creationId xmlns:a16="http://schemas.microsoft.com/office/drawing/2014/main" id="{C3BA8DD3-4949-419B-BF84-5FD9E870257E}"/>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Text Box 2">
            <a:extLst>
              <a:ext uri="{FF2B5EF4-FFF2-40B4-BE49-F238E27FC236}">
                <a16:creationId xmlns:a16="http://schemas.microsoft.com/office/drawing/2014/main" id="{BA788648-A681-4650-8DDF-3872F72113BE}"/>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1685" name="Text Box 3">
            <a:extLst>
              <a:ext uri="{FF2B5EF4-FFF2-40B4-BE49-F238E27FC236}">
                <a16:creationId xmlns:a16="http://schemas.microsoft.com/office/drawing/2014/main" id="{797CBE4C-A69E-4CEE-9757-9F9F93CC0A7F}"/>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E443FF61-A8FD-4A74-AD85-AEE72D687478}"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1686" name="Notizenplatzhalter 1">
            <a:extLst>
              <a:ext uri="{FF2B5EF4-FFF2-40B4-BE49-F238E27FC236}">
                <a16:creationId xmlns:a16="http://schemas.microsoft.com/office/drawing/2014/main" id="{C857B573-9563-405C-82A3-58784B5B1F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947E2CB-8955-4FB0-90D4-68CB5DDE682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F301C82A-DB30-4C1E-9E53-B11720FBAEF4}" type="slidenum">
              <a:rPr lang="de-DE" altLang="de-DE" sz="1200" smtClean="0">
                <a:solidFill>
                  <a:srgbClr val="000000"/>
                </a:solidFill>
                <a:latin typeface="Times New Roman" panose="02020603050405020304" pitchFamily="18" charset="0"/>
                <a:ea typeface="MS PGothic" panose="020B0600070205080204" pitchFamily="34" charset="-128"/>
              </a:rPr>
              <a:pPr/>
              <a:t>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8435" name="Rectangle 1">
            <a:extLst>
              <a:ext uri="{FF2B5EF4-FFF2-40B4-BE49-F238E27FC236}">
                <a16:creationId xmlns:a16="http://schemas.microsoft.com/office/drawing/2014/main" id="{EA2BCCF4-6517-4C8F-A4C1-94691DED15D3}"/>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Text Box 2">
            <a:extLst>
              <a:ext uri="{FF2B5EF4-FFF2-40B4-BE49-F238E27FC236}">
                <a16:creationId xmlns:a16="http://schemas.microsoft.com/office/drawing/2014/main" id="{6018539C-8A81-4344-A97C-373DCA5FA12E}"/>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8437" name="Text Box 3">
            <a:extLst>
              <a:ext uri="{FF2B5EF4-FFF2-40B4-BE49-F238E27FC236}">
                <a16:creationId xmlns:a16="http://schemas.microsoft.com/office/drawing/2014/main" id="{39F7470E-3713-48E1-A50F-4B83D76748E1}"/>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DE962096-9CB0-419A-BC0E-FA62FB55EFBD}"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3B451BA9-3A29-4A42-92E7-62A867F1F469}"/>
              </a:ext>
            </a:extLst>
          </p:cNvPr>
          <p:cNvSpPr>
            <a:spLocks noGrp="1" noChangeArrowheads="1"/>
          </p:cNvSpPr>
          <p:nvPr>
            <p:ph type="body" idx="1"/>
          </p:nvPr>
        </p:nvSpPr>
        <p:spPr>
          <a:ln/>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83BEF4A7-88F6-4E2A-98B0-9DB3BF394C8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D6E3B74F-B617-4418-9D29-349AFDBBA188}" type="slidenum">
              <a:rPr lang="de-DE" altLang="de-DE" sz="1200" smtClean="0">
                <a:solidFill>
                  <a:srgbClr val="000000"/>
                </a:solidFill>
                <a:latin typeface="Times New Roman" panose="02020603050405020304" pitchFamily="18" charset="0"/>
                <a:ea typeface="MS PGothic" panose="020B0600070205080204" pitchFamily="34" charset="-128"/>
              </a:rPr>
              <a:pPr/>
              <a:t>30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3731" name="Rectangle 1">
            <a:extLst>
              <a:ext uri="{FF2B5EF4-FFF2-40B4-BE49-F238E27FC236}">
                <a16:creationId xmlns:a16="http://schemas.microsoft.com/office/drawing/2014/main" id="{6BA62A2E-201D-4BBA-ABCA-A1830A12707C}"/>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F0257A27-5F42-4A0D-9A6A-589AE49B0616}"/>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3733" name="Text Box 3">
            <a:extLst>
              <a:ext uri="{FF2B5EF4-FFF2-40B4-BE49-F238E27FC236}">
                <a16:creationId xmlns:a16="http://schemas.microsoft.com/office/drawing/2014/main" id="{64951083-02CF-4ECE-BFF5-42935EE2C5DA}"/>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A8F6B9D5-222D-452A-824F-823AE6761EE4}"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3734" name="Notizenplatzhalter 1">
            <a:extLst>
              <a:ext uri="{FF2B5EF4-FFF2-40B4-BE49-F238E27FC236}">
                <a16:creationId xmlns:a16="http://schemas.microsoft.com/office/drawing/2014/main" id="{DAC01103-EAF4-4DEB-BCAA-3016875C64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CFA23A7-730A-49C6-B531-8E1560831A8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201A1A2B-F880-4E5A-BBA7-8CAA6E4EBBED}" type="slidenum">
              <a:rPr lang="de-DE" altLang="de-DE" sz="1200" smtClean="0">
                <a:solidFill>
                  <a:srgbClr val="000000"/>
                </a:solidFill>
                <a:latin typeface="Times New Roman" panose="02020603050405020304" pitchFamily="18" charset="0"/>
                <a:ea typeface="MS PGothic" panose="020B0600070205080204" pitchFamily="34" charset="-128"/>
              </a:rPr>
              <a:pPr/>
              <a:t>31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5779" name="Rectangle 1">
            <a:extLst>
              <a:ext uri="{FF2B5EF4-FFF2-40B4-BE49-F238E27FC236}">
                <a16:creationId xmlns:a16="http://schemas.microsoft.com/office/drawing/2014/main" id="{5924FC39-1763-42B5-8B17-BDF08B2CF38F}"/>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3E60557C-DB7B-40D5-91A3-B935EAE38B3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5781" name="Text Box 3">
            <a:extLst>
              <a:ext uri="{FF2B5EF4-FFF2-40B4-BE49-F238E27FC236}">
                <a16:creationId xmlns:a16="http://schemas.microsoft.com/office/drawing/2014/main" id="{DC311EBB-0A34-441A-84C3-8455DB926043}"/>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B2581EF2-4AFF-49BC-9187-FB73FF30DB57}"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5782" name="Notizenplatzhalter 1">
            <a:extLst>
              <a:ext uri="{FF2B5EF4-FFF2-40B4-BE49-F238E27FC236}">
                <a16:creationId xmlns:a16="http://schemas.microsoft.com/office/drawing/2014/main" id="{F4BAE4E4-BDD2-4A12-B2F8-5CE2A640C1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Geschlechterspezifische Diskriminierung bei Löhnen ist in Agra sehr hoch:</a:t>
            </a:r>
          </a:p>
          <a:p>
            <a:r>
              <a:rPr lang="de-DE" altLang="de-DE"/>
              <a:t>92 der 119 interviewten ArbeiterInnen glauben, dass Frauen weniger als Männer für gleiche Arbeit verdienen.</a:t>
            </a:r>
          </a:p>
          <a:p>
            <a:endParaRPr lang="de-DE" altLang="de-DE"/>
          </a:p>
          <a:p>
            <a:r>
              <a:rPr lang="de-DE" altLang="de-DE" i="1"/>
              <a:t>Quelle: Pieper, Anton, Prasad, Shashi Kant und Raaj, Vaibhav (2016): Auf der Stelle (ge)treten – Arbeitsrechtsverletzungen</a:t>
            </a:r>
          </a:p>
          <a:p>
            <a:r>
              <a:rPr lang="de-DE" altLang="de-DE" i="1"/>
              <a:t>in der indischen Leder- und Schuhindustrie, Seite 33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92B21743-C5F7-4550-B2AE-062233CBC3F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FEA86164-1359-4FCB-B54A-E6959A50EC9C}" type="slidenum">
              <a:rPr lang="de-DE" altLang="de-DE" sz="1200" smtClean="0">
                <a:solidFill>
                  <a:srgbClr val="000000"/>
                </a:solidFill>
                <a:latin typeface="Times New Roman" panose="02020603050405020304" pitchFamily="18" charset="0"/>
                <a:ea typeface="MS PGothic" panose="020B0600070205080204" pitchFamily="34" charset="-128"/>
              </a:rPr>
              <a:pPr/>
              <a:t>32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7827" name="Rectangle 1">
            <a:extLst>
              <a:ext uri="{FF2B5EF4-FFF2-40B4-BE49-F238E27FC236}">
                <a16:creationId xmlns:a16="http://schemas.microsoft.com/office/drawing/2014/main" id="{1E67A418-5537-4AB9-8D9D-C9C72D89725D}"/>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DA52EE34-EA37-44E9-B79E-31CB60CF2AD3}"/>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7829" name="Text Box 3">
            <a:extLst>
              <a:ext uri="{FF2B5EF4-FFF2-40B4-BE49-F238E27FC236}">
                <a16:creationId xmlns:a16="http://schemas.microsoft.com/office/drawing/2014/main" id="{B7E3AACF-8AA9-4272-A6FA-C7D973120BD6}"/>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39371453-12D6-4935-A0B1-00A0B3655A27}"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7830" name="Notizenplatzhalter 1">
            <a:extLst>
              <a:ext uri="{FF2B5EF4-FFF2-40B4-BE49-F238E27FC236}">
                <a16:creationId xmlns:a16="http://schemas.microsoft.com/office/drawing/2014/main" id="{C55DB646-46EA-48E1-8B61-7E0C4A49F6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79CC0E7-0773-4BC2-A456-874D5E27F5C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FDBDF887-D13C-456C-9EB8-8984DFC0058B}" type="slidenum">
              <a:rPr lang="de-DE" altLang="de-DE" sz="1200" smtClean="0">
                <a:solidFill>
                  <a:srgbClr val="000000"/>
                </a:solidFill>
                <a:latin typeface="Times New Roman" panose="02020603050405020304" pitchFamily="18" charset="0"/>
                <a:ea typeface="MS PGothic" panose="020B0600070205080204" pitchFamily="34" charset="-128"/>
              </a:rPr>
              <a:pPr/>
              <a:t>33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9875" name="Rectangle 1">
            <a:extLst>
              <a:ext uri="{FF2B5EF4-FFF2-40B4-BE49-F238E27FC236}">
                <a16:creationId xmlns:a16="http://schemas.microsoft.com/office/drawing/2014/main" id="{867EE278-E625-4DBB-89E3-22D800AAE572}"/>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42CA48DC-4F5C-4018-81D9-E3B7B0DB4386}"/>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9877" name="Text Box 3">
            <a:extLst>
              <a:ext uri="{FF2B5EF4-FFF2-40B4-BE49-F238E27FC236}">
                <a16:creationId xmlns:a16="http://schemas.microsoft.com/office/drawing/2014/main" id="{9F05DD40-82AA-4049-9F81-C5B0D4A3B06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0BF813D4-0082-4A7F-9929-2B3EE0F9BBD5}"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9878" name="Notizenplatzhalter 1">
            <a:extLst>
              <a:ext uri="{FF2B5EF4-FFF2-40B4-BE49-F238E27FC236}">
                <a16:creationId xmlns:a16="http://schemas.microsoft.com/office/drawing/2014/main" id="{7D7FA0D6-48C9-4896-926A-8323BE134E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A075D3A-BE8D-4A11-923A-F876E57E892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0AE642E7-D288-40BF-AD87-0F6650DD4421}" type="slidenum">
              <a:rPr lang="de-DE" altLang="de-DE" sz="1200" smtClean="0">
                <a:solidFill>
                  <a:srgbClr val="000000"/>
                </a:solidFill>
                <a:latin typeface="Times New Roman" panose="02020603050405020304" pitchFamily="18" charset="0"/>
                <a:ea typeface="MS PGothic" panose="020B0600070205080204" pitchFamily="34" charset="-128"/>
              </a:rPr>
              <a:pPr/>
              <a:t>34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1923" name="Rectangle 1">
            <a:extLst>
              <a:ext uri="{FF2B5EF4-FFF2-40B4-BE49-F238E27FC236}">
                <a16:creationId xmlns:a16="http://schemas.microsoft.com/office/drawing/2014/main" id="{BFE1F160-28EF-43DF-9722-F3A5976635A1}"/>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5E73496C-DA2E-4B32-8FE0-7BB87B0FC07E}"/>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81925" name="Text Box 3">
            <a:extLst>
              <a:ext uri="{FF2B5EF4-FFF2-40B4-BE49-F238E27FC236}">
                <a16:creationId xmlns:a16="http://schemas.microsoft.com/office/drawing/2014/main" id="{5C65B5CB-D2E6-43F3-B5EF-346FBC6B392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BC59FB38-A094-42BF-853F-C1178D4E07F0}"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81926" name="Notizenplatzhalter 1">
            <a:extLst>
              <a:ext uri="{FF2B5EF4-FFF2-40B4-BE49-F238E27FC236}">
                <a16:creationId xmlns:a16="http://schemas.microsoft.com/office/drawing/2014/main" id="{F9E65EC5-0A42-4EDC-8FA7-6E23BE30B6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90F6A02-2902-4EEB-8AD8-1362DF1403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643E3D7E-2A30-4F67-8E6C-85D23780B84D}" type="slidenum">
              <a:rPr lang="de-DE" altLang="de-DE" sz="1200" smtClean="0">
                <a:solidFill>
                  <a:srgbClr val="000000"/>
                </a:solidFill>
                <a:latin typeface="Times New Roman" panose="02020603050405020304" pitchFamily="18" charset="0"/>
                <a:ea typeface="MS PGothic" panose="020B0600070205080204" pitchFamily="34" charset="-128"/>
              </a:rPr>
              <a:pPr/>
              <a:t>35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3971" name="Rectangle 1">
            <a:extLst>
              <a:ext uri="{FF2B5EF4-FFF2-40B4-BE49-F238E27FC236}">
                <a16:creationId xmlns:a16="http://schemas.microsoft.com/office/drawing/2014/main" id="{9903C8F2-FD3C-45E1-9836-0BC9EA025A36}"/>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Text Box 2">
            <a:extLst>
              <a:ext uri="{FF2B5EF4-FFF2-40B4-BE49-F238E27FC236}">
                <a16:creationId xmlns:a16="http://schemas.microsoft.com/office/drawing/2014/main" id="{8691222F-83CF-40A5-A446-3BC42DC6588A}"/>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83973" name="Text Box 3">
            <a:extLst>
              <a:ext uri="{FF2B5EF4-FFF2-40B4-BE49-F238E27FC236}">
                <a16:creationId xmlns:a16="http://schemas.microsoft.com/office/drawing/2014/main" id="{A48C6A19-BA31-4C22-82B7-90C875E44794}"/>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81DA433B-808E-43F3-AF9C-5E3CD2F60063}"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83974" name="Notizenplatzhalter 1">
            <a:extLst>
              <a:ext uri="{FF2B5EF4-FFF2-40B4-BE49-F238E27FC236}">
                <a16:creationId xmlns:a16="http://schemas.microsoft.com/office/drawing/2014/main" id="{40A0D1AA-E9D4-460E-A981-64774A5A9E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81AD134-6746-4D4C-A556-AEF19365B59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867BC6AA-139B-4309-9760-9C7CA173D1CC}" type="slidenum">
              <a:rPr lang="de-DE" altLang="de-DE" sz="1200" smtClean="0">
                <a:solidFill>
                  <a:srgbClr val="000000"/>
                </a:solidFill>
                <a:latin typeface="Times New Roman" panose="02020603050405020304" pitchFamily="18" charset="0"/>
                <a:ea typeface="MS PGothic" panose="020B0600070205080204" pitchFamily="34" charset="-128"/>
              </a:rPr>
              <a:pPr/>
              <a:t>36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6019" name="Rectangle 1">
            <a:extLst>
              <a:ext uri="{FF2B5EF4-FFF2-40B4-BE49-F238E27FC236}">
                <a16:creationId xmlns:a16="http://schemas.microsoft.com/office/drawing/2014/main" id="{64AC4C55-DAA5-4F91-B69A-4801DB47A131}"/>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6F4E102C-076A-4C24-B150-C69832F5503B}"/>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86021" name="Text Box 3">
            <a:extLst>
              <a:ext uri="{FF2B5EF4-FFF2-40B4-BE49-F238E27FC236}">
                <a16:creationId xmlns:a16="http://schemas.microsoft.com/office/drawing/2014/main" id="{97B732BE-F3BF-49BD-BE24-C415295CBD5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D2E4D7CF-D6BE-4C41-9636-D33690FA8810}"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86022" name="Notizenplatzhalter 1">
            <a:extLst>
              <a:ext uri="{FF2B5EF4-FFF2-40B4-BE49-F238E27FC236}">
                <a16:creationId xmlns:a16="http://schemas.microsoft.com/office/drawing/2014/main" id="{C56B6BEA-CF30-430D-B991-F97E251011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8F06F963-0DD5-4236-A8C0-4B3A6059E59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D1A85C79-314A-4909-B82B-FFF6B2555BD3}" type="slidenum">
              <a:rPr lang="de-DE" altLang="de-DE" sz="1200" smtClean="0">
                <a:solidFill>
                  <a:srgbClr val="000000"/>
                </a:solidFill>
                <a:latin typeface="Times New Roman" panose="02020603050405020304" pitchFamily="18" charset="0"/>
                <a:ea typeface="MS PGothic" panose="020B0600070205080204" pitchFamily="34" charset="-128"/>
              </a:rPr>
              <a:pPr/>
              <a:t>37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8067" name="Rectangle 1">
            <a:extLst>
              <a:ext uri="{FF2B5EF4-FFF2-40B4-BE49-F238E27FC236}">
                <a16:creationId xmlns:a16="http://schemas.microsoft.com/office/drawing/2014/main" id="{A874766E-1FE0-40E9-AE1D-42AB0A13E1F0}"/>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1B8FABAE-4436-4924-8C7B-D2C4BACFCE1E}"/>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88069" name="Text Box 3">
            <a:extLst>
              <a:ext uri="{FF2B5EF4-FFF2-40B4-BE49-F238E27FC236}">
                <a16:creationId xmlns:a16="http://schemas.microsoft.com/office/drawing/2014/main" id="{CDDAB3AB-CA96-4925-9F6A-E9CD8E950FD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D9A9DFD8-19F4-4A7F-B260-E410F40E56EC}"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88070" name="Notizenplatzhalter 1">
            <a:extLst>
              <a:ext uri="{FF2B5EF4-FFF2-40B4-BE49-F238E27FC236}">
                <a16:creationId xmlns:a16="http://schemas.microsoft.com/office/drawing/2014/main" id="{32E79F8C-515B-4933-A2C7-74DB064321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52D87E8-5805-4875-856C-2DEB363F98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23E4EB96-E77E-4A2F-9181-CB3ED8A0F79F}" type="slidenum">
              <a:rPr lang="de-DE" altLang="de-DE" sz="1200" smtClean="0">
                <a:solidFill>
                  <a:srgbClr val="000000"/>
                </a:solidFill>
                <a:latin typeface="Times New Roman" panose="02020603050405020304" pitchFamily="18" charset="0"/>
                <a:ea typeface="MS PGothic" panose="020B0600070205080204" pitchFamily="34" charset="-128"/>
              </a:rPr>
              <a:pPr/>
              <a:t>38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90115" name="Rectangle 1">
            <a:extLst>
              <a:ext uri="{FF2B5EF4-FFF2-40B4-BE49-F238E27FC236}">
                <a16:creationId xmlns:a16="http://schemas.microsoft.com/office/drawing/2014/main" id="{8B44DA11-0B20-4838-B79B-042CE79CF28E}"/>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120477E4-11E4-479A-9816-844EA66C179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90117" name="Text Box 3">
            <a:extLst>
              <a:ext uri="{FF2B5EF4-FFF2-40B4-BE49-F238E27FC236}">
                <a16:creationId xmlns:a16="http://schemas.microsoft.com/office/drawing/2014/main" id="{FC059C7D-8D42-402B-B9BA-4E194D68D95C}"/>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713502A4-6FCF-4E59-9C29-F7A8B1F6AFEE}"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0118" name="Notizenplatzhalter 1">
            <a:extLst>
              <a:ext uri="{FF2B5EF4-FFF2-40B4-BE49-F238E27FC236}">
                <a16:creationId xmlns:a16="http://schemas.microsoft.com/office/drawing/2014/main" id="{75ABD017-82BA-4DC9-BD06-8A217790C9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Die UN-Leitprinzipien sagen: Staaten sind (über bestehende Menschenrechtsabkommen) verpflichtet,</a:t>
            </a:r>
          </a:p>
          <a:p>
            <a:r>
              <a:rPr lang="de-DE" altLang="de-DE"/>
              <a:t>Menschen durch eine angemessene Politik, Regulierung und Rechtsprechung vor Menschenrechtsverstößen</a:t>
            </a:r>
          </a:p>
          <a:p>
            <a:r>
              <a:rPr lang="de-DE" altLang="de-DE"/>
              <a:t>durch Unternehmen zu schützen.</a:t>
            </a:r>
          </a:p>
          <a:p>
            <a:endParaRPr lang="de-DE" altLang="de-DE"/>
          </a:p>
          <a:p>
            <a:r>
              <a:rPr lang="de-DE" altLang="de-DE"/>
              <a:t>Dieser Schutz wird aber nicht immer gewährleistet. In globalen Lieferketten bestehen Schutzlücken für Beschäftigte </a:t>
            </a:r>
          </a:p>
          <a:p>
            <a:r>
              <a:rPr lang="de-DE" altLang="de-DE"/>
              <a:t>und andere Gruppen (z.B. lokale Gemeinschaften am Produktionsstandort). </a:t>
            </a:r>
          </a:p>
          <a:p>
            <a:endParaRPr lang="de-DE" altLang="de-DE"/>
          </a:p>
          <a:p>
            <a:r>
              <a:rPr lang="de-DE" altLang="de-DE"/>
              <a:t>Aber auch Unternehmen sind verantwortlich, ihr Möglichstes zu tun, um in ihrer Geschäftstätigkeit Menschenrechtsverletzungen </a:t>
            </a:r>
          </a:p>
          <a:p>
            <a:r>
              <a:rPr lang="de-DE" altLang="de-DE"/>
              <a:t>vorzubeugen, bestehende Missstände zu beheben und Betroffenen Abhilfe und Entschädigung zu verschaffen.</a:t>
            </a:r>
          </a:p>
          <a:p>
            <a:r>
              <a:rPr lang="de-DE" altLang="de-DE"/>
              <a:t>Dabei sollen sie nicht erst nach einem großen Unglück handeln, sondern präventiv vorgehen und in ihrem Unternehmenshandeln</a:t>
            </a:r>
          </a:p>
          <a:p>
            <a:r>
              <a:rPr lang="de-DE" altLang="de-DE"/>
              <a:t>Sorgfalt mit Blick auf Menschenrechte walten lassen. Man spricht von der „Pflicht zur menschenrechtlichen Sorgfalt“.</a:t>
            </a:r>
          </a:p>
          <a:p>
            <a:r>
              <a:rPr lang="de-DE" altLang="de-DE"/>
              <a:t>Diese ist nicht mit einer Maßnahme abgeschlossen, sondern ist ein fortwährender Prozess. </a:t>
            </a:r>
          </a:p>
          <a:p>
            <a:endParaRPr lang="de-DE" altLang="de-DE"/>
          </a:p>
          <a:p>
            <a:r>
              <a:rPr lang="de-DE" altLang="de-DE"/>
              <a:t>Konkret erwarten die Leitprinzipien von Unternehmen:</a:t>
            </a:r>
          </a:p>
          <a:p>
            <a:r>
              <a:rPr lang="de-DE" altLang="de-DE"/>
              <a:t>Zunächst einmal sollen Unternehmen ein Grundverständnis dafür entwickeln, was der Schutz der Menschenrechte für </a:t>
            </a:r>
          </a:p>
          <a:p>
            <a:r>
              <a:rPr lang="de-DE" altLang="de-DE"/>
              <a:t>ihr Geschäftsfeld und in den verschiedenen Stufen ihrer Lieferkette bedeutet. Alle Verantwortungsträger_innen im Unternehmen</a:t>
            </a:r>
          </a:p>
          <a:p>
            <a:r>
              <a:rPr lang="de-DE" altLang="de-DE"/>
              <a:t>sollen sich über eine entsprechende Grundsatzerklärung austauschen und diese veröffentlichen. </a:t>
            </a:r>
          </a:p>
          <a:p>
            <a:r>
              <a:rPr lang="de-DE" altLang="de-DE"/>
              <a:t>In der gesamten Lieferkette soll das Unternehmen ermitteln, welche Risiken mit Blick auf eine Verletzung </a:t>
            </a:r>
          </a:p>
          <a:p>
            <a:r>
              <a:rPr lang="de-DE" altLang="de-DE"/>
              <a:t>von Menschenrechten bestehen. Wichtig ist dabei der Einbezug von lokalen Akteuren (z.B. NGOs/Gewerkschaften) </a:t>
            </a:r>
          </a:p>
          <a:p>
            <a:r>
              <a:rPr lang="de-DE" altLang="de-DE"/>
              <a:t>und von möglichen Betroffenen (z.B. Arbeiter_innen) bzw. ihrer legitimen Vertreter_innen.</a:t>
            </a:r>
          </a:p>
          <a:p>
            <a:r>
              <a:rPr lang="de-DE" altLang="de-DE"/>
              <a:t>Vielleicht werden auch bereits existierende Menschenrechtsverletzungen festgestellt. </a:t>
            </a:r>
          </a:p>
          <a:p>
            <a:r>
              <a:rPr lang="de-DE" altLang="de-DE"/>
              <a:t>Das Unternehmen muss dann Maßnahmen ergreifen, die dem Risiko von Menschenrechtsverletzungen entgegenwirken, </a:t>
            </a:r>
          </a:p>
          <a:p>
            <a:r>
              <a:rPr lang="de-DE" altLang="de-DE"/>
              <a:t>bzw. Verbesserung bei bestehenden Missständen bringen. Zuallererst sollen jene Risiken oder realen Missstände </a:t>
            </a:r>
          </a:p>
          <a:p>
            <a:r>
              <a:rPr lang="de-DE" altLang="de-DE"/>
              <a:t>angegangen werden, die besonders schwer sind und/oder eine besonders hohe Reichweite haben.</a:t>
            </a:r>
          </a:p>
          <a:p>
            <a:r>
              <a:rPr lang="de-DE" altLang="de-DE"/>
              <a:t>Über die menschenrechtlichen Risiken, gefundenen Missstände und die Maßnahmen, die das Unternehmen zu ihrer </a:t>
            </a:r>
          </a:p>
          <a:p>
            <a:r>
              <a:rPr lang="de-DE" altLang="de-DE"/>
              <a:t>Beseitigung ergreift, soll nach innen und außen Bericht erstattet werden.</a:t>
            </a:r>
          </a:p>
          <a:p>
            <a:r>
              <a:rPr lang="de-DE" altLang="de-DE"/>
              <a:t>Für mögliche Betroffene von Menschenrechtsverletzungen (z.B. Beschäftigte in Zulieferfabriken) sollen Beschwerdemechanismen</a:t>
            </a:r>
          </a:p>
          <a:p>
            <a:r>
              <a:rPr lang="de-DE" altLang="de-DE"/>
              <a:t>eingerichtet werden, die für sie leicht zugänglich sind. Bereits Geschädigte sollen Abhilfe und eine Entschädigung erhalten.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C1695B3F-D37A-493D-A5B8-96400C66304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AB3EE59D-4DB0-40E9-8003-0DECBAF70FF6}" type="slidenum">
              <a:rPr lang="de-DE" altLang="de-DE" sz="1200" smtClean="0">
                <a:solidFill>
                  <a:srgbClr val="000000"/>
                </a:solidFill>
                <a:latin typeface="Times New Roman" panose="02020603050405020304" pitchFamily="18" charset="0"/>
                <a:ea typeface="MS PGothic" panose="020B0600070205080204" pitchFamily="34" charset="-128"/>
              </a:rPr>
              <a:pPr/>
              <a:t>39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92163" name="Rectangle 1">
            <a:extLst>
              <a:ext uri="{FF2B5EF4-FFF2-40B4-BE49-F238E27FC236}">
                <a16:creationId xmlns:a16="http://schemas.microsoft.com/office/drawing/2014/main" id="{01B6FDAA-ECB6-4706-891A-CBEB7D386466}"/>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44AABD1D-AC28-4347-BE23-D75AF2A0863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92165" name="Text Box 3">
            <a:extLst>
              <a:ext uri="{FF2B5EF4-FFF2-40B4-BE49-F238E27FC236}">
                <a16:creationId xmlns:a16="http://schemas.microsoft.com/office/drawing/2014/main" id="{D0BE7C7F-8351-4C3F-B1BA-A431D27F9F71}"/>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4A9D44B4-8D20-4AAC-B10A-2A262415559A}"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2166" name="Notizenplatzhalter 1">
            <a:extLst>
              <a:ext uri="{FF2B5EF4-FFF2-40B4-BE49-F238E27FC236}">
                <a16:creationId xmlns:a16="http://schemas.microsoft.com/office/drawing/2014/main" id="{7BD4D8D7-E427-4B11-B681-0BC5051DA4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Einzelne Unternehmen, die Arbeitsbedingungen beim Zulieferbetrieb verbessern möchten</a:t>
            </a:r>
          </a:p>
          <a:p>
            <a:r>
              <a:rPr lang="de-DE" altLang="de-DE"/>
              <a:t>stoßen dabei nicht selten auf Hürden, da z.B. Audits nicht alle Missstände aufdecken oder</a:t>
            </a:r>
          </a:p>
          <a:p>
            <a:r>
              <a:rPr lang="de-DE" altLang="de-DE"/>
              <a:t>der Zulieferer keine existenzsichernden Löhne zahlen möchte.</a:t>
            </a:r>
          </a:p>
          <a:p>
            <a:r>
              <a:rPr lang="de-DE" altLang="de-DE"/>
              <a:t>Häufig mangelt es aber auch bereits an Bewusstsein und Willen der Markenhersteller, Missstände zu eruieren </a:t>
            </a:r>
          </a:p>
          <a:p>
            <a:r>
              <a:rPr lang="de-DE" altLang="de-DE"/>
              <a:t>und anzugehen und dabei auch die eigenen Geschäftspraktiken zu überdenken.</a:t>
            </a:r>
          </a:p>
          <a:p>
            <a:r>
              <a:rPr lang="de-DE" altLang="de-DE"/>
              <a:t>Prozesse menschenrechtlicher Sorgfalt können (verbunden mit entsprechender Kommunikation nach außen)</a:t>
            </a:r>
          </a:p>
          <a:p>
            <a:r>
              <a:rPr lang="de-DE" altLang="de-DE"/>
              <a:t>zwar auch Vorteile für Unternehmen mit sich bringen (z.B. Minimierung des Risikos eines Skandals,</a:t>
            </a:r>
          </a:p>
          <a:p>
            <a:r>
              <a:rPr lang="de-DE" altLang="de-DE"/>
              <a:t>Reputationsgewinn, Gewinnung an Attraktivität als ethisch korrekter Arbeitgeber), aber sie kosten auch Geld.</a:t>
            </a:r>
          </a:p>
          <a:p>
            <a:r>
              <a:rPr lang="de-DE" altLang="de-DE"/>
              <a:t>Unternehmen, die ihrer menschenrechtlichen Sorgfaltspflicht gewissenhaft nachkommen,</a:t>
            </a:r>
          </a:p>
          <a:p>
            <a:r>
              <a:rPr lang="de-DE" altLang="de-DE"/>
              <a:t>sehen sich daher oft im wettbewerbsnachteil. </a:t>
            </a:r>
          </a:p>
          <a:p>
            <a:endParaRPr lang="de-DE" altLang="de-DE"/>
          </a:p>
          <a:p>
            <a:r>
              <a:rPr lang="de-DE" altLang="de-DE"/>
              <a:t>Um wirklich zu Verbesserungen für die Beschäftigten in globalen Wertschöpfungsketten zu gelangen,</a:t>
            </a:r>
          </a:p>
          <a:p>
            <a:r>
              <a:rPr lang="de-DE" altLang="de-DE"/>
              <a:t>fordert die Kampagne für saubere Kleidung daher schon lange, dass Unternehmen gesetzlich</a:t>
            </a:r>
          </a:p>
          <a:p>
            <a:r>
              <a:rPr lang="de-DE" altLang="de-DE"/>
              <a:t>zu Prozessen menschenrechtlicher Sorgfalt verpflichtet werden sollen.</a:t>
            </a:r>
          </a:p>
          <a:p>
            <a:r>
              <a:rPr lang="de-DE" altLang="de-DE"/>
              <a:t>Mit gleichen Vorgaben für alle Unternehmen soll ihre Verantwortung für die Lieferkette festgelegt werden.</a:t>
            </a:r>
          </a:p>
          <a:p>
            <a:r>
              <a:rPr lang="de-DE" altLang="de-DE"/>
              <a:t>So entsteht ein Spielfeld mit gemeinsamen Regeln (level playing field), das nicht jene Unternehmen benachteiligt,</a:t>
            </a:r>
          </a:p>
          <a:p>
            <a:r>
              <a:rPr lang="de-DE" altLang="de-DE"/>
              <a:t>die wirksame und mit Kosten verbundene Maßnahmen ergreifen, sondern jene sanktioniert, </a:t>
            </a:r>
          </a:p>
          <a:p>
            <a:r>
              <a:rPr lang="de-DE" altLang="de-DE"/>
              <a:t>die keine hinreichenden Prozesse menschenrechtlicher Sorgfalt eingeführt haben.</a:t>
            </a:r>
          </a:p>
          <a:p>
            <a:r>
              <a:rPr lang="de-DE" altLang="de-DE"/>
              <a:t>Mit einer solchen gesetzlichen Verpflichtung wäre es auch leichter für Betroffene von Menschenrechtsverletzungen, </a:t>
            </a:r>
          </a:p>
          <a:p>
            <a:r>
              <a:rPr lang="de-DE" altLang="de-DE"/>
              <a:t>ihre Rechte gegenüber dem Markenunternehmen einzuklagen. </a:t>
            </a:r>
          </a:p>
          <a:p>
            <a:endParaRPr lang="de-DE" altLang="de-DE"/>
          </a:p>
          <a:p>
            <a:r>
              <a:rPr lang="de-DE" altLang="de-DE"/>
              <a:t>Bestehende Logiken der Globalisierung könnten sich umkehren: Produktionsländer erhalten Anreize,</a:t>
            </a:r>
          </a:p>
          <a:p>
            <a:r>
              <a:rPr lang="de-DE" altLang="de-DE"/>
              <a:t>starke Umwelt- und Sozialgesetzte zu verabschieden und durchzusetzen, anstelle dass Unternehmen</a:t>
            </a:r>
          </a:p>
          <a:p>
            <a:r>
              <a:rPr lang="de-DE" altLang="de-DE"/>
              <a:t>mit der Verlagerung von Produktionsstätten drohen, sobald höhere Standards diskutiert werden. </a:t>
            </a:r>
          </a:p>
          <a:p>
            <a:r>
              <a:rPr lang="de-DE" altLang="de-DE"/>
              <a:t>Diese Forderung nach einer gesetzlichen Pflicht zur menschenrechtlichen Sorgfalt unterstützt auch die Kampagne</a:t>
            </a:r>
          </a:p>
          <a:p>
            <a:r>
              <a:rPr lang="de-DE" altLang="de-DE"/>
              <a:t>Change Your Shoes. Als auf den europäischen Schuhmarkt bezogene Kampagne fordert sie die EU zudem auf,</a:t>
            </a:r>
          </a:p>
          <a:p>
            <a:r>
              <a:rPr lang="de-DE" altLang="de-DE"/>
              <a:t>Transparenz über die Lieferkette von Schuhen für Verbraucher_innen in Europa vorzuschreiben und</a:t>
            </a:r>
          </a:p>
          <a:p>
            <a:r>
              <a:rPr lang="de-DE" altLang="de-DE"/>
              <a:t>Richtwerte für gesundheits- und umweltgefährdende Chemikalien in der Schuh- und Lederproduktion zu erlassen.</a:t>
            </a:r>
          </a:p>
          <a:p>
            <a:r>
              <a:rPr lang="de-DE" altLang="de-DE"/>
              <a:t>Seit 2015 gibt es zwar Richtwerte zu Chromrückständen in Leder. Diese beziehen sich aber nur auf das Endprodukt</a:t>
            </a:r>
          </a:p>
          <a:p>
            <a:r>
              <a:rPr lang="de-DE" altLang="de-DE"/>
              <a:t>(zum Schutz der Verbraucher_innen) und nicht auf den Produktionsprozess und den Schutz der Arbeiter_innen</a:t>
            </a:r>
          </a:p>
          <a:p>
            <a:r>
              <a:rPr lang="de-DE" altLang="de-DE"/>
              <a:t>in den Gerbereien.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1">
            <a:extLst>
              <a:ext uri="{FF2B5EF4-FFF2-40B4-BE49-F238E27FC236}">
                <a16:creationId xmlns:a16="http://schemas.microsoft.com/office/drawing/2014/main" id="{C05436D9-23FC-4F96-A15C-06A83120098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1pPr>
            <a:lvl2pPr marL="741363" indent="-28416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2pPr>
            <a:lvl3pPr marL="11414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3pPr>
            <a:lvl4pPr marL="15986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4pPr>
            <a:lvl5pPr marL="20558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5pPr>
            <a:lvl6pPr marL="25130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6pPr>
            <a:lvl7pPr marL="29702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7pPr>
            <a:lvl8pPr marL="34274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8pPr>
            <a:lvl9pPr marL="38846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9pPr>
          </a:lstStyle>
          <a:p>
            <a:pPr algn="l">
              <a:spcBef>
                <a:spcPct val="0"/>
              </a:spcBef>
              <a:buClrTx/>
              <a:buSzTx/>
              <a:buFontTx/>
              <a:buNone/>
            </a:pPr>
            <a:fld id="{728A6B62-2463-4C1F-B46A-0422DF8E9075}" type="slidenum">
              <a:rPr lang="de-DE" altLang="de-DE" sz="1800" smtClean="0">
                <a:ea typeface="Microsoft YaHei" panose="020B0503020204020204" pitchFamily="34" charset="-122"/>
              </a:rPr>
              <a:pPr algn="l">
                <a:spcBef>
                  <a:spcPct val="0"/>
                </a:spcBef>
                <a:buClrTx/>
                <a:buSzTx/>
                <a:buFontTx/>
                <a:buNone/>
              </a:pPr>
              <a:t>4</a:t>
            </a:fld>
            <a:endParaRPr lang="de-DE" altLang="de-DE" sz="1800">
              <a:ea typeface="Microsoft YaHei" panose="020B0503020204020204" pitchFamily="34" charset="-122"/>
            </a:endParaRPr>
          </a:p>
        </p:txBody>
      </p:sp>
      <p:sp>
        <p:nvSpPr>
          <p:cNvPr id="20483" name="Rectangle 1">
            <a:extLst>
              <a:ext uri="{FF2B5EF4-FFF2-40B4-BE49-F238E27FC236}">
                <a16:creationId xmlns:a16="http://schemas.microsoft.com/office/drawing/2014/main" id="{1AF566D9-3750-404E-9BB9-D0506695A769}"/>
              </a:ext>
            </a:extLst>
          </p:cNvPr>
          <p:cNvSpPr>
            <a:spLocks noGrp="1" noRot="1" noChangeAspect="1" noChangeArrowheads="1" noTextEdit="1"/>
          </p:cNvSpPr>
          <p:nvPr>
            <p:ph type="sldImg"/>
          </p:nvPr>
        </p:nvSpPr>
        <p:spPr>
          <a:xfrm>
            <a:off x="992188" y="777875"/>
            <a:ext cx="5114925" cy="3836988"/>
          </a:xfrm>
          <a:solidFill>
            <a:srgbClr val="FFFFFF"/>
          </a:solidFill>
        </p:spPr>
      </p:sp>
      <p:sp>
        <p:nvSpPr>
          <p:cNvPr id="19460" name="Rectangle 2">
            <a:extLst>
              <a:ext uri="{FF2B5EF4-FFF2-40B4-BE49-F238E27FC236}">
                <a16:creationId xmlns:a16="http://schemas.microsoft.com/office/drawing/2014/main" id="{5DA1045C-B37C-4DD7-95C0-A5A6A8D95142}"/>
              </a:ext>
            </a:extLst>
          </p:cNvPr>
          <p:cNvSpPr>
            <a:spLocks noGrp="1" noChangeArrowheads="1"/>
          </p:cNvSpPr>
          <p:nvPr>
            <p:ph type="body" idx="1"/>
          </p:nvPr>
        </p:nvSpPr>
        <p:spPr>
          <a:xfrm>
            <a:off x="709613" y="4860925"/>
            <a:ext cx="5680075" cy="4606925"/>
          </a:xfrm>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 Produktionsketten</a:t>
            </a:r>
          </a:p>
          <a:p>
            <a:pPr>
              <a:buFont typeface="Arial" panose="020B0604020202020204" pitchFamily="34" charset="0"/>
              <a:buNone/>
              <a:defRPr/>
            </a:pPr>
            <a:r>
              <a:rPr lang="de-DE" sz="1300" dirty="0"/>
              <a:t>in der Bekleidungsindustrie sowie vorhandene Umwelt- und Menschenrechtsverletzungen </a:t>
            </a:r>
            <a:r>
              <a:rPr lang="de-DE" sz="1400" dirty="0"/>
              <a:t>informieren.</a:t>
            </a:r>
          </a:p>
          <a:p>
            <a:pPr>
              <a:buFont typeface="Arial" panose="020B0604020202020204" pitchFamily="34" charset="0"/>
              <a:buNone/>
              <a:defRPr/>
            </a:pPr>
            <a:r>
              <a:rPr lang="de-DE" altLang="de-DE" sz="1300" dirty="0">
                <a:latin typeface="Arial" charset="0"/>
              </a:rPr>
              <a:t>Wir möchten Kenntnisse über umweltverträgliche und soziale Produktionsweisen vermitteln,</a:t>
            </a:r>
          </a:p>
          <a:p>
            <a:pPr>
              <a:buFont typeface="Arial" panose="020B0604020202020204" pitchFamily="34" charset="0"/>
              <a:buNone/>
              <a:defRPr/>
            </a:pPr>
            <a:r>
              <a:rPr lang="de-DE" altLang="de-DE" sz="1300" dirty="0">
                <a:latin typeface="Arial" charset="0"/>
              </a:rPr>
              <a:t>so dass spätere </a:t>
            </a:r>
            <a:r>
              <a:rPr lang="de-DE" altLang="de-DE" sz="1300" dirty="0" err="1">
                <a:latin typeface="Arial" charset="0"/>
              </a:rPr>
              <a:t>Mitarbeiter_innen</a:t>
            </a:r>
            <a:r>
              <a:rPr lang="de-DE" altLang="de-DE" sz="1300" dirty="0">
                <a:latin typeface="Arial" charset="0"/>
              </a:rPr>
              <a:t> von Textil- und Bekleidungsunternehmen sich für</a:t>
            </a:r>
          </a:p>
          <a:p>
            <a:pPr>
              <a:buFont typeface="Arial" panose="020B0604020202020204" pitchFamily="34" charset="0"/>
              <a:buNone/>
              <a:defRPr/>
            </a:pPr>
            <a:r>
              <a:rPr lang="de-DE" altLang="de-DE" sz="1300" dirty="0">
                <a:latin typeface="Arial" charset="0"/>
              </a:rPr>
              <a:t>eine nachhaltige, ökologische und sozial-faire Produktionsweise einsetzen können.</a:t>
            </a:r>
          </a:p>
          <a:p>
            <a:pPr>
              <a:buFont typeface="Arial" panose="020B0604020202020204" pitchFamily="34" charset="0"/>
              <a:buNone/>
              <a:defRPr/>
            </a:pPr>
            <a:r>
              <a:rPr lang="de-DE" altLang="de-DE" sz="1300" dirty="0"/>
              <a:t>Wir setzen uns dafür ein, dass Themen nachhaltiger Entwicklung fester Ausbildungsinhalt</a:t>
            </a:r>
          </a:p>
          <a:p>
            <a:pPr>
              <a:buFont typeface="Arial" panose="020B0604020202020204" pitchFamily="34" charset="0"/>
              <a:buNone/>
              <a:defRPr/>
            </a:pPr>
            <a:r>
              <a:rPr lang="de-DE" altLang="de-DE" sz="1300" dirty="0"/>
              <a:t>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 mit Gästen</a:t>
            </a:r>
          </a:p>
          <a:p>
            <a:pPr>
              <a:buFont typeface="Arial" panose="020B0604020202020204" pitchFamily="34" charset="0"/>
              <a:buNone/>
              <a:defRPr/>
            </a:pPr>
            <a:r>
              <a:rPr lang="de-DE" dirty="0"/>
              <a:t>aus Produktionsländern und die Durchführung von Workshops, die sich an 16 Bildungsmodulen orientieren,</a:t>
            </a:r>
          </a:p>
          <a:p>
            <a:pPr>
              <a:buFont typeface="Arial" panose="020B0604020202020204" pitchFamily="34" charset="0"/>
              <a:buNone/>
              <a:defRPr/>
            </a:pPr>
            <a:r>
              <a:rPr lang="de-DE" dirty="0"/>
              <a:t>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 oder bei Semesterprojekten</a:t>
            </a:r>
          </a:p>
          <a:p>
            <a:pPr>
              <a:buFont typeface="Arial" panose="020B0604020202020204" pitchFamily="34" charset="0"/>
              <a:buNone/>
              <a:defRPr/>
            </a:pPr>
            <a:r>
              <a:rPr lang="de-DE" dirty="0"/>
              <a:t>(Interviews,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 Hintergrundinformationen</a:t>
            </a:r>
          </a:p>
          <a:p>
            <a:pPr>
              <a:buFont typeface="Arial" panose="020B0604020202020204" pitchFamily="34" charset="0"/>
              <a:buNone/>
              <a:defRPr/>
            </a:pPr>
            <a:r>
              <a:rPr lang="de-DE" altLang="de-DE" dirty="0">
                <a:latin typeface="Arial" charset="0"/>
              </a:rPr>
              <a:t>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 gibt‘s auf der </a:t>
            </a:r>
            <a:r>
              <a:rPr lang="de-DE" dirty="0" err="1"/>
              <a:t>FairSchnitt</a:t>
            </a:r>
            <a:r>
              <a:rPr lang="de-DE" dirty="0"/>
              <a:t> Webseite)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F0AE9DE7-0DEC-4839-8E39-7AB615B4922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6CEC79B4-C288-4300-BFCD-052AE63C85EB}" type="slidenum">
              <a:rPr lang="de-DE" altLang="de-DE" sz="1200" smtClean="0">
                <a:solidFill>
                  <a:srgbClr val="000000"/>
                </a:solidFill>
                <a:latin typeface="Times New Roman" panose="02020603050405020304" pitchFamily="18" charset="0"/>
                <a:ea typeface="MS PGothic" panose="020B0600070205080204" pitchFamily="34" charset="-128"/>
              </a:rPr>
              <a:pPr/>
              <a:t>40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94211" name="Rectangle 1">
            <a:extLst>
              <a:ext uri="{FF2B5EF4-FFF2-40B4-BE49-F238E27FC236}">
                <a16:creationId xmlns:a16="http://schemas.microsoft.com/office/drawing/2014/main" id="{AA11086B-F88C-40C2-AA24-141D49173555}"/>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831BCDD0-879E-4DA8-BB84-C039CC5CC1C1}"/>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94213" name="Text Box 3">
            <a:extLst>
              <a:ext uri="{FF2B5EF4-FFF2-40B4-BE49-F238E27FC236}">
                <a16:creationId xmlns:a16="http://schemas.microsoft.com/office/drawing/2014/main" id="{1F92F65B-D7CE-4A45-AB3F-851265659233}"/>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02264CF0-ACB7-4C1F-AD78-CEBA16E73130}"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40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88070" name="Notizenplatzhalter 1">
            <a:extLst>
              <a:ext uri="{FF2B5EF4-FFF2-40B4-BE49-F238E27FC236}">
                <a16:creationId xmlns:a16="http://schemas.microsoft.com/office/drawing/2014/main" id="{9CF12646-3030-4A55-91A6-D86E664500E0}"/>
              </a:ext>
            </a:extLst>
          </p:cNvPr>
          <p:cNvSpPr>
            <a:spLocks noGrp="1" noChangeArrowheads="1"/>
          </p:cNvSpPr>
          <p:nvPr>
            <p:ph type="body" idx="1"/>
          </p:nvPr>
        </p:nvSpPr>
        <p:spPr/>
        <p:txBody>
          <a:bodyPr/>
          <a:lstStyle/>
          <a:p>
            <a:pPr>
              <a:defRPr/>
            </a:pPr>
            <a:r>
              <a:rPr lang="de-DE" altLang="de-DE" dirty="0"/>
              <a:t>Wie sieht es aus mit der Umsetzung der zentralen Forderung eines Gesetzes zur menschenrechtlichen Sorgfalt? </a:t>
            </a:r>
          </a:p>
          <a:p>
            <a:pPr>
              <a:defRPr/>
            </a:pPr>
            <a:endParaRPr lang="de-DE" altLang="de-DE" dirty="0"/>
          </a:p>
          <a:p>
            <a:pPr>
              <a:defRPr/>
            </a:pPr>
            <a:r>
              <a:rPr lang="de-DE" altLang="de-DE" b="1" dirty="0">
                <a:solidFill>
                  <a:srgbClr val="002060"/>
                </a:solidFill>
                <a:latin typeface="Calibri" panose="020F0502020204030204" pitchFamily="34" charset="0"/>
                <a:cs typeface="Calibri" panose="020F0502020204030204" pitchFamily="34" charset="0"/>
              </a:rPr>
              <a:t>Nationaler Aktionsplan Wirtschaft und Menschenrechte</a:t>
            </a:r>
            <a:endParaRPr lang="de-DE" altLang="de-DE" b="1" dirty="0"/>
          </a:p>
          <a:p>
            <a:pPr marL="171450" indent="-171450">
              <a:buFont typeface="Arial" panose="020B0604020202020204" pitchFamily="34" charset="0"/>
              <a:buChar char="•"/>
              <a:defRPr/>
            </a:pPr>
            <a:r>
              <a:rPr lang="de-DE" altLang="de-DE" dirty="0"/>
              <a:t>Eine Chance, für Unternehmen in Deutschland eine Pflicht zur menschenrechtlichen Sorgfalt gesetzlich einzuführen, </a:t>
            </a:r>
          </a:p>
          <a:p>
            <a:pPr>
              <a:defRPr/>
            </a:pPr>
            <a:r>
              <a:rPr lang="de-DE" altLang="de-DE" dirty="0"/>
              <a:t>hätte der Ende 2016 beschlossene Nationale Aktionsplan Wirtschaft und Menschenrechte geboten.</a:t>
            </a:r>
          </a:p>
          <a:p>
            <a:pPr marL="171450" indent="-171450">
              <a:buFont typeface="Arial" panose="020B0604020202020204" pitchFamily="34" charset="0"/>
              <a:buChar char="•"/>
              <a:defRPr/>
            </a:pPr>
            <a:r>
              <a:rPr lang="de-DE" altLang="de-DE" dirty="0"/>
              <a:t>Nachdem 2011 die erwähnten UN-Leitprinzipien für Wirtschaft und Menschenrechte verabschiedet wurden,</a:t>
            </a:r>
          </a:p>
          <a:p>
            <a:pPr>
              <a:defRPr/>
            </a:pPr>
            <a:r>
              <a:rPr lang="de-DE" altLang="de-DE" dirty="0"/>
              <a:t>sind alle Staaten aufgefordert, Aktionspläne zur Umsetzung der Leitprinzipien zu entwickeln, in denen sie u.a. darlegen,</a:t>
            </a:r>
          </a:p>
          <a:p>
            <a:pPr>
              <a:defRPr/>
            </a:pPr>
            <a:r>
              <a:rPr lang="de-DE" altLang="de-DE" dirty="0"/>
              <a:t>wie sie Unternehmen auf ihrem Hoheitsgebiet zur Achtung der Menschenrechte in ihren Lieferketten anhalten wollen. </a:t>
            </a:r>
          </a:p>
          <a:p>
            <a:pPr marL="171450" indent="-171450">
              <a:buFont typeface="Arial" panose="020B0604020202020204" pitchFamily="34" charset="0"/>
              <a:buChar char="•"/>
              <a:defRPr/>
            </a:pPr>
            <a:r>
              <a:rPr lang="de-DE" altLang="de-DE" dirty="0"/>
              <a:t>Die Bundesregierung hat lang an einem solchen Plan gearbeitet. Beschlossen hat sie schließlich erstmal keine gesetzlich </a:t>
            </a:r>
          </a:p>
          <a:p>
            <a:pPr>
              <a:defRPr/>
            </a:pPr>
            <a:r>
              <a:rPr lang="de-DE" altLang="de-DE" dirty="0"/>
              <a:t>verankerte Pflicht zur menschenrechtlichen Sorgfalt. Sie äußert aber klar die Erwartungshaltung an Unternehmen,</a:t>
            </a:r>
          </a:p>
          <a:p>
            <a:pPr>
              <a:defRPr/>
            </a:pPr>
            <a:r>
              <a:rPr lang="de-DE" altLang="de-DE" dirty="0"/>
              <a:t>dass sie solche Prozesse einführen und setzt immerhin ein Ziel: Bis 2020 soll mind. die Hälfte der großen Unternehmen </a:t>
            </a:r>
          </a:p>
          <a:p>
            <a:pPr>
              <a:defRPr/>
            </a:pPr>
            <a:r>
              <a:rPr lang="de-DE" altLang="de-DE" dirty="0"/>
              <a:t>mit über 500 Mitarbeitenden Prozesse menschenrechtlicher Sorgfalt eingeführt haben. Ist das nicht der Fall soll eine </a:t>
            </a:r>
          </a:p>
          <a:p>
            <a:pPr>
              <a:defRPr/>
            </a:pPr>
            <a:r>
              <a:rPr lang="de-DE" altLang="de-DE" dirty="0"/>
              <a:t>gesetzliche Regelung geprüft werden.</a:t>
            </a:r>
          </a:p>
          <a:p>
            <a:pPr marL="171450" indent="-171450">
              <a:buFont typeface="Arial" panose="020B0604020202020204" pitchFamily="34" charset="0"/>
              <a:buChar char="•"/>
              <a:defRPr/>
            </a:pPr>
            <a:r>
              <a:rPr lang="de-DE" altLang="de-DE" dirty="0"/>
              <a:t>Da die Aktionspläne zur Umsetzung der Leitprinzipien (mit wenigen Ausnahmen) auch in anderen Ländern</a:t>
            </a:r>
          </a:p>
          <a:p>
            <a:pPr>
              <a:defRPr/>
            </a:pPr>
            <a:r>
              <a:rPr lang="de-DE" altLang="de-DE" dirty="0"/>
              <a:t>schwach ausfallen, setzen Menschenrechtsorganisationen ihre Hoffnung in einen neuen Prozess auf UN-Ebene,</a:t>
            </a:r>
          </a:p>
          <a:p>
            <a:pPr>
              <a:defRPr/>
            </a:pPr>
            <a:r>
              <a:rPr lang="de-DE" altLang="de-DE" dirty="0"/>
              <a:t>der ein verbindliches Abkommen zu Wirtschaft und Menschenrechten  schaffen soll.</a:t>
            </a:r>
          </a:p>
          <a:p>
            <a:pPr>
              <a:defRPr/>
            </a:pPr>
            <a:r>
              <a:rPr lang="de-DE" altLang="de-DE" dirty="0"/>
              <a:t>Denn die eben vorgestellten UN-Leitprinzipien für Wirtschaft und Menschenrechte bauen zwar auf bestehenden</a:t>
            </a:r>
          </a:p>
          <a:p>
            <a:pPr>
              <a:defRPr/>
            </a:pPr>
            <a:r>
              <a:rPr lang="de-DE" altLang="de-DE" dirty="0"/>
              <a:t>Menschenrechtsverpflichtungen von Staaten auf, sind aber kein völkerrechtlich verbindliches Abkommen,</a:t>
            </a:r>
          </a:p>
          <a:p>
            <a:pPr>
              <a:defRPr/>
            </a:pPr>
            <a:r>
              <a:rPr lang="de-DE" altLang="de-DE" dirty="0"/>
              <a:t>das von Staaten ratifiziert wurde, sondern ein Empfehlungskatalog, an dem Staaten sich orientieren sollen.</a:t>
            </a:r>
          </a:p>
          <a:p>
            <a:pPr>
              <a:defRPr/>
            </a:pPr>
            <a:r>
              <a:rPr lang="de-DE" altLang="de-DE" dirty="0"/>
              <a:t>Auch beschreiben sie nicht sehr konkret, wie genau Staaten die Unternehmen auf ihrem Hoheitsgebiet zur Achtung</a:t>
            </a:r>
          </a:p>
          <a:p>
            <a:pPr>
              <a:defRPr/>
            </a:pPr>
            <a:r>
              <a:rPr lang="de-DE" altLang="de-DE" dirty="0"/>
              <a:t>der Menschenrechte in ihren Lieferketten anhalten sollen. </a:t>
            </a:r>
          </a:p>
          <a:p>
            <a:pPr>
              <a:defRPr/>
            </a:pPr>
            <a:r>
              <a:rPr lang="de-DE" altLang="de-DE" dirty="0"/>
              <a:t>Neuster „Erfolg“: Initiative Lieferkettengesetz (siehe https://lieferkettengesetz.de/)</a:t>
            </a:r>
          </a:p>
          <a:p>
            <a:pPr>
              <a:defRPr/>
            </a:pPr>
            <a:r>
              <a:rPr lang="de-DE" i="1" dirty="0"/>
              <a:t>Von der Webseite FAQ:</a:t>
            </a:r>
          </a:p>
          <a:p>
            <a:pPr>
              <a:defRPr/>
            </a:pPr>
            <a:r>
              <a:rPr lang="de-DE" i="1" dirty="0"/>
              <a:t>Was ist die Initiative Lieferkettengesetz und was fordert sie? </a:t>
            </a:r>
          </a:p>
          <a:p>
            <a:pPr>
              <a:defRPr/>
            </a:pPr>
            <a:r>
              <a:rPr lang="de-DE" i="1" dirty="0"/>
              <a:t>Die Initiative Lieferkettengesetz ist ein breites zivilgesellschaftliches Bündnis aus Menschenrechts-, Entwicklungs-</a:t>
            </a:r>
          </a:p>
          <a:p>
            <a:pPr>
              <a:defRPr/>
            </a:pPr>
            <a:r>
              <a:rPr lang="de-DE" i="1" dirty="0"/>
              <a:t>und Umweltorganisationen, Gewerkschaften und Kirchen. Die Initiative tritt ein für eine Welt, in der Unternehmen</a:t>
            </a:r>
          </a:p>
          <a:p>
            <a:pPr>
              <a:defRPr/>
            </a:pPr>
            <a:r>
              <a:rPr lang="de-DE" i="1" dirty="0"/>
              <a:t>Menschenrechte achten und Umweltzerstörung vermeiden — entlang ihrer gesamten Lieferkette, von der Rohstoffgewinnung</a:t>
            </a:r>
          </a:p>
          <a:p>
            <a:pPr>
              <a:defRPr/>
            </a:pPr>
            <a:r>
              <a:rPr lang="de-DE" i="1" dirty="0"/>
              <a:t>bis zum Endkunden, nicht nur im Inland, sondern auch im Ausland. Erschreckende Berichte über brennende Fabriken,</a:t>
            </a:r>
          </a:p>
          <a:p>
            <a:pPr>
              <a:defRPr/>
            </a:pPr>
            <a:r>
              <a:rPr lang="de-DE" i="1" dirty="0"/>
              <a:t>ausbeuterische Kinderarbeit oder zerstörte Regenwälder zeigen immer wieder: Freiwillig kommen viele Unternehmen ihrer</a:t>
            </a:r>
          </a:p>
          <a:p>
            <a:pPr>
              <a:defRPr/>
            </a:pPr>
            <a:r>
              <a:rPr lang="de-DE" i="1" dirty="0"/>
              <a:t>Verantwortung nicht ausreichend nach. Daher fordern wir ein Lieferkettengesetz in Deutschland! Unternehmen, die Schäden</a:t>
            </a:r>
          </a:p>
          <a:p>
            <a:pPr>
              <a:defRPr/>
            </a:pPr>
            <a:r>
              <a:rPr lang="de-DE" i="1" dirty="0"/>
              <a:t>an Mensch und Umwelt in ihren Lieferketten verursachen oder in Kauf nehmen, müssen dafür haften. Skrupellose Geschäftspraktiken</a:t>
            </a:r>
          </a:p>
          <a:p>
            <a:pPr>
              <a:defRPr/>
            </a:pPr>
            <a:r>
              <a:rPr lang="de-DE" i="1" dirty="0"/>
              <a:t>dürfen nicht länger ohne Konsequenzen bleiben. </a:t>
            </a:r>
            <a:endParaRPr lang="de-DE" altLang="de-DE" i="1" dirty="0"/>
          </a:p>
          <a:p>
            <a:pPr>
              <a:defRPr/>
            </a:pPr>
            <a:endParaRPr lang="de-DE" altLang="de-DE" dirty="0"/>
          </a:p>
          <a:p>
            <a:pPr>
              <a:defRPr/>
            </a:pPr>
            <a:r>
              <a:rPr lang="de-DE" altLang="de-DE" b="1" dirty="0">
                <a:solidFill>
                  <a:srgbClr val="002060"/>
                </a:solidFill>
                <a:latin typeface="Calibri" panose="020F0502020204030204" pitchFamily="34" charset="0"/>
                <a:cs typeface="Calibri" panose="020F0502020204030204" pitchFamily="34" charset="0"/>
              </a:rPr>
              <a:t>Verhandlungen zu einem UN-Treaty</a:t>
            </a:r>
            <a:endParaRPr lang="de-DE" altLang="de-DE" b="1" dirty="0"/>
          </a:p>
          <a:p>
            <a:pPr marL="171450" indent="-171450">
              <a:buFont typeface="Arial" panose="020B0604020202020204" pitchFamily="34" charset="0"/>
              <a:buChar char="•"/>
              <a:defRPr/>
            </a:pPr>
            <a:r>
              <a:rPr lang="de-DE" altLang="de-DE" dirty="0"/>
              <a:t>Seit 2014 verhandelte daher eine zwischenstaatliche Arbeitsgruppe über den sogenannten UN-Treaty</a:t>
            </a:r>
          </a:p>
          <a:p>
            <a:pPr>
              <a:defRPr/>
            </a:pPr>
            <a:r>
              <a:rPr lang="de-DE" altLang="de-DE" dirty="0"/>
              <a:t>zu Wirtschaft und Menschenrechten.</a:t>
            </a:r>
          </a:p>
          <a:p>
            <a:pPr marL="171450" indent="-171450">
              <a:buFont typeface="Arial" panose="020B0604020202020204" pitchFamily="34" charset="0"/>
              <a:buChar char="•"/>
              <a:defRPr/>
            </a:pPr>
            <a:r>
              <a:rPr lang="de-DE" altLang="de-DE" dirty="0"/>
              <a:t>Ziel: Zusammenarbeit von Staaten in der Verfolgung von Menschenrechtsverletzungen besser regeln</a:t>
            </a:r>
          </a:p>
          <a:p>
            <a:pPr>
              <a:buFont typeface="Arial" panose="020B0604020202020204" pitchFamily="34" charset="0"/>
              <a:buNone/>
              <a:defRPr/>
            </a:pPr>
            <a:r>
              <a:rPr lang="de-DE" altLang="de-DE" dirty="0"/>
              <a:t>und klarer festlegen, wie Staaten Unternehmen zu ihrer menschenrechtlichen Sorgfalt verpflichten sollen.</a:t>
            </a:r>
          </a:p>
          <a:p>
            <a:pPr marL="171450" indent="-171450">
              <a:buFont typeface="Arial" panose="020B0604020202020204" pitchFamily="34" charset="0"/>
              <a:buChar char="•"/>
              <a:defRPr/>
            </a:pPr>
            <a:r>
              <a:rPr lang="en-US" dirty="0" err="1"/>
              <a:t>Letzter</a:t>
            </a:r>
            <a:r>
              <a:rPr lang="en-US" dirty="0"/>
              <a:t> Stand: Revised (= </a:t>
            </a:r>
            <a:r>
              <a:rPr lang="en-US" dirty="0" err="1"/>
              <a:t>überarbeitet</a:t>
            </a:r>
            <a:r>
              <a:rPr lang="en-US" dirty="0"/>
              <a:t>) Draft des </a:t>
            </a:r>
            <a:r>
              <a:rPr lang="en-US" dirty="0" err="1"/>
              <a:t>vorgeschlagenen</a:t>
            </a:r>
            <a:r>
              <a:rPr lang="en-US" dirty="0"/>
              <a:t> </a:t>
            </a:r>
            <a:r>
              <a:rPr lang="en-US" dirty="0" err="1"/>
              <a:t>gesetzlich</a:t>
            </a:r>
            <a:r>
              <a:rPr lang="en-US" dirty="0"/>
              <a:t> </a:t>
            </a:r>
            <a:r>
              <a:rPr lang="en-US" dirty="0" err="1"/>
              <a:t>bindenden</a:t>
            </a:r>
            <a:r>
              <a:rPr lang="en-US" dirty="0"/>
              <a:t> Treaty </a:t>
            </a:r>
            <a:r>
              <a:rPr lang="en-US" dirty="0" err="1"/>
              <a:t>zu</a:t>
            </a:r>
            <a:r>
              <a:rPr lang="en-US" dirty="0"/>
              <a:t> </a:t>
            </a:r>
            <a:r>
              <a:rPr lang="en-US" dirty="0" err="1"/>
              <a:t>Wirtschaft</a:t>
            </a:r>
            <a:r>
              <a:rPr lang="en-US" dirty="0"/>
              <a:t> und</a:t>
            </a:r>
          </a:p>
          <a:p>
            <a:pPr>
              <a:buFont typeface="Arial" panose="020B0604020202020204" pitchFamily="34" charset="0"/>
              <a:buNone/>
              <a:defRPr/>
            </a:pPr>
            <a:r>
              <a:rPr lang="en-US" dirty="0" err="1"/>
              <a:t>Menschenrechten</a:t>
            </a:r>
            <a:r>
              <a:rPr lang="en-US" dirty="0"/>
              <a:t> </a:t>
            </a:r>
            <a:r>
              <a:rPr lang="en-US" dirty="0" err="1"/>
              <a:t>veröffentlicht</a:t>
            </a:r>
            <a:r>
              <a:rPr lang="en-US" dirty="0"/>
              <a:t> </a:t>
            </a:r>
            <a:r>
              <a:rPr lang="en-US" dirty="0" err="1"/>
              <a:t>im</a:t>
            </a:r>
            <a:r>
              <a:rPr lang="en-US" dirty="0"/>
              <a:t> </a:t>
            </a:r>
            <a:r>
              <a:rPr lang="en-US" dirty="0" err="1"/>
              <a:t>Juli</a:t>
            </a:r>
            <a:r>
              <a:rPr lang="en-US" dirty="0"/>
              <a:t> 2019</a:t>
            </a:r>
          </a:p>
          <a:p>
            <a:pPr>
              <a:buFont typeface="Arial" panose="020B0604020202020204" pitchFamily="34" charset="0"/>
              <a:buNone/>
              <a:defRPr/>
            </a:pPr>
            <a:r>
              <a:rPr lang="en-US" altLang="de-DE" i="1" dirty="0" err="1"/>
              <a:t>Mehr</a:t>
            </a:r>
            <a:r>
              <a:rPr lang="en-US" altLang="de-DE" i="1" dirty="0"/>
              <a:t> </a:t>
            </a:r>
            <a:r>
              <a:rPr lang="en-US" altLang="de-DE" i="1" dirty="0" err="1"/>
              <a:t>Infos</a:t>
            </a:r>
            <a:r>
              <a:rPr lang="en-US" altLang="de-DE" i="1" dirty="0"/>
              <a:t>: https://www.business-humanrights.org/en/about-us/blog/debate-the-treaty/reflections-on-the-revised-draft-treaty</a:t>
            </a:r>
          </a:p>
          <a:p>
            <a:pPr>
              <a:buFont typeface="Arial" panose="020B0604020202020204" pitchFamily="34" charset="0"/>
              <a:buNone/>
              <a:defRPr/>
            </a:pPr>
            <a:r>
              <a:rPr lang="en-US" altLang="de-DE" i="1" dirty="0"/>
              <a:t>und https://www.business-humanrights.org/en/summary-revised-draft-of-the-binding-treaty-on-business-and-human-rights, </a:t>
            </a:r>
            <a:r>
              <a:rPr lang="en-US" altLang="de-DE" i="1" dirty="0" err="1"/>
              <a:t>Zugriffe</a:t>
            </a:r>
            <a:r>
              <a:rPr lang="en-US" altLang="de-DE" i="1" dirty="0"/>
              <a:t> 16.09.2019</a:t>
            </a:r>
            <a:endParaRPr lang="de-DE" altLang="de-DE" i="1"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E64D9E1A-A331-42F4-B7E8-21C39D5EDCB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B7D4D51C-99DF-42D4-8491-B7BA1E98C970}" type="slidenum">
              <a:rPr lang="de-DE" altLang="de-DE" sz="1200" smtClean="0">
                <a:solidFill>
                  <a:srgbClr val="000000"/>
                </a:solidFill>
                <a:latin typeface="Times New Roman" panose="02020603050405020304" pitchFamily="18" charset="0"/>
                <a:ea typeface="MS PGothic" panose="020B0600070205080204" pitchFamily="34" charset="-128"/>
              </a:rPr>
              <a:pPr/>
              <a:t>41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96259" name="Rectangle 1">
            <a:extLst>
              <a:ext uri="{FF2B5EF4-FFF2-40B4-BE49-F238E27FC236}">
                <a16:creationId xmlns:a16="http://schemas.microsoft.com/office/drawing/2014/main" id="{38055BE7-C67F-475E-B6ED-753A60CE0528}"/>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02FBBCA9-47D5-4D53-8244-B3A13B5A81A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96261" name="Text Box 3">
            <a:extLst>
              <a:ext uri="{FF2B5EF4-FFF2-40B4-BE49-F238E27FC236}">
                <a16:creationId xmlns:a16="http://schemas.microsoft.com/office/drawing/2014/main" id="{AD78FA83-7639-47B1-998F-152DB2594FF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B45D98E8-B90D-4A96-9B84-1709D206290A}"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41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6262" name="Notizenplatzhalter 1">
            <a:extLst>
              <a:ext uri="{FF2B5EF4-FFF2-40B4-BE49-F238E27FC236}">
                <a16:creationId xmlns:a16="http://schemas.microsoft.com/office/drawing/2014/main" id="{B0BF753A-4E2E-494D-8686-8BB60FA54FF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02CD80B2-6F2D-4856-A747-DFF665AD743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DF9628E6-24C4-43BF-89D7-A0F05F1736C3}" type="slidenum">
              <a:rPr lang="de-DE" altLang="de-DE" sz="1200" smtClean="0">
                <a:solidFill>
                  <a:srgbClr val="000000"/>
                </a:solidFill>
                <a:latin typeface="Times New Roman" panose="02020603050405020304" pitchFamily="18" charset="0"/>
                <a:ea typeface="MS PGothic" panose="020B0600070205080204" pitchFamily="34" charset="-128"/>
              </a:rPr>
              <a:pPr/>
              <a:t>42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98307" name="Rectangle 1">
            <a:extLst>
              <a:ext uri="{FF2B5EF4-FFF2-40B4-BE49-F238E27FC236}">
                <a16:creationId xmlns:a16="http://schemas.microsoft.com/office/drawing/2014/main" id="{AD8AB296-CDC2-493B-9549-EC630A446A05}"/>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88A338B5-2743-4792-B572-AA3CD95EA2E3}"/>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98309" name="Text Box 3">
            <a:extLst>
              <a:ext uri="{FF2B5EF4-FFF2-40B4-BE49-F238E27FC236}">
                <a16:creationId xmlns:a16="http://schemas.microsoft.com/office/drawing/2014/main" id="{731A0C96-30DC-488B-A47D-99CF12E843BC}"/>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185B9098-362F-4AA9-834D-7EA00E0B097F}"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42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8310" name="Notizenplatzhalter 1">
            <a:extLst>
              <a:ext uri="{FF2B5EF4-FFF2-40B4-BE49-F238E27FC236}">
                <a16:creationId xmlns:a16="http://schemas.microsoft.com/office/drawing/2014/main" id="{7A69EF95-CCDB-489F-A4CA-C035F18331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Das Gerben mit pflanzlichen Gerbstoffen ist möglich, dauert aber länger und das Leder ist weniger</a:t>
            </a:r>
          </a:p>
          <a:p>
            <a:r>
              <a:rPr lang="de-DE" altLang="de-DE"/>
              <a:t>verarbeitungsfreundlich als chromgegerbtes Leder. Um die mit der Chromgerbung verbundenen ökologischen</a:t>
            </a:r>
          </a:p>
          <a:p>
            <a:r>
              <a:rPr lang="de-DE" altLang="de-DE"/>
              <a:t>und gesundheitlichen Probleme zu vermeiden, setzen einige umweltorientierte Hersteller auf pflanzliche</a:t>
            </a:r>
          </a:p>
          <a:p>
            <a:r>
              <a:rPr lang="de-DE" altLang="de-DE"/>
              <a:t>Gerbungsverfahren und entwickeln diese weiter. </a:t>
            </a:r>
          </a:p>
          <a:p>
            <a:endParaRPr lang="de-DE" altLang="de-DE" i="1"/>
          </a:p>
          <a:p>
            <a:r>
              <a:rPr lang="de-DE" altLang="de-DE" i="1"/>
              <a:t>Hinweis: Infos und Beschreibungen der pflanzlichen Gerbstoffe sowie Chromgerbung unter Einhaltung</a:t>
            </a:r>
          </a:p>
          <a:p>
            <a:r>
              <a:rPr lang="de-DE" altLang="de-DE" i="1"/>
              <a:t>hoher Standards in den Hintergrundinfos</a:t>
            </a:r>
          </a:p>
          <a:p>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4F88B1F3-6F9E-4D91-A1E0-86EAD1FF10A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1753BDB3-1C7C-46B3-AD8D-DEF3D7C6446B}" type="slidenum">
              <a:rPr lang="de-DE" altLang="de-DE" sz="1200" smtClean="0">
                <a:solidFill>
                  <a:srgbClr val="000000"/>
                </a:solidFill>
                <a:latin typeface="Times New Roman" panose="02020603050405020304" pitchFamily="18" charset="0"/>
                <a:ea typeface="MS PGothic" panose="020B0600070205080204" pitchFamily="34" charset="-128"/>
              </a:rPr>
              <a:pPr/>
              <a:t>43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00355" name="Rectangle 1">
            <a:extLst>
              <a:ext uri="{FF2B5EF4-FFF2-40B4-BE49-F238E27FC236}">
                <a16:creationId xmlns:a16="http://schemas.microsoft.com/office/drawing/2014/main" id="{C4A4170C-D08F-4E0C-9CCF-1118B2C9793F}"/>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A85488B3-91BF-4A06-8DBC-98DACF596F23}"/>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100357" name="Text Box 3">
            <a:extLst>
              <a:ext uri="{FF2B5EF4-FFF2-40B4-BE49-F238E27FC236}">
                <a16:creationId xmlns:a16="http://schemas.microsoft.com/office/drawing/2014/main" id="{20D92317-C44E-4135-807C-B9AD984EBEA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E810C6DB-01DE-4CD5-BE05-740E08DE001B}"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43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100358" name="Notizenplatzhalter 1">
            <a:extLst>
              <a:ext uri="{FF2B5EF4-FFF2-40B4-BE49-F238E27FC236}">
                <a16:creationId xmlns:a16="http://schemas.microsoft.com/office/drawing/2014/main" id="{113A698C-4039-49DE-8496-5289FF66B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Als vegane Lederalternativen, die nicht auf Erdöl basieren, sind inzwischen Lederimitate</a:t>
            </a:r>
          </a:p>
          <a:p>
            <a:r>
              <a:rPr lang="de-DE" altLang="de-DE"/>
              <a:t>aus verschiedenen pflanzlichen Grundstoffen entwickelt worden.</a:t>
            </a:r>
          </a:p>
          <a:p>
            <a:r>
              <a:rPr lang="de-DE" altLang="de-DE"/>
              <a:t>Für Schuhe wird dabei vor allem Ananas- und Korkleder eingesetzt.</a:t>
            </a:r>
          </a:p>
          <a:p>
            <a:r>
              <a:rPr lang="de-DE" altLang="de-DE"/>
              <a:t>Es gibt auch erste Ansätze für Leder aus Eukalyptusfasern und Pilzfasern. </a:t>
            </a:r>
          </a:p>
          <a:p>
            <a:endParaRPr lang="de-DE" altLang="de-DE"/>
          </a:p>
          <a:p>
            <a:r>
              <a:rPr lang="de-DE" altLang="de-DE" i="1"/>
              <a:t>Hinweis: nähere Informationen in den Hintergrundinfos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7384C0AD-010C-4A9A-B3A2-ECEEA827010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E5546074-648E-496D-B0D5-57414B544868}" type="slidenum">
              <a:rPr lang="de-DE" altLang="de-DE" sz="1200" smtClean="0">
                <a:solidFill>
                  <a:srgbClr val="000000"/>
                </a:solidFill>
                <a:latin typeface="Times New Roman" panose="02020603050405020304" pitchFamily="18" charset="0"/>
                <a:ea typeface="MS PGothic" panose="020B0600070205080204" pitchFamily="34" charset="-128"/>
              </a:rPr>
              <a:pPr/>
              <a:t>44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02403" name="Rectangle 1">
            <a:extLst>
              <a:ext uri="{FF2B5EF4-FFF2-40B4-BE49-F238E27FC236}">
                <a16:creationId xmlns:a16="http://schemas.microsoft.com/office/drawing/2014/main" id="{ACD0E801-3B19-47F1-915A-49D5ED4B4662}"/>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a:extLst>
              <a:ext uri="{FF2B5EF4-FFF2-40B4-BE49-F238E27FC236}">
                <a16:creationId xmlns:a16="http://schemas.microsoft.com/office/drawing/2014/main" id="{1EB60FD5-D5EF-43F3-971B-9CF20908EDA5}"/>
              </a:ext>
            </a:extLst>
          </p:cNvPr>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021C1BA9-FD4D-4213-B238-7746DACF93B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D21810BF-26DA-476F-AEA3-18562329CA27}" type="slidenum">
              <a:rPr lang="de-DE" altLang="de-DE" sz="1200" smtClean="0">
                <a:solidFill>
                  <a:srgbClr val="000000"/>
                </a:solidFill>
                <a:latin typeface="Times New Roman" panose="02020603050405020304" pitchFamily="18" charset="0"/>
                <a:ea typeface="MS PGothic" panose="020B0600070205080204" pitchFamily="34" charset="-128"/>
              </a:rPr>
              <a:pPr/>
              <a:t>45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04451" name="Rectangle 2">
            <a:extLst>
              <a:ext uri="{FF2B5EF4-FFF2-40B4-BE49-F238E27FC236}">
                <a16:creationId xmlns:a16="http://schemas.microsoft.com/office/drawing/2014/main" id="{6BDD159F-7C56-42DA-ADB3-A6708E4F23DC}"/>
              </a:ext>
            </a:extLst>
          </p:cNvPr>
          <p:cNvSpPr>
            <a:spLocks noGrp="1" noRot="1" noChangeAspect="1" noChangeArrowheads="1" noTextEdit="1"/>
          </p:cNvSpPr>
          <p:nvPr>
            <p:ph type="sldImg"/>
          </p:nvPr>
        </p:nvSpPr>
        <p:spPr/>
      </p:sp>
      <p:sp>
        <p:nvSpPr>
          <p:cNvPr id="96260" name="Rectangle 3">
            <a:extLst>
              <a:ext uri="{FF2B5EF4-FFF2-40B4-BE49-F238E27FC236}">
                <a16:creationId xmlns:a16="http://schemas.microsoft.com/office/drawing/2014/main" id="{06ED0E1D-3063-4277-85BD-26388EC7972A}"/>
              </a:ext>
            </a:extLst>
          </p:cNvPr>
          <p:cNvSpPr>
            <a:spLocks noGrp="1" noChangeArrowheads="1"/>
          </p:cNvSpPr>
          <p:nvPr>
            <p:ph type="body" idx="1"/>
          </p:nvPr>
        </p:nvSpPr>
        <p:spPr>
          <a:ln/>
        </p:spPr>
        <p:txBody>
          <a:bodyPr/>
          <a:lstStyle/>
          <a:p>
            <a:pPr eaLnBrk="1" hangingPunct="1">
              <a:buFont typeface="Times New Roman" charset="0"/>
              <a:buNone/>
              <a:defRPr/>
            </a:pPr>
            <a:endParaRPr lang="de-DE">
              <a:latin typeface="Arial" charset="0"/>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62367B77-B4B2-4D62-BE09-E5E05EC6C89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594B2F49-F842-4BEF-A107-6BF7EE77ED5D}" type="slidenum">
              <a:rPr lang="de-DE" altLang="de-DE" sz="1200" smtClean="0">
                <a:solidFill>
                  <a:srgbClr val="000000"/>
                </a:solidFill>
                <a:latin typeface="Times New Roman" panose="02020603050405020304" pitchFamily="18" charset="0"/>
                <a:ea typeface="MS PGothic" panose="020B0600070205080204" pitchFamily="34" charset="-128"/>
              </a:rPr>
              <a:pPr/>
              <a:t>46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106499" name="Rectangle 1">
            <a:extLst>
              <a:ext uri="{FF2B5EF4-FFF2-40B4-BE49-F238E27FC236}">
                <a16:creationId xmlns:a16="http://schemas.microsoft.com/office/drawing/2014/main" id="{E882771D-E5EC-4FEE-ADE8-248683BB697C}"/>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a:extLst>
              <a:ext uri="{FF2B5EF4-FFF2-40B4-BE49-F238E27FC236}">
                <a16:creationId xmlns:a16="http://schemas.microsoft.com/office/drawing/2014/main" id="{C3738FFD-FD0B-4AD1-9755-7FC884B9D79D}"/>
              </a:ext>
            </a:extLst>
          </p:cNvPr>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i="1">
              <a:latin typeface="Arial" panose="020B0604020202020204" pitchFamily="34" charset="0"/>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i="1">
              <a:solidFill>
                <a:srgbClr val="003366"/>
              </a:solidFill>
            </a:endParaRPr>
          </a:p>
          <a:p>
            <a:pP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CE27D6CA-5EED-4C32-B658-7651B52A85D6}"/>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22E6F0EB-DE1E-403C-82CB-28EAB23E46C0}" type="slidenum">
              <a:rPr lang="de-DE" sz="1300" spc="-1">
                <a:solidFill>
                  <a:srgbClr val="000000"/>
                </a:solidFill>
                <a:uFill>
                  <a:solidFill>
                    <a:srgbClr val="FFFFFF"/>
                  </a:solidFill>
                </a:uFill>
                <a:latin typeface="Times New Roman"/>
                <a:ea typeface="MS PGothic"/>
              </a:rPr>
              <a:pPr algn="r">
                <a:defRPr/>
              </a:pPr>
              <a:t>5</a:t>
            </a:fld>
            <a:endParaRPr lang="de-DE" sz="1400" spc="-1">
              <a:solidFill>
                <a:srgbClr val="000000"/>
              </a:solidFill>
              <a:uFill>
                <a:solidFill>
                  <a:srgbClr val="FFFFFF"/>
                </a:solidFill>
              </a:uFill>
              <a:latin typeface="Times New Roman"/>
            </a:endParaRPr>
          </a:p>
        </p:txBody>
      </p:sp>
      <p:sp>
        <p:nvSpPr>
          <p:cNvPr id="22531" name="PlaceHolder 2">
            <a:extLst>
              <a:ext uri="{FF2B5EF4-FFF2-40B4-BE49-F238E27FC236}">
                <a16:creationId xmlns:a16="http://schemas.microsoft.com/office/drawing/2014/main" id="{DC71BC39-9E2D-4F51-9ECC-0D225E15A3CF}"/>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00" tIns="49680" rIns="99000" bIns="49680"/>
          <a:lstStyle/>
          <a:p>
            <a:r>
              <a:rPr lang="de-DE" altLang="de-DE" sz="2000"/>
              <a:t>Überblick über den Modulablauf geben</a:t>
            </a:r>
          </a:p>
          <a:p>
            <a:endParaRPr lang="de-DE" altLang="de-DE" sz="2000"/>
          </a:p>
          <a:p>
            <a:r>
              <a:rPr lang="de-DE" altLang="de-DE" sz="2000"/>
              <a:t>Zunächst werden wir uns mit einem Quiz einigen Daten und Fakten zum Weltmarkt für Schuhe nähern.</a:t>
            </a:r>
          </a:p>
          <a:p>
            <a:r>
              <a:rPr lang="de-DE" altLang="de-DE" sz="2000"/>
              <a:t>In diesem allgemeinen Teil beschäftigen wir uns übergreifend mit dem Schuhmarkt, der sowohl Lederschuhe</a:t>
            </a:r>
          </a:p>
          <a:p>
            <a:r>
              <a:rPr lang="de-DE" altLang="de-DE" sz="2000"/>
              <a:t>als auch Schuhe aus anderen Materialien umfasst.</a:t>
            </a:r>
          </a:p>
          <a:p>
            <a:endParaRPr lang="de-DE" altLang="de-DE" sz="2000"/>
          </a:p>
          <a:p>
            <a:r>
              <a:rPr lang="de-DE" altLang="de-DE" sz="2000"/>
              <a:t>Exemplarisch für die besonderen Herausforderungen in einer der vorgelagerten Prozesse der Schuhproduktion</a:t>
            </a:r>
          </a:p>
          <a:p>
            <a:r>
              <a:rPr lang="de-DE" altLang="de-DE" sz="2000"/>
              <a:t>geht es anschließend um die besonders gravierenden sozialen und ökologischen Herausforderungen in der Ledergerbung.</a:t>
            </a:r>
          </a:p>
          <a:p>
            <a:r>
              <a:rPr lang="de-DE" altLang="de-DE" sz="2000"/>
              <a:t>Speziell zu dieser Thematik nehmen wir auch Siegel unter die Lupe, die Verbesserungen versprechen.</a:t>
            </a:r>
          </a:p>
          <a:p>
            <a:endParaRPr lang="de-DE" altLang="de-DE" sz="2000"/>
          </a:p>
          <a:p>
            <a:r>
              <a:rPr lang="de-DE" altLang="de-DE" sz="2000"/>
              <a:t>Anschließend betrachten wir die Stufe der Anfertigung von Schuhen (hier geht es wieder sowohl um Lederschuhe</a:t>
            </a:r>
          </a:p>
          <a:p>
            <a:r>
              <a:rPr lang="de-DE" altLang="de-DE" sz="2000"/>
              <a:t>als auch um Schuhe aus anderen Materialien).</a:t>
            </a:r>
          </a:p>
          <a:p>
            <a:r>
              <a:rPr lang="de-DE" altLang="de-DE" sz="2000"/>
              <a:t>In Gruppenarbeit nehmen wir Arbeitsbedingungen und die besonderen menschenrechtlichen Herausforderungen</a:t>
            </a:r>
          </a:p>
          <a:p>
            <a:r>
              <a:rPr lang="de-DE" altLang="de-DE" sz="2000"/>
              <a:t>der Schuhproduktion in verschiedenen Produktionsländern/-regionen in den Blick und stellen sie uns gegenseitig vor. </a:t>
            </a:r>
          </a:p>
          <a:p>
            <a:pPr>
              <a:buFont typeface="Times New Roman" panose="02020603050405020304" pitchFamily="18" charset="0"/>
              <a:buAutoNum type="arabicPeriod"/>
            </a:pPr>
            <a:endParaRPr lang="de-DE" altLang="de-DE" sz="2000"/>
          </a:p>
          <a:p>
            <a:r>
              <a:rPr lang="de-DE" altLang="de-DE" sz="2000"/>
              <a:t>Anhand des Konzepts der menschenrechtlichen Sorgfalt geht es sodann um die Frage,</a:t>
            </a:r>
          </a:p>
          <a:p>
            <a:r>
              <a:rPr lang="de-DE" altLang="de-DE" sz="2000"/>
              <a:t>welche Verantwortung Unternehmen haben, die menschenrechtlichen Probleme und Risiken in der Schuhproduktion anzugehen.</a:t>
            </a:r>
          </a:p>
          <a:p>
            <a:r>
              <a:rPr lang="de-DE" altLang="de-DE" sz="2000"/>
              <a:t>Welche Maßnahmen sind wirksam um ihnen zu begegnen?</a:t>
            </a:r>
          </a:p>
          <a:p>
            <a:endParaRPr lang="de-DE" altLang="de-DE" sz="2000"/>
          </a:p>
          <a:p>
            <a:r>
              <a:rPr lang="de-DE" altLang="de-DE" sz="2000"/>
              <a:t>Abschließend beschäftigen wir uns dann mit politischen und individuellen Handlungsmöglichkeiten,</a:t>
            </a:r>
          </a:p>
          <a:p>
            <a:r>
              <a:rPr lang="de-DE" altLang="de-DE" sz="2000"/>
              <a:t>um den Menschenrechtsverletzungen in der gloabeln Schuh- und Lederproduktion zu begegnen.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BCBA0C29-2858-4821-B82D-C4EFFCBCBB4D}"/>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91CB6574-6272-4EC2-8E4F-58DC7D51FDDA}" type="slidenum">
              <a:rPr lang="de-DE" sz="1300" spc="-1">
                <a:solidFill>
                  <a:srgbClr val="000000"/>
                </a:solidFill>
                <a:uFill>
                  <a:solidFill>
                    <a:srgbClr val="FFFFFF"/>
                  </a:solidFill>
                </a:uFill>
                <a:latin typeface="Times New Roman"/>
                <a:ea typeface="MS PGothic"/>
              </a:rPr>
              <a:pPr algn="r">
                <a:defRPr/>
              </a:pPr>
              <a:t>6</a:t>
            </a:fld>
            <a:endParaRPr lang="de-DE" sz="1400" spc="-1">
              <a:solidFill>
                <a:srgbClr val="000000"/>
              </a:solidFill>
              <a:uFill>
                <a:solidFill>
                  <a:srgbClr val="FFFFFF"/>
                </a:solidFill>
              </a:uFill>
              <a:latin typeface="Times New Roman"/>
            </a:endParaRPr>
          </a:p>
        </p:txBody>
      </p:sp>
      <p:sp>
        <p:nvSpPr>
          <p:cNvPr id="24579" name="PlaceHolder 2">
            <a:extLst>
              <a:ext uri="{FF2B5EF4-FFF2-40B4-BE49-F238E27FC236}">
                <a16:creationId xmlns:a16="http://schemas.microsoft.com/office/drawing/2014/main" id="{CE451DA4-716C-46C5-A57F-DA9EA08DE134}"/>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00" tIns="49680" rIns="99000" bIns="49680"/>
          <a:lstStyle/>
          <a:p>
            <a:r>
              <a:rPr lang="de-DE" altLang="de-DE" sz="2000" i="1"/>
              <a:t>Frage an die Teilnehmenden:</a:t>
            </a:r>
          </a:p>
          <a:p>
            <a:r>
              <a:rPr lang="de-DE" altLang="de-DE" sz="2000"/>
              <a:t>Haben Sie Informationen darüber wo und wie Ihre Schuhe produziert wurden?</a:t>
            </a:r>
          </a:p>
          <a:p>
            <a:r>
              <a:rPr lang="de-DE" altLang="de-DE" sz="2000"/>
              <a:t>-&gt; einige Rückmeldungen annehmen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0D16A724-126A-4365-868F-C789D68AE178}"/>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0012D0B0-FC3B-44B3-88A3-371310B67BD6}" type="slidenum">
              <a:rPr lang="de-DE" sz="1300" spc="-1">
                <a:solidFill>
                  <a:srgbClr val="000000"/>
                </a:solidFill>
                <a:uFill>
                  <a:solidFill>
                    <a:srgbClr val="FFFFFF"/>
                  </a:solidFill>
                </a:uFill>
                <a:latin typeface="Times New Roman"/>
                <a:ea typeface="MS PGothic"/>
              </a:rPr>
              <a:pPr algn="r">
                <a:defRPr/>
              </a:pPr>
              <a:t>7</a:t>
            </a:fld>
            <a:endParaRPr lang="de-DE" sz="1400" spc="-1">
              <a:solidFill>
                <a:srgbClr val="000000"/>
              </a:solidFill>
              <a:uFill>
                <a:solidFill>
                  <a:srgbClr val="FFFFFF"/>
                </a:solidFill>
              </a:uFill>
              <a:latin typeface="Times New Roman"/>
            </a:endParaRPr>
          </a:p>
        </p:txBody>
      </p:sp>
      <p:sp>
        <p:nvSpPr>
          <p:cNvPr id="26627" name="PlaceHolder 2">
            <a:extLst>
              <a:ext uri="{FF2B5EF4-FFF2-40B4-BE49-F238E27FC236}">
                <a16:creationId xmlns:a16="http://schemas.microsoft.com/office/drawing/2014/main" id="{9A5EFE02-F973-4952-B45F-9C5D403DE40D}"/>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00" tIns="49680" rIns="99000" bIns="49680"/>
          <a:lstStyle/>
          <a:p>
            <a:r>
              <a:rPr lang="de-DE" altLang="de-DE" sz="2000"/>
              <a:t>In der europaweiten Umfrage „</a:t>
            </a:r>
            <a:r>
              <a:rPr lang="en-US" altLang="de-DE" sz="2000"/>
              <a:t>CHANGE YOUR SHOES ISSUES FOR THE EUROPEAN UNION”</a:t>
            </a:r>
          </a:p>
          <a:p>
            <a:r>
              <a:rPr lang="de-DE" altLang="de-DE" sz="2000"/>
              <a:t>der österreichischen The Nielsen Company wurden im Jahr 2015 10.000 Menschen zwischen 18 und 65 Jahren interviewt.</a:t>
            </a:r>
          </a:p>
          <a:p>
            <a:r>
              <a:rPr lang="de-DE" altLang="de-DE" sz="2000"/>
              <a:t>Die Befragung zeigte, dass weit über die Hälfte gar nicht oder kaum über die Schuhproduktion informiert ist. </a:t>
            </a:r>
          </a:p>
          <a:p>
            <a:endParaRPr lang="de-DE" altLang="de-DE" sz="2000"/>
          </a:p>
          <a:p>
            <a:r>
              <a:rPr lang="de-DE" altLang="de-DE" sz="2000"/>
              <a:t>Während die Missstände in der Kleidungsproduktion schon seit längerer Zeit in den Medien präsent sind</a:t>
            </a:r>
          </a:p>
          <a:p>
            <a:r>
              <a:rPr lang="de-DE" altLang="de-DE" sz="2000"/>
              <a:t>und von NGOs thematisiert werden, treten nun auch vermehrt Berichte</a:t>
            </a:r>
          </a:p>
          <a:p>
            <a:r>
              <a:rPr lang="de-DE" altLang="de-DE" sz="2000"/>
              <a:t>zu Menschenrechtsverletzungen in der Schuhproduktion in die öffentliche Wahrnehmung.</a:t>
            </a:r>
          </a:p>
          <a:p>
            <a:endParaRPr lang="de-DE" altLang="de-DE" sz="2000"/>
          </a:p>
          <a:p>
            <a:r>
              <a:rPr lang="de-DE" altLang="de-DE" sz="2000"/>
              <a:t>Lange fehlte es an fundierten Hintergrundrecherchen zur Thematik.</a:t>
            </a:r>
          </a:p>
          <a:p>
            <a:r>
              <a:rPr lang="de-DE" altLang="de-DE" sz="2000"/>
              <a:t>Mit Blick auf Sportschuhe großer Marken gab es schon in den frühen 1990ern zivilgesellschaftliche  Aktivitäten,</a:t>
            </a:r>
          </a:p>
          <a:p>
            <a:r>
              <a:rPr lang="de-DE" altLang="de-DE" sz="2000"/>
              <a:t>aber weitergehende Recherchen zum internationalen Schuhmarkt weniger.</a:t>
            </a:r>
          </a:p>
          <a:p>
            <a:r>
              <a:rPr lang="de-DE" altLang="de-DE" sz="2000"/>
              <a:t>Diese liefert seit Anfang 2015 das Projekt Change Your Shoes an dem 18 Nichtregierungsorganisationen aus Europa und Asien mitwirken. </a:t>
            </a:r>
          </a:p>
          <a:p>
            <a:r>
              <a:rPr lang="de-DE" altLang="de-DE" sz="2000"/>
              <a:t>Das Projekt lief bis 2017 und recherchierte zu Arbeitsbedingungen in der globalen Schuh- und Lederproduktion. </a:t>
            </a:r>
          </a:p>
          <a:p>
            <a:r>
              <a:rPr lang="de-DE" altLang="de-DE" sz="2000"/>
              <a:t>Die im Projekt tätigen NGOs leisteten Lobbyarbeit bei Schuhunternehmen und politischen Entscheidungsträger_innen</a:t>
            </a:r>
          </a:p>
          <a:p>
            <a:r>
              <a:rPr lang="de-DE" altLang="de-DE" sz="2000"/>
              <a:t>sowie Bildungs- und Informationsarbeit für Konsument_innen in Europa. </a:t>
            </a:r>
          </a:p>
          <a:p>
            <a:r>
              <a:rPr lang="de-DE" altLang="de-DE" sz="2000"/>
              <a:t>Viele der in diesem Modul präsentierten Informationen stammen aus den Recherchen des Projektes. </a:t>
            </a:r>
          </a:p>
          <a:p>
            <a:r>
              <a:rPr lang="de-DE" altLang="de-DE" sz="2000"/>
              <a:t>Als deutsche NGOs arbeiteten SÜDWIND und Inkota im Projekt mit.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ACE0BFD-9F87-47F5-8639-B7F0D3C00FE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EC539115-7790-48A0-834A-AE71C10AA534}" type="slidenum">
              <a:rPr lang="de-DE" altLang="de-DE" sz="1200" smtClean="0">
                <a:solidFill>
                  <a:srgbClr val="000000"/>
                </a:solidFill>
                <a:latin typeface="Times New Roman" panose="02020603050405020304" pitchFamily="18" charset="0"/>
                <a:ea typeface="MS PGothic" panose="020B0600070205080204" pitchFamily="34" charset="-128"/>
              </a:rPr>
              <a:pPr/>
              <a:t>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28675" name="Rectangle 1">
            <a:extLst>
              <a:ext uri="{FF2B5EF4-FFF2-40B4-BE49-F238E27FC236}">
                <a16:creationId xmlns:a16="http://schemas.microsoft.com/office/drawing/2014/main" id="{60C8977A-A887-4F46-B94D-33A10136FFF9}"/>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Text Box 2">
            <a:extLst>
              <a:ext uri="{FF2B5EF4-FFF2-40B4-BE49-F238E27FC236}">
                <a16:creationId xmlns:a16="http://schemas.microsoft.com/office/drawing/2014/main" id="{14BA6ED0-D898-45B0-909C-C29A82F4349B}"/>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28677" name="Text Box 3">
            <a:extLst>
              <a:ext uri="{FF2B5EF4-FFF2-40B4-BE49-F238E27FC236}">
                <a16:creationId xmlns:a16="http://schemas.microsoft.com/office/drawing/2014/main" id="{D321916D-9F2F-4656-AA76-3CD7EAACF307}"/>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84D38DF5-6456-4A89-A38C-DFCF6E7079E7}"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28678" name="Notizenplatzhalter 1">
            <a:extLst>
              <a:ext uri="{FF2B5EF4-FFF2-40B4-BE49-F238E27FC236}">
                <a16:creationId xmlns:a16="http://schemas.microsoft.com/office/drawing/2014/main" id="{208A4F37-25A4-4807-87CA-96922FD5FB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Einstieg: Quiz</a:t>
            </a:r>
          </a:p>
          <a:p>
            <a:r>
              <a:rPr lang="de-DE" altLang="de-DE" i="1"/>
              <a:t>ggf. TN bitten, sich in kleine Gruppen zusammenzusetzen und nach kurzer Beratung</a:t>
            </a:r>
          </a:p>
          <a:p>
            <a:r>
              <a:rPr lang="de-DE" altLang="de-DE" i="1"/>
              <a:t>eine A-, B- oder C-Karte hochzuhalten</a:t>
            </a:r>
          </a:p>
          <a:p>
            <a:endParaRPr lang="de-DE" altLang="de-DE"/>
          </a:p>
          <a:p>
            <a:r>
              <a:rPr lang="de-DE" altLang="de-DE" b="1"/>
              <a:t>Antwort: a) 13 Paar Schuhe</a:t>
            </a:r>
          </a:p>
          <a:p>
            <a:r>
              <a:rPr lang="de-DE" altLang="de-DE"/>
              <a:t>Mittel aus Schuhbesitz Frauen und Männer im Jahr 2014</a:t>
            </a:r>
          </a:p>
          <a:p>
            <a:r>
              <a:rPr lang="de-DE" altLang="de-DE" i="1"/>
              <a:t>Bei Rückfrage zum Verhältnis der von Frauen und Männern gekauften Schuhe:</a:t>
            </a:r>
          </a:p>
          <a:p>
            <a:r>
              <a:rPr lang="de-DE" altLang="de-DE" i="1"/>
              <a:t>Hierzu liegt direkt keine Berechnung vor. Eine Befragung durch das Meinungsforschungsinstitut YourGov im Jahr 2014</a:t>
            </a:r>
          </a:p>
          <a:p>
            <a:r>
              <a:rPr lang="de-DE" altLang="de-DE" i="1"/>
              <a:t>in Deutschland ergab jedoch, dass Frauen deutlich mehr Schuhe in ihrem Schuhschrank besitzen als Männer.</a:t>
            </a:r>
          </a:p>
          <a:p>
            <a:r>
              <a:rPr lang="de-DE" altLang="de-DE" i="1"/>
              <a:t>Frauen besitzen demnach etwa 17,3 Paar Schuhe. Bei Männern sind es 8,2 Paar. Befragt wurden 1011 Personen über 18 Jahre.</a:t>
            </a:r>
          </a:p>
          <a:p>
            <a:r>
              <a:rPr lang="de-DE" altLang="de-DE" i="1"/>
              <a:t>Quelle: https://yougov.de/news/2014/02/17/umfrage-frauen-haben-doppelt-so-viele-schuhe-wie-m/, Zugriff 03.09.2019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C0C1A60-B212-4842-A461-689D30B5662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FA67A37F-46AA-4F37-8540-E6950A9F1613}" type="slidenum">
              <a:rPr lang="de-DE" altLang="de-DE" sz="1200" smtClean="0">
                <a:solidFill>
                  <a:srgbClr val="000000"/>
                </a:solidFill>
                <a:latin typeface="Times New Roman" panose="02020603050405020304" pitchFamily="18" charset="0"/>
                <a:ea typeface="MS PGothic" panose="020B0600070205080204" pitchFamily="34" charset="-128"/>
              </a:rPr>
              <a:pPr/>
              <a:t>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0723" name="Rectangle 1">
            <a:extLst>
              <a:ext uri="{FF2B5EF4-FFF2-40B4-BE49-F238E27FC236}">
                <a16:creationId xmlns:a16="http://schemas.microsoft.com/office/drawing/2014/main" id="{AB4E48E5-32A6-478A-A638-E965B5B2556E}"/>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64C53F99-9D42-4C6A-B989-C247158A551B}"/>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0725" name="Text Box 3">
            <a:extLst>
              <a:ext uri="{FF2B5EF4-FFF2-40B4-BE49-F238E27FC236}">
                <a16:creationId xmlns:a16="http://schemas.microsoft.com/office/drawing/2014/main" id="{A1F94D11-FC05-4F36-8334-050765DFA3A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08157F6E-E432-41F7-8A76-8F613A5ED5D4}"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0726" name="Notizenplatzhalter 1">
            <a:extLst>
              <a:ext uri="{FF2B5EF4-FFF2-40B4-BE49-F238E27FC236}">
                <a16:creationId xmlns:a16="http://schemas.microsoft.com/office/drawing/2014/main" id="{BA0C8C73-D694-43DE-9FE4-0891630F26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Ergebnisse der eben bereits erwähnten europaweiten Umfrage von The Nielsen Company aus dem Jahr 2015</a:t>
            </a:r>
          </a:p>
          <a:p>
            <a:r>
              <a:rPr lang="de-DE" altLang="de-DE"/>
              <a:t>In den einzelnen europäischen Ländern wurden jeweils etwa 500 Personen befragt (Base), die </a:t>
            </a:r>
          </a:p>
          <a:p>
            <a:r>
              <a:rPr lang="de-DE" altLang="de-DE"/>
              <a:t>die ungefähre Höhe ihrer jährlichen Ausgaben für Schuhe (in EUR) angegeben haben. </a:t>
            </a:r>
          </a:p>
          <a:p>
            <a:r>
              <a:rPr lang="de-DE" altLang="de-DE"/>
              <a:t>Aus den  Angaben der befragten Personen wurde pro Land ein Mittelwert (Mean) gebildet. </a:t>
            </a:r>
          </a:p>
          <a:p>
            <a:r>
              <a:rPr lang="de-DE" altLang="de-DE"/>
              <a:t>In Deutschland gaben die befragten Personen m Durchschnitt pro Jahr 201,70 EUR für Schuhe aus.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90A491B-D6E3-494F-8F5A-A6E9699C1D95}"/>
              </a:ext>
            </a:extLst>
          </p:cNvPr>
          <p:cNvSpPr>
            <a:spLocks noChangeArrowheads="1"/>
          </p:cNvSpPr>
          <p:nvPr userDrawn="1"/>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sp>
        <p:nvSpPr>
          <p:cNvPr id="5" name="AutoShape 3">
            <a:extLst>
              <a:ext uri="{FF2B5EF4-FFF2-40B4-BE49-F238E27FC236}">
                <a16:creationId xmlns:a16="http://schemas.microsoft.com/office/drawing/2014/main" id="{F5318E61-6B4A-4E9D-B9F1-53918855F091}"/>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pic>
        <p:nvPicPr>
          <p:cNvPr id="6" name="Grafik 14">
            <a:extLst>
              <a:ext uri="{FF2B5EF4-FFF2-40B4-BE49-F238E27FC236}">
                <a16:creationId xmlns:a16="http://schemas.microsoft.com/office/drawing/2014/main" id="{DBCBE9F6-248C-45F0-8C10-46867BE38F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dirty="0"/>
              <a:t>Formatvorlage des Untertitelmasters durch Klicken bearbeiten</a:t>
            </a:r>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Tree>
    <p:extLst>
      <p:ext uri="{BB962C8B-B14F-4D97-AF65-F5344CB8AC3E}">
        <p14:creationId xmlns:p14="http://schemas.microsoft.com/office/powerpoint/2010/main" val="2115255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074F2D7E-F1C0-4D57-AB85-208EE4686422}"/>
              </a:ext>
            </a:extLst>
          </p:cNvPr>
          <p:cNvSpPr>
            <a:spLocks noGrp="1" noChangeArrowheads="1"/>
          </p:cNvSpPr>
          <p:nvPr>
            <p:ph type="dt" sz="half" idx="10"/>
          </p:nvPr>
        </p:nvSpPr>
        <p:spPr>
          <a:ln/>
        </p:spPr>
        <p:txBody>
          <a:bodyPr/>
          <a:lstStyle>
            <a:lvl1pPr>
              <a:defRPr/>
            </a:lvl1pPr>
          </a:lstStyle>
          <a:p>
            <a:pPr>
              <a:defRPr/>
            </a:pPr>
            <a:fld id="{454381B7-8560-42F1-9222-DF5E2A299CFF}"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AA3B9306-D8BB-42B1-9F29-A8265DBEFB3E}"/>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1D724D9A-560F-43F6-9F6B-4B71EEBF49F2}"/>
              </a:ext>
            </a:extLst>
          </p:cNvPr>
          <p:cNvSpPr>
            <a:spLocks noGrp="1" noChangeArrowheads="1"/>
          </p:cNvSpPr>
          <p:nvPr>
            <p:ph type="sldNum" sz="quarter" idx="12"/>
          </p:nvPr>
        </p:nvSpPr>
        <p:spPr>
          <a:ln/>
        </p:spPr>
        <p:txBody>
          <a:bodyPr/>
          <a:lstStyle>
            <a:lvl1pPr>
              <a:defRPr/>
            </a:lvl1pPr>
          </a:lstStyle>
          <a:p>
            <a:pPr>
              <a:defRPr/>
            </a:pPr>
            <a:fld id="{BB454685-7CF3-4D46-8BBA-41725537B85F}" type="slidenum">
              <a:rPr lang="de-DE" altLang="de-DE"/>
              <a:pPr>
                <a:defRPr/>
              </a:pPr>
              <a:t>‹Nr.›</a:t>
            </a:fld>
            <a:endParaRPr lang="de-DE" altLang="de-DE"/>
          </a:p>
        </p:txBody>
      </p:sp>
    </p:spTree>
    <p:extLst>
      <p:ext uri="{BB962C8B-B14F-4D97-AF65-F5344CB8AC3E}">
        <p14:creationId xmlns:p14="http://schemas.microsoft.com/office/powerpoint/2010/main" val="10146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AC002874-CE79-4139-AC61-994A9F086A84}"/>
              </a:ext>
            </a:extLst>
          </p:cNvPr>
          <p:cNvSpPr>
            <a:spLocks noGrp="1" noChangeArrowheads="1"/>
          </p:cNvSpPr>
          <p:nvPr>
            <p:ph type="dt" sz="half" idx="10"/>
          </p:nvPr>
        </p:nvSpPr>
        <p:spPr>
          <a:ln/>
        </p:spPr>
        <p:txBody>
          <a:bodyPr/>
          <a:lstStyle>
            <a:lvl1pPr>
              <a:defRPr/>
            </a:lvl1pPr>
          </a:lstStyle>
          <a:p>
            <a:pPr>
              <a:defRPr/>
            </a:pPr>
            <a:fld id="{4A5A474E-5DD6-4F33-8A1A-B1115D000DD4}"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3ACB06D7-7503-4CC0-967C-6E1CDF301BC9}"/>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4B52BD9B-AD9A-416F-9014-D6427AFE746E}"/>
              </a:ext>
            </a:extLst>
          </p:cNvPr>
          <p:cNvSpPr>
            <a:spLocks noGrp="1" noChangeArrowheads="1"/>
          </p:cNvSpPr>
          <p:nvPr>
            <p:ph type="sldNum" sz="quarter" idx="12"/>
          </p:nvPr>
        </p:nvSpPr>
        <p:spPr>
          <a:ln/>
        </p:spPr>
        <p:txBody>
          <a:bodyPr/>
          <a:lstStyle>
            <a:lvl1pPr>
              <a:defRPr/>
            </a:lvl1pPr>
          </a:lstStyle>
          <a:p>
            <a:pPr>
              <a:defRPr/>
            </a:pPr>
            <a:fld id="{5AD7BEAC-7201-475E-8378-A873B13DD41F}" type="slidenum">
              <a:rPr lang="de-DE" altLang="de-DE"/>
              <a:pPr>
                <a:defRPr/>
              </a:pPr>
              <a:t>‹Nr.›</a:t>
            </a:fld>
            <a:endParaRPr lang="de-DE" altLang="de-DE"/>
          </a:p>
        </p:txBody>
      </p:sp>
    </p:spTree>
    <p:extLst>
      <p:ext uri="{BB962C8B-B14F-4D97-AF65-F5344CB8AC3E}">
        <p14:creationId xmlns:p14="http://schemas.microsoft.com/office/powerpoint/2010/main" val="392856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040EA831-625A-4BE5-B4C2-002503752733}"/>
              </a:ext>
            </a:extLst>
          </p:cNvPr>
          <p:cNvSpPr>
            <a:spLocks noGrp="1"/>
          </p:cNvSpPr>
          <p:nvPr>
            <p:ph type="dt" sz="half" idx="10"/>
          </p:nvPr>
        </p:nvSpPr>
        <p:spPr/>
        <p:txBody>
          <a:bodyPr/>
          <a:lstStyle>
            <a:lvl1pPr>
              <a:defRPr/>
            </a:lvl1pPr>
          </a:lstStyle>
          <a:p>
            <a:pPr>
              <a:defRPr/>
            </a:pPr>
            <a:fld id="{2F1BC444-CD31-4898-8D07-E9259571C7A5}"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DD210B1C-F105-4070-8F51-FF9438A9806F}"/>
              </a:ext>
            </a:extLst>
          </p:cNvPr>
          <p:cNvSpPr>
            <a:spLocks noGrp="1"/>
          </p:cNvSpPr>
          <p:nvPr>
            <p:ph type="ftr" sz="quarter" idx="11"/>
          </p:nvPr>
        </p:nvSpPr>
        <p:spPr/>
        <p:txBody>
          <a:bodyPr/>
          <a:lstStyle>
            <a:lvl1pPr>
              <a:defRPr/>
            </a:lvl1pPr>
          </a:lstStyle>
          <a:p>
            <a:pPr>
              <a:defRPr/>
            </a:pPr>
            <a:r>
              <a:rPr lang="de-DE"/>
              <a:t>Multiplikatorin | Hochschule</a:t>
            </a:r>
          </a:p>
        </p:txBody>
      </p:sp>
      <p:sp>
        <p:nvSpPr>
          <p:cNvPr id="6" name="Foliennummernplatzhalter 5">
            <a:extLst>
              <a:ext uri="{FF2B5EF4-FFF2-40B4-BE49-F238E27FC236}">
                <a16:creationId xmlns:a16="http://schemas.microsoft.com/office/drawing/2014/main" id="{D5751AC1-356F-4694-A7FC-5B35306EB7FA}"/>
              </a:ext>
            </a:extLst>
          </p:cNvPr>
          <p:cNvSpPr>
            <a:spLocks noGrp="1"/>
          </p:cNvSpPr>
          <p:nvPr>
            <p:ph type="sldNum" sz="quarter" idx="12"/>
          </p:nvPr>
        </p:nvSpPr>
        <p:spPr>
          <a:xfrm>
            <a:off x="84138" y="6484938"/>
            <a:ext cx="671512" cy="347662"/>
          </a:xfrm>
        </p:spPr>
        <p:txBody>
          <a:bodyPr/>
          <a:lstStyle>
            <a:lvl1pPr>
              <a:defRPr/>
            </a:lvl1pPr>
          </a:lstStyle>
          <a:p>
            <a:pPr>
              <a:defRPr/>
            </a:pPr>
            <a:fld id="{00BBA2A6-8422-4226-95FA-406531F26110}" type="slidenum">
              <a:rPr lang="de-DE" altLang="de-DE"/>
              <a:pPr>
                <a:defRPr/>
              </a:pPr>
              <a:t>‹Nr.›</a:t>
            </a:fld>
            <a:endParaRPr lang="de-DE" altLang="de-DE"/>
          </a:p>
        </p:txBody>
      </p:sp>
    </p:spTree>
    <p:extLst>
      <p:ext uri="{BB962C8B-B14F-4D97-AF65-F5344CB8AC3E}">
        <p14:creationId xmlns:p14="http://schemas.microsoft.com/office/powerpoint/2010/main" val="1766067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76EE5A0F-C985-4E27-AA64-727E9B399E84}"/>
              </a:ext>
            </a:extLst>
          </p:cNvPr>
          <p:cNvSpPr>
            <a:spLocks noGrp="1"/>
          </p:cNvSpPr>
          <p:nvPr>
            <p:ph type="dt" sz="half" idx="10"/>
          </p:nvPr>
        </p:nvSpPr>
        <p:spPr/>
        <p:txBody>
          <a:bodyPr/>
          <a:lstStyle>
            <a:lvl1pPr>
              <a:defRPr/>
            </a:lvl1pPr>
          </a:lstStyle>
          <a:p>
            <a:pPr>
              <a:defRPr/>
            </a:pPr>
            <a:fld id="{B5A82C08-EEC5-4B95-B2C1-16B42CDA92D1}"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D2F0F78B-5E3A-466C-A030-1428A9A74EC4}"/>
              </a:ext>
            </a:extLst>
          </p:cNvPr>
          <p:cNvSpPr>
            <a:spLocks noGrp="1"/>
          </p:cNvSpPr>
          <p:nvPr>
            <p:ph type="ftr" sz="quarter" idx="11"/>
          </p:nvPr>
        </p:nvSpPr>
        <p:spPr/>
        <p:txBody>
          <a:bodyPr/>
          <a:lstStyle>
            <a:lvl1pPr>
              <a:defRPr/>
            </a:lvl1pPr>
          </a:lstStyle>
          <a:p>
            <a:pPr>
              <a:defRPr/>
            </a:pPr>
            <a:r>
              <a:rPr lang="de-DE"/>
              <a:t>Multiplikatorin | Hochschule</a:t>
            </a:r>
          </a:p>
        </p:txBody>
      </p:sp>
      <p:sp>
        <p:nvSpPr>
          <p:cNvPr id="6" name="Foliennummernplatzhalter 5">
            <a:extLst>
              <a:ext uri="{FF2B5EF4-FFF2-40B4-BE49-F238E27FC236}">
                <a16:creationId xmlns:a16="http://schemas.microsoft.com/office/drawing/2014/main" id="{788F943D-E86A-4284-969A-80BFCC77F089}"/>
              </a:ext>
            </a:extLst>
          </p:cNvPr>
          <p:cNvSpPr>
            <a:spLocks noGrp="1"/>
          </p:cNvSpPr>
          <p:nvPr>
            <p:ph type="sldNum" sz="quarter" idx="12"/>
          </p:nvPr>
        </p:nvSpPr>
        <p:spPr>
          <a:xfrm>
            <a:off x="84138" y="6484938"/>
            <a:ext cx="671512" cy="347662"/>
          </a:xfrm>
        </p:spPr>
        <p:txBody>
          <a:bodyPr/>
          <a:lstStyle>
            <a:lvl1pPr>
              <a:defRPr/>
            </a:lvl1pPr>
          </a:lstStyle>
          <a:p>
            <a:pPr>
              <a:defRPr/>
            </a:pPr>
            <a:fld id="{19124C75-B1DF-4F52-A4FC-0B28E6BFA378}" type="slidenum">
              <a:rPr lang="de-DE" altLang="de-DE"/>
              <a:pPr>
                <a:defRPr/>
              </a:pPr>
              <a:t>‹Nr.›</a:t>
            </a:fld>
            <a:endParaRPr lang="de-DE" altLang="de-DE"/>
          </a:p>
        </p:txBody>
      </p:sp>
    </p:spTree>
    <p:extLst>
      <p:ext uri="{BB962C8B-B14F-4D97-AF65-F5344CB8AC3E}">
        <p14:creationId xmlns:p14="http://schemas.microsoft.com/office/powerpoint/2010/main" val="12114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3285256C-5E8C-496E-A153-A0C1DBC78264}"/>
              </a:ext>
            </a:extLst>
          </p:cNvPr>
          <p:cNvSpPr>
            <a:spLocks noGrp="1" noChangeArrowheads="1"/>
          </p:cNvSpPr>
          <p:nvPr>
            <p:ph type="dt" sz="half" idx="10"/>
          </p:nvPr>
        </p:nvSpPr>
        <p:spPr>
          <a:ln/>
        </p:spPr>
        <p:txBody>
          <a:bodyPr/>
          <a:lstStyle>
            <a:lvl1pPr>
              <a:defRPr/>
            </a:lvl1pPr>
          </a:lstStyle>
          <a:p>
            <a:pPr>
              <a:defRPr/>
            </a:pPr>
            <a:fld id="{F48DFD2F-0BE9-4C39-B7A4-41C1057C5ADB}"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22CCB229-1E09-4A3C-911B-283BFE97D083}"/>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2B55069C-BC2A-42D5-A93C-03899B7BD7FA}"/>
              </a:ext>
            </a:extLst>
          </p:cNvPr>
          <p:cNvSpPr>
            <a:spLocks noGrp="1" noChangeArrowheads="1"/>
          </p:cNvSpPr>
          <p:nvPr>
            <p:ph type="sldNum" sz="quarter" idx="12"/>
          </p:nvPr>
        </p:nvSpPr>
        <p:spPr>
          <a:ln/>
        </p:spPr>
        <p:txBody>
          <a:bodyPr/>
          <a:lstStyle>
            <a:lvl1pPr>
              <a:defRPr/>
            </a:lvl1pPr>
          </a:lstStyle>
          <a:p>
            <a:pPr>
              <a:defRPr/>
            </a:pPr>
            <a:fld id="{C826C04E-226A-4015-9B76-646874858203}" type="slidenum">
              <a:rPr lang="de-DE" altLang="de-DE"/>
              <a:pPr>
                <a:defRPr/>
              </a:pPr>
              <a:t>‹Nr.›</a:t>
            </a:fld>
            <a:endParaRPr lang="de-DE" altLang="de-DE"/>
          </a:p>
        </p:txBody>
      </p:sp>
    </p:spTree>
    <p:extLst>
      <p:ext uri="{BB962C8B-B14F-4D97-AF65-F5344CB8AC3E}">
        <p14:creationId xmlns:p14="http://schemas.microsoft.com/office/powerpoint/2010/main" val="157718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04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09F5367-0068-4395-8725-0B79246D8E04}"/>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sp>
        <p:nvSpPr>
          <p:cNvPr id="5" name="AutoShape 3">
            <a:extLst>
              <a:ext uri="{FF2B5EF4-FFF2-40B4-BE49-F238E27FC236}">
                <a16:creationId xmlns:a16="http://schemas.microsoft.com/office/drawing/2014/main" id="{38E8DE2C-BA6B-4E42-BD77-F560A3A4FD39}"/>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pic>
        <p:nvPicPr>
          <p:cNvPr id="6" name="Grafik 14">
            <a:extLst>
              <a:ext uri="{FF2B5EF4-FFF2-40B4-BE49-F238E27FC236}">
                <a16:creationId xmlns:a16="http://schemas.microsoft.com/office/drawing/2014/main" id="{25A2AFB6-4F3C-4E94-A693-CE49BB4D12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033842E2-6B70-4458-9DC8-DF84A24D5510}"/>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E484E219-ACD2-43F2-A65D-7FD75156AD41}"/>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93F5CD6E-9215-4FED-93A4-8846F74FF34B}"/>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22B91A9E-139E-49CC-AB4D-9474AC9F48AB}" type="slidenum">
              <a:rPr lang="de-DE" altLang="de-DE"/>
              <a:pPr>
                <a:defRPr/>
              </a:pPr>
              <a:t>‹Nr.›</a:t>
            </a:fld>
            <a:endParaRPr lang="de-DE" altLang="de-DE"/>
          </a:p>
        </p:txBody>
      </p:sp>
    </p:spTree>
    <p:extLst>
      <p:ext uri="{BB962C8B-B14F-4D97-AF65-F5344CB8AC3E}">
        <p14:creationId xmlns:p14="http://schemas.microsoft.com/office/powerpoint/2010/main" val="276798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60D62796-E5AB-4DFA-B64C-E44E8D78C6A8}"/>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B454BD16-0F87-485E-B55F-A1E826EFA33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0F4EDBBC-28B0-4A00-9607-F3E848399074}"/>
              </a:ext>
            </a:extLst>
          </p:cNvPr>
          <p:cNvSpPr>
            <a:spLocks noGrp="1" noChangeArrowheads="1"/>
          </p:cNvSpPr>
          <p:nvPr>
            <p:ph type="sldNum" sz="quarter" idx="12"/>
          </p:nvPr>
        </p:nvSpPr>
        <p:spPr>
          <a:ln/>
        </p:spPr>
        <p:txBody>
          <a:bodyPr/>
          <a:lstStyle>
            <a:lvl1pPr>
              <a:defRPr/>
            </a:lvl1pPr>
          </a:lstStyle>
          <a:p>
            <a:pPr>
              <a:defRPr/>
            </a:pPr>
            <a:fld id="{AF7D7A63-962F-4B04-8AD0-73AE5E32268B}" type="slidenum">
              <a:rPr lang="de-DE" altLang="de-DE"/>
              <a:pPr>
                <a:defRPr/>
              </a:pPr>
              <a:t>‹Nr.›</a:t>
            </a:fld>
            <a:endParaRPr lang="de-DE" altLang="de-DE"/>
          </a:p>
        </p:txBody>
      </p:sp>
    </p:spTree>
    <p:extLst>
      <p:ext uri="{BB962C8B-B14F-4D97-AF65-F5344CB8AC3E}">
        <p14:creationId xmlns:p14="http://schemas.microsoft.com/office/powerpoint/2010/main" val="2256222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AE5FE6DF-9DA5-4FA4-B8D2-93A4C2EE1790}"/>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46F8B1E8-B7BF-43C1-AE33-99F81FEA4211}"/>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58A3245D-C2E5-42D4-AE27-FCA4205F75C9}"/>
              </a:ext>
            </a:extLst>
          </p:cNvPr>
          <p:cNvSpPr>
            <a:spLocks noGrp="1" noChangeArrowheads="1"/>
          </p:cNvSpPr>
          <p:nvPr>
            <p:ph type="sldNum" sz="quarter" idx="12"/>
          </p:nvPr>
        </p:nvSpPr>
        <p:spPr>
          <a:ln/>
        </p:spPr>
        <p:txBody>
          <a:bodyPr/>
          <a:lstStyle>
            <a:lvl1pPr>
              <a:defRPr/>
            </a:lvl1pPr>
          </a:lstStyle>
          <a:p>
            <a:pPr>
              <a:defRPr/>
            </a:pPr>
            <a:fld id="{C7E325A8-F2ED-41C4-9A30-9D905BFD777E}" type="slidenum">
              <a:rPr lang="de-DE" altLang="de-DE"/>
              <a:pPr>
                <a:defRPr/>
              </a:pPr>
              <a:t>‹Nr.›</a:t>
            </a:fld>
            <a:endParaRPr lang="de-DE" altLang="de-DE"/>
          </a:p>
        </p:txBody>
      </p:sp>
    </p:spTree>
    <p:extLst>
      <p:ext uri="{BB962C8B-B14F-4D97-AF65-F5344CB8AC3E}">
        <p14:creationId xmlns:p14="http://schemas.microsoft.com/office/powerpoint/2010/main" val="1453036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BA38B6A3-AD0C-4B6C-AA91-5BBC406FB504}"/>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9C4F773D-7BE5-4BB1-ACF6-1D90EACE9C30}"/>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5380D35E-6AF3-4DD9-A871-D9F25CD7D606}"/>
              </a:ext>
            </a:extLst>
          </p:cNvPr>
          <p:cNvSpPr>
            <a:spLocks noGrp="1" noChangeArrowheads="1"/>
          </p:cNvSpPr>
          <p:nvPr>
            <p:ph type="sldNum" sz="quarter" idx="12"/>
          </p:nvPr>
        </p:nvSpPr>
        <p:spPr>
          <a:ln/>
        </p:spPr>
        <p:txBody>
          <a:bodyPr/>
          <a:lstStyle>
            <a:lvl1pPr>
              <a:defRPr/>
            </a:lvl1pPr>
          </a:lstStyle>
          <a:p>
            <a:pPr>
              <a:defRPr/>
            </a:pPr>
            <a:fld id="{99AC3FC2-BECB-4921-8827-9B9B153F5DA9}" type="slidenum">
              <a:rPr lang="de-DE" altLang="de-DE"/>
              <a:pPr>
                <a:defRPr/>
              </a:pPr>
              <a:t>‹Nr.›</a:t>
            </a:fld>
            <a:endParaRPr lang="de-DE" altLang="de-DE"/>
          </a:p>
        </p:txBody>
      </p:sp>
    </p:spTree>
    <p:extLst>
      <p:ext uri="{BB962C8B-B14F-4D97-AF65-F5344CB8AC3E}">
        <p14:creationId xmlns:p14="http://schemas.microsoft.com/office/powerpoint/2010/main" val="401352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C3B20956-0D9F-4854-8E1F-3662118ACA36}"/>
              </a:ext>
            </a:extLst>
          </p:cNvPr>
          <p:cNvSpPr>
            <a:spLocks noGrp="1" noChangeArrowheads="1"/>
          </p:cNvSpPr>
          <p:nvPr>
            <p:ph type="dt" sz="half" idx="10"/>
          </p:nvPr>
        </p:nvSpPr>
        <p:spPr>
          <a:ln/>
        </p:spPr>
        <p:txBody>
          <a:bodyPr/>
          <a:lstStyle>
            <a:lvl1pPr>
              <a:defRPr/>
            </a:lvl1pPr>
          </a:lstStyle>
          <a:p>
            <a:pPr>
              <a:defRPr/>
            </a:pPr>
            <a:fld id="{00DF7D6A-FFEA-46F9-94C3-D20DF2EBC460}"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1D6F324A-7546-468A-AEF4-105695C58286}"/>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D8446762-2382-4DA3-B49F-B6EF71363054}"/>
              </a:ext>
            </a:extLst>
          </p:cNvPr>
          <p:cNvSpPr>
            <a:spLocks noGrp="1" noChangeArrowheads="1"/>
          </p:cNvSpPr>
          <p:nvPr>
            <p:ph type="sldNum" sz="quarter" idx="12"/>
          </p:nvPr>
        </p:nvSpPr>
        <p:spPr>
          <a:ln/>
        </p:spPr>
        <p:txBody>
          <a:bodyPr/>
          <a:lstStyle>
            <a:lvl1pPr>
              <a:defRPr/>
            </a:lvl1pPr>
          </a:lstStyle>
          <a:p>
            <a:pPr>
              <a:defRPr/>
            </a:pPr>
            <a:fld id="{0DE81F0C-8F10-40B8-939B-1C7982B74FC3}" type="slidenum">
              <a:rPr lang="de-DE" altLang="de-DE"/>
              <a:pPr>
                <a:defRPr/>
              </a:pPr>
              <a:t>‹Nr.›</a:t>
            </a:fld>
            <a:endParaRPr lang="de-DE" altLang="de-DE"/>
          </a:p>
        </p:txBody>
      </p:sp>
    </p:spTree>
    <p:extLst>
      <p:ext uri="{BB962C8B-B14F-4D97-AF65-F5344CB8AC3E}">
        <p14:creationId xmlns:p14="http://schemas.microsoft.com/office/powerpoint/2010/main" val="854381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00812B33-6255-4A74-A1E9-DFB4844C784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369AF94A-6E98-4233-ACD0-1592D4366BD4}"/>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8E7D5CBD-3E34-4CB0-8AC5-2E0E4680C75E}"/>
              </a:ext>
            </a:extLst>
          </p:cNvPr>
          <p:cNvSpPr>
            <a:spLocks noGrp="1" noChangeArrowheads="1"/>
          </p:cNvSpPr>
          <p:nvPr>
            <p:ph type="sldNum" sz="quarter" idx="12"/>
          </p:nvPr>
        </p:nvSpPr>
        <p:spPr>
          <a:ln/>
        </p:spPr>
        <p:txBody>
          <a:bodyPr/>
          <a:lstStyle>
            <a:lvl1pPr>
              <a:defRPr/>
            </a:lvl1pPr>
          </a:lstStyle>
          <a:p>
            <a:pPr>
              <a:defRPr/>
            </a:pPr>
            <a:fld id="{A98C9808-1F04-4771-8C89-42BEBC514CA6}" type="slidenum">
              <a:rPr lang="de-DE" altLang="de-DE"/>
              <a:pPr>
                <a:defRPr/>
              </a:pPr>
              <a:t>‹Nr.›</a:t>
            </a:fld>
            <a:endParaRPr lang="de-DE" altLang="de-DE"/>
          </a:p>
        </p:txBody>
      </p:sp>
    </p:spTree>
    <p:extLst>
      <p:ext uri="{BB962C8B-B14F-4D97-AF65-F5344CB8AC3E}">
        <p14:creationId xmlns:p14="http://schemas.microsoft.com/office/powerpoint/2010/main" val="1784050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B0D64F52-33E8-4FE2-BE17-FBE7A699052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D45CEB39-2499-41C8-B6BA-7CE4974BD76B}"/>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30DC4F51-AE74-4EEB-8655-7235370FEFCF}"/>
              </a:ext>
            </a:extLst>
          </p:cNvPr>
          <p:cNvSpPr>
            <a:spLocks noGrp="1" noChangeArrowheads="1"/>
          </p:cNvSpPr>
          <p:nvPr>
            <p:ph type="sldNum" sz="quarter" idx="12"/>
          </p:nvPr>
        </p:nvSpPr>
        <p:spPr>
          <a:ln/>
        </p:spPr>
        <p:txBody>
          <a:bodyPr/>
          <a:lstStyle>
            <a:lvl1pPr>
              <a:defRPr/>
            </a:lvl1pPr>
          </a:lstStyle>
          <a:p>
            <a:pPr>
              <a:defRPr/>
            </a:pPr>
            <a:fld id="{90D27BE9-E1C6-4A9B-ACE8-35FB192A093C}" type="slidenum">
              <a:rPr lang="de-DE" altLang="de-DE"/>
              <a:pPr>
                <a:defRPr/>
              </a:pPr>
              <a:t>‹Nr.›</a:t>
            </a:fld>
            <a:endParaRPr lang="de-DE" altLang="de-DE"/>
          </a:p>
        </p:txBody>
      </p:sp>
    </p:spTree>
    <p:extLst>
      <p:ext uri="{BB962C8B-B14F-4D97-AF65-F5344CB8AC3E}">
        <p14:creationId xmlns:p14="http://schemas.microsoft.com/office/powerpoint/2010/main" val="3129811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20C6E24-E3B1-4CBD-B7E0-2488483C610D}"/>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FFEA9BC2-337D-4C7B-8699-E3DC18FC85DF}"/>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52FC3B58-A791-4362-B155-864EF31BD6AF}"/>
              </a:ext>
            </a:extLst>
          </p:cNvPr>
          <p:cNvSpPr>
            <a:spLocks noGrp="1" noChangeArrowheads="1"/>
          </p:cNvSpPr>
          <p:nvPr>
            <p:ph type="sldNum" sz="quarter" idx="12"/>
          </p:nvPr>
        </p:nvSpPr>
        <p:spPr>
          <a:ln/>
        </p:spPr>
        <p:txBody>
          <a:bodyPr/>
          <a:lstStyle>
            <a:lvl1pPr>
              <a:defRPr/>
            </a:lvl1pPr>
          </a:lstStyle>
          <a:p>
            <a:pPr>
              <a:defRPr/>
            </a:pPr>
            <a:fld id="{FF2C440A-3076-4E14-A564-BA2DD659F488}" type="slidenum">
              <a:rPr lang="de-DE" altLang="de-DE"/>
              <a:pPr>
                <a:defRPr/>
              </a:pPr>
              <a:t>‹Nr.›</a:t>
            </a:fld>
            <a:endParaRPr lang="de-DE" altLang="de-DE"/>
          </a:p>
        </p:txBody>
      </p:sp>
    </p:spTree>
    <p:extLst>
      <p:ext uri="{BB962C8B-B14F-4D97-AF65-F5344CB8AC3E}">
        <p14:creationId xmlns:p14="http://schemas.microsoft.com/office/powerpoint/2010/main" val="138614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C73DADD0-532A-4F09-8259-9C61AB08F63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17527BFE-C7BD-4C1E-8D47-291B315CA97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E1C02AA6-682F-4C34-815D-6DE69A874AB3}"/>
              </a:ext>
            </a:extLst>
          </p:cNvPr>
          <p:cNvSpPr>
            <a:spLocks noGrp="1" noChangeArrowheads="1"/>
          </p:cNvSpPr>
          <p:nvPr>
            <p:ph type="sldNum" sz="quarter" idx="12"/>
          </p:nvPr>
        </p:nvSpPr>
        <p:spPr>
          <a:ln/>
        </p:spPr>
        <p:txBody>
          <a:bodyPr/>
          <a:lstStyle>
            <a:lvl1pPr>
              <a:defRPr/>
            </a:lvl1pPr>
          </a:lstStyle>
          <a:p>
            <a:pPr>
              <a:defRPr/>
            </a:pPr>
            <a:fld id="{07DF8094-2FA2-4241-B092-0D7C4F4E7660}" type="slidenum">
              <a:rPr lang="de-DE" altLang="de-DE"/>
              <a:pPr>
                <a:defRPr/>
              </a:pPr>
              <a:t>‹Nr.›</a:t>
            </a:fld>
            <a:endParaRPr lang="de-DE" altLang="de-DE"/>
          </a:p>
        </p:txBody>
      </p:sp>
    </p:spTree>
    <p:extLst>
      <p:ext uri="{BB962C8B-B14F-4D97-AF65-F5344CB8AC3E}">
        <p14:creationId xmlns:p14="http://schemas.microsoft.com/office/powerpoint/2010/main" val="56918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60E16490-13A0-4B38-8604-EB57E3C8A4F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1BE08E02-DE4C-4C5D-B50A-E2E9086630DA}"/>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8FEB937B-8A4A-405F-B674-0E250712668D}"/>
              </a:ext>
            </a:extLst>
          </p:cNvPr>
          <p:cNvSpPr>
            <a:spLocks noGrp="1" noChangeArrowheads="1"/>
          </p:cNvSpPr>
          <p:nvPr>
            <p:ph type="sldNum" sz="quarter" idx="12"/>
          </p:nvPr>
        </p:nvSpPr>
        <p:spPr>
          <a:ln/>
        </p:spPr>
        <p:txBody>
          <a:bodyPr/>
          <a:lstStyle>
            <a:lvl1pPr>
              <a:defRPr/>
            </a:lvl1pPr>
          </a:lstStyle>
          <a:p>
            <a:pPr>
              <a:defRPr/>
            </a:pPr>
            <a:fld id="{9647C560-7836-40ED-A78C-5982B77AEDAF}" type="slidenum">
              <a:rPr lang="de-DE" altLang="de-DE"/>
              <a:pPr>
                <a:defRPr/>
              </a:pPr>
              <a:t>‹Nr.›</a:t>
            </a:fld>
            <a:endParaRPr lang="de-DE" altLang="de-DE"/>
          </a:p>
        </p:txBody>
      </p:sp>
    </p:spTree>
    <p:extLst>
      <p:ext uri="{BB962C8B-B14F-4D97-AF65-F5344CB8AC3E}">
        <p14:creationId xmlns:p14="http://schemas.microsoft.com/office/powerpoint/2010/main" val="2854096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D0EE2C1A-9F1D-4979-9B5C-E1A172F22165}"/>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11CD92AA-091A-4580-8CE9-94ADC9D064F0}"/>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32BBD606-6F63-4068-8196-E8D712F739DB}"/>
              </a:ext>
            </a:extLst>
          </p:cNvPr>
          <p:cNvSpPr>
            <a:spLocks noGrp="1" noChangeArrowheads="1"/>
          </p:cNvSpPr>
          <p:nvPr>
            <p:ph type="sldNum" sz="quarter" idx="12"/>
          </p:nvPr>
        </p:nvSpPr>
        <p:spPr>
          <a:ln/>
        </p:spPr>
        <p:txBody>
          <a:bodyPr/>
          <a:lstStyle>
            <a:lvl1pPr>
              <a:defRPr/>
            </a:lvl1pPr>
          </a:lstStyle>
          <a:p>
            <a:pPr>
              <a:defRPr/>
            </a:pPr>
            <a:fld id="{FC558452-2D53-4724-810D-30EB0B8DAD1C}" type="slidenum">
              <a:rPr lang="de-DE" altLang="de-DE"/>
              <a:pPr>
                <a:defRPr/>
              </a:pPr>
              <a:t>‹Nr.›</a:t>
            </a:fld>
            <a:endParaRPr lang="de-DE" altLang="de-DE"/>
          </a:p>
        </p:txBody>
      </p:sp>
    </p:spTree>
    <p:extLst>
      <p:ext uri="{BB962C8B-B14F-4D97-AF65-F5344CB8AC3E}">
        <p14:creationId xmlns:p14="http://schemas.microsoft.com/office/powerpoint/2010/main" val="399547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61D923D9-85C3-4F59-914D-6379048F6683}"/>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C3A07EBB-3473-410D-8B79-CD853B6111C8}"/>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C65EBEC7-E5CF-45D8-B3FC-3667D7F31C1D}"/>
              </a:ext>
            </a:extLst>
          </p:cNvPr>
          <p:cNvSpPr>
            <a:spLocks noGrp="1" noChangeArrowheads="1"/>
          </p:cNvSpPr>
          <p:nvPr>
            <p:ph type="sldNum" sz="quarter" idx="12"/>
          </p:nvPr>
        </p:nvSpPr>
        <p:spPr>
          <a:ln/>
        </p:spPr>
        <p:txBody>
          <a:bodyPr/>
          <a:lstStyle>
            <a:lvl1pPr>
              <a:defRPr/>
            </a:lvl1pPr>
          </a:lstStyle>
          <a:p>
            <a:pPr>
              <a:defRPr/>
            </a:pPr>
            <a:fld id="{36DC7F10-788E-49E5-8BFB-D91A8EEEE1EB}" type="slidenum">
              <a:rPr lang="de-DE" altLang="de-DE"/>
              <a:pPr>
                <a:defRPr/>
              </a:pPr>
              <a:t>‹Nr.›</a:t>
            </a:fld>
            <a:endParaRPr lang="de-DE" altLang="de-DE"/>
          </a:p>
        </p:txBody>
      </p:sp>
    </p:spTree>
    <p:extLst>
      <p:ext uri="{BB962C8B-B14F-4D97-AF65-F5344CB8AC3E}">
        <p14:creationId xmlns:p14="http://schemas.microsoft.com/office/powerpoint/2010/main" val="3271658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59613747-8D10-4B0A-AA1B-2B829D1142DD}"/>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8A18DAB8-149A-4600-A0A9-9DCEA4DD6599}"/>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A674EC1A-8EE5-47F8-8FF3-0CC27BF857A5}"/>
              </a:ext>
            </a:extLst>
          </p:cNvPr>
          <p:cNvSpPr>
            <a:spLocks noGrp="1"/>
          </p:cNvSpPr>
          <p:nvPr>
            <p:ph type="sldNum" sz="quarter" idx="12"/>
          </p:nvPr>
        </p:nvSpPr>
        <p:spPr>
          <a:xfrm>
            <a:off x="84138" y="5946775"/>
            <a:ext cx="671512" cy="885825"/>
          </a:xfrm>
        </p:spPr>
        <p:txBody>
          <a:bodyPr/>
          <a:lstStyle>
            <a:lvl1pPr>
              <a:defRPr/>
            </a:lvl1pPr>
          </a:lstStyle>
          <a:p>
            <a:pPr>
              <a:defRPr/>
            </a:pPr>
            <a:fld id="{85BDD243-DE7D-4F09-9244-187F76541F00}" type="slidenum">
              <a:rPr lang="de-DE" altLang="de-DE"/>
              <a:pPr>
                <a:defRPr/>
              </a:pPr>
              <a:t>‹Nr.›</a:t>
            </a:fld>
            <a:endParaRPr lang="de-DE" altLang="de-DE"/>
          </a:p>
        </p:txBody>
      </p:sp>
    </p:spTree>
    <p:extLst>
      <p:ext uri="{BB962C8B-B14F-4D97-AF65-F5344CB8AC3E}">
        <p14:creationId xmlns:p14="http://schemas.microsoft.com/office/powerpoint/2010/main" val="1591674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6672F50A-F37C-4052-A441-145284786A7C}"/>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AAA5DF94-6556-4116-8328-2D7EF10F17DB}"/>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2C97DBD2-5927-4A3E-8812-73CE007C7D65}"/>
              </a:ext>
            </a:extLst>
          </p:cNvPr>
          <p:cNvSpPr>
            <a:spLocks noGrp="1"/>
          </p:cNvSpPr>
          <p:nvPr>
            <p:ph type="sldNum" sz="quarter" idx="12"/>
          </p:nvPr>
        </p:nvSpPr>
        <p:spPr>
          <a:xfrm>
            <a:off x="84138" y="5946775"/>
            <a:ext cx="671512" cy="885825"/>
          </a:xfrm>
        </p:spPr>
        <p:txBody>
          <a:bodyPr/>
          <a:lstStyle>
            <a:lvl1pPr>
              <a:defRPr/>
            </a:lvl1pPr>
          </a:lstStyle>
          <a:p>
            <a:pPr>
              <a:defRPr/>
            </a:pPr>
            <a:fld id="{4F257D60-C123-4570-A9BA-ADB163D145A0}" type="slidenum">
              <a:rPr lang="de-DE" altLang="de-DE"/>
              <a:pPr>
                <a:defRPr/>
              </a:pPr>
              <a:t>‹Nr.›</a:t>
            </a:fld>
            <a:endParaRPr lang="de-DE" altLang="de-DE"/>
          </a:p>
        </p:txBody>
      </p:sp>
    </p:spTree>
    <p:extLst>
      <p:ext uri="{BB962C8B-B14F-4D97-AF65-F5344CB8AC3E}">
        <p14:creationId xmlns:p14="http://schemas.microsoft.com/office/powerpoint/2010/main" val="1420094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54F82E1D-43C2-45AB-9ACF-F2DE918D77C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9EFB0C75-C06C-47D3-935A-7EFA9B00E41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CE1EB941-DA25-40BF-ADC1-61722F5F60D4}"/>
              </a:ext>
            </a:extLst>
          </p:cNvPr>
          <p:cNvSpPr>
            <a:spLocks noGrp="1" noChangeArrowheads="1"/>
          </p:cNvSpPr>
          <p:nvPr>
            <p:ph type="sldNum" sz="quarter" idx="12"/>
          </p:nvPr>
        </p:nvSpPr>
        <p:spPr>
          <a:ln/>
        </p:spPr>
        <p:txBody>
          <a:bodyPr/>
          <a:lstStyle>
            <a:lvl1pPr>
              <a:defRPr/>
            </a:lvl1pPr>
          </a:lstStyle>
          <a:p>
            <a:pPr>
              <a:defRPr/>
            </a:pPr>
            <a:fld id="{C844B154-6ED3-4FC0-BA3A-3243E46BFB04}" type="slidenum">
              <a:rPr lang="de-DE" altLang="de-DE"/>
              <a:pPr>
                <a:defRPr/>
              </a:pPr>
              <a:t>‹Nr.›</a:t>
            </a:fld>
            <a:endParaRPr lang="de-DE" altLang="de-DE"/>
          </a:p>
        </p:txBody>
      </p:sp>
    </p:spTree>
    <p:extLst>
      <p:ext uri="{BB962C8B-B14F-4D97-AF65-F5344CB8AC3E}">
        <p14:creationId xmlns:p14="http://schemas.microsoft.com/office/powerpoint/2010/main" val="150913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D7EEB5CD-F01A-49E9-B233-45CFD1D3659C}"/>
              </a:ext>
            </a:extLst>
          </p:cNvPr>
          <p:cNvSpPr>
            <a:spLocks noGrp="1" noChangeArrowheads="1"/>
          </p:cNvSpPr>
          <p:nvPr>
            <p:ph type="dt" sz="half" idx="10"/>
          </p:nvPr>
        </p:nvSpPr>
        <p:spPr>
          <a:ln/>
        </p:spPr>
        <p:txBody>
          <a:bodyPr/>
          <a:lstStyle>
            <a:lvl1pPr>
              <a:defRPr/>
            </a:lvl1pPr>
          </a:lstStyle>
          <a:p>
            <a:pPr>
              <a:defRPr/>
            </a:pPr>
            <a:fld id="{B66CD3F3-CCB5-45B0-8553-62413E80241C}"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9C5A3A55-B83A-41FE-81A4-A27EC236FEE4}"/>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7980AA3E-527B-4814-B9B0-AD334465D6BC}"/>
              </a:ext>
            </a:extLst>
          </p:cNvPr>
          <p:cNvSpPr>
            <a:spLocks noGrp="1" noChangeArrowheads="1"/>
          </p:cNvSpPr>
          <p:nvPr>
            <p:ph type="sldNum" sz="quarter" idx="12"/>
          </p:nvPr>
        </p:nvSpPr>
        <p:spPr>
          <a:ln/>
        </p:spPr>
        <p:txBody>
          <a:bodyPr/>
          <a:lstStyle>
            <a:lvl1pPr>
              <a:defRPr/>
            </a:lvl1pPr>
          </a:lstStyle>
          <a:p>
            <a:pPr>
              <a:defRPr/>
            </a:pPr>
            <a:fld id="{6C5482E7-345A-4094-BE13-E7808E9C701F}" type="slidenum">
              <a:rPr lang="de-DE" altLang="de-DE"/>
              <a:pPr>
                <a:defRPr/>
              </a:pPr>
              <a:t>‹Nr.›</a:t>
            </a:fld>
            <a:endParaRPr lang="de-DE" altLang="de-DE"/>
          </a:p>
        </p:txBody>
      </p:sp>
    </p:spTree>
    <p:extLst>
      <p:ext uri="{BB962C8B-B14F-4D97-AF65-F5344CB8AC3E}">
        <p14:creationId xmlns:p14="http://schemas.microsoft.com/office/powerpoint/2010/main" val="3517849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F921CDA1-DA1A-48D8-86DE-E702AFBC4E46}"/>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5DE4252D-8B03-420C-8045-D83F789FE974}"/>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BC904CEC-5EEB-4C67-8440-E2832E475AE9}"/>
              </a:ext>
            </a:extLst>
          </p:cNvPr>
          <p:cNvSpPr>
            <a:spLocks noGrp="1"/>
          </p:cNvSpPr>
          <p:nvPr>
            <p:ph type="sldNum" idx="12"/>
          </p:nvPr>
        </p:nvSpPr>
        <p:spPr>
          <a:xfrm>
            <a:off x="9525" y="5962650"/>
            <a:ext cx="1031875" cy="884238"/>
          </a:xfrm>
        </p:spPr>
        <p:txBody>
          <a:bodyPr/>
          <a:lstStyle>
            <a:lvl1pPr>
              <a:defRPr/>
            </a:lvl1pPr>
          </a:lstStyle>
          <a:p>
            <a:pPr>
              <a:defRPr/>
            </a:pPr>
            <a:fld id="{5D0578D9-428E-4E56-8554-A35EA67A5AF9}" type="slidenum">
              <a:rPr lang="de-DE" altLang="de-DE"/>
              <a:pPr>
                <a:defRPr/>
              </a:pPr>
              <a:t>‹Nr.›</a:t>
            </a:fld>
            <a:endParaRPr lang="de-DE" altLang="de-DE"/>
          </a:p>
        </p:txBody>
      </p:sp>
    </p:spTree>
    <p:extLst>
      <p:ext uri="{BB962C8B-B14F-4D97-AF65-F5344CB8AC3E}">
        <p14:creationId xmlns:p14="http://schemas.microsoft.com/office/powerpoint/2010/main" val="3057266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86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A71E9B30-CF9A-4923-88C2-BDC5DA8A6E7A}"/>
              </a:ext>
            </a:extLst>
          </p:cNvPr>
          <p:cNvSpPr>
            <a:spLocks noGrp="1" noChangeArrowheads="1"/>
          </p:cNvSpPr>
          <p:nvPr>
            <p:ph type="dt" sz="half" idx="10"/>
          </p:nvPr>
        </p:nvSpPr>
        <p:spPr>
          <a:ln/>
        </p:spPr>
        <p:txBody>
          <a:bodyPr/>
          <a:lstStyle>
            <a:lvl1pPr>
              <a:defRPr/>
            </a:lvl1pPr>
          </a:lstStyle>
          <a:p>
            <a:pPr>
              <a:defRPr/>
            </a:pPr>
            <a:fld id="{0BD4C641-FB67-446D-8114-00262F9A1413}"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A2B87DBA-C285-4F6F-B89A-1A6BBCA696FB}"/>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0C81CB8A-6665-429D-AA27-FBCA7BA1B5F1}"/>
              </a:ext>
            </a:extLst>
          </p:cNvPr>
          <p:cNvSpPr>
            <a:spLocks noGrp="1" noChangeArrowheads="1"/>
          </p:cNvSpPr>
          <p:nvPr>
            <p:ph type="sldNum" sz="quarter" idx="12"/>
          </p:nvPr>
        </p:nvSpPr>
        <p:spPr>
          <a:ln/>
        </p:spPr>
        <p:txBody>
          <a:bodyPr/>
          <a:lstStyle>
            <a:lvl1pPr>
              <a:defRPr/>
            </a:lvl1pPr>
          </a:lstStyle>
          <a:p>
            <a:pPr>
              <a:defRPr/>
            </a:pPr>
            <a:fld id="{39F771F5-E24C-4D04-84C3-7E8B4A0DDC06}" type="slidenum">
              <a:rPr lang="de-DE" altLang="de-DE"/>
              <a:pPr>
                <a:defRPr/>
              </a:pPr>
              <a:t>‹Nr.›</a:t>
            </a:fld>
            <a:endParaRPr lang="de-DE" altLang="de-DE"/>
          </a:p>
        </p:txBody>
      </p:sp>
    </p:spTree>
    <p:extLst>
      <p:ext uri="{BB962C8B-B14F-4D97-AF65-F5344CB8AC3E}">
        <p14:creationId xmlns:p14="http://schemas.microsoft.com/office/powerpoint/2010/main" val="375314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ADE199C5-800D-4943-A3CD-A5D490208425}"/>
              </a:ext>
            </a:extLst>
          </p:cNvPr>
          <p:cNvSpPr>
            <a:spLocks noGrp="1" noChangeArrowheads="1"/>
          </p:cNvSpPr>
          <p:nvPr>
            <p:ph type="dt" sz="half" idx="10"/>
          </p:nvPr>
        </p:nvSpPr>
        <p:spPr>
          <a:ln/>
        </p:spPr>
        <p:txBody>
          <a:bodyPr/>
          <a:lstStyle>
            <a:lvl1pPr>
              <a:defRPr/>
            </a:lvl1pPr>
          </a:lstStyle>
          <a:p>
            <a:pPr>
              <a:defRPr/>
            </a:pPr>
            <a:fld id="{31182DBD-84D6-4D97-AE39-1AF2DFEBA4FC}" type="datetime1">
              <a:rPr lang="de-DE" altLang="de-DE"/>
              <a:pPr>
                <a:defRPr/>
              </a:pPr>
              <a:t>21.10.2019</a:t>
            </a:fld>
            <a:endParaRPr lang="de-DE" altLang="de-DE"/>
          </a:p>
        </p:txBody>
      </p:sp>
      <p:sp>
        <p:nvSpPr>
          <p:cNvPr id="8" name="Rectangle 14">
            <a:extLst>
              <a:ext uri="{FF2B5EF4-FFF2-40B4-BE49-F238E27FC236}">
                <a16:creationId xmlns:a16="http://schemas.microsoft.com/office/drawing/2014/main" id="{3D1BBFC3-CC3F-434F-A2DF-DEF2389813AF}"/>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9" name="Rectangle 15">
            <a:extLst>
              <a:ext uri="{FF2B5EF4-FFF2-40B4-BE49-F238E27FC236}">
                <a16:creationId xmlns:a16="http://schemas.microsoft.com/office/drawing/2014/main" id="{E78917C5-1EA5-4C5D-8411-619C9A61BFC8}"/>
              </a:ext>
            </a:extLst>
          </p:cNvPr>
          <p:cNvSpPr>
            <a:spLocks noGrp="1" noChangeArrowheads="1"/>
          </p:cNvSpPr>
          <p:nvPr>
            <p:ph type="sldNum" sz="quarter" idx="12"/>
          </p:nvPr>
        </p:nvSpPr>
        <p:spPr>
          <a:ln/>
        </p:spPr>
        <p:txBody>
          <a:bodyPr/>
          <a:lstStyle>
            <a:lvl1pPr>
              <a:defRPr/>
            </a:lvl1pPr>
          </a:lstStyle>
          <a:p>
            <a:pPr>
              <a:defRPr/>
            </a:pPr>
            <a:fld id="{4E676DEA-E5B3-4C09-87E4-5289D7BC1729}" type="slidenum">
              <a:rPr lang="de-DE" altLang="de-DE"/>
              <a:pPr>
                <a:defRPr/>
              </a:pPr>
              <a:t>‹Nr.›</a:t>
            </a:fld>
            <a:endParaRPr lang="de-DE" altLang="de-DE"/>
          </a:p>
        </p:txBody>
      </p:sp>
    </p:spTree>
    <p:extLst>
      <p:ext uri="{BB962C8B-B14F-4D97-AF65-F5344CB8AC3E}">
        <p14:creationId xmlns:p14="http://schemas.microsoft.com/office/powerpoint/2010/main" val="141541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F6E6861F-078F-4604-BB4D-5CF2B9C97441}"/>
              </a:ext>
            </a:extLst>
          </p:cNvPr>
          <p:cNvSpPr>
            <a:spLocks noGrp="1" noChangeArrowheads="1"/>
          </p:cNvSpPr>
          <p:nvPr>
            <p:ph type="dt" sz="half" idx="10"/>
          </p:nvPr>
        </p:nvSpPr>
        <p:spPr>
          <a:ln/>
        </p:spPr>
        <p:txBody>
          <a:bodyPr/>
          <a:lstStyle>
            <a:lvl1pPr>
              <a:defRPr/>
            </a:lvl1pPr>
          </a:lstStyle>
          <a:p>
            <a:pPr>
              <a:defRPr/>
            </a:pPr>
            <a:fld id="{B881DDC7-F057-45CF-B717-46EB28C0B0C4}" type="datetime1">
              <a:rPr lang="de-DE" altLang="de-DE"/>
              <a:pPr>
                <a:defRPr/>
              </a:pPr>
              <a:t>21.10.2019</a:t>
            </a:fld>
            <a:endParaRPr lang="de-DE" altLang="de-DE"/>
          </a:p>
        </p:txBody>
      </p:sp>
      <p:sp>
        <p:nvSpPr>
          <p:cNvPr id="4" name="Rectangle 14">
            <a:extLst>
              <a:ext uri="{FF2B5EF4-FFF2-40B4-BE49-F238E27FC236}">
                <a16:creationId xmlns:a16="http://schemas.microsoft.com/office/drawing/2014/main" id="{92C02F91-03E5-4174-B86B-B4972BCAD2C2}"/>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5" name="Rectangle 15">
            <a:extLst>
              <a:ext uri="{FF2B5EF4-FFF2-40B4-BE49-F238E27FC236}">
                <a16:creationId xmlns:a16="http://schemas.microsoft.com/office/drawing/2014/main" id="{77DDA317-D873-4BA7-AC66-E5DAB7758128}"/>
              </a:ext>
            </a:extLst>
          </p:cNvPr>
          <p:cNvSpPr>
            <a:spLocks noGrp="1" noChangeArrowheads="1"/>
          </p:cNvSpPr>
          <p:nvPr>
            <p:ph type="sldNum" sz="quarter" idx="12"/>
          </p:nvPr>
        </p:nvSpPr>
        <p:spPr>
          <a:ln/>
        </p:spPr>
        <p:txBody>
          <a:bodyPr/>
          <a:lstStyle>
            <a:lvl1pPr>
              <a:defRPr/>
            </a:lvl1pPr>
          </a:lstStyle>
          <a:p>
            <a:pPr>
              <a:defRPr/>
            </a:pPr>
            <a:fld id="{73D66CB3-DAE1-41C8-9B2C-DC82642BE3E0}" type="slidenum">
              <a:rPr lang="de-DE" altLang="de-DE"/>
              <a:pPr>
                <a:defRPr/>
              </a:pPr>
              <a:t>‹Nr.›</a:t>
            </a:fld>
            <a:endParaRPr lang="de-DE" altLang="de-DE"/>
          </a:p>
        </p:txBody>
      </p:sp>
    </p:spTree>
    <p:extLst>
      <p:ext uri="{BB962C8B-B14F-4D97-AF65-F5344CB8AC3E}">
        <p14:creationId xmlns:p14="http://schemas.microsoft.com/office/powerpoint/2010/main" val="388909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BB1465-A9A3-4BD6-99D8-E0D3DE51BE23}"/>
              </a:ext>
            </a:extLst>
          </p:cNvPr>
          <p:cNvSpPr>
            <a:spLocks noGrp="1" noChangeArrowheads="1"/>
          </p:cNvSpPr>
          <p:nvPr>
            <p:ph type="dt" sz="half" idx="10"/>
          </p:nvPr>
        </p:nvSpPr>
        <p:spPr>
          <a:ln/>
        </p:spPr>
        <p:txBody>
          <a:bodyPr/>
          <a:lstStyle>
            <a:lvl1pPr>
              <a:defRPr/>
            </a:lvl1pPr>
          </a:lstStyle>
          <a:p>
            <a:pPr>
              <a:defRPr/>
            </a:pPr>
            <a:fld id="{AB55EACC-A70F-45A4-B63E-4879B797BB8B}" type="datetime1">
              <a:rPr lang="de-DE" altLang="de-DE"/>
              <a:pPr>
                <a:defRPr/>
              </a:pPr>
              <a:t>21.10.2019</a:t>
            </a:fld>
            <a:endParaRPr lang="de-DE" altLang="de-DE"/>
          </a:p>
        </p:txBody>
      </p:sp>
      <p:sp>
        <p:nvSpPr>
          <p:cNvPr id="3" name="Rectangle 14">
            <a:extLst>
              <a:ext uri="{FF2B5EF4-FFF2-40B4-BE49-F238E27FC236}">
                <a16:creationId xmlns:a16="http://schemas.microsoft.com/office/drawing/2014/main" id="{502D10CE-0930-4CA4-9F58-0C6AFE202E1F}"/>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4" name="Rectangle 15">
            <a:extLst>
              <a:ext uri="{FF2B5EF4-FFF2-40B4-BE49-F238E27FC236}">
                <a16:creationId xmlns:a16="http://schemas.microsoft.com/office/drawing/2014/main" id="{0DECDF40-C85B-4CAB-9795-55872B73F0B3}"/>
              </a:ext>
            </a:extLst>
          </p:cNvPr>
          <p:cNvSpPr>
            <a:spLocks noGrp="1" noChangeArrowheads="1"/>
          </p:cNvSpPr>
          <p:nvPr>
            <p:ph type="sldNum" sz="quarter" idx="12"/>
          </p:nvPr>
        </p:nvSpPr>
        <p:spPr>
          <a:ln/>
        </p:spPr>
        <p:txBody>
          <a:bodyPr/>
          <a:lstStyle>
            <a:lvl1pPr>
              <a:defRPr/>
            </a:lvl1pPr>
          </a:lstStyle>
          <a:p>
            <a:pPr>
              <a:defRPr/>
            </a:pPr>
            <a:fld id="{9787DD34-BFF5-429B-A212-8F86283E4482}" type="slidenum">
              <a:rPr lang="de-DE" altLang="de-DE"/>
              <a:pPr>
                <a:defRPr/>
              </a:pPr>
              <a:t>‹Nr.›</a:t>
            </a:fld>
            <a:endParaRPr lang="de-DE" altLang="de-DE"/>
          </a:p>
        </p:txBody>
      </p:sp>
    </p:spTree>
    <p:extLst>
      <p:ext uri="{BB962C8B-B14F-4D97-AF65-F5344CB8AC3E}">
        <p14:creationId xmlns:p14="http://schemas.microsoft.com/office/powerpoint/2010/main" val="39799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E14F339C-ED05-4225-8F56-1791E35865E6}"/>
              </a:ext>
            </a:extLst>
          </p:cNvPr>
          <p:cNvSpPr>
            <a:spLocks noGrp="1" noChangeArrowheads="1"/>
          </p:cNvSpPr>
          <p:nvPr>
            <p:ph type="dt" sz="half" idx="10"/>
          </p:nvPr>
        </p:nvSpPr>
        <p:spPr>
          <a:ln/>
        </p:spPr>
        <p:txBody>
          <a:bodyPr/>
          <a:lstStyle>
            <a:lvl1pPr>
              <a:defRPr/>
            </a:lvl1pPr>
          </a:lstStyle>
          <a:p>
            <a:pPr>
              <a:defRPr/>
            </a:pPr>
            <a:fld id="{B60F8E91-AC91-4C11-801E-4C6997193FEB}"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32A86B3B-33F0-478E-A3BE-2DA7DEF3FA8F}"/>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F0ED34D5-4311-4D6E-A858-C2BB20F1A887}"/>
              </a:ext>
            </a:extLst>
          </p:cNvPr>
          <p:cNvSpPr>
            <a:spLocks noGrp="1" noChangeArrowheads="1"/>
          </p:cNvSpPr>
          <p:nvPr>
            <p:ph type="sldNum" sz="quarter" idx="12"/>
          </p:nvPr>
        </p:nvSpPr>
        <p:spPr>
          <a:ln/>
        </p:spPr>
        <p:txBody>
          <a:bodyPr/>
          <a:lstStyle>
            <a:lvl1pPr>
              <a:defRPr/>
            </a:lvl1pPr>
          </a:lstStyle>
          <a:p>
            <a:pPr>
              <a:defRPr/>
            </a:pPr>
            <a:fld id="{FAA1976F-430C-40F1-A912-06C88B7989E6}" type="slidenum">
              <a:rPr lang="de-DE" altLang="de-DE"/>
              <a:pPr>
                <a:defRPr/>
              </a:pPr>
              <a:t>‹Nr.›</a:t>
            </a:fld>
            <a:endParaRPr lang="de-DE" altLang="de-DE"/>
          </a:p>
        </p:txBody>
      </p:sp>
    </p:spTree>
    <p:extLst>
      <p:ext uri="{BB962C8B-B14F-4D97-AF65-F5344CB8AC3E}">
        <p14:creationId xmlns:p14="http://schemas.microsoft.com/office/powerpoint/2010/main" val="3865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CA962036-2763-4ED0-A8F6-BDDA38D28C86}"/>
              </a:ext>
            </a:extLst>
          </p:cNvPr>
          <p:cNvSpPr>
            <a:spLocks noGrp="1" noChangeArrowheads="1"/>
          </p:cNvSpPr>
          <p:nvPr>
            <p:ph type="dt" sz="half" idx="10"/>
          </p:nvPr>
        </p:nvSpPr>
        <p:spPr>
          <a:ln/>
        </p:spPr>
        <p:txBody>
          <a:bodyPr/>
          <a:lstStyle>
            <a:lvl1pPr>
              <a:defRPr/>
            </a:lvl1pPr>
          </a:lstStyle>
          <a:p>
            <a:pPr>
              <a:defRPr/>
            </a:pPr>
            <a:fld id="{F30B2F6C-A3D2-4D5C-B53D-A9B9B2EFF846}"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CED711EE-CD2D-4FA9-BD39-5BC8DA4D0F38}"/>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940F29E6-B01A-4F9D-8D3F-D1DEA584F6D3}"/>
              </a:ext>
            </a:extLst>
          </p:cNvPr>
          <p:cNvSpPr>
            <a:spLocks noGrp="1" noChangeArrowheads="1"/>
          </p:cNvSpPr>
          <p:nvPr>
            <p:ph type="sldNum" sz="quarter" idx="12"/>
          </p:nvPr>
        </p:nvSpPr>
        <p:spPr>
          <a:ln/>
        </p:spPr>
        <p:txBody>
          <a:bodyPr/>
          <a:lstStyle>
            <a:lvl1pPr>
              <a:defRPr/>
            </a:lvl1pPr>
          </a:lstStyle>
          <a:p>
            <a:pPr>
              <a:defRPr/>
            </a:pPr>
            <a:fld id="{C4DE5A3A-9C34-45C2-9482-330678AAA69A}" type="slidenum">
              <a:rPr lang="de-DE" altLang="de-DE"/>
              <a:pPr>
                <a:defRPr/>
              </a:pPr>
              <a:t>‹Nr.›</a:t>
            </a:fld>
            <a:endParaRPr lang="de-DE" altLang="de-DE"/>
          </a:p>
        </p:txBody>
      </p:sp>
    </p:spTree>
    <p:extLst>
      <p:ext uri="{BB962C8B-B14F-4D97-AF65-F5344CB8AC3E}">
        <p14:creationId xmlns:p14="http://schemas.microsoft.com/office/powerpoint/2010/main" val="37958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847C156D-E3EA-4EF5-9B9B-F4610359F961}"/>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49C05DCF-2915-4AE5-8673-3E3673781BCE}"/>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ndParaRPr>
            </a:p>
          </p:txBody>
        </p:sp>
        <p:sp>
          <p:nvSpPr>
            <p:cNvPr id="1028" name="Rectangle 4">
              <a:extLst>
                <a:ext uri="{FF2B5EF4-FFF2-40B4-BE49-F238E27FC236}">
                  <a16:creationId xmlns:a16="http://schemas.microsoft.com/office/drawing/2014/main" id="{AAD85FE1-7E18-4702-8039-AA9671BBCCAA}"/>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ndParaRPr>
            </a:p>
          </p:txBody>
        </p:sp>
      </p:grpSp>
      <p:sp>
        <p:nvSpPr>
          <p:cNvPr id="2" name="AutoShape 5">
            <a:extLst>
              <a:ext uri="{FF2B5EF4-FFF2-40B4-BE49-F238E27FC236}">
                <a16:creationId xmlns:a16="http://schemas.microsoft.com/office/drawing/2014/main" id="{3C56329C-351D-4267-BF05-463D56F6D619}"/>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sp>
        <p:nvSpPr>
          <p:cNvPr id="3" name="Rectangle 7">
            <a:extLst>
              <a:ext uri="{FF2B5EF4-FFF2-40B4-BE49-F238E27FC236}">
                <a16:creationId xmlns:a16="http://schemas.microsoft.com/office/drawing/2014/main" id="{77827DFC-F8EC-437C-81A2-5A8F04478FF7}"/>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1029" name="Rectangle 8">
            <a:extLst>
              <a:ext uri="{FF2B5EF4-FFF2-40B4-BE49-F238E27FC236}">
                <a16:creationId xmlns:a16="http://schemas.microsoft.com/office/drawing/2014/main" id="{AE3512D5-0045-4E87-B378-A03D35BF1F80}"/>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DAF8FCD4-06B3-4456-A5BB-85F1F103BD26}"/>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vl1pPr>
          </a:lstStyle>
          <a:p>
            <a:pPr>
              <a:defRPr/>
            </a:pPr>
            <a:fld id="{63518DA7-33BA-4FC6-946D-A76C00A088C9}" type="datetime1">
              <a:rPr lang="de-DE" altLang="de-DE"/>
              <a:pPr>
                <a:defRPr/>
              </a:pPr>
              <a:t>21.10.2019</a:t>
            </a:fld>
            <a:endParaRPr lang="de-DE" altLang="de-DE"/>
          </a:p>
        </p:txBody>
      </p:sp>
      <p:sp>
        <p:nvSpPr>
          <p:cNvPr id="1038" name="Rectangle 14">
            <a:extLst>
              <a:ext uri="{FF2B5EF4-FFF2-40B4-BE49-F238E27FC236}">
                <a16:creationId xmlns:a16="http://schemas.microsoft.com/office/drawing/2014/main" id="{DECAFC24-D7BA-4947-A719-A7ACB03FC2D6}"/>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t>Multiplikatorin | Hochschule</a:t>
            </a:r>
          </a:p>
        </p:txBody>
      </p:sp>
      <p:sp>
        <p:nvSpPr>
          <p:cNvPr id="1039" name="Rectangle 15">
            <a:extLst>
              <a:ext uri="{FF2B5EF4-FFF2-40B4-BE49-F238E27FC236}">
                <a16:creationId xmlns:a16="http://schemas.microsoft.com/office/drawing/2014/main" id="{B2523D0A-79C4-46C7-8E42-792EE8D476EF}"/>
              </a:ext>
            </a:extLst>
          </p:cNvPr>
          <p:cNvSpPr>
            <a:spLocks noGrp="1" noChangeArrowheads="1"/>
          </p:cNvSpPr>
          <p:nvPr>
            <p:ph type="sldNum" sz="quarter" idx="4"/>
          </p:nvPr>
        </p:nvSpPr>
        <p:spPr bwMode="auto">
          <a:xfrm>
            <a:off x="84138" y="6484938"/>
            <a:ext cx="887412" cy="347662"/>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6A7A48C5-FF2A-46C5-9C10-5724875850DE}" type="slidenum">
              <a:rPr lang="de-DE" altLang="de-DE"/>
              <a:pPr>
                <a:defRPr/>
              </a:pPr>
              <a:t>‹Nr.›</a:t>
            </a:fld>
            <a:endParaRPr lang="de-DE" altLang="de-DE"/>
          </a:p>
        </p:txBody>
      </p:sp>
      <p:pic>
        <p:nvPicPr>
          <p:cNvPr id="1033" name="Grafik 11">
            <a:extLst>
              <a:ext uri="{FF2B5EF4-FFF2-40B4-BE49-F238E27FC236}">
                <a16:creationId xmlns:a16="http://schemas.microsoft.com/office/drawing/2014/main" id="{9A01733C-D3CB-4417-BEEC-28B78F1D829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5"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86" r:id="rId12"/>
    <p:sldLayoutId id="2147484787" r:id="rId13"/>
    <p:sldLayoutId id="2147484773" r:id="rId14"/>
    <p:sldLayoutId id="2147484788" r:id="rId15"/>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0ABD58DD-F001-4417-A797-BC971B810C52}"/>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D3944500-310A-4881-A907-D3DB1E064D66}"/>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ndParaRPr>
            </a:p>
          </p:txBody>
        </p:sp>
        <p:sp>
          <p:nvSpPr>
            <p:cNvPr id="1028" name="Rectangle 4">
              <a:extLst>
                <a:ext uri="{FF2B5EF4-FFF2-40B4-BE49-F238E27FC236}">
                  <a16:creationId xmlns:a16="http://schemas.microsoft.com/office/drawing/2014/main" id="{8529E43C-38BD-47A8-9B37-8E3C2F3B8740}"/>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ndParaRPr>
            </a:p>
          </p:txBody>
        </p:sp>
      </p:grpSp>
      <p:sp>
        <p:nvSpPr>
          <p:cNvPr id="2" name="AutoShape 5">
            <a:extLst>
              <a:ext uri="{FF2B5EF4-FFF2-40B4-BE49-F238E27FC236}">
                <a16:creationId xmlns:a16="http://schemas.microsoft.com/office/drawing/2014/main" id="{F54EAF3D-E0CB-4575-8C89-647D7D56142D}"/>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sp>
        <p:nvSpPr>
          <p:cNvPr id="2052" name="Rectangle 7">
            <a:extLst>
              <a:ext uri="{FF2B5EF4-FFF2-40B4-BE49-F238E27FC236}">
                <a16:creationId xmlns:a16="http://schemas.microsoft.com/office/drawing/2014/main" id="{6B5BE278-8E25-415E-AE63-3DCE908ED265}"/>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2053" name="Rectangle 8">
            <a:extLst>
              <a:ext uri="{FF2B5EF4-FFF2-40B4-BE49-F238E27FC236}">
                <a16:creationId xmlns:a16="http://schemas.microsoft.com/office/drawing/2014/main" id="{DA88AD10-2E9B-4ED8-989B-718BEC73E40F}"/>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EDCE187C-E839-4735-B4FF-2929C3089ACE}"/>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91C2910C-5225-4C5B-AE7D-053D656D0FB2}"/>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6E85215E-BF73-4853-BA08-2F1259B094EA}"/>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1424E7C7-236A-42B3-8150-EA776894CD4D}" type="slidenum">
              <a:rPr lang="de-DE" altLang="de-DE"/>
              <a:pPr>
                <a:defRPr/>
              </a:pPr>
              <a:t>‹Nr.›</a:t>
            </a:fld>
            <a:endParaRPr lang="de-DE" altLang="de-DE"/>
          </a:p>
        </p:txBody>
      </p:sp>
      <p:pic>
        <p:nvPicPr>
          <p:cNvPr id="2057" name="Grafik 11">
            <a:extLst>
              <a:ext uri="{FF2B5EF4-FFF2-40B4-BE49-F238E27FC236}">
                <a16:creationId xmlns:a16="http://schemas.microsoft.com/office/drawing/2014/main" id="{BE358480-7FDF-4534-9E8D-52C8EC68D94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9"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 id="2147484790" r:id="rId12"/>
    <p:sldLayoutId id="2147484791" r:id="rId13"/>
    <p:sldLayoutId id="2147484784" r:id="rId14"/>
    <p:sldLayoutId id="2147484792" r:id="rId15"/>
    <p:sldLayoutId id="2147484793"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C26D899E-4729-4A38-BA70-6DE7CBA30AC7}"/>
              </a:ext>
            </a:extLst>
          </p:cNvPr>
          <p:cNvSpPr>
            <a:spLocks noChangeArrowheads="1"/>
          </p:cNvSpPr>
          <p:nvPr/>
        </p:nvSpPr>
        <p:spPr bwMode="auto">
          <a:xfrm>
            <a:off x="900113" y="1844675"/>
            <a:ext cx="77041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chemeClr val="tx1"/>
                </a:solidFill>
                <a:latin typeface="Arial" panose="020B0604020202020204" pitchFamily="34" charset="0"/>
                <a:ea typeface="Microsoft YaHei" panose="020B0503020204020204" pitchFamily="34" charset="-122"/>
              </a:defRPr>
            </a:lvl9pPr>
          </a:lstStyle>
          <a:p>
            <a:pPr algn="ctr" eaLnBrk="1">
              <a:buClr>
                <a:srgbClr val="000000"/>
              </a:buClr>
              <a:buSzPct val="100000"/>
              <a:buFont typeface="Times New Roman" panose="02020603050405020304" pitchFamily="18" charset="0"/>
              <a:buNone/>
            </a:pPr>
            <a:r>
              <a:rPr lang="de-DE" altLang="de-DE" sz="3200" b="1">
                <a:solidFill>
                  <a:srgbClr val="003366"/>
                </a:solidFill>
                <a:latin typeface="Calibri" panose="020F0502020204030204" pitchFamily="34" charset="0"/>
                <a:cs typeface="Calibri" panose="020F0502020204030204" pitchFamily="34" charset="0"/>
              </a:rPr>
              <a:t>Globale Schuh- und Lederproduktion</a:t>
            </a:r>
          </a:p>
        </p:txBody>
      </p:sp>
      <p:sp>
        <p:nvSpPr>
          <p:cNvPr id="13315" name="Rectangle 2">
            <a:extLst>
              <a:ext uri="{FF2B5EF4-FFF2-40B4-BE49-F238E27FC236}">
                <a16:creationId xmlns:a16="http://schemas.microsoft.com/office/drawing/2014/main" id="{EA26EFAC-73F6-4D83-8813-7BF26324DE4B}"/>
              </a:ext>
            </a:extLst>
          </p:cNvPr>
          <p:cNvSpPr>
            <a:spLocks noChangeArrowheads="1"/>
          </p:cNvSpPr>
          <p:nvPr/>
        </p:nvSpPr>
        <p:spPr bwMode="auto">
          <a:xfrm>
            <a:off x="4737100" y="541020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13316" name="Rectangle 3">
            <a:extLst>
              <a:ext uri="{FF2B5EF4-FFF2-40B4-BE49-F238E27FC236}">
                <a16:creationId xmlns:a16="http://schemas.microsoft.com/office/drawing/2014/main" id="{9B425D5B-2433-4A6F-BEA0-FBE670C45D44}"/>
              </a:ext>
            </a:extLst>
          </p:cNvPr>
          <p:cNvSpPr>
            <a:spLocks noChangeArrowheads="1"/>
          </p:cNvSpPr>
          <p:nvPr/>
        </p:nvSpPr>
        <p:spPr bwMode="auto">
          <a:xfrm>
            <a:off x="4781550" y="3429000"/>
            <a:ext cx="41052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icrosoft YaHei" panose="020B0503020204020204" pitchFamily="34" charset="-122"/>
              </a:defRPr>
            </a:lvl9pPr>
          </a:lstStyle>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cs typeface="Calibri" panose="020F0502020204030204" pitchFamily="34" charset="0"/>
              </a:rPr>
              <a:t>Multiplikatorin</a:t>
            </a:r>
          </a:p>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cs typeface="Calibri" panose="020F0502020204030204" pitchFamily="34" charset="0"/>
              </a:rPr>
              <a:t>Hochschule </a:t>
            </a:r>
          </a:p>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EF593BBC-969F-4E6E-AC2E-63A9DFCFB90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 welchem Land der Erde werden die meisten Schuhe produziert? </a:t>
            </a:r>
          </a:p>
        </p:txBody>
      </p:sp>
      <p:sp>
        <p:nvSpPr>
          <p:cNvPr id="31747" name="Text Box 2">
            <a:extLst>
              <a:ext uri="{FF2B5EF4-FFF2-40B4-BE49-F238E27FC236}">
                <a16:creationId xmlns:a16="http://schemas.microsoft.com/office/drawing/2014/main" id="{1EA3601A-F075-4A24-9DF9-47CF6D178967}"/>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a) Italien</a:t>
            </a:r>
          </a:p>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b) Brasilien</a:t>
            </a:r>
          </a:p>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c) China</a:t>
            </a: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 </a:t>
            </a: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p:txBody>
      </p:sp>
      <p:sp>
        <p:nvSpPr>
          <p:cNvPr id="31748" name="Text Box 5">
            <a:extLst>
              <a:ext uri="{FF2B5EF4-FFF2-40B4-BE49-F238E27FC236}">
                <a16:creationId xmlns:a16="http://schemas.microsoft.com/office/drawing/2014/main" id="{713D97F9-1A5D-4FB9-81DA-31641790870E}"/>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10</a:t>
            </a:r>
          </a:p>
        </p:txBody>
      </p:sp>
      <p:sp>
        <p:nvSpPr>
          <p:cNvPr id="31749" name="Textfeld 1">
            <a:extLst>
              <a:ext uri="{FF2B5EF4-FFF2-40B4-BE49-F238E27FC236}">
                <a16:creationId xmlns:a16="http://schemas.microsoft.com/office/drawing/2014/main" id="{5F981D38-2CAF-4304-97E9-5C83A14F5F54}"/>
              </a:ext>
            </a:extLst>
          </p:cNvPr>
          <p:cNvSpPr txBox="1">
            <a:spLocks noChangeArrowheads="1"/>
          </p:cNvSpPr>
          <p:nvPr/>
        </p:nvSpPr>
        <p:spPr bwMode="auto">
          <a:xfrm>
            <a:off x="6516688" y="6226175"/>
            <a:ext cx="3286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Christina Schöder, SÜDWIND</a:t>
            </a:r>
          </a:p>
        </p:txBody>
      </p:sp>
      <p:pic>
        <p:nvPicPr>
          <p:cNvPr id="9" name="Picture 2">
            <a:extLst>
              <a:ext uri="{FF2B5EF4-FFF2-40B4-BE49-F238E27FC236}">
                <a16:creationId xmlns:a16="http://schemas.microsoft.com/office/drawing/2014/main" id="{298582D8-684C-4DFC-B212-B3D1C7846240}"/>
              </a:ext>
            </a:extLst>
          </p:cNvPr>
          <p:cNvPicPr>
            <a:picLocks noChangeAspect="1" noChangeArrowheads="1"/>
          </p:cNvPicPr>
          <p:nvPr/>
        </p:nvPicPr>
        <p:blipFill>
          <a:blip r:embed="rId3"/>
          <a:srcRect/>
          <a:stretch>
            <a:fillRect/>
          </a:stretch>
        </p:blipFill>
        <p:spPr bwMode="auto">
          <a:xfrm>
            <a:off x="4067944" y="3345128"/>
            <a:ext cx="4701803" cy="2805734"/>
          </a:xfrm>
          <a:prstGeom prst="rect">
            <a:avLst/>
          </a:prstGeom>
          <a:noFill/>
          <a:ln>
            <a:noFill/>
          </a:ln>
          <a:effectLst>
            <a:glow rad="127000">
              <a:srgbClr val="663300"/>
            </a:glow>
            <a:outerShdw dist="35921" dir="2700000" algn="ctr" rotWithShape="0">
              <a:schemeClr val="bg2"/>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87B2CDE5-CB17-4801-934E-9C81B90AE60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Globale Schuhproduktion in 2016</a:t>
            </a:r>
          </a:p>
        </p:txBody>
      </p:sp>
      <p:sp>
        <p:nvSpPr>
          <p:cNvPr id="33795" name="Text Box 2">
            <a:extLst>
              <a:ext uri="{FF2B5EF4-FFF2-40B4-BE49-F238E27FC236}">
                <a16:creationId xmlns:a16="http://schemas.microsoft.com/office/drawing/2014/main" id="{23101578-A6DD-45E1-9F90-D74BDDAAB70F}"/>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p:txBody>
      </p:sp>
      <p:sp>
        <p:nvSpPr>
          <p:cNvPr id="33796" name="Text Box 5">
            <a:extLst>
              <a:ext uri="{FF2B5EF4-FFF2-40B4-BE49-F238E27FC236}">
                <a16:creationId xmlns:a16="http://schemas.microsoft.com/office/drawing/2014/main" id="{F34B7DAA-37D1-40E0-A256-42D7A6A940BD}"/>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11</a:t>
            </a:r>
          </a:p>
        </p:txBody>
      </p:sp>
      <p:pic>
        <p:nvPicPr>
          <p:cNvPr id="33797" name="Picture 6">
            <a:extLst>
              <a:ext uri="{FF2B5EF4-FFF2-40B4-BE49-F238E27FC236}">
                <a16:creationId xmlns:a16="http://schemas.microsoft.com/office/drawing/2014/main" id="{42F12D59-131F-49B1-8B94-1CBF5ECD9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30388"/>
            <a:ext cx="6840537"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Ellipse 8">
            <a:extLst>
              <a:ext uri="{FF2B5EF4-FFF2-40B4-BE49-F238E27FC236}">
                <a16:creationId xmlns:a16="http://schemas.microsoft.com/office/drawing/2014/main" id="{BD81A6DE-94A6-498E-8580-8C473A753536}"/>
              </a:ext>
            </a:extLst>
          </p:cNvPr>
          <p:cNvSpPr>
            <a:spLocks noChangeArrowheads="1"/>
          </p:cNvSpPr>
          <p:nvPr/>
        </p:nvSpPr>
        <p:spPr bwMode="auto">
          <a:xfrm>
            <a:off x="5686425" y="2624138"/>
            <a:ext cx="1927225" cy="1857375"/>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33799" name="Textfeld 3">
            <a:extLst>
              <a:ext uri="{FF2B5EF4-FFF2-40B4-BE49-F238E27FC236}">
                <a16:creationId xmlns:a16="http://schemas.microsoft.com/office/drawing/2014/main" id="{6A771702-387D-4EE2-9690-7605432666EE}"/>
              </a:ext>
            </a:extLst>
          </p:cNvPr>
          <p:cNvSpPr txBox="1">
            <a:spLocks noChangeArrowheads="1"/>
          </p:cNvSpPr>
          <p:nvPr/>
        </p:nvSpPr>
        <p:spPr bwMode="auto">
          <a:xfrm>
            <a:off x="6248400" y="3287713"/>
            <a:ext cx="7953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de-DE" altLang="de-DE" sz="1600" b="1">
                <a:latin typeface="Calibri" panose="020F0502020204030204" pitchFamily="34" charset="0"/>
                <a:cs typeface="Calibri" panose="020F0502020204030204" pitchFamily="34" charset="0"/>
              </a:rPr>
              <a:t>Asien 87%</a:t>
            </a:r>
          </a:p>
        </p:txBody>
      </p:sp>
      <p:pic>
        <p:nvPicPr>
          <p:cNvPr id="33800" name="Picture 7">
            <a:extLst>
              <a:ext uri="{FF2B5EF4-FFF2-40B4-BE49-F238E27FC236}">
                <a16:creationId xmlns:a16="http://schemas.microsoft.com/office/drawing/2014/main" id="{5FE9AAD0-D83F-4CB9-ACB4-F1D1EAAE4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163" y="3157538"/>
            <a:ext cx="61753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feld 12">
            <a:extLst>
              <a:ext uri="{FF2B5EF4-FFF2-40B4-BE49-F238E27FC236}">
                <a16:creationId xmlns:a16="http://schemas.microsoft.com/office/drawing/2014/main" id="{839C80C0-81DA-4201-9C65-7D8A798BA61B}"/>
              </a:ext>
            </a:extLst>
          </p:cNvPr>
          <p:cNvSpPr txBox="1">
            <a:spLocks noChangeArrowheads="1"/>
          </p:cNvSpPr>
          <p:nvPr/>
        </p:nvSpPr>
        <p:spPr bwMode="auto">
          <a:xfrm>
            <a:off x="4641850" y="3257550"/>
            <a:ext cx="811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Europa</a:t>
            </a:r>
          </a:p>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4%</a:t>
            </a:r>
          </a:p>
        </p:txBody>
      </p:sp>
      <p:sp>
        <p:nvSpPr>
          <p:cNvPr id="33802" name="Textfeld 14">
            <a:extLst>
              <a:ext uri="{FF2B5EF4-FFF2-40B4-BE49-F238E27FC236}">
                <a16:creationId xmlns:a16="http://schemas.microsoft.com/office/drawing/2014/main" id="{C54BEA0E-3CE0-42DC-91B4-EADFFFE87453}"/>
              </a:ext>
            </a:extLst>
          </p:cNvPr>
          <p:cNvSpPr txBox="1">
            <a:spLocks noChangeArrowheads="1"/>
          </p:cNvSpPr>
          <p:nvPr/>
        </p:nvSpPr>
        <p:spPr bwMode="auto">
          <a:xfrm>
            <a:off x="4229100" y="4033838"/>
            <a:ext cx="7207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100" b="1"/>
              <a:t>Afrika</a:t>
            </a:r>
          </a:p>
          <a:p>
            <a:pPr eaLnBrk="1">
              <a:lnSpc>
                <a:spcPct val="93000"/>
              </a:lnSpc>
              <a:buClr>
                <a:srgbClr val="000000"/>
              </a:buClr>
              <a:buSzPct val="100000"/>
              <a:buFont typeface="Times New Roman" panose="02020603050405020304" pitchFamily="18" charset="0"/>
              <a:buNone/>
            </a:pPr>
            <a:r>
              <a:rPr lang="de-DE" altLang="de-DE" sz="1100" b="1"/>
              <a:t>2%</a:t>
            </a:r>
          </a:p>
        </p:txBody>
      </p:sp>
      <p:sp>
        <p:nvSpPr>
          <p:cNvPr id="33803" name="Textfeld 17">
            <a:extLst>
              <a:ext uri="{FF2B5EF4-FFF2-40B4-BE49-F238E27FC236}">
                <a16:creationId xmlns:a16="http://schemas.microsoft.com/office/drawing/2014/main" id="{841AC702-AE8A-41F3-B964-AC19ADFD74FC}"/>
              </a:ext>
            </a:extLst>
          </p:cNvPr>
          <p:cNvSpPr txBox="1">
            <a:spLocks noChangeArrowheads="1"/>
          </p:cNvSpPr>
          <p:nvPr/>
        </p:nvSpPr>
        <p:spPr bwMode="auto">
          <a:xfrm>
            <a:off x="2698750" y="4749800"/>
            <a:ext cx="7207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100" b="1"/>
              <a:t>Süd-amerika</a:t>
            </a:r>
          </a:p>
          <a:p>
            <a:pPr eaLnBrk="1">
              <a:lnSpc>
                <a:spcPct val="93000"/>
              </a:lnSpc>
              <a:buClr>
                <a:srgbClr val="000000"/>
              </a:buClr>
              <a:buSzPct val="100000"/>
              <a:buFont typeface="Times New Roman" panose="02020603050405020304" pitchFamily="18" charset="0"/>
              <a:buNone/>
            </a:pPr>
            <a:r>
              <a:rPr lang="de-DE" altLang="de-DE" sz="1100" b="1"/>
              <a:t>5%</a:t>
            </a:r>
          </a:p>
        </p:txBody>
      </p:sp>
      <p:sp>
        <p:nvSpPr>
          <p:cNvPr id="33804" name="Textfeld 19">
            <a:extLst>
              <a:ext uri="{FF2B5EF4-FFF2-40B4-BE49-F238E27FC236}">
                <a16:creationId xmlns:a16="http://schemas.microsoft.com/office/drawing/2014/main" id="{8391AB7C-7063-4BB8-A959-D572A7107351}"/>
              </a:ext>
            </a:extLst>
          </p:cNvPr>
          <p:cNvSpPr txBox="1">
            <a:spLocks noChangeArrowheads="1"/>
          </p:cNvSpPr>
          <p:nvPr/>
        </p:nvSpPr>
        <p:spPr bwMode="auto">
          <a:xfrm>
            <a:off x="1979613" y="2887663"/>
            <a:ext cx="6715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900" b="1"/>
              <a:t>Nord-amerika</a:t>
            </a:r>
          </a:p>
          <a:p>
            <a:pPr eaLnBrk="1">
              <a:lnSpc>
                <a:spcPct val="93000"/>
              </a:lnSpc>
              <a:buClr>
                <a:srgbClr val="000000"/>
              </a:buClr>
              <a:buSzPct val="100000"/>
              <a:buFont typeface="Times New Roman" panose="02020603050405020304" pitchFamily="18" charset="0"/>
              <a:buNone/>
            </a:pPr>
            <a:r>
              <a:rPr lang="de-DE" altLang="de-DE" sz="1100" b="1"/>
              <a:t>2%</a:t>
            </a:r>
          </a:p>
        </p:txBody>
      </p:sp>
      <p:pic>
        <p:nvPicPr>
          <p:cNvPr id="33805" name="Picture 7">
            <a:extLst>
              <a:ext uri="{FF2B5EF4-FFF2-40B4-BE49-F238E27FC236}">
                <a16:creationId xmlns:a16="http://schemas.microsoft.com/office/drawing/2014/main" id="{21332357-29A3-4052-B687-F1361BA88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4343400"/>
            <a:ext cx="6175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Ellipse 16">
            <a:extLst>
              <a:ext uri="{FF2B5EF4-FFF2-40B4-BE49-F238E27FC236}">
                <a16:creationId xmlns:a16="http://schemas.microsoft.com/office/drawing/2014/main" id="{C936BC95-B75A-4128-82C9-493EDAB406F8}"/>
              </a:ext>
            </a:extLst>
          </p:cNvPr>
          <p:cNvSpPr>
            <a:spLocks noChangeArrowheads="1"/>
          </p:cNvSpPr>
          <p:nvPr/>
        </p:nvSpPr>
        <p:spPr bwMode="auto">
          <a:xfrm>
            <a:off x="3251200" y="5064125"/>
            <a:ext cx="762000" cy="752475"/>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pic>
        <p:nvPicPr>
          <p:cNvPr id="33807" name="Picture 7">
            <a:extLst>
              <a:ext uri="{FF2B5EF4-FFF2-40B4-BE49-F238E27FC236}">
                <a16:creationId xmlns:a16="http://schemas.microsoft.com/office/drawing/2014/main" id="{F191EC75-3BB0-4B2A-89DA-36F67FAB8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3194050"/>
            <a:ext cx="6175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Textfeld 14">
            <a:extLst>
              <a:ext uri="{FF2B5EF4-FFF2-40B4-BE49-F238E27FC236}">
                <a16:creationId xmlns:a16="http://schemas.microsoft.com/office/drawing/2014/main" id="{0F9AC48E-BEB7-4F96-961D-56E9372F875C}"/>
              </a:ext>
            </a:extLst>
          </p:cNvPr>
          <p:cNvSpPr txBox="1">
            <a:spLocks noChangeArrowheads="1"/>
          </p:cNvSpPr>
          <p:nvPr/>
        </p:nvSpPr>
        <p:spPr bwMode="auto">
          <a:xfrm>
            <a:off x="4779963" y="4479925"/>
            <a:ext cx="7143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Afrika</a:t>
            </a:r>
          </a:p>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2%</a:t>
            </a:r>
          </a:p>
        </p:txBody>
      </p:sp>
      <p:sp>
        <p:nvSpPr>
          <p:cNvPr id="33809" name="Textfeld 17">
            <a:extLst>
              <a:ext uri="{FF2B5EF4-FFF2-40B4-BE49-F238E27FC236}">
                <a16:creationId xmlns:a16="http://schemas.microsoft.com/office/drawing/2014/main" id="{3B6435B3-B27F-43EE-B82F-F209E5654027}"/>
              </a:ext>
            </a:extLst>
          </p:cNvPr>
          <p:cNvSpPr txBox="1">
            <a:spLocks noChangeArrowheads="1"/>
          </p:cNvSpPr>
          <p:nvPr/>
        </p:nvSpPr>
        <p:spPr bwMode="auto">
          <a:xfrm>
            <a:off x="3292475" y="5197475"/>
            <a:ext cx="71596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Süd-amerika</a:t>
            </a:r>
          </a:p>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5%</a:t>
            </a:r>
          </a:p>
        </p:txBody>
      </p:sp>
      <p:sp>
        <p:nvSpPr>
          <p:cNvPr id="33810" name="Textfeld 19">
            <a:extLst>
              <a:ext uri="{FF2B5EF4-FFF2-40B4-BE49-F238E27FC236}">
                <a16:creationId xmlns:a16="http://schemas.microsoft.com/office/drawing/2014/main" id="{3B2E1CC1-8859-43AC-A2AD-B046068ED9E1}"/>
              </a:ext>
            </a:extLst>
          </p:cNvPr>
          <p:cNvSpPr txBox="1">
            <a:spLocks noChangeArrowheads="1"/>
          </p:cNvSpPr>
          <p:nvPr/>
        </p:nvSpPr>
        <p:spPr bwMode="auto">
          <a:xfrm>
            <a:off x="2481263" y="3238500"/>
            <a:ext cx="6651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Nord-amerika</a:t>
            </a:r>
          </a:p>
          <a:p>
            <a:pPr algn="ctr" eaLnBrk="1">
              <a:lnSpc>
                <a:spcPct val="93000"/>
              </a:lnSpc>
              <a:buClr>
                <a:srgbClr val="000000"/>
              </a:buClr>
              <a:buSzPct val="100000"/>
              <a:buFont typeface="Times New Roman" panose="02020603050405020304" pitchFamily="18" charset="0"/>
              <a:buNone/>
            </a:pPr>
            <a:r>
              <a:rPr lang="de-DE" altLang="de-DE" sz="1100" b="1">
                <a:latin typeface="Calibri" panose="020F0502020204030204" pitchFamily="34" charset="0"/>
                <a:cs typeface="Calibri" panose="020F0502020204030204" pitchFamily="34" charset="0"/>
              </a:rPr>
              <a:t>2%</a:t>
            </a:r>
          </a:p>
        </p:txBody>
      </p:sp>
      <p:sp>
        <p:nvSpPr>
          <p:cNvPr id="33811" name="Rechteck 1">
            <a:extLst>
              <a:ext uri="{FF2B5EF4-FFF2-40B4-BE49-F238E27FC236}">
                <a16:creationId xmlns:a16="http://schemas.microsoft.com/office/drawing/2014/main" id="{6086CEE4-9B14-47D5-AA85-E69D86CF7838}"/>
              </a:ext>
            </a:extLst>
          </p:cNvPr>
          <p:cNvSpPr>
            <a:spLocks noChangeArrowheads="1"/>
          </p:cNvSpPr>
          <p:nvPr/>
        </p:nvSpPr>
        <p:spPr bwMode="auto">
          <a:xfrm>
            <a:off x="2984500" y="6604000"/>
            <a:ext cx="73231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Datenquelle: World Footwear Yearbook 2017, eigene Darstellung, Karte: Matti Mattila/flickr.com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33CF6544-5A8C-4D46-8E19-5BD22C0C112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Internationale Wertschöpfungsströme</a:t>
            </a:r>
          </a:p>
        </p:txBody>
      </p:sp>
      <p:sp>
        <p:nvSpPr>
          <p:cNvPr id="35843" name="Text Box 5">
            <a:extLst>
              <a:ext uri="{FF2B5EF4-FFF2-40B4-BE49-F238E27FC236}">
                <a16:creationId xmlns:a16="http://schemas.microsoft.com/office/drawing/2014/main" id="{0C8B71B8-31D2-475B-9131-2A3C1E1354F2}"/>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12</a:t>
            </a:r>
          </a:p>
        </p:txBody>
      </p:sp>
      <p:sp>
        <p:nvSpPr>
          <p:cNvPr id="35844" name="Rechteck 1">
            <a:extLst>
              <a:ext uri="{FF2B5EF4-FFF2-40B4-BE49-F238E27FC236}">
                <a16:creationId xmlns:a16="http://schemas.microsoft.com/office/drawing/2014/main" id="{DECE9149-6C3B-4A94-8E19-1EAC71822BF5}"/>
              </a:ext>
            </a:extLst>
          </p:cNvPr>
          <p:cNvSpPr>
            <a:spLocks noChangeArrowheads="1"/>
          </p:cNvSpPr>
          <p:nvPr/>
        </p:nvSpPr>
        <p:spPr bwMode="auto">
          <a:xfrm>
            <a:off x="4211638" y="6026150"/>
            <a:ext cx="73231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Datenquelle: World Footwear Yearbook 2014, Darstellung: SÜDWIND</a:t>
            </a:r>
          </a:p>
        </p:txBody>
      </p:sp>
      <p:pic>
        <p:nvPicPr>
          <p:cNvPr id="35845" name="Picture 3">
            <a:extLst>
              <a:ext uri="{FF2B5EF4-FFF2-40B4-BE49-F238E27FC236}">
                <a16:creationId xmlns:a16="http://schemas.microsoft.com/office/drawing/2014/main" id="{F1E8A00C-6148-42D2-AC6A-34C6441F3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2497138"/>
            <a:ext cx="75596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A26DC69A-05E8-46F0-A0C2-1F4F228266F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Wie hoch ist der durchschnittliche Exportpreis eines Paar Schuhe in China im Vergleich zu Deutschland?</a:t>
            </a:r>
          </a:p>
        </p:txBody>
      </p:sp>
      <p:sp>
        <p:nvSpPr>
          <p:cNvPr id="37891" name="Text Box 2">
            <a:extLst>
              <a:ext uri="{FF2B5EF4-FFF2-40B4-BE49-F238E27FC236}">
                <a16:creationId xmlns:a16="http://schemas.microsoft.com/office/drawing/2014/main" id="{F7848E2D-BE83-4471-849A-AE74FFF71993}"/>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r>
              <a:rPr lang="de-DE" altLang="de-DE" sz="2800">
                <a:solidFill>
                  <a:srgbClr val="002060"/>
                </a:solidFill>
                <a:latin typeface="Calibri" panose="020F0502020204030204" pitchFamily="34" charset="0"/>
                <a:cs typeface="Calibri" panose="020F0502020204030204" pitchFamily="34" charset="0"/>
              </a:rPr>
              <a:t>a) 8,91 USD in China und 30,20 USD in Deutschland</a:t>
            </a:r>
          </a:p>
          <a:p>
            <a:pPr eaLnBrk="1" hangingPunct="1">
              <a:spcBef>
                <a:spcPts val="488"/>
              </a:spcBef>
              <a:buClr>
                <a:srgbClr val="003366"/>
              </a:buClr>
              <a:buSzPct val="75000"/>
            </a:pPr>
            <a:r>
              <a:rPr lang="de-DE" altLang="de-DE" sz="2800">
                <a:solidFill>
                  <a:srgbClr val="002060"/>
                </a:solidFill>
                <a:latin typeface="Calibri" panose="020F0502020204030204" pitchFamily="34" charset="0"/>
                <a:cs typeface="Calibri" panose="020F0502020204030204" pitchFamily="34" charset="0"/>
              </a:rPr>
              <a:t>b) 6,15 USD in China und 18,97 USD in Deutschland</a:t>
            </a:r>
          </a:p>
          <a:p>
            <a:pPr eaLnBrk="1" hangingPunct="1">
              <a:spcBef>
                <a:spcPts val="488"/>
              </a:spcBef>
              <a:buClr>
                <a:srgbClr val="003366"/>
              </a:buClr>
              <a:buSzPct val="75000"/>
            </a:pPr>
            <a:r>
              <a:rPr lang="de-DE" altLang="de-DE" sz="2800">
                <a:solidFill>
                  <a:srgbClr val="002060"/>
                </a:solidFill>
                <a:latin typeface="Calibri" panose="020F0502020204030204" pitchFamily="34" charset="0"/>
                <a:cs typeface="Calibri" panose="020F0502020204030204" pitchFamily="34" charset="0"/>
              </a:rPr>
              <a:t>c) 4,44 USD in China und 22,62 USD in Deutschland</a:t>
            </a:r>
          </a:p>
        </p:txBody>
      </p:sp>
      <p:sp>
        <p:nvSpPr>
          <p:cNvPr id="37892" name="Text Box 5">
            <a:extLst>
              <a:ext uri="{FF2B5EF4-FFF2-40B4-BE49-F238E27FC236}">
                <a16:creationId xmlns:a16="http://schemas.microsoft.com/office/drawing/2014/main" id="{2190C4A9-7B86-4103-ABE8-11AC330A5B9B}"/>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13</a:t>
            </a:r>
          </a:p>
        </p:txBody>
      </p:sp>
      <p:pic>
        <p:nvPicPr>
          <p:cNvPr id="37893" name="Picture 3">
            <a:extLst>
              <a:ext uri="{FF2B5EF4-FFF2-40B4-BE49-F238E27FC236}">
                <a16:creationId xmlns:a16="http://schemas.microsoft.com/office/drawing/2014/main" id="{68A4F737-BECB-42EC-8AA3-4A4ADE00F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368">
            <a:off x="3602038" y="4171950"/>
            <a:ext cx="310673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hteck 1">
            <a:extLst>
              <a:ext uri="{FF2B5EF4-FFF2-40B4-BE49-F238E27FC236}">
                <a16:creationId xmlns:a16="http://schemas.microsoft.com/office/drawing/2014/main" id="{E39308FA-B7F0-4F4B-8411-FBA8050E3437}"/>
              </a:ext>
            </a:extLst>
          </p:cNvPr>
          <p:cNvSpPr>
            <a:spLocks noChangeArrowheads="1"/>
          </p:cNvSpPr>
          <p:nvPr/>
        </p:nvSpPr>
        <p:spPr bwMode="auto">
          <a:xfrm>
            <a:off x="4143375" y="6350000"/>
            <a:ext cx="15430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freeimages.com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74AEE0A6-3C99-4D03-9995-5324EAD2EA6E}"/>
              </a:ext>
            </a:extLst>
          </p:cNvPr>
          <p:cNvSpPr txBox="1">
            <a:spLocks noChangeArrowheads="1"/>
          </p:cNvSpPr>
          <p:nvPr/>
        </p:nvSpPr>
        <p:spPr bwMode="auto">
          <a:xfrm>
            <a:off x="971550" y="757238"/>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Durchschnittliche Exportpreise von Schuhen</a:t>
            </a:r>
          </a:p>
        </p:txBody>
      </p:sp>
      <p:sp>
        <p:nvSpPr>
          <p:cNvPr id="39939" name="Text Box 2">
            <a:extLst>
              <a:ext uri="{FF2B5EF4-FFF2-40B4-BE49-F238E27FC236}">
                <a16:creationId xmlns:a16="http://schemas.microsoft.com/office/drawing/2014/main" id="{E321A95F-98A3-4C99-A2AA-B23DEC803026}"/>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800">
              <a:solidFill>
                <a:srgbClr val="002060"/>
              </a:solidFill>
              <a:latin typeface="Calibri" panose="020F0502020204030204" pitchFamily="34" charset="0"/>
              <a:cs typeface="Calibri" panose="020F0502020204030204" pitchFamily="34" charset="0"/>
            </a:endParaRPr>
          </a:p>
        </p:txBody>
      </p:sp>
      <p:sp>
        <p:nvSpPr>
          <p:cNvPr id="39940" name="Text Box 5">
            <a:extLst>
              <a:ext uri="{FF2B5EF4-FFF2-40B4-BE49-F238E27FC236}">
                <a16:creationId xmlns:a16="http://schemas.microsoft.com/office/drawing/2014/main" id="{1B73B48E-74BB-4F86-A235-9BBB66324D2D}"/>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14</a:t>
            </a:r>
          </a:p>
        </p:txBody>
      </p:sp>
      <p:graphicFrame>
        <p:nvGraphicFramePr>
          <p:cNvPr id="8" name="Tabelle 7">
            <a:extLst>
              <a:ext uri="{FF2B5EF4-FFF2-40B4-BE49-F238E27FC236}">
                <a16:creationId xmlns:a16="http://schemas.microsoft.com/office/drawing/2014/main" id="{5D0A5832-6740-4141-862F-FF393BD4F944}"/>
              </a:ext>
            </a:extLst>
          </p:cNvPr>
          <p:cNvGraphicFramePr>
            <a:graphicFrameLocks noGrp="1"/>
          </p:cNvGraphicFramePr>
          <p:nvPr/>
        </p:nvGraphicFramePr>
        <p:xfrm>
          <a:off x="2414588" y="1406525"/>
          <a:ext cx="5114925" cy="5172075"/>
        </p:xfrm>
        <a:graphic>
          <a:graphicData uri="http://schemas.openxmlformats.org/drawingml/2006/table">
            <a:tbl>
              <a:tblPr/>
              <a:tblGrid>
                <a:gridCol w="2557463">
                  <a:extLst>
                    <a:ext uri="{9D8B030D-6E8A-4147-A177-3AD203B41FA5}">
                      <a16:colId xmlns:a16="http://schemas.microsoft.com/office/drawing/2014/main" val="20000"/>
                    </a:ext>
                  </a:extLst>
                </a:gridCol>
                <a:gridCol w="2557462">
                  <a:extLst>
                    <a:ext uri="{9D8B030D-6E8A-4147-A177-3AD203B41FA5}">
                      <a16:colId xmlns:a16="http://schemas.microsoft.com/office/drawing/2014/main" val="20001"/>
                    </a:ext>
                  </a:extLst>
                </a:gridCol>
              </a:tblGrid>
              <a:tr h="346807">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700" b="1" i="0" u="none" strike="noStrike" cap="none" normalizeH="0" baseline="0" dirty="0">
                          <a:ln>
                            <a:noFill/>
                          </a:ln>
                          <a:solidFill>
                            <a:srgbClr val="FFFFFF"/>
                          </a:solidFill>
                          <a:effectLst/>
                          <a:latin typeface="Calibri" panose="020F0502020204030204" pitchFamily="34" charset="0"/>
                          <a:ea typeface="Microsoft YaHei" panose="020B0503020204020204" pitchFamily="34" charset="-122"/>
                          <a:cs typeface="Calibri" panose="020F0502020204030204" pitchFamily="34" charset="0"/>
                        </a:rPr>
                        <a:t>Land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700" b="1" i="0" u="none" strike="noStrike" cap="none" normalizeH="0" baseline="0" dirty="0">
                          <a:ln>
                            <a:noFill/>
                          </a:ln>
                          <a:solidFill>
                            <a:srgbClr val="FFFFFF"/>
                          </a:solidFill>
                          <a:effectLst/>
                          <a:latin typeface="Calibri" panose="020F0502020204030204" pitchFamily="34" charset="0"/>
                          <a:ea typeface="Microsoft YaHei" panose="020B0503020204020204" pitchFamily="34" charset="-122"/>
                          <a:cs typeface="Calibri" panose="020F0502020204030204" pitchFamily="34" charset="0"/>
                        </a:rPr>
                        <a:t>Exportpreis</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0"/>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Italien </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50,92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01"/>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Portugal</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31,88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02"/>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Frankreich</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31,74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03"/>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Belgien</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24,50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04"/>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Rumänien</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24,01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05"/>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Deutschland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22,62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06"/>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Spanien</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22,03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07"/>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Indonesien</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20,88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08"/>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Niederlande</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19,99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09"/>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Slowakei </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17,20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10"/>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Hong Kong</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16,65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11"/>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Vietnam</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16,09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12"/>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Indien</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13,08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13"/>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GB</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12,83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6F6"/>
                    </a:solidFill>
                  </a:tcPr>
                </a:tc>
                <a:extLst>
                  <a:ext uri="{0D108BD9-81ED-4DB2-BD59-A6C34878D82A}">
                    <a16:rowId xmlns:a16="http://schemas.microsoft.com/office/drawing/2014/main" val="10014"/>
                  </a:ext>
                </a:extLst>
              </a:tr>
              <a:tr h="32168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China</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5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  4,44 USD</a:t>
                      </a:r>
                    </a:p>
                  </a:txBody>
                  <a:tcPr marL="87737" marR="87737" marT="43860" marB="438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CEC"/>
                    </a:solidFill>
                  </a:tcPr>
                </a:tc>
                <a:extLst>
                  <a:ext uri="{0D108BD9-81ED-4DB2-BD59-A6C34878D82A}">
                    <a16:rowId xmlns:a16="http://schemas.microsoft.com/office/drawing/2014/main" val="10015"/>
                  </a:ext>
                </a:extLst>
              </a:tr>
            </a:tbl>
          </a:graphicData>
        </a:graphic>
      </p:graphicFrame>
      <p:sp>
        <p:nvSpPr>
          <p:cNvPr id="39994" name="Textfeld 3">
            <a:extLst>
              <a:ext uri="{FF2B5EF4-FFF2-40B4-BE49-F238E27FC236}">
                <a16:creationId xmlns:a16="http://schemas.microsoft.com/office/drawing/2014/main" id="{12C18AF0-4C34-4D6A-8169-5033F5C80223}"/>
              </a:ext>
            </a:extLst>
          </p:cNvPr>
          <p:cNvSpPr txBox="1">
            <a:spLocks noChangeArrowheads="1"/>
          </p:cNvSpPr>
          <p:nvPr/>
        </p:nvSpPr>
        <p:spPr bwMode="auto">
          <a:xfrm>
            <a:off x="3348038" y="6605588"/>
            <a:ext cx="885666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Datenquelle: World Footwear Yearbook 2015, eigene Darstellung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3694C853-D616-4D3A-8BBB-0EEC5CE3F799}"/>
              </a:ext>
            </a:extLst>
          </p:cNvPr>
          <p:cNvSpPr txBox="1">
            <a:spLocks noChangeArrowheads="1"/>
          </p:cNvSpPr>
          <p:nvPr/>
        </p:nvSpPr>
        <p:spPr bwMode="auto">
          <a:xfrm>
            <a:off x="971550" y="757238"/>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Preisanalyse eines Turnschuhs </a:t>
            </a:r>
          </a:p>
        </p:txBody>
      </p:sp>
      <p:sp>
        <p:nvSpPr>
          <p:cNvPr id="41987" name="Text Box 2">
            <a:extLst>
              <a:ext uri="{FF2B5EF4-FFF2-40B4-BE49-F238E27FC236}">
                <a16:creationId xmlns:a16="http://schemas.microsoft.com/office/drawing/2014/main" id="{86C2A264-2C55-48A8-9D09-487EA5092A25}"/>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800">
              <a:solidFill>
                <a:srgbClr val="002060"/>
              </a:solidFill>
              <a:latin typeface="Calibri" panose="020F0502020204030204" pitchFamily="34" charset="0"/>
              <a:cs typeface="Calibri" panose="020F0502020204030204" pitchFamily="34" charset="0"/>
            </a:endParaRPr>
          </a:p>
        </p:txBody>
      </p:sp>
      <p:sp>
        <p:nvSpPr>
          <p:cNvPr id="41988" name="Text Box 5">
            <a:extLst>
              <a:ext uri="{FF2B5EF4-FFF2-40B4-BE49-F238E27FC236}">
                <a16:creationId xmlns:a16="http://schemas.microsoft.com/office/drawing/2014/main" id="{F97B6C26-2ACE-4DCC-BDE2-AA1059A253B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15</a:t>
            </a:r>
          </a:p>
        </p:txBody>
      </p:sp>
      <p:sp>
        <p:nvSpPr>
          <p:cNvPr id="41989" name="Textfeld 3">
            <a:extLst>
              <a:ext uri="{FF2B5EF4-FFF2-40B4-BE49-F238E27FC236}">
                <a16:creationId xmlns:a16="http://schemas.microsoft.com/office/drawing/2014/main" id="{330C0223-0044-4015-9C33-CCC104EA666A}"/>
              </a:ext>
            </a:extLst>
          </p:cNvPr>
          <p:cNvSpPr txBox="1">
            <a:spLocks noChangeArrowheads="1"/>
          </p:cNvSpPr>
          <p:nvPr/>
        </p:nvSpPr>
        <p:spPr bwMode="auto">
          <a:xfrm>
            <a:off x="4006850" y="6594475"/>
            <a:ext cx="22971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Darstellung: SÜDWIND</a:t>
            </a:r>
          </a:p>
        </p:txBody>
      </p:sp>
      <p:pic>
        <p:nvPicPr>
          <p:cNvPr id="41990" name="Picture 2">
            <a:extLst>
              <a:ext uri="{FF2B5EF4-FFF2-40B4-BE49-F238E27FC236}">
                <a16:creationId xmlns:a16="http://schemas.microsoft.com/office/drawing/2014/main" id="{3607878C-9018-4A92-A245-0E3125711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1558925"/>
            <a:ext cx="4105275"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419F1C9D-7DE4-4F2E-B776-EE883CC1DF2D}"/>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Wie viele Arbeitsschritte können anfallen, um einen Laufschuh herzustellen?</a:t>
            </a:r>
          </a:p>
        </p:txBody>
      </p:sp>
      <p:sp>
        <p:nvSpPr>
          <p:cNvPr id="44035" name="Text Box 2">
            <a:extLst>
              <a:ext uri="{FF2B5EF4-FFF2-40B4-BE49-F238E27FC236}">
                <a16:creationId xmlns:a16="http://schemas.microsoft.com/office/drawing/2014/main" id="{A2F365F6-D218-421A-A05D-B3139990AD7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r>
              <a:rPr lang="pt-BR" altLang="de-DE" sz="2800">
                <a:solidFill>
                  <a:srgbClr val="002060"/>
                </a:solidFill>
                <a:latin typeface="Calibri" panose="020F0502020204030204" pitchFamily="34" charset="0"/>
                <a:cs typeface="Calibri" panose="020F0502020204030204" pitchFamily="34" charset="0"/>
              </a:rPr>
              <a:t>a) 40 </a:t>
            </a:r>
            <a:r>
              <a:rPr lang="de-DE" altLang="de-DE" sz="2800">
                <a:solidFill>
                  <a:srgbClr val="003366"/>
                </a:solidFill>
                <a:latin typeface="Calibri" panose="020F0502020204030204" pitchFamily="34" charset="0"/>
                <a:cs typeface="Calibri" panose="020F0502020204030204" pitchFamily="34" charset="0"/>
              </a:rPr>
              <a:t>Arbeitsschritte</a:t>
            </a:r>
            <a:endParaRPr lang="pt-BR"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r>
              <a:rPr lang="pt-BR" altLang="de-DE" sz="2800">
                <a:solidFill>
                  <a:srgbClr val="002060"/>
                </a:solidFill>
                <a:latin typeface="Calibri" panose="020F0502020204030204" pitchFamily="34" charset="0"/>
                <a:cs typeface="Calibri" panose="020F0502020204030204" pitchFamily="34" charset="0"/>
              </a:rPr>
              <a:t>b) 125</a:t>
            </a:r>
            <a:r>
              <a:rPr lang="de-DE" altLang="de-DE" sz="2800">
                <a:solidFill>
                  <a:srgbClr val="003366"/>
                </a:solidFill>
                <a:latin typeface="Calibri" panose="020F0502020204030204" pitchFamily="34" charset="0"/>
                <a:cs typeface="Calibri" panose="020F0502020204030204" pitchFamily="34" charset="0"/>
              </a:rPr>
              <a:t> Arbeitsschritte</a:t>
            </a:r>
            <a:endParaRPr lang="pt-BR"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r>
              <a:rPr lang="pt-BR" altLang="de-DE" sz="2800">
                <a:solidFill>
                  <a:srgbClr val="002060"/>
                </a:solidFill>
                <a:latin typeface="Calibri" panose="020F0502020204030204" pitchFamily="34" charset="0"/>
                <a:cs typeface="Calibri" panose="020F0502020204030204" pitchFamily="34" charset="0"/>
              </a:rPr>
              <a:t>c) 360</a:t>
            </a:r>
            <a:r>
              <a:rPr lang="de-DE" altLang="de-DE" sz="2800">
                <a:solidFill>
                  <a:srgbClr val="003366"/>
                </a:solidFill>
                <a:latin typeface="Calibri" panose="020F0502020204030204" pitchFamily="34" charset="0"/>
                <a:cs typeface="Calibri" panose="020F0502020204030204" pitchFamily="34" charset="0"/>
              </a:rPr>
              <a:t> Arbeitsschritte</a:t>
            </a:r>
            <a:endParaRPr lang="pt-BR" altLang="de-DE" sz="2800">
              <a:solidFill>
                <a:srgbClr val="002060"/>
              </a:solidFill>
              <a:latin typeface="Calibri" panose="020F0502020204030204" pitchFamily="34" charset="0"/>
              <a:cs typeface="Calibri" panose="020F0502020204030204" pitchFamily="34" charset="0"/>
            </a:endParaRPr>
          </a:p>
        </p:txBody>
      </p:sp>
      <p:sp>
        <p:nvSpPr>
          <p:cNvPr id="44036" name="Text Box 5">
            <a:extLst>
              <a:ext uri="{FF2B5EF4-FFF2-40B4-BE49-F238E27FC236}">
                <a16:creationId xmlns:a16="http://schemas.microsoft.com/office/drawing/2014/main" id="{0267659B-E079-4CE6-A5C4-02F52B95FA51}"/>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16</a:t>
            </a:r>
          </a:p>
        </p:txBody>
      </p:sp>
      <p:sp>
        <p:nvSpPr>
          <p:cNvPr id="44037" name="Rechteck 1">
            <a:extLst>
              <a:ext uri="{FF2B5EF4-FFF2-40B4-BE49-F238E27FC236}">
                <a16:creationId xmlns:a16="http://schemas.microsoft.com/office/drawing/2014/main" id="{13E1A1DD-B606-429E-A452-EF6051725B8F}"/>
              </a:ext>
            </a:extLst>
          </p:cNvPr>
          <p:cNvSpPr>
            <a:spLocks noChangeArrowheads="1"/>
          </p:cNvSpPr>
          <p:nvPr/>
        </p:nvSpPr>
        <p:spPr bwMode="auto">
          <a:xfrm>
            <a:off x="7372350" y="6553200"/>
            <a:ext cx="15430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freeimages.com</a:t>
            </a:r>
          </a:p>
        </p:txBody>
      </p:sp>
      <p:pic>
        <p:nvPicPr>
          <p:cNvPr id="44038" name="Picture 2">
            <a:extLst>
              <a:ext uri="{FF2B5EF4-FFF2-40B4-BE49-F238E27FC236}">
                <a16:creationId xmlns:a16="http://schemas.microsoft.com/office/drawing/2014/main" id="{4ECF330F-D604-44F4-A5B2-AE95AF3D9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850" y="401478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7A6B1D7D-733B-49B2-88C3-02292629B683}"/>
              </a:ext>
            </a:extLst>
          </p:cNvPr>
          <p:cNvSpPr txBox="1">
            <a:spLocks noChangeArrowheads="1"/>
          </p:cNvSpPr>
          <p:nvPr/>
        </p:nvSpPr>
        <p:spPr bwMode="auto">
          <a:xfrm>
            <a:off x="971550" y="757238"/>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Wertschöpfungskette von Schuhen</a:t>
            </a:r>
          </a:p>
        </p:txBody>
      </p:sp>
      <p:sp>
        <p:nvSpPr>
          <p:cNvPr id="46083" name="Text Box 2">
            <a:extLst>
              <a:ext uri="{FF2B5EF4-FFF2-40B4-BE49-F238E27FC236}">
                <a16:creationId xmlns:a16="http://schemas.microsoft.com/office/drawing/2014/main" id="{CB55CD35-79EB-4891-8912-45B00E73689D}"/>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800">
              <a:solidFill>
                <a:srgbClr val="002060"/>
              </a:solidFill>
              <a:latin typeface="Calibri" panose="020F0502020204030204" pitchFamily="34" charset="0"/>
              <a:cs typeface="Calibri" panose="020F0502020204030204" pitchFamily="34" charset="0"/>
            </a:endParaRPr>
          </a:p>
        </p:txBody>
      </p:sp>
      <p:sp>
        <p:nvSpPr>
          <p:cNvPr id="46084" name="Text Box 5">
            <a:extLst>
              <a:ext uri="{FF2B5EF4-FFF2-40B4-BE49-F238E27FC236}">
                <a16:creationId xmlns:a16="http://schemas.microsoft.com/office/drawing/2014/main" id="{F77A579E-A821-481B-888B-A719FFC0DD0D}"/>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17</a:t>
            </a:r>
          </a:p>
        </p:txBody>
      </p:sp>
      <p:pic>
        <p:nvPicPr>
          <p:cNvPr id="46085" name="Picture 2">
            <a:extLst>
              <a:ext uri="{FF2B5EF4-FFF2-40B4-BE49-F238E27FC236}">
                <a16:creationId xmlns:a16="http://schemas.microsoft.com/office/drawing/2014/main" id="{24B6DB70-A5F4-4CA3-9E6B-41A4AE530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9" r="5907"/>
          <a:stretch>
            <a:fillRect/>
          </a:stretch>
        </p:blipFill>
        <p:spPr bwMode="auto">
          <a:xfrm>
            <a:off x="2959100" y="1836738"/>
            <a:ext cx="7493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3">
            <a:extLst>
              <a:ext uri="{FF2B5EF4-FFF2-40B4-BE49-F238E27FC236}">
                <a16:creationId xmlns:a16="http://schemas.microsoft.com/office/drawing/2014/main" id="{07247664-6704-4C99-83CB-B4D38028E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100" y="3103563"/>
            <a:ext cx="7254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4">
            <a:extLst>
              <a:ext uri="{FF2B5EF4-FFF2-40B4-BE49-F238E27FC236}">
                <a16:creationId xmlns:a16="http://schemas.microsoft.com/office/drawing/2014/main" id="{6B48604E-1180-4907-B488-0527FF9AD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275" y="4333875"/>
            <a:ext cx="7461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5">
            <a:extLst>
              <a:ext uri="{FF2B5EF4-FFF2-40B4-BE49-F238E27FC236}">
                <a16:creationId xmlns:a16="http://schemas.microsoft.com/office/drawing/2014/main" id="{CF059FF5-D3DD-4918-90E0-A6CEA4387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0" y="5634038"/>
            <a:ext cx="7731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feld 1">
            <a:extLst>
              <a:ext uri="{FF2B5EF4-FFF2-40B4-BE49-F238E27FC236}">
                <a16:creationId xmlns:a16="http://schemas.microsoft.com/office/drawing/2014/main" id="{7EEAF6E8-61E3-48DF-82F3-6B7E7888C380}"/>
              </a:ext>
            </a:extLst>
          </p:cNvPr>
          <p:cNvSpPr txBox="1">
            <a:spLocks noChangeArrowheads="1"/>
          </p:cNvSpPr>
          <p:nvPr/>
        </p:nvSpPr>
        <p:spPr bwMode="auto">
          <a:xfrm>
            <a:off x="3851275" y="1979613"/>
            <a:ext cx="4537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2400" b="1">
                <a:latin typeface="Calibri" panose="020F0502020204030204" pitchFamily="34" charset="0"/>
                <a:cs typeface="Calibri" panose="020F0502020204030204" pitchFamily="34" charset="0"/>
              </a:rPr>
              <a:t>Konzeption und Design </a:t>
            </a:r>
          </a:p>
        </p:txBody>
      </p:sp>
      <p:pic>
        <p:nvPicPr>
          <p:cNvPr id="46090" name="Picture 6">
            <a:extLst>
              <a:ext uri="{FF2B5EF4-FFF2-40B4-BE49-F238E27FC236}">
                <a16:creationId xmlns:a16="http://schemas.microsoft.com/office/drawing/2014/main" id="{C547806C-986A-4A84-A83C-3365D7344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888" y="2520950"/>
            <a:ext cx="339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91" name="Textfeld 10">
            <a:extLst>
              <a:ext uri="{FF2B5EF4-FFF2-40B4-BE49-F238E27FC236}">
                <a16:creationId xmlns:a16="http://schemas.microsoft.com/office/drawing/2014/main" id="{BCBD0C50-13C1-4F7F-A32D-51556D8DD216}"/>
              </a:ext>
            </a:extLst>
          </p:cNvPr>
          <p:cNvSpPr txBox="1">
            <a:spLocks noChangeArrowheads="1"/>
          </p:cNvSpPr>
          <p:nvPr/>
        </p:nvSpPr>
        <p:spPr bwMode="auto">
          <a:xfrm>
            <a:off x="3851275" y="3206750"/>
            <a:ext cx="59690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2400" b="1">
                <a:latin typeface="Calibri" panose="020F0502020204030204" pitchFamily="34" charset="0"/>
                <a:cs typeface="Calibri" panose="020F0502020204030204" pitchFamily="34" charset="0"/>
              </a:rPr>
              <a:t>Produktion</a:t>
            </a:r>
          </a:p>
        </p:txBody>
      </p:sp>
      <p:pic>
        <p:nvPicPr>
          <p:cNvPr id="46092" name="Picture 6">
            <a:extLst>
              <a:ext uri="{FF2B5EF4-FFF2-40B4-BE49-F238E27FC236}">
                <a16:creationId xmlns:a16="http://schemas.microsoft.com/office/drawing/2014/main" id="{147C531E-B45B-47D2-84CF-7F9C6C5857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188" y="3752850"/>
            <a:ext cx="339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93" name="Textfeld 12">
            <a:extLst>
              <a:ext uri="{FF2B5EF4-FFF2-40B4-BE49-F238E27FC236}">
                <a16:creationId xmlns:a16="http://schemas.microsoft.com/office/drawing/2014/main" id="{4BB8BD1D-141D-47EE-90AB-F99CA671810E}"/>
              </a:ext>
            </a:extLst>
          </p:cNvPr>
          <p:cNvSpPr txBox="1">
            <a:spLocks noChangeArrowheads="1"/>
          </p:cNvSpPr>
          <p:nvPr/>
        </p:nvSpPr>
        <p:spPr bwMode="auto">
          <a:xfrm>
            <a:off x="3851275" y="4475163"/>
            <a:ext cx="45370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2400" b="1">
                <a:latin typeface="Calibri" panose="020F0502020204030204" pitchFamily="34" charset="0"/>
                <a:cs typeface="Calibri" panose="020F0502020204030204" pitchFamily="34" charset="0"/>
              </a:rPr>
              <a:t>Transport/Logistik </a:t>
            </a:r>
          </a:p>
        </p:txBody>
      </p:sp>
      <p:pic>
        <p:nvPicPr>
          <p:cNvPr id="46094" name="Picture 6">
            <a:extLst>
              <a:ext uri="{FF2B5EF4-FFF2-40B4-BE49-F238E27FC236}">
                <a16:creationId xmlns:a16="http://schemas.microsoft.com/office/drawing/2014/main" id="{1C61278D-41AE-446C-80DD-5B97E1EEF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6900" y="5053013"/>
            <a:ext cx="339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95" name="Textfeld 14">
            <a:extLst>
              <a:ext uri="{FF2B5EF4-FFF2-40B4-BE49-F238E27FC236}">
                <a16:creationId xmlns:a16="http://schemas.microsoft.com/office/drawing/2014/main" id="{52947100-BBCB-44AD-BF52-C330760863AC}"/>
              </a:ext>
            </a:extLst>
          </p:cNvPr>
          <p:cNvSpPr txBox="1">
            <a:spLocks noChangeArrowheads="1"/>
          </p:cNvSpPr>
          <p:nvPr/>
        </p:nvSpPr>
        <p:spPr bwMode="auto">
          <a:xfrm>
            <a:off x="3851275" y="5745163"/>
            <a:ext cx="45370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2400" b="1">
                <a:latin typeface="Calibri" panose="020F0502020204030204" pitchFamily="34" charset="0"/>
                <a:cs typeface="Calibri" panose="020F0502020204030204" pitchFamily="34" charset="0"/>
              </a:rPr>
              <a:t>Vertrieb/Einzelhandel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621C242C-6606-465D-AD8E-10C3193DACE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Produktionsländer für Leder</a:t>
            </a:r>
          </a:p>
        </p:txBody>
      </p:sp>
      <p:sp>
        <p:nvSpPr>
          <p:cNvPr id="48131" name="Text Box 5">
            <a:extLst>
              <a:ext uri="{FF2B5EF4-FFF2-40B4-BE49-F238E27FC236}">
                <a16:creationId xmlns:a16="http://schemas.microsoft.com/office/drawing/2014/main" id="{4F79901E-293C-412D-86B4-715C75055A1A}"/>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18</a:t>
            </a:r>
          </a:p>
        </p:txBody>
      </p:sp>
      <p:sp>
        <p:nvSpPr>
          <p:cNvPr id="48132" name="Rechteck 1">
            <a:extLst>
              <a:ext uri="{FF2B5EF4-FFF2-40B4-BE49-F238E27FC236}">
                <a16:creationId xmlns:a16="http://schemas.microsoft.com/office/drawing/2014/main" id="{BDD116C0-E847-4366-A4B7-DD300807D508}"/>
              </a:ext>
            </a:extLst>
          </p:cNvPr>
          <p:cNvSpPr>
            <a:spLocks noChangeArrowheads="1"/>
          </p:cNvSpPr>
          <p:nvPr/>
        </p:nvSpPr>
        <p:spPr bwMode="auto">
          <a:xfrm>
            <a:off x="1036638" y="5967413"/>
            <a:ext cx="73215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400">
                <a:latin typeface="Calibri" panose="020F0502020204030204" pitchFamily="34" charset="0"/>
                <a:cs typeface="Calibri" panose="020F0502020204030204" pitchFamily="34" charset="0"/>
              </a:rPr>
              <a:t>Ranking nach Durchschnittswerten für die Jahre 2014 und 2015 (Schätzung) des World Statistical Compendium for raw hides and skins, leather and leather footwear 1999-2015 (FAO 2016). </a:t>
            </a:r>
          </a:p>
        </p:txBody>
      </p:sp>
      <p:graphicFrame>
        <p:nvGraphicFramePr>
          <p:cNvPr id="8" name="Tabelle 7">
            <a:extLst>
              <a:ext uri="{FF2B5EF4-FFF2-40B4-BE49-F238E27FC236}">
                <a16:creationId xmlns:a16="http://schemas.microsoft.com/office/drawing/2014/main" id="{695BF3CF-4DA3-4DD3-BCBE-90E5D0FD307B}"/>
              </a:ext>
            </a:extLst>
          </p:cNvPr>
          <p:cNvGraphicFramePr>
            <a:graphicFrameLocks noGrp="1"/>
          </p:cNvGraphicFramePr>
          <p:nvPr/>
        </p:nvGraphicFramePr>
        <p:xfrm>
          <a:off x="1036638" y="2184400"/>
          <a:ext cx="7756525" cy="3573463"/>
        </p:xfrm>
        <a:graphic>
          <a:graphicData uri="http://schemas.openxmlformats.org/drawingml/2006/table">
            <a:tbl>
              <a:tblPr/>
              <a:tblGrid>
                <a:gridCol w="3879056">
                  <a:extLst>
                    <a:ext uri="{9D8B030D-6E8A-4147-A177-3AD203B41FA5}">
                      <a16:colId xmlns:a16="http://schemas.microsoft.com/office/drawing/2014/main" val="20000"/>
                    </a:ext>
                  </a:extLst>
                </a:gridCol>
                <a:gridCol w="3877469">
                  <a:extLst>
                    <a:ext uri="{9D8B030D-6E8A-4147-A177-3AD203B41FA5}">
                      <a16:colId xmlns:a16="http://schemas.microsoft.com/office/drawing/2014/main" val="20001"/>
                    </a:ext>
                  </a:extLst>
                </a:gridCol>
              </a:tblGrid>
              <a:tr h="647547">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a:ln>
                            <a:noFill/>
                          </a:ln>
                          <a:solidFill>
                            <a:srgbClr val="FFFFFF"/>
                          </a:solidFill>
                          <a:effectLst/>
                          <a:latin typeface="Calibri" panose="020F0502020204030204" pitchFamily="34" charset="0"/>
                          <a:ea typeface="Microsoft YaHei" panose="020B0503020204020204" pitchFamily="34" charset="-122"/>
                          <a:cs typeface="Calibri" panose="020F0502020204030204" pitchFamily="34" charset="0"/>
                        </a:rPr>
                        <a:t>Land </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Calibri" panose="020F0502020204030204" pitchFamily="34" charset="0"/>
                          <a:ea typeface="Microsoft YaHei" panose="020B0503020204020204" pitchFamily="34" charset="-122"/>
                          <a:cs typeface="Calibri" panose="020F0502020204030204" pitchFamily="34" charset="0"/>
                        </a:rPr>
                        <a:t>Lederproduktion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Calibri" panose="020F0502020204030204" pitchFamily="34" charset="0"/>
                          <a:ea typeface="Microsoft YaHei" panose="020B0503020204020204" pitchFamily="34" charset="-122"/>
                          <a:cs typeface="Calibri" panose="020F0502020204030204" pitchFamily="34" charset="0"/>
                        </a:rPr>
                        <a:t>(Angabe in Quadratfuß, gerundet)</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 China</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2,5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1"/>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2. Brasilien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1,9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2"/>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3. Russland</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1,3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3"/>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4. Italien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1,05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4"/>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5. Südkorea</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1,05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5"/>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6. Indien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0,7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6"/>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7. Argentinien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0,7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7"/>
                  </a:ext>
                </a:extLst>
              </a:tr>
              <a:tr h="36573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8. USA</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3366"/>
                          </a:solidFill>
                          <a:effectLst/>
                          <a:latin typeface="Calibri" panose="020F0502020204030204" pitchFamily="34" charset="0"/>
                          <a:ea typeface="Microsoft YaHei" panose="020B0503020204020204" pitchFamily="34" charset="-122"/>
                          <a:cs typeface="Calibri" panose="020F0502020204030204" pitchFamily="34" charset="0"/>
                        </a:rPr>
                        <a:t>0,6 Milliarden</a:t>
                      </a:r>
                    </a:p>
                  </a:txBody>
                  <a:tcPr marL="91425" marR="91425"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utoShape 16">
            <a:extLst>
              <a:ext uri="{FF2B5EF4-FFF2-40B4-BE49-F238E27FC236}">
                <a16:creationId xmlns:a16="http://schemas.microsoft.com/office/drawing/2014/main" id="{11FAD6A4-BD43-4F54-A1BE-F329693E9D33}"/>
              </a:ext>
            </a:extLst>
          </p:cNvPr>
          <p:cNvSpPr>
            <a:spLocks noChangeArrowheads="1"/>
          </p:cNvSpPr>
          <p:nvPr/>
        </p:nvSpPr>
        <p:spPr bwMode="auto">
          <a:xfrm>
            <a:off x="1674813" y="5386388"/>
            <a:ext cx="2767012" cy="1008062"/>
          </a:xfrm>
          <a:prstGeom prst="roundRect">
            <a:avLst>
              <a:gd name="adj" fmla="val 16667"/>
            </a:avLst>
          </a:prstGeom>
          <a:solidFill>
            <a:schemeClr val="bg2">
              <a:lumMod val="40000"/>
              <a:lumOff val="60000"/>
            </a:schemeClr>
          </a:solidFill>
          <a:ln w="9525">
            <a:solidFill>
              <a:schemeClr val="tx1">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dirty="0">
              <a:latin typeface="Arial" charset="0"/>
              <a:ea typeface="Microsoft YaHei" charset="0"/>
              <a:cs typeface="Microsoft YaHei" charset="0"/>
            </a:endParaRPr>
          </a:p>
        </p:txBody>
      </p:sp>
      <p:sp>
        <p:nvSpPr>
          <p:cNvPr id="50" name="AutoShape 16">
            <a:extLst>
              <a:ext uri="{FF2B5EF4-FFF2-40B4-BE49-F238E27FC236}">
                <a16:creationId xmlns:a16="http://schemas.microsoft.com/office/drawing/2014/main" id="{47B9386B-8B41-4128-ABE0-1E26954DE3D0}"/>
              </a:ext>
            </a:extLst>
          </p:cNvPr>
          <p:cNvSpPr>
            <a:spLocks noChangeArrowheads="1"/>
          </p:cNvSpPr>
          <p:nvPr/>
        </p:nvSpPr>
        <p:spPr bwMode="auto">
          <a:xfrm>
            <a:off x="1674813" y="4233863"/>
            <a:ext cx="2767012" cy="1008062"/>
          </a:xfrm>
          <a:prstGeom prst="roundRect">
            <a:avLst>
              <a:gd name="adj" fmla="val 16667"/>
            </a:avLst>
          </a:prstGeom>
          <a:solidFill>
            <a:schemeClr val="bg2">
              <a:lumMod val="40000"/>
              <a:lumOff val="60000"/>
            </a:schemeClr>
          </a:solidFill>
          <a:ln w="9525">
            <a:solidFill>
              <a:schemeClr val="bg2">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dirty="0">
              <a:latin typeface="Arial" charset="0"/>
              <a:ea typeface="Microsoft YaHei" charset="0"/>
              <a:cs typeface="Microsoft YaHei" charset="0"/>
            </a:endParaRPr>
          </a:p>
        </p:txBody>
      </p:sp>
      <p:sp>
        <p:nvSpPr>
          <p:cNvPr id="49" name="AutoShape 16">
            <a:extLst>
              <a:ext uri="{FF2B5EF4-FFF2-40B4-BE49-F238E27FC236}">
                <a16:creationId xmlns:a16="http://schemas.microsoft.com/office/drawing/2014/main" id="{F5873BA1-BFCF-409E-8F56-1D464D1F8073}"/>
              </a:ext>
            </a:extLst>
          </p:cNvPr>
          <p:cNvSpPr>
            <a:spLocks noChangeArrowheads="1"/>
          </p:cNvSpPr>
          <p:nvPr/>
        </p:nvSpPr>
        <p:spPr bwMode="auto">
          <a:xfrm>
            <a:off x="1674813" y="3081338"/>
            <a:ext cx="2767012" cy="1008062"/>
          </a:xfrm>
          <a:prstGeom prst="roundRect">
            <a:avLst>
              <a:gd name="adj" fmla="val 16667"/>
            </a:avLst>
          </a:prstGeom>
          <a:solidFill>
            <a:schemeClr val="bg2">
              <a:lumMod val="40000"/>
              <a:lumOff val="60000"/>
            </a:schemeClr>
          </a:solidFill>
          <a:ln w="9525">
            <a:solidFill>
              <a:srgbClr val="00B0F0"/>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dirty="0">
              <a:latin typeface="Arial" charset="0"/>
              <a:ea typeface="Microsoft YaHei" charset="0"/>
              <a:cs typeface="Microsoft YaHei" charset="0"/>
            </a:endParaRPr>
          </a:p>
        </p:txBody>
      </p:sp>
      <p:sp>
        <p:nvSpPr>
          <p:cNvPr id="50181" name="Text Box 1">
            <a:extLst>
              <a:ext uri="{FF2B5EF4-FFF2-40B4-BE49-F238E27FC236}">
                <a16:creationId xmlns:a16="http://schemas.microsoft.com/office/drawing/2014/main" id="{DE3CD99A-85F4-4EC1-A382-06E6BFB717E5}"/>
              </a:ext>
            </a:extLst>
          </p:cNvPr>
          <p:cNvSpPr txBox="1">
            <a:spLocks noChangeArrowheads="1"/>
          </p:cNvSpPr>
          <p:nvPr/>
        </p:nvSpPr>
        <p:spPr bwMode="auto">
          <a:xfrm>
            <a:off x="909638" y="981075"/>
            <a:ext cx="800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spcBef>
                <a:spcPts val="600"/>
              </a:spcBef>
              <a:buSzPct val="75000"/>
            </a:pPr>
            <a:r>
              <a:rPr lang="de-DE" altLang="de-DE" sz="2800" b="1">
                <a:solidFill>
                  <a:srgbClr val="002060"/>
                </a:solidFill>
                <a:latin typeface="Calibri" panose="020F0502020204030204" pitchFamily="34" charset="0"/>
                <a:cs typeface="Calibri" panose="020F0502020204030204" pitchFamily="34" charset="0"/>
              </a:rPr>
              <a:t>Kategorisierung von Siegeln</a:t>
            </a:r>
          </a:p>
        </p:txBody>
      </p:sp>
      <p:sp>
        <p:nvSpPr>
          <p:cNvPr id="50182" name="Text Box 5">
            <a:extLst>
              <a:ext uri="{FF2B5EF4-FFF2-40B4-BE49-F238E27FC236}">
                <a16:creationId xmlns:a16="http://schemas.microsoft.com/office/drawing/2014/main" id="{083665A4-0C30-4AE9-AC94-2EA0D1BC666B}"/>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19</a:t>
            </a:r>
            <a:endParaRPr lang="de-DE" altLang="de-DE" sz="2600" b="1">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sp>
        <p:nvSpPr>
          <p:cNvPr id="36" name="AutoShape 16">
            <a:extLst>
              <a:ext uri="{FF2B5EF4-FFF2-40B4-BE49-F238E27FC236}">
                <a16:creationId xmlns:a16="http://schemas.microsoft.com/office/drawing/2014/main" id="{33D5A588-8763-4508-9F41-0F010B0755A9}"/>
              </a:ext>
            </a:extLst>
          </p:cNvPr>
          <p:cNvSpPr>
            <a:spLocks noChangeArrowheads="1"/>
          </p:cNvSpPr>
          <p:nvPr/>
        </p:nvSpPr>
        <p:spPr bwMode="auto">
          <a:xfrm>
            <a:off x="4572000" y="1930400"/>
            <a:ext cx="3789363" cy="982663"/>
          </a:xfrm>
          <a:prstGeom prst="roundRect">
            <a:avLst>
              <a:gd name="adj" fmla="val 16667"/>
            </a:avLst>
          </a:prstGeom>
          <a:solidFill>
            <a:schemeClr val="bg2">
              <a:lumMod val="40000"/>
              <a:lumOff val="60000"/>
            </a:schemeClr>
          </a:solidFill>
          <a:ln w="9525">
            <a:solidFill>
              <a:schemeClr val="bg2">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a:latin typeface="Arial" charset="0"/>
              <a:ea typeface="Microsoft YaHei" charset="0"/>
              <a:cs typeface="Microsoft YaHei" charset="0"/>
            </a:endParaRPr>
          </a:p>
        </p:txBody>
      </p:sp>
      <p:sp>
        <p:nvSpPr>
          <p:cNvPr id="37" name="AutoShape 20">
            <a:extLst>
              <a:ext uri="{FF2B5EF4-FFF2-40B4-BE49-F238E27FC236}">
                <a16:creationId xmlns:a16="http://schemas.microsoft.com/office/drawing/2014/main" id="{5A0C3C9B-6E55-41EC-AFB2-48F63711D861}"/>
              </a:ext>
            </a:extLst>
          </p:cNvPr>
          <p:cNvSpPr>
            <a:spLocks noChangeArrowheads="1"/>
          </p:cNvSpPr>
          <p:nvPr/>
        </p:nvSpPr>
        <p:spPr bwMode="auto">
          <a:xfrm>
            <a:off x="4572000" y="3081338"/>
            <a:ext cx="3789363" cy="1008062"/>
          </a:xfrm>
          <a:prstGeom prst="roundRect">
            <a:avLst>
              <a:gd name="adj" fmla="val 16667"/>
            </a:avLst>
          </a:prstGeom>
          <a:solidFill>
            <a:schemeClr val="bg2">
              <a:lumMod val="40000"/>
              <a:lumOff val="60000"/>
            </a:schemeClr>
          </a:solidFill>
          <a:ln w="9525">
            <a:solidFill>
              <a:schemeClr val="bg2">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a:latin typeface="Arial" charset="0"/>
              <a:ea typeface="Microsoft YaHei" charset="0"/>
              <a:cs typeface="Microsoft YaHei" charset="0"/>
            </a:endParaRPr>
          </a:p>
        </p:txBody>
      </p:sp>
      <p:sp>
        <p:nvSpPr>
          <p:cNvPr id="38" name="AutoShape 21">
            <a:extLst>
              <a:ext uri="{FF2B5EF4-FFF2-40B4-BE49-F238E27FC236}">
                <a16:creationId xmlns:a16="http://schemas.microsoft.com/office/drawing/2014/main" id="{CC06C45B-1999-451C-B19C-DC4F6B66D6FD}"/>
              </a:ext>
            </a:extLst>
          </p:cNvPr>
          <p:cNvSpPr>
            <a:spLocks noChangeArrowheads="1"/>
          </p:cNvSpPr>
          <p:nvPr/>
        </p:nvSpPr>
        <p:spPr bwMode="auto">
          <a:xfrm>
            <a:off x="4572000" y="4248150"/>
            <a:ext cx="3789363" cy="1008063"/>
          </a:xfrm>
          <a:prstGeom prst="roundRect">
            <a:avLst>
              <a:gd name="adj" fmla="val 16667"/>
            </a:avLst>
          </a:prstGeom>
          <a:solidFill>
            <a:schemeClr val="bg2">
              <a:lumMod val="40000"/>
              <a:lumOff val="60000"/>
            </a:schemeClr>
          </a:solidFill>
          <a:ln w="9525">
            <a:solidFill>
              <a:schemeClr val="bg2">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a:latin typeface="Arial" charset="0"/>
              <a:ea typeface="Microsoft YaHei" charset="0"/>
              <a:cs typeface="Microsoft YaHei" charset="0"/>
            </a:endParaRPr>
          </a:p>
        </p:txBody>
      </p:sp>
      <p:sp>
        <p:nvSpPr>
          <p:cNvPr id="39" name="AutoShape 22">
            <a:extLst>
              <a:ext uri="{FF2B5EF4-FFF2-40B4-BE49-F238E27FC236}">
                <a16:creationId xmlns:a16="http://schemas.microsoft.com/office/drawing/2014/main" id="{9E25BABE-F094-4BEA-86E5-B045FE023C7D}"/>
              </a:ext>
            </a:extLst>
          </p:cNvPr>
          <p:cNvSpPr>
            <a:spLocks noChangeArrowheads="1"/>
          </p:cNvSpPr>
          <p:nvPr/>
        </p:nvSpPr>
        <p:spPr bwMode="auto">
          <a:xfrm>
            <a:off x="4572000" y="5386388"/>
            <a:ext cx="3789363" cy="1008062"/>
          </a:xfrm>
          <a:prstGeom prst="roundRect">
            <a:avLst>
              <a:gd name="adj" fmla="val 16667"/>
            </a:avLst>
          </a:prstGeom>
          <a:solidFill>
            <a:schemeClr val="bg2">
              <a:lumMod val="40000"/>
              <a:lumOff val="60000"/>
            </a:schemeClr>
          </a:solidFill>
          <a:ln w="9525">
            <a:solidFill>
              <a:schemeClr val="bg2">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a:latin typeface="Arial" charset="0"/>
              <a:ea typeface="Microsoft YaHei" charset="0"/>
              <a:cs typeface="Microsoft YaHei" charset="0"/>
            </a:endParaRPr>
          </a:p>
        </p:txBody>
      </p:sp>
      <p:sp>
        <p:nvSpPr>
          <p:cNvPr id="50187" name="Text Box 24">
            <a:extLst>
              <a:ext uri="{FF2B5EF4-FFF2-40B4-BE49-F238E27FC236}">
                <a16:creationId xmlns:a16="http://schemas.microsoft.com/office/drawing/2014/main" id="{712C31C4-EB5C-4B5A-BE07-CBB5AECF3016}"/>
              </a:ext>
            </a:extLst>
          </p:cNvPr>
          <p:cNvSpPr txBox="1">
            <a:spLocks noChangeArrowheads="1"/>
          </p:cNvSpPr>
          <p:nvPr/>
        </p:nvSpPr>
        <p:spPr bwMode="auto">
          <a:xfrm>
            <a:off x="1733550" y="3409950"/>
            <a:ext cx="2930525" cy="3508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b="1">
                <a:solidFill>
                  <a:srgbClr val="002060"/>
                </a:solidFill>
                <a:latin typeface="Calibri" panose="020F0502020204030204" pitchFamily="34" charset="0"/>
                <a:cs typeface="Calibri" panose="020F0502020204030204" pitchFamily="34" charset="0"/>
              </a:rPr>
              <a:t>Was ist der Schwerpunkt?</a:t>
            </a:r>
          </a:p>
        </p:txBody>
      </p:sp>
      <p:sp>
        <p:nvSpPr>
          <p:cNvPr id="50188" name="Text Box 25">
            <a:extLst>
              <a:ext uri="{FF2B5EF4-FFF2-40B4-BE49-F238E27FC236}">
                <a16:creationId xmlns:a16="http://schemas.microsoft.com/office/drawing/2014/main" id="{7859112E-B48A-4B75-90F3-2EF883A56BA5}"/>
              </a:ext>
            </a:extLst>
          </p:cNvPr>
          <p:cNvSpPr txBox="1">
            <a:spLocks noChangeArrowheads="1"/>
          </p:cNvSpPr>
          <p:nvPr/>
        </p:nvSpPr>
        <p:spPr bwMode="auto">
          <a:xfrm>
            <a:off x="1733550" y="4316413"/>
            <a:ext cx="2651125" cy="8651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a:lnSpc>
                <a:spcPct val="93000"/>
              </a:lnSpc>
              <a:spcBef>
                <a:spcPct val="50000"/>
              </a:spcBef>
              <a:buClr>
                <a:srgbClr val="000000"/>
              </a:buClr>
              <a:buSzPct val="100000"/>
              <a:buFont typeface="Times New Roman" panose="02020603050405020304" pitchFamily="18" charset="0"/>
              <a:buNone/>
            </a:pPr>
            <a:r>
              <a:rPr lang="de-DE" altLang="de-DE" b="1">
                <a:solidFill>
                  <a:srgbClr val="002060"/>
                </a:solidFill>
                <a:latin typeface="Calibri" panose="020F0502020204030204" pitchFamily="34" charset="0"/>
                <a:cs typeface="Calibri" panose="020F0502020204030204" pitchFamily="34" charset="0"/>
              </a:rPr>
              <a:t>Um welchen Schritt der textilen Kette handelt es sich?</a:t>
            </a:r>
          </a:p>
        </p:txBody>
      </p:sp>
      <p:sp>
        <p:nvSpPr>
          <p:cNvPr id="50189" name="Text Box 26">
            <a:extLst>
              <a:ext uri="{FF2B5EF4-FFF2-40B4-BE49-F238E27FC236}">
                <a16:creationId xmlns:a16="http://schemas.microsoft.com/office/drawing/2014/main" id="{82184638-D13F-4160-9528-F54DCC461A02}"/>
              </a:ext>
            </a:extLst>
          </p:cNvPr>
          <p:cNvSpPr txBox="1">
            <a:spLocks noChangeArrowheads="1"/>
          </p:cNvSpPr>
          <p:nvPr/>
        </p:nvSpPr>
        <p:spPr bwMode="auto">
          <a:xfrm>
            <a:off x="1885950" y="5700713"/>
            <a:ext cx="3522663" cy="3794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000" b="1">
                <a:solidFill>
                  <a:srgbClr val="002060"/>
                </a:solidFill>
                <a:latin typeface="Calibri" panose="020F0502020204030204" pitchFamily="34" charset="0"/>
                <a:cs typeface="Calibri" panose="020F0502020204030204" pitchFamily="34" charset="0"/>
              </a:rPr>
              <a:t>Was wird zertifiziert?</a:t>
            </a:r>
          </a:p>
        </p:txBody>
      </p:sp>
      <p:sp>
        <p:nvSpPr>
          <p:cNvPr id="50190" name="Text Box 30">
            <a:extLst>
              <a:ext uri="{FF2B5EF4-FFF2-40B4-BE49-F238E27FC236}">
                <a16:creationId xmlns:a16="http://schemas.microsoft.com/office/drawing/2014/main" id="{8F67D73E-8F4C-4358-BFC8-3F28F4B4E74E}"/>
              </a:ext>
            </a:extLst>
          </p:cNvPr>
          <p:cNvSpPr txBox="1">
            <a:spLocks noChangeArrowheads="1"/>
          </p:cNvSpPr>
          <p:nvPr/>
        </p:nvSpPr>
        <p:spPr bwMode="auto">
          <a:xfrm>
            <a:off x="4787900" y="1963738"/>
            <a:ext cx="50419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Hersteller </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Verbände/Organisationen</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Staaten/Staatengemeinschaften</a:t>
            </a:r>
          </a:p>
        </p:txBody>
      </p:sp>
      <p:sp>
        <p:nvSpPr>
          <p:cNvPr id="50191" name="Text Box 31">
            <a:extLst>
              <a:ext uri="{FF2B5EF4-FFF2-40B4-BE49-F238E27FC236}">
                <a16:creationId xmlns:a16="http://schemas.microsoft.com/office/drawing/2014/main" id="{AC533B3F-51FD-44DD-8163-CB852131A0ED}"/>
              </a:ext>
            </a:extLst>
          </p:cNvPr>
          <p:cNvSpPr txBox="1">
            <a:spLocks noChangeArrowheads="1"/>
          </p:cNvSpPr>
          <p:nvPr/>
        </p:nvSpPr>
        <p:spPr bwMode="auto">
          <a:xfrm>
            <a:off x="4787900" y="3048000"/>
            <a:ext cx="482441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a:latin typeface="Calibri" panose="020F0502020204030204" pitchFamily="34" charset="0"/>
                <a:cs typeface="Calibri" panose="020F0502020204030204" pitchFamily="34" charset="0"/>
              </a:rPr>
              <a:t>Umwelt</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Gesundheit</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Sozialverträglichkeit</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Fairer Handel</a:t>
            </a:r>
          </a:p>
        </p:txBody>
      </p:sp>
      <p:sp>
        <p:nvSpPr>
          <p:cNvPr id="50192" name="Text Box 32">
            <a:extLst>
              <a:ext uri="{FF2B5EF4-FFF2-40B4-BE49-F238E27FC236}">
                <a16:creationId xmlns:a16="http://schemas.microsoft.com/office/drawing/2014/main" id="{049390CF-FE71-4CB6-A5DF-5F093A60AB2F}"/>
              </a:ext>
            </a:extLst>
          </p:cNvPr>
          <p:cNvSpPr txBox="1">
            <a:spLocks noChangeArrowheads="1"/>
          </p:cNvSpPr>
          <p:nvPr/>
        </p:nvSpPr>
        <p:spPr bwMode="auto">
          <a:xfrm>
            <a:off x="4787900" y="4198938"/>
            <a:ext cx="453707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a:latin typeface="Calibri" panose="020F0502020204030204" pitchFamily="34" charset="0"/>
                <a:cs typeface="Calibri" panose="020F0502020204030204" pitchFamily="34" charset="0"/>
              </a:rPr>
              <a:t>Anbau</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Produktionsprozess</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Produkt</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Entsorgung</a:t>
            </a:r>
          </a:p>
        </p:txBody>
      </p:sp>
      <p:sp>
        <p:nvSpPr>
          <p:cNvPr id="50193" name="Text Box 33">
            <a:extLst>
              <a:ext uri="{FF2B5EF4-FFF2-40B4-BE49-F238E27FC236}">
                <a16:creationId xmlns:a16="http://schemas.microsoft.com/office/drawing/2014/main" id="{C481660A-CFB7-46D1-BC9B-0BCBF0F7D525}"/>
              </a:ext>
            </a:extLst>
          </p:cNvPr>
          <p:cNvSpPr txBox="1">
            <a:spLocks noChangeArrowheads="1"/>
          </p:cNvSpPr>
          <p:nvPr/>
        </p:nvSpPr>
        <p:spPr bwMode="auto">
          <a:xfrm>
            <a:off x="4787900" y="5416550"/>
            <a:ext cx="45370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Produkt</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Produzierende Fabrik</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Herstellerunternehmen</a:t>
            </a:r>
          </a:p>
        </p:txBody>
      </p:sp>
      <p:sp>
        <p:nvSpPr>
          <p:cNvPr id="48" name="AutoShape 16">
            <a:extLst>
              <a:ext uri="{FF2B5EF4-FFF2-40B4-BE49-F238E27FC236}">
                <a16:creationId xmlns:a16="http://schemas.microsoft.com/office/drawing/2014/main" id="{DDFD639E-9461-4DDE-A70A-A7B6334A63C4}"/>
              </a:ext>
            </a:extLst>
          </p:cNvPr>
          <p:cNvSpPr>
            <a:spLocks noChangeArrowheads="1"/>
          </p:cNvSpPr>
          <p:nvPr/>
        </p:nvSpPr>
        <p:spPr bwMode="auto">
          <a:xfrm>
            <a:off x="1674813" y="1930400"/>
            <a:ext cx="2767012" cy="985838"/>
          </a:xfrm>
          <a:prstGeom prst="roundRect">
            <a:avLst>
              <a:gd name="adj" fmla="val 16667"/>
            </a:avLst>
          </a:prstGeom>
          <a:solidFill>
            <a:schemeClr val="bg2">
              <a:lumMod val="40000"/>
              <a:lumOff val="60000"/>
            </a:schemeClr>
          </a:solidFill>
          <a:ln w="9525">
            <a:solidFill>
              <a:schemeClr val="bg2">
                <a:lumMod val="40000"/>
                <a:lumOff val="60000"/>
              </a:schemeClr>
            </a:solidFill>
            <a:round/>
            <a:headEnd/>
            <a:tailEnd/>
          </a:ln>
          <a:effectLst/>
        </p:spPr>
        <p:txBody>
          <a:bodyPr wrap="none" anchor="ctr"/>
          <a:lstStyle/>
          <a:p>
            <a:pPr eaLnBrk="1">
              <a:lnSpc>
                <a:spcPct val="93000"/>
              </a:lnSpc>
              <a:buClr>
                <a:srgbClr val="000000"/>
              </a:buClr>
              <a:buSzPct val="100000"/>
              <a:buFont typeface="Times New Roman" charset="0"/>
              <a:buNone/>
              <a:defRPr/>
            </a:pPr>
            <a:endParaRPr lang="de-DE" dirty="0">
              <a:latin typeface="Arial" charset="0"/>
              <a:ea typeface="Microsoft YaHei" charset="0"/>
              <a:cs typeface="Microsoft YaHei" charset="0"/>
            </a:endParaRPr>
          </a:p>
        </p:txBody>
      </p:sp>
      <p:sp>
        <p:nvSpPr>
          <p:cNvPr id="50195" name="Text Box 23">
            <a:extLst>
              <a:ext uri="{FF2B5EF4-FFF2-40B4-BE49-F238E27FC236}">
                <a16:creationId xmlns:a16="http://schemas.microsoft.com/office/drawing/2014/main" id="{1D1BBC61-5B7E-45D5-BD6E-4022DC1841F5}"/>
              </a:ext>
            </a:extLst>
          </p:cNvPr>
          <p:cNvSpPr txBox="1">
            <a:spLocks noChangeArrowheads="1"/>
          </p:cNvSpPr>
          <p:nvPr/>
        </p:nvSpPr>
        <p:spPr bwMode="auto">
          <a:xfrm>
            <a:off x="1916113" y="2255838"/>
            <a:ext cx="2930525" cy="3794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000" b="1">
                <a:solidFill>
                  <a:srgbClr val="002060"/>
                </a:solidFill>
                <a:latin typeface="Calibri" panose="020F0502020204030204" pitchFamily="34" charset="0"/>
                <a:cs typeface="Calibri" panose="020F0502020204030204" pitchFamily="34" charset="0"/>
              </a:rPr>
              <a:t>Wer hat‘s erfunden?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a:extLst>
              <a:ext uri="{FF2B5EF4-FFF2-40B4-BE49-F238E27FC236}">
                <a16:creationId xmlns:a16="http://schemas.microsoft.com/office/drawing/2014/main" id="{98947F29-DCCE-4537-9F19-E9E254C33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hteck 1">
            <a:extLst>
              <a:ext uri="{FF2B5EF4-FFF2-40B4-BE49-F238E27FC236}">
                <a16:creationId xmlns:a16="http://schemas.microsoft.com/office/drawing/2014/main" id="{171B38CE-E7E4-49D4-B8A4-4958CB445297}"/>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2</a:t>
            </a:r>
            <a:endParaRPr lang="de-DE" altLang="de-DE"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E74BA988-2C73-4C57-9D02-DCE6D9332425}"/>
              </a:ext>
            </a:extLst>
          </p:cNvPr>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15365" name="Rechteck 3">
            <a:extLst>
              <a:ext uri="{FF2B5EF4-FFF2-40B4-BE49-F238E27FC236}">
                <a16:creationId xmlns:a16="http://schemas.microsoft.com/office/drawing/2014/main" id="{2D13E4AD-E6D8-4F03-A582-DBBE294DEEAA}"/>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
            <a:extLst>
              <a:ext uri="{FF2B5EF4-FFF2-40B4-BE49-F238E27FC236}">
                <a16:creationId xmlns:a16="http://schemas.microsoft.com/office/drawing/2014/main" id="{3FAE7AF2-65D8-4F6F-B094-07ECA7B20B06}"/>
              </a:ext>
            </a:extLst>
          </p:cNvPr>
          <p:cNvSpPr>
            <a:spLocks noChangeArrowheads="1"/>
          </p:cNvSpPr>
          <p:nvPr/>
        </p:nvSpPr>
        <p:spPr bwMode="auto">
          <a:xfrm>
            <a:off x="871538" y="968375"/>
            <a:ext cx="8001000" cy="635000"/>
          </a:xfrm>
          <a:prstGeom prst="rect">
            <a:avLst/>
          </a:prstGeom>
          <a:noFill/>
          <a:ln>
            <a:noFill/>
          </a:ln>
          <a:effectLst/>
        </p:spPr>
        <p:txBody>
          <a:bodyPr lIns="90000" tIns="45000" rIns="90000" bIns="45000" anchor="b"/>
          <a:lstStyle/>
          <a:p>
            <a:pPr algn="ctr">
              <a:defRPr/>
            </a:pPr>
            <a:r>
              <a:rPr lang="de-DE"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Beurteilung von Siegeln und Standards</a:t>
            </a:r>
          </a:p>
        </p:txBody>
      </p:sp>
      <p:sp>
        <p:nvSpPr>
          <p:cNvPr id="52227" name="Rectangle 4">
            <a:extLst>
              <a:ext uri="{FF2B5EF4-FFF2-40B4-BE49-F238E27FC236}">
                <a16:creationId xmlns:a16="http://schemas.microsoft.com/office/drawing/2014/main" id="{74379972-F58E-4E2A-850D-6F6C6306019D}"/>
              </a:ext>
            </a:extLst>
          </p:cNvPr>
          <p:cNvSpPr>
            <a:spLocks noChangeArrowheads="1"/>
          </p:cNvSpPr>
          <p:nvPr/>
        </p:nvSpPr>
        <p:spPr bwMode="auto">
          <a:xfrm>
            <a:off x="84138" y="6462713"/>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52228" name="Rectangle 5">
            <a:extLst>
              <a:ext uri="{FF2B5EF4-FFF2-40B4-BE49-F238E27FC236}">
                <a16:creationId xmlns:a16="http://schemas.microsoft.com/office/drawing/2014/main" id="{F45E597C-208A-4A92-B3B7-8F0A9F3D1A4A}"/>
              </a:ext>
            </a:extLst>
          </p:cNvPr>
          <p:cNvSpPr>
            <a:spLocks noChangeArrowheads="1"/>
          </p:cNvSpPr>
          <p:nvPr/>
        </p:nvSpPr>
        <p:spPr bwMode="auto">
          <a:xfrm>
            <a:off x="823913" y="1843088"/>
            <a:ext cx="2665412" cy="1773237"/>
          </a:xfrm>
          <a:prstGeom prst="rect">
            <a:avLst/>
          </a:prstGeom>
          <a:solidFill>
            <a:srgbClr val="D9E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2229" name="Rectangle 6">
            <a:extLst>
              <a:ext uri="{FF2B5EF4-FFF2-40B4-BE49-F238E27FC236}">
                <a16:creationId xmlns:a16="http://schemas.microsoft.com/office/drawing/2014/main" id="{D2A6D6AB-4186-4015-A4C8-53101916C492}"/>
              </a:ext>
            </a:extLst>
          </p:cNvPr>
          <p:cNvSpPr>
            <a:spLocks noChangeArrowheads="1"/>
          </p:cNvSpPr>
          <p:nvPr/>
        </p:nvSpPr>
        <p:spPr bwMode="auto">
          <a:xfrm>
            <a:off x="3592513" y="1843088"/>
            <a:ext cx="2749550" cy="1773237"/>
          </a:xfrm>
          <a:prstGeom prst="rect">
            <a:avLst/>
          </a:prstGeom>
          <a:solidFill>
            <a:srgbClr val="CFBB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2230" name="Rectangle 8">
            <a:extLst>
              <a:ext uri="{FF2B5EF4-FFF2-40B4-BE49-F238E27FC236}">
                <a16:creationId xmlns:a16="http://schemas.microsoft.com/office/drawing/2014/main" id="{9F440EB4-CB5A-4E73-8236-92F2C5D92B9A}"/>
              </a:ext>
            </a:extLst>
          </p:cNvPr>
          <p:cNvSpPr>
            <a:spLocks noChangeArrowheads="1"/>
          </p:cNvSpPr>
          <p:nvPr/>
        </p:nvSpPr>
        <p:spPr bwMode="auto">
          <a:xfrm>
            <a:off x="6445250" y="1843088"/>
            <a:ext cx="2663825" cy="1773237"/>
          </a:xfrm>
          <a:prstGeom prst="rect">
            <a:avLst/>
          </a:prstGeom>
          <a:solidFill>
            <a:srgbClr val="FFE8C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2231" name="Rectangle 10">
            <a:extLst>
              <a:ext uri="{FF2B5EF4-FFF2-40B4-BE49-F238E27FC236}">
                <a16:creationId xmlns:a16="http://schemas.microsoft.com/office/drawing/2014/main" id="{49B74B0F-F0A5-478C-A745-7F6EB9BC5851}"/>
              </a:ext>
            </a:extLst>
          </p:cNvPr>
          <p:cNvSpPr>
            <a:spLocks noChangeArrowheads="1"/>
          </p:cNvSpPr>
          <p:nvPr/>
        </p:nvSpPr>
        <p:spPr bwMode="auto">
          <a:xfrm>
            <a:off x="1966913" y="3743325"/>
            <a:ext cx="2905125" cy="1890713"/>
          </a:xfrm>
          <a:prstGeom prst="rect">
            <a:avLst/>
          </a:prstGeom>
          <a:solidFill>
            <a:srgbClr val="F6C7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Microsoft YaHei" panose="020B0503020204020204" pitchFamily="34" charset="-122"/>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2232" name="Rectangle 12">
            <a:extLst>
              <a:ext uri="{FF2B5EF4-FFF2-40B4-BE49-F238E27FC236}">
                <a16:creationId xmlns:a16="http://schemas.microsoft.com/office/drawing/2014/main" id="{68EEB517-AD76-4B82-B439-11DCC040CB3D}"/>
              </a:ext>
            </a:extLst>
          </p:cNvPr>
          <p:cNvSpPr>
            <a:spLocks noChangeArrowheads="1"/>
          </p:cNvSpPr>
          <p:nvPr/>
        </p:nvSpPr>
        <p:spPr bwMode="auto">
          <a:xfrm>
            <a:off x="4924425" y="3743325"/>
            <a:ext cx="2905125" cy="1890713"/>
          </a:xfrm>
          <a:prstGeom prst="rect">
            <a:avLst/>
          </a:prstGeom>
          <a:solidFill>
            <a:srgbClr val="C0ED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2233" name="AutoShape 14">
            <a:extLst>
              <a:ext uri="{FF2B5EF4-FFF2-40B4-BE49-F238E27FC236}">
                <a16:creationId xmlns:a16="http://schemas.microsoft.com/office/drawing/2014/main" id="{A07AA028-87FE-4BCD-93C6-68EAEABA98F0}"/>
              </a:ext>
            </a:extLst>
          </p:cNvPr>
          <p:cNvSpPr>
            <a:spLocks noChangeArrowheads="1"/>
          </p:cNvSpPr>
          <p:nvPr/>
        </p:nvSpPr>
        <p:spPr bwMode="auto">
          <a:xfrm>
            <a:off x="1068388" y="5607050"/>
            <a:ext cx="7613650" cy="423863"/>
          </a:xfrm>
          <a:custGeom>
            <a:avLst/>
            <a:gdLst>
              <a:gd name="T0" fmla="*/ 7613650 w 7613650"/>
              <a:gd name="T1" fmla="*/ 211932 h 423863"/>
              <a:gd name="T2" fmla="*/ 3806825 w 7613650"/>
              <a:gd name="T3" fmla="*/ 423863 h 423863"/>
              <a:gd name="T4" fmla="*/ 0 w 7613650"/>
              <a:gd name="T5" fmla="*/ 211932 h 423863"/>
              <a:gd name="T6" fmla="*/ 3806825 w 7613650"/>
              <a:gd name="T7" fmla="*/ 0 h 423863"/>
              <a:gd name="T8" fmla="*/ 0 60000 65536"/>
              <a:gd name="T9" fmla="*/ 5898240 60000 65536"/>
              <a:gd name="T10" fmla="*/ 11796480 60000 65536"/>
              <a:gd name="T11" fmla="*/ 17694720 60000 65536"/>
              <a:gd name="T12" fmla="*/ 0 w 7613650"/>
              <a:gd name="T13" fmla="*/ 0 h 423863"/>
              <a:gd name="T14" fmla="*/ 7613650 w 7613650"/>
              <a:gd name="T15" fmla="*/ 423863 h 423863"/>
            </a:gdLst>
            <a:ahLst/>
            <a:cxnLst>
              <a:cxn ang="T8">
                <a:pos x="T0" y="T1"/>
              </a:cxn>
              <a:cxn ang="T9">
                <a:pos x="T2" y="T3"/>
              </a:cxn>
              <a:cxn ang="T10">
                <a:pos x="T4" y="T5"/>
              </a:cxn>
              <a:cxn ang="T11">
                <a:pos x="T6" y="T7"/>
              </a:cxn>
            </a:cxnLst>
            <a:rect l="T12" t="T13" r="T14" b="T15"/>
            <a:pathLst>
              <a:path w="7613650" h="423863">
                <a:moveTo>
                  <a:pt x="0" y="0"/>
                </a:moveTo>
                <a:lnTo>
                  <a:pt x="0" y="12444"/>
                </a:lnTo>
                <a:lnTo>
                  <a:pt x="9814" y="12343"/>
                </a:lnTo>
                <a:lnTo>
                  <a:pt x="10662" y="21600"/>
                </a:lnTo>
                <a:lnTo>
                  <a:pt x="11553" y="12343"/>
                </a:lnTo>
                <a:lnTo>
                  <a:pt x="21600" y="12343"/>
                </a:lnTo>
                <a:lnTo>
                  <a:pt x="21600" y="188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52234" name="Picture 15">
            <a:extLst>
              <a:ext uri="{FF2B5EF4-FFF2-40B4-BE49-F238E27FC236}">
                <a16:creationId xmlns:a16="http://schemas.microsoft.com/office/drawing/2014/main" id="{EC3CC609-F949-42AD-AAF4-5BAF94058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5605463"/>
            <a:ext cx="7662863"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Rectangle 17">
            <a:extLst>
              <a:ext uri="{FF2B5EF4-FFF2-40B4-BE49-F238E27FC236}">
                <a16:creationId xmlns:a16="http://schemas.microsoft.com/office/drawing/2014/main" id="{F9607701-60D2-419A-AC96-3CBD63B855D1}"/>
              </a:ext>
            </a:extLst>
          </p:cNvPr>
          <p:cNvSpPr>
            <a:spLocks noChangeArrowheads="1"/>
          </p:cNvSpPr>
          <p:nvPr/>
        </p:nvSpPr>
        <p:spPr bwMode="auto">
          <a:xfrm>
            <a:off x="3787775" y="6092825"/>
            <a:ext cx="23590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Microsoft YaHei" panose="020B0503020204020204" pitchFamily="34" charset="-122"/>
              </a:defRPr>
            </a:lvl9pPr>
          </a:lstStyle>
          <a:p>
            <a:pPr eaLnBrk="1">
              <a:buClr>
                <a:srgbClr val="000000"/>
              </a:buClr>
              <a:buSzPct val="100000"/>
              <a:buFont typeface="Times New Roman" panose="02020603050405020304" pitchFamily="18" charset="0"/>
              <a:buNone/>
            </a:pPr>
            <a:r>
              <a:rPr lang="de-DE" altLang="de-DE" sz="2400" b="1">
                <a:solidFill>
                  <a:srgbClr val="003366"/>
                </a:solidFill>
                <a:latin typeface="Calibri" panose="020F0502020204030204" pitchFamily="34" charset="0"/>
                <a:cs typeface="Calibri" panose="020F0502020204030204" pitchFamily="34" charset="0"/>
              </a:rPr>
              <a:t>Glaubwürdigkeit</a:t>
            </a:r>
          </a:p>
        </p:txBody>
      </p:sp>
      <p:sp>
        <p:nvSpPr>
          <p:cNvPr id="52236" name="Text Box 19">
            <a:extLst>
              <a:ext uri="{FF2B5EF4-FFF2-40B4-BE49-F238E27FC236}">
                <a16:creationId xmlns:a16="http://schemas.microsoft.com/office/drawing/2014/main" id="{83E5E74A-760E-433A-A454-A48C87D9C460}"/>
              </a:ext>
            </a:extLst>
          </p:cNvPr>
          <p:cNvSpPr txBox="1">
            <a:spLocks noChangeArrowheads="1"/>
          </p:cNvSpPr>
          <p:nvPr/>
        </p:nvSpPr>
        <p:spPr bwMode="auto">
          <a:xfrm>
            <a:off x="914400" y="1862138"/>
            <a:ext cx="24479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Anspruch</a:t>
            </a:r>
          </a:p>
          <a:p>
            <a:pPr algn="ctr" eaLnBrk="1">
              <a:lnSpc>
                <a:spcPct val="93000"/>
              </a:lnSpc>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Kriterien</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Überprüfung</a:t>
            </a:r>
          </a:p>
        </p:txBody>
      </p:sp>
      <p:sp>
        <p:nvSpPr>
          <p:cNvPr id="52237" name="Text Box 20">
            <a:extLst>
              <a:ext uri="{FF2B5EF4-FFF2-40B4-BE49-F238E27FC236}">
                <a16:creationId xmlns:a16="http://schemas.microsoft.com/office/drawing/2014/main" id="{3F8B147C-FF2A-4FDF-9250-1A5C6C4C5A56}"/>
              </a:ext>
            </a:extLst>
          </p:cNvPr>
          <p:cNvSpPr txBox="1">
            <a:spLocks noChangeArrowheads="1"/>
          </p:cNvSpPr>
          <p:nvPr/>
        </p:nvSpPr>
        <p:spPr bwMode="auto">
          <a:xfrm>
            <a:off x="3594100" y="1881188"/>
            <a:ext cx="266541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Unabhängigkeit</a:t>
            </a:r>
          </a:p>
          <a:p>
            <a:pPr algn="ctr" eaLnBrk="1">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Beteiligung von Stakeholdern bei der Entwicklung der Kriterien</a:t>
            </a:r>
          </a:p>
        </p:txBody>
      </p:sp>
      <p:sp>
        <p:nvSpPr>
          <p:cNvPr id="52238" name="Text Box 21">
            <a:extLst>
              <a:ext uri="{FF2B5EF4-FFF2-40B4-BE49-F238E27FC236}">
                <a16:creationId xmlns:a16="http://schemas.microsoft.com/office/drawing/2014/main" id="{F17F4A65-AA0B-43EB-A705-1E25BD867EB9}"/>
              </a:ext>
            </a:extLst>
          </p:cNvPr>
          <p:cNvSpPr txBox="1">
            <a:spLocks noChangeArrowheads="1"/>
          </p:cNvSpPr>
          <p:nvPr/>
        </p:nvSpPr>
        <p:spPr bwMode="auto">
          <a:xfrm>
            <a:off x="6732588" y="1881188"/>
            <a:ext cx="20875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Überprüfbarkeit</a:t>
            </a:r>
          </a:p>
          <a:p>
            <a:pPr algn="ctr" eaLnBrk="1">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Kontrolle durch unabhängige Institutionen</a:t>
            </a:r>
          </a:p>
        </p:txBody>
      </p:sp>
      <p:sp>
        <p:nvSpPr>
          <p:cNvPr id="52239" name="Text Box 22">
            <a:extLst>
              <a:ext uri="{FF2B5EF4-FFF2-40B4-BE49-F238E27FC236}">
                <a16:creationId xmlns:a16="http://schemas.microsoft.com/office/drawing/2014/main" id="{3ABD30E4-9147-469F-A176-E89AC9327488}"/>
              </a:ext>
            </a:extLst>
          </p:cNvPr>
          <p:cNvSpPr txBox="1">
            <a:spLocks noChangeArrowheads="1"/>
          </p:cNvSpPr>
          <p:nvPr/>
        </p:nvSpPr>
        <p:spPr bwMode="auto">
          <a:xfrm>
            <a:off x="2195513" y="3757613"/>
            <a:ext cx="24479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Transparenz</a:t>
            </a:r>
          </a:p>
          <a:p>
            <a:pPr algn="ctr" eaLnBrk="1">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Offenlegung der Kriterien?</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Nachvollziehbarkeit des Anspruchs?</a:t>
            </a:r>
          </a:p>
        </p:txBody>
      </p:sp>
      <p:sp>
        <p:nvSpPr>
          <p:cNvPr id="52240" name="Text Box 23">
            <a:extLst>
              <a:ext uri="{FF2B5EF4-FFF2-40B4-BE49-F238E27FC236}">
                <a16:creationId xmlns:a16="http://schemas.microsoft.com/office/drawing/2014/main" id="{2F37D67C-AF2A-48AD-BE7E-A44E699B16DE}"/>
              </a:ext>
            </a:extLst>
          </p:cNvPr>
          <p:cNvSpPr txBox="1">
            <a:spLocks noChangeArrowheads="1"/>
          </p:cNvSpPr>
          <p:nvPr/>
        </p:nvSpPr>
        <p:spPr bwMode="auto">
          <a:xfrm>
            <a:off x="4932363" y="3716338"/>
            <a:ext cx="26638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Anwendung/</a:t>
            </a:r>
            <a:br>
              <a:rPr lang="de-DE" altLang="de-DE" sz="2000" b="1">
                <a:latin typeface="Calibri" panose="020F0502020204030204" pitchFamily="34" charset="0"/>
                <a:cs typeface="Calibri" panose="020F0502020204030204" pitchFamily="34" charset="0"/>
              </a:rPr>
            </a:br>
            <a:r>
              <a:rPr lang="de-DE" altLang="de-DE" sz="2000" b="1">
                <a:latin typeface="Calibri" panose="020F0502020204030204" pitchFamily="34" charset="0"/>
                <a:cs typeface="Calibri" panose="020F0502020204030204" pitchFamily="34" charset="0"/>
              </a:rPr>
              <a:t>Wahrnehmung</a:t>
            </a:r>
          </a:p>
          <a:p>
            <a:pPr algn="ctr" eaLnBrk="1">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Markierung der Produkte?</a:t>
            </a:r>
          </a:p>
          <a:p>
            <a:pPr algn="ctr" eaLnBrk="1">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Prüfaspekt klar?</a:t>
            </a:r>
          </a:p>
          <a:p>
            <a:pPr algn="ctr" eaLnBrk="1">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Logo nachvollziehbar?</a:t>
            </a:r>
          </a:p>
          <a:p>
            <a:pPr eaLnBrk="1">
              <a:spcBef>
                <a:spcPct val="50000"/>
              </a:spcBef>
              <a:buClr>
                <a:srgbClr val="000000"/>
              </a:buClr>
              <a:buSzPct val="100000"/>
              <a:buFont typeface="Times New Roman" panose="02020603050405020304" pitchFamily="18" charset="0"/>
              <a:buNone/>
            </a:pPr>
            <a:endParaRPr lang="de-DE" altLang="de-DE" sz="2000" b="1">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AA57264F-D7FB-420E-9B23-54CCFDD6C9BE}"/>
              </a:ext>
            </a:extLst>
          </p:cNvPr>
          <p:cNvSpPr/>
          <p:nvPr/>
        </p:nvSpPr>
        <p:spPr>
          <a:xfrm>
            <a:off x="0" y="6462713"/>
            <a:ext cx="755650" cy="400050"/>
          </a:xfrm>
          <a:prstGeom prst="rect">
            <a:avLst/>
          </a:prstGeom>
        </p:spPr>
        <p:txBody>
          <a:bodyPr>
            <a:spAutoFit/>
          </a:bodyPr>
          <a:lstStyle/>
          <a:p>
            <a:pPr algn="ct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20</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5D0D8D93-C71A-449E-AC29-5FB9E222FF4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Auf welche Stufe der Wertschöpfungskette bezieht sich das Siegel? </a:t>
            </a:r>
          </a:p>
        </p:txBody>
      </p:sp>
      <p:sp>
        <p:nvSpPr>
          <p:cNvPr id="54275" name="Text Box 5">
            <a:extLst>
              <a:ext uri="{FF2B5EF4-FFF2-40B4-BE49-F238E27FC236}">
                <a16:creationId xmlns:a16="http://schemas.microsoft.com/office/drawing/2014/main" id="{8123F933-83EC-49A3-8047-1DB12296C199}"/>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21</a:t>
            </a:r>
          </a:p>
        </p:txBody>
      </p:sp>
      <p:sp>
        <p:nvSpPr>
          <p:cNvPr id="6" name="AutoShape 16">
            <a:extLst>
              <a:ext uri="{FF2B5EF4-FFF2-40B4-BE49-F238E27FC236}">
                <a16:creationId xmlns:a16="http://schemas.microsoft.com/office/drawing/2014/main" id="{8048E3AD-23B9-4CE3-93F0-DEB3A9E55532}"/>
              </a:ext>
            </a:extLst>
          </p:cNvPr>
          <p:cNvSpPr>
            <a:spLocks noChangeArrowheads="1"/>
          </p:cNvSpPr>
          <p:nvPr/>
        </p:nvSpPr>
        <p:spPr bwMode="auto">
          <a:xfrm>
            <a:off x="2339975" y="2276475"/>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7" name="AutoShape 20">
            <a:extLst>
              <a:ext uri="{FF2B5EF4-FFF2-40B4-BE49-F238E27FC236}">
                <a16:creationId xmlns:a16="http://schemas.microsoft.com/office/drawing/2014/main" id="{73864819-EE0F-4491-B474-D979633A6D63}"/>
              </a:ext>
            </a:extLst>
          </p:cNvPr>
          <p:cNvSpPr>
            <a:spLocks noChangeArrowheads="1"/>
          </p:cNvSpPr>
          <p:nvPr/>
        </p:nvSpPr>
        <p:spPr bwMode="auto">
          <a:xfrm>
            <a:off x="2314575" y="3600450"/>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9" name="AutoShape 21">
            <a:extLst>
              <a:ext uri="{FF2B5EF4-FFF2-40B4-BE49-F238E27FC236}">
                <a16:creationId xmlns:a16="http://schemas.microsoft.com/office/drawing/2014/main" id="{29F01C26-33F0-4DAB-98B4-4150C1F781A3}"/>
              </a:ext>
            </a:extLst>
          </p:cNvPr>
          <p:cNvSpPr>
            <a:spLocks noChangeArrowheads="1"/>
          </p:cNvSpPr>
          <p:nvPr/>
        </p:nvSpPr>
        <p:spPr bwMode="auto">
          <a:xfrm>
            <a:off x="2324100" y="4894263"/>
            <a:ext cx="5399088" cy="1008062"/>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54279" name="Text Box 30">
            <a:extLst>
              <a:ext uri="{FF2B5EF4-FFF2-40B4-BE49-F238E27FC236}">
                <a16:creationId xmlns:a16="http://schemas.microsoft.com/office/drawing/2014/main" id="{15A38B00-3689-4EDD-B5A5-0FE8859E1293}"/>
              </a:ext>
            </a:extLst>
          </p:cNvPr>
          <p:cNvSpPr txBox="1">
            <a:spLocks noChangeArrowheads="1"/>
          </p:cNvSpPr>
          <p:nvPr/>
        </p:nvSpPr>
        <p:spPr bwMode="auto">
          <a:xfrm>
            <a:off x="2517775" y="2390775"/>
            <a:ext cx="50419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A) auf den Prozess der Lederherstellung </a:t>
            </a:r>
          </a:p>
        </p:txBody>
      </p:sp>
      <p:sp>
        <p:nvSpPr>
          <p:cNvPr id="54280" name="Text Box 31">
            <a:extLst>
              <a:ext uri="{FF2B5EF4-FFF2-40B4-BE49-F238E27FC236}">
                <a16:creationId xmlns:a16="http://schemas.microsoft.com/office/drawing/2014/main" id="{6DF5F116-149A-401B-8AE2-0882929FFA6F}"/>
              </a:ext>
            </a:extLst>
          </p:cNvPr>
          <p:cNvSpPr txBox="1">
            <a:spLocks noChangeArrowheads="1"/>
          </p:cNvSpPr>
          <p:nvPr/>
        </p:nvSpPr>
        <p:spPr bwMode="auto">
          <a:xfrm>
            <a:off x="2501900" y="3714750"/>
            <a:ext cx="482441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B) auf die gesamte Lieferkette des Schuhs </a:t>
            </a:r>
          </a:p>
        </p:txBody>
      </p:sp>
      <p:sp>
        <p:nvSpPr>
          <p:cNvPr id="54281" name="Text Box 31">
            <a:extLst>
              <a:ext uri="{FF2B5EF4-FFF2-40B4-BE49-F238E27FC236}">
                <a16:creationId xmlns:a16="http://schemas.microsoft.com/office/drawing/2014/main" id="{46976930-13F5-447F-8420-403373C1D374}"/>
              </a:ext>
            </a:extLst>
          </p:cNvPr>
          <p:cNvSpPr txBox="1">
            <a:spLocks noChangeArrowheads="1"/>
          </p:cNvSpPr>
          <p:nvPr/>
        </p:nvSpPr>
        <p:spPr bwMode="auto">
          <a:xfrm>
            <a:off x="2517775" y="5181600"/>
            <a:ext cx="482441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C) auf das Endprodukt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621AAC59-87C6-4759-9B61-78C90B95F47E}"/>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Auf welchen Kriterien liegt der Schwerpunkt des Siegels?</a:t>
            </a:r>
          </a:p>
        </p:txBody>
      </p:sp>
      <p:sp>
        <p:nvSpPr>
          <p:cNvPr id="56323" name="Text Box 5">
            <a:extLst>
              <a:ext uri="{FF2B5EF4-FFF2-40B4-BE49-F238E27FC236}">
                <a16:creationId xmlns:a16="http://schemas.microsoft.com/office/drawing/2014/main" id="{6908C34E-7ECB-42C2-A766-9F9328DF1E79}"/>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22</a:t>
            </a:r>
          </a:p>
        </p:txBody>
      </p:sp>
      <p:sp>
        <p:nvSpPr>
          <p:cNvPr id="6" name="AutoShape 16">
            <a:extLst>
              <a:ext uri="{FF2B5EF4-FFF2-40B4-BE49-F238E27FC236}">
                <a16:creationId xmlns:a16="http://schemas.microsoft.com/office/drawing/2014/main" id="{E20A1897-BF02-48D0-9560-625016F5C2FB}"/>
              </a:ext>
            </a:extLst>
          </p:cNvPr>
          <p:cNvSpPr>
            <a:spLocks noChangeArrowheads="1"/>
          </p:cNvSpPr>
          <p:nvPr/>
        </p:nvSpPr>
        <p:spPr bwMode="auto">
          <a:xfrm>
            <a:off x="2339975" y="2276475"/>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7" name="AutoShape 20">
            <a:extLst>
              <a:ext uri="{FF2B5EF4-FFF2-40B4-BE49-F238E27FC236}">
                <a16:creationId xmlns:a16="http://schemas.microsoft.com/office/drawing/2014/main" id="{A8E5062C-7B97-4195-92E4-2EB1BA0992E2}"/>
              </a:ext>
            </a:extLst>
          </p:cNvPr>
          <p:cNvSpPr>
            <a:spLocks noChangeArrowheads="1"/>
          </p:cNvSpPr>
          <p:nvPr/>
        </p:nvSpPr>
        <p:spPr bwMode="auto">
          <a:xfrm>
            <a:off x="2314575" y="3600450"/>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9" name="AutoShape 21">
            <a:extLst>
              <a:ext uri="{FF2B5EF4-FFF2-40B4-BE49-F238E27FC236}">
                <a16:creationId xmlns:a16="http://schemas.microsoft.com/office/drawing/2014/main" id="{FF33D6F6-66B7-4C2A-910D-304235CD104F}"/>
              </a:ext>
            </a:extLst>
          </p:cNvPr>
          <p:cNvSpPr>
            <a:spLocks noChangeArrowheads="1"/>
          </p:cNvSpPr>
          <p:nvPr/>
        </p:nvSpPr>
        <p:spPr bwMode="auto">
          <a:xfrm>
            <a:off x="2324100" y="4894263"/>
            <a:ext cx="5399088" cy="1008062"/>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56327" name="Text Box 30">
            <a:extLst>
              <a:ext uri="{FF2B5EF4-FFF2-40B4-BE49-F238E27FC236}">
                <a16:creationId xmlns:a16="http://schemas.microsoft.com/office/drawing/2014/main" id="{490F536F-79DC-4D47-BE3D-998695BD925E}"/>
              </a:ext>
            </a:extLst>
          </p:cNvPr>
          <p:cNvSpPr txBox="1">
            <a:spLocks noChangeArrowheads="1"/>
          </p:cNvSpPr>
          <p:nvPr/>
        </p:nvSpPr>
        <p:spPr bwMode="auto">
          <a:xfrm>
            <a:off x="2517775" y="2562225"/>
            <a:ext cx="50419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A) ökologische Standards</a:t>
            </a:r>
          </a:p>
        </p:txBody>
      </p:sp>
      <p:sp>
        <p:nvSpPr>
          <p:cNvPr id="56328" name="Text Box 31">
            <a:extLst>
              <a:ext uri="{FF2B5EF4-FFF2-40B4-BE49-F238E27FC236}">
                <a16:creationId xmlns:a16="http://schemas.microsoft.com/office/drawing/2014/main" id="{AF39DB42-5FF5-4BA7-86B3-1FC425E8A8DD}"/>
              </a:ext>
            </a:extLst>
          </p:cNvPr>
          <p:cNvSpPr txBox="1">
            <a:spLocks noChangeArrowheads="1"/>
          </p:cNvSpPr>
          <p:nvPr/>
        </p:nvSpPr>
        <p:spPr bwMode="auto">
          <a:xfrm>
            <a:off x="2517775" y="3895725"/>
            <a:ext cx="505618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B) Gesundheit der Verbraucher_innen</a:t>
            </a:r>
          </a:p>
        </p:txBody>
      </p:sp>
      <p:sp>
        <p:nvSpPr>
          <p:cNvPr id="56329" name="Text Box 31">
            <a:extLst>
              <a:ext uri="{FF2B5EF4-FFF2-40B4-BE49-F238E27FC236}">
                <a16:creationId xmlns:a16="http://schemas.microsoft.com/office/drawing/2014/main" id="{ED0414D3-AC52-4C3B-8522-134D59C13E1F}"/>
              </a:ext>
            </a:extLst>
          </p:cNvPr>
          <p:cNvSpPr txBox="1">
            <a:spLocks noChangeArrowheads="1"/>
          </p:cNvSpPr>
          <p:nvPr/>
        </p:nvSpPr>
        <p:spPr bwMode="auto">
          <a:xfrm>
            <a:off x="2517775" y="5181600"/>
            <a:ext cx="482441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C) soziale Standards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B7AA4B4E-679E-42E5-B21C-A8C34FCB593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Inwiefern finden soziale Kriterien Berücksichtigung?</a:t>
            </a:r>
          </a:p>
        </p:txBody>
      </p:sp>
      <p:sp>
        <p:nvSpPr>
          <p:cNvPr id="58371" name="Text Box 5">
            <a:extLst>
              <a:ext uri="{FF2B5EF4-FFF2-40B4-BE49-F238E27FC236}">
                <a16:creationId xmlns:a16="http://schemas.microsoft.com/office/drawing/2014/main" id="{DA50D74B-AA2B-45FD-8FE0-982EDFA8B35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23</a:t>
            </a:r>
          </a:p>
        </p:txBody>
      </p:sp>
      <p:sp>
        <p:nvSpPr>
          <p:cNvPr id="6" name="AutoShape 16">
            <a:extLst>
              <a:ext uri="{FF2B5EF4-FFF2-40B4-BE49-F238E27FC236}">
                <a16:creationId xmlns:a16="http://schemas.microsoft.com/office/drawing/2014/main" id="{F0A2DF65-A35E-4561-BD11-D585A064D30D}"/>
              </a:ext>
            </a:extLst>
          </p:cNvPr>
          <p:cNvSpPr>
            <a:spLocks noChangeArrowheads="1"/>
          </p:cNvSpPr>
          <p:nvPr/>
        </p:nvSpPr>
        <p:spPr bwMode="auto">
          <a:xfrm>
            <a:off x="2339975" y="2276475"/>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7" name="AutoShape 20">
            <a:extLst>
              <a:ext uri="{FF2B5EF4-FFF2-40B4-BE49-F238E27FC236}">
                <a16:creationId xmlns:a16="http://schemas.microsoft.com/office/drawing/2014/main" id="{D3A3DEE4-125B-489B-8F9E-D17F5A1AEF6B}"/>
              </a:ext>
            </a:extLst>
          </p:cNvPr>
          <p:cNvSpPr>
            <a:spLocks noChangeArrowheads="1"/>
          </p:cNvSpPr>
          <p:nvPr/>
        </p:nvSpPr>
        <p:spPr bwMode="auto">
          <a:xfrm>
            <a:off x="2314575" y="3600450"/>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9" name="AutoShape 21">
            <a:extLst>
              <a:ext uri="{FF2B5EF4-FFF2-40B4-BE49-F238E27FC236}">
                <a16:creationId xmlns:a16="http://schemas.microsoft.com/office/drawing/2014/main" id="{F4103D96-4231-4B5A-85E6-62A74A8B4499}"/>
              </a:ext>
            </a:extLst>
          </p:cNvPr>
          <p:cNvSpPr>
            <a:spLocks noChangeArrowheads="1"/>
          </p:cNvSpPr>
          <p:nvPr/>
        </p:nvSpPr>
        <p:spPr bwMode="auto">
          <a:xfrm>
            <a:off x="2324100" y="4894263"/>
            <a:ext cx="5399088" cy="1008062"/>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58375" name="Text Box 30">
            <a:extLst>
              <a:ext uri="{FF2B5EF4-FFF2-40B4-BE49-F238E27FC236}">
                <a16:creationId xmlns:a16="http://schemas.microsoft.com/office/drawing/2014/main" id="{13F28323-8EA0-4AC9-8717-7F4A811B9B67}"/>
              </a:ext>
            </a:extLst>
          </p:cNvPr>
          <p:cNvSpPr txBox="1">
            <a:spLocks noChangeArrowheads="1"/>
          </p:cNvSpPr>
          <p:nvPr/>
        </p:nvSpPr>
        <p:spPr bwMode="auto">
          <a:xfrm>
            <a:off x="2517775" y="2390775"/>
            <a:ext cx="50419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A) keine Berücksichtigung sozialer Kriterien </a:t>
            </a:r>
          </a:p>
        </p:txBody>
      </p:sp>
      <p:sp>
        <p:nvSpPr>
          <p:cNvPr id="58376" name="Text Box 31">
            <a:extLst>
              <a:ext uri="{FF2B5EF4-FFF2-40B4-BE49-F238E27FC236}">
                <a16:creationId xmlns:a16="http://schemas.microsoft.com/office/drawing/2014/main" id="{1E6603F8-6EB3-4FBD-837F-CF536F3D8970}"/>
              </a:ext>
            </a:extLst>
          </p:cNvPr>
          <p:cNvSpPr txBox="1">
            <a:spLocks noChangeArrowheads="1"/>
          </p:cNvSpPr>
          <p:nvPr/>
        </p:nvSpPr>
        <p:spPr bwMode="auto">
          <a:xfrm>
            <a:off x="2501900" y="3714750"/>
            <a:ext cx="482441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B) Forderung der Einhaltung der ILO-Kernarbeitsnormen</a:t>
            </a:r>
          </a:p>
        </p:txBody>
      </p:sp>
      <p:sp>
        <p:nvSpPr>
          <p:cNvPr id="58377" name="Text Box 31">
            <a:extLst>
              <a:ext uri="{FF2B5EF4-FFF2-40B4-BE49-F238E27FC236}">
                <a16:creationId xmlns:a16="http://schemas.microsoft.com/office/drawing/2014/main" id="{18C00833-E34F-40C0-BE90-6A199615D819}"/>
              </a:ext>
            </a:extLst>
          </p:cNvPr>
          <p:cNvSpPr txBox="1">
            <a:spLocks noChangeArrowheads="1"/>
          </p:cNvSpPr>
          <p:nvPr/>
        </p:nvSpPr>
        <p:spPr bwMode="auto">
          <a:xfrm>
            <a:off x="2517775" y="5008563"/>
            <a:ext cx="48244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C) über die ILO-Kernarbeitsnormen hinausgehende Anforderungen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2BE12910-EE10-444D-AB30-01C5903C8DB5}"/>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Werden die Kriterien des Standards durch die Form der Überprüfung ausreichend gesichert?</a:t>
            </a:r>
          </a:p>
        </p:txBody>
      </p:sp>
      <p:sp>
        <p:nvSpPr>
          <p:cNvPr id="60419" name="Text Box 5">
            <a:extLst>
              <a:ext uri="{FF2B5EF4-FFF2-40B4-BE49-F238E27FC236}">
                <a16:creationId xmlns:a16="http://schemas.microsoft.com/office/drawing/2014/main" id="{C611DF1D-B7A3-4E6A-98A9-9BDB93D0CF24}"/>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24</a:t>
            </a:r>
          </a:p>
        </p:txBody>
      </p:sp>
      <p:sp>
        <p:nvSpPr>
          <p:cNvPr id="6" name="AutoShape 16">
            <a:extLst>
              <a:ext uri="{FF2B5EF4-FFF2-40B4-BE49-F238E27FC236}">
                <a16:creationId xmlns:a16="http://schemas.microsoft.com/office/drawing/2014/main" id="{C337FC78-B42F-404F-9EFE-D2E7AEB34CBB}"/>
              </a:ext>
            </a:extLst>
          </p:cNvPr>
          <p:cNvSpPr>
            <a:spLocks noChangeArrowheads="1"/>
          </p:cNvSpPr>
          <p:nvPr/>
        </p:nvSpPr>
        <p:spPr bwMode="auto">
          <a:xfrm>
            <a:off x="2339975" y="2276475"/>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7" name="AutoShape 20">
            <a:extLst>
              <a:ext uri="{FF2B5EF4-FFF2-40B4-BE49-F238E27FC236}">
                <a16:creationId xmlns:a16="http://schemas.microsoft.com/office/drawing/2014/main" id="{ED5392C8-5199-4392-B2A4-4155CA2338AC}"/>
              </a:ext>
            </a:extLst>
          </p:cNvPr>
          <p:cNvSpPr>
            <a:spLocks noChangeArrowheads="1"/>
          </p:cNvSpPr>
          <p:nvPr/>
        </p:nvSpPr>
        <p:spPr bwMode="auto">
          <a:xfrm>
            <a:off x="2314575" y="3600450"/>
            <a:ext cx="5399088" cy="1008063"/>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9" name="AutoShape 21">
            <a:extLst>
              <a:ext uri="{FF2B5EF4-FFF2-40B4-BE49-F238E27FC236}">
                <a16:creationId xmlns:a16="http://schemas.microsoft.com/office/drawing/2014/main" id="{D01768F3-A924-485F-ABF5-54CB11891702}"/>
              </a:ext>
            </a:extLst>
          </p:cNvPr>
          <p:cNvSpPr>
            <a:spLocks noChangeArrowheads="1"/>
          </p:cNvSpPr>
          <p:nvPr/>
        </p:nvSpPr>
        <p:spPr bwMode="auto">
          <a:xfrm>
            <a:off x="2324100" y="4894263"/>
            <a:ext cx="5399088" cy="1008062"/>
          </a:xfrm>
          <a:prstGeom prst="roundRect">
            <a:avLst>
              <a:gd name="adj" fmla="val 16667"/>
            </a:avLst>
          </a:prstGeom>
          <a:solidFill>
            <a:schemeClr val="bg2">
              <a:lumMod val="40000"/>
              <a:lumOff val="60000"/>
            </a:schemeClr>
          </a:solidFill>
          <a:ln w="9525">
            <a:solidFill>
              <a:schemeClr val="tx1"/>
            </a:solidFill>
            <a:round/>
            <a:headEnd/>
            <a:tailEnd/>
          </a:ln>
        </p:spPr>
        <p:txBody>
          <a:bodyPr wrap="none" anchor="ctr"/>
          <a:lstStyle/>
          <a:p>
            <a:pPr eaLnBrk="1">
              <a:lnSpc>
                <a:spcPct val="93000"/>
              </a:lnSpc>
              <a:buClr>
                <a:srgbClr val="000000"/>
              </a:buClr>
              <a:buSzPct val="100000"/>
              <a:buFont typeface="Times New Roman" panose="02020603050405020304" pitchFamily="18" charset="0"/>
              <a:buNone/>
              <a:defRPr/>
            </a:pPr>
            <a:endParaRPr lang="de-DE" altLang="de-DE"/>
          </a:p>
        </p:txBody>
      </p:sp>
      <p:sp>
        <p:nvSpPr>
          <p:cNvPr id="60423" name="Text Box 30">
            <a:extLst>
              <a:ext uri="{FF2B5EF4-FFF2-40B4-BE49-F238E27FC236}">
                <a16:creationId xmlns:a16="http://schemas.microsoft.com/office/drawing/2014/main" id="{D21AA306-0F5C-4475-8E71-753879FBF092}"/>
              </a:ext>
            </a:extLst>
          </p:cNvPr>
          <p:cNvSpPr txBox="1">
            <a:spLocks noChangeArrowheads="1"/>
          </p:cNvSpPr>
          <p:nvPr/>
        </p:nvSpPr>
        <p:spPr bwMode="auto">
          <a:xfrm>
            <a:off x="2517775" y="2390775"/>
            <a:ext cx="50419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A) Ja, es gibt starke Kontrollmechanismen </a:t>
            </a:r>
          </a:p>
        </p:txBody>
      </p:sp>
      <p:sp>
        <p:nvSpPr>
          <p:cNvPr id="60424" name="Text Box 31">
            <a:extLst>
              <a:ext uri="{FF2B5EF4-FFF2-40B4-BE49-F238E27FC236}">
                <a16:creationId xmlns:a16="http://schemas.microsoft.com/office/drawing/2014/main" id="{BFBB179C-152D-47D0-9E86-F7CBA3714210}"/>
              </a:ext>
            </a:extLst>
          </p:cNvPr>
          <p:cNvSpPr txBox="1">
            <a:spLocks noChangeArrowheads="1"/>
          </p:cNvSpPr>
          <p:nvPr/>
        </p:nvSpPr>
        <p:spPr bwMode="auto">
          <a:xfrm>
            <a:off x="2501900" y="3667125"/>
            <a:ext cx="482441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000" b="1">
                <a:solidFill>
                  <a:schemeClr val="bg1"/>
                </a:solidFill>
                <a:latin typeface="Calibri" panose="020F0502020204030204" pitchFamily="34" charset="0"/>
                <a:cs typeface="Calibri" panose="020F0502020204030204" pitchFamily="34" charset="0"/>
              </a:rPr>
              <a:t>B) Jein, die Kontrollmechanismen sind ein guter Schritt, aber möglicherweise nicht ausreichend</a:t>
            </a:r>
          </a:p>
        </p:txBody>
      </p:sp>
      <p:sp>
        <p:nvSpPr>
          <p:cNvPr id="60425" name="Text Box 31">
            <a:extLst>
              <a:ext uri="{FF2B5EF4-FFF2-40B4-BE49-F238E27FC236}">
                <a16:creationId xmlns:a16="http://schemas.microsoft.com/office/drawing/2014/main" id="{32025B7A-7364-4B43-8E58-56D9746CD178}"/>
              </a:ext>
            </a:extLst>
          </p:cNvPr>
          <p:cNvSpPr txBox="1">
            <a:spLocks noChangeArrowheads="1"/>
          </p:cNvSpPr>
          <p:nvPr/>
        </p:nvSpPr>
        <p:spPr bwMode="auto">
          <a:xfrm>
            <a:off x="2517775" y="5180013"/>
            <a:ext cx="4824413"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2400" b="1">
                <a:solidFill>
                  <a:schemeClr val="bg1"/>
                </a:solidFill>
                <a:latin typeface="Calibri" panose="020F0502020204030204" pitchFamily="34" charset="0"/>
                <a:cs typeface="Calibri" panose="020F0502020204030204" pitchFamily="34" charset="0"/>
              </a:rPr>
              <a:t>C) Nein, die Kontrolle ist schwach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958DFD47-C6C7-4DF1-AA3C-E391C582636D}"/>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ILO-Kernarbeitsnormen</a:t>
            </a:r>
          </a:p>
        </p:txBody>
      </p:sp>
      <p:sp>
        <p:nvSpPr>
          <p:cNvPr id="25603" name="Text Box 2">
            <a:extLst>
              <a:ext uri="{FF2B5EF4-FFF2-40B4-BE49-F238E27FC236}">
                <a16:creationId xmlns:a16="http://schemas.microsoft.com/office/drawing/2014/main" id="{62150A96-C91F-459D-8DF6-6858F5B74B8E}"/>
              </a:ext>
            </a:extLst>
          </p:cNvPr>
          <p:cNvSpPr txBox="1">
            <a:spLocks noChangeArrowheads="1"/>
          </p:cNvSpPr>
          <p:nvPr/>
        </p:nvSpPr>
        <p:spPr bwMode="auto">
          <a:xfrm>
            <a:off x="1155700" y="2198688"/>
            <a:ext cx="8001000" cy="3733800"/>
          </a:xfrm>
          <a:prstGeom prst="rect">
            <a:avLst/>
          </a:prstGeom>
          <a:noFill/>
          <a:ln>
            <a:noFill/>
          </a:ln>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Vereinigungsfreiheit und Recht auf Kollektivverhandlungen</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Beseitigung der Zwangsarbeit</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Abschaffung der Kinderarbeit</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Verbot der Diskriminierung in Beschäftigung und Beruf</a:t>
            </a:r>
          </a:p>
          <a:p>
            <a:pPr marL="457200" indent="-457200" eaLnBrk="1" hangingPunct="1">
              <a:spcBef>
                <a:spcPts val="488"/>
              </a:spcBef>
              <a:buClr>
                <a:srgbClr val="003366"/>
              </a:buClr>
              <a:buSzPct val="75000"/>
              <a:buFont typeface="Arial" panose="020B0604020202020204" pitchFamily="34" charset="0"/>
              <a:buChar char="•"/>
              <a:defRPr/>
            </a:pPr>
            <a:endParaRPr lang="de-DE" altLang="de-DE" sz="2000" dirty="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defRPr/>
            </a:pPr>
            <a:r>
              <a:rPr lang="de-DE" altLang="de-DE" sz="2000" b="1" dirty="0">
                <a:solidFill>
                  <a:schemeClr val="bg2"/>
                </a:solidFill>
              </a:rPr>
              <a:t>Weitere ILO-Standards/Übereinkommen (Auswahl)</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chemeClr val="bg2"/>
                </a:solidFill>
                <a:latin typeface="Calibri" panose="020F0502020204030204" pitchFamily="34" charset="0"/>
                <a:cs typeface="Calibri" panose="020F0502020204030204" pitchFamily="34" charset="0"/>
              </a:rPr>
              <a:t>Heimarbeit (Gleichbehandlung gegenüber anderen Beschäftigten)</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chemeClr val="bg2"/>
                </a:solidFill>
                <a:latin typeface="Calibri" panose="020F0502020204030204" pitchFamily="34" charset="0"/>
                <a:cs typeface="Calibri" panose="020F0502020204030204" pitchFamily="34" charset="0"/>
              </a:rPr>
              <a:t>Festsetzung von Mindestlöhnen (orientiert an Existenzsicherung)</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chemeClr val="bg2"/>
                </a:solidFill>
                <a:latin typeface="Calibri" panose="020F0502020204030204" pitchFamily="34" charset="0"/>
                <a:cs typeface="Calibri" panose="020F0502020204030204" pitchFamily="34" charset="0"/>
              </a:rPr>
              <a:t>Arbeitsschutz und Arbeitssicherheit</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chemeClr val="bg2"/>
                </a:solidFill>
                <a:latin typeface="Calibri" panose="020F0502020204030204" pitchFamily="34" charset="0"/>
                <a:cs typeface="Calibri" panose="020F0502020204030204" pitchFamily="34" charset="0"/>
              </a:rPr>
              <a:t>Arbeitszeit (z.B. wöchentlicher Ruhetag) </a:t>
            </a:r>
          </a:p>
          <a:p>
            <a:pPr marL="342900" indent="-342900" eaLnBrk="1" hangingPunct="1">
              <a:spcBef>
                <a:spcPts val="488"/>
              </a:spcBef>
              <a:buClr>
                <a:srgbClr val="003366"/>
              </a:buClr>
              <a:buSzPct val="75000"/>
              <a:buFont typeface="Arial" panose="020B0604020202020204" pitchFamily="34" charset="0"/>
              <a:buChar char="•"/>
              <a:defRPr/>
            </a:pPr>
            <a:endParaRPr lang="de-DE" altLang="de-DE" sz="2000" dirty="0">
              <a:solidFill>
                <a:schemeClr val="bg2"/>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defRPr/>
            </a:pPr>
            <a:endParaRPr lang="de-DE" altLang="de-DE" sz="2000" dirty="0">
              <a:solidFill>
                <a:srgbClr val="002060"/>
              </a:solidFill>
              <a:latin typeface="Calibri" panose="020F0502020204030204" pitchFamily="34" charset="0"/>
              <a:cs typeface="Calibri" panose="020F0502020204030204" pitchFamily="34" charset="0"/>
            </a:endParaRPr>
          </a:p>
        </p:txBody>
      </p:sp>
      <p:sp>
        <p:nvSpPr>
          <p:cNvPr id="62468" name="Text Box 5">
            <a:extLst>
              <a:ext uri="{FF2B5EF4-FFF2-40B4-BE49-F238E27FC236}">
                <a16:creationId xmlns:a16="http://schemas.microsoft.com/office/drawing/2014/main" id="{ECBEFC2C-1C31-411D-89F3-B20EB21292A8}"/>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C2675F0F-ED3A-4400-8BE3-9D08E84F0F1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Indonesien</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Die indonesische Schuhproduktion auf dem Weltmarkt</a:t>
            </a:r>
            <a:endParaRPr lang="de-DE" altLang="de-DE" sz="2800" b="1">
              <a:solidFill>
                <a:srgbClr val="003366"/>
              </a:solidFill>
              <a:latin typeface="Calibri" panose="020F0502020204030204" pitchFamily="34" charset="0"/>
              <a:cs typeface="Calibri" panose="020F0502020204030204" pitchFamily="34" charset="0"/>
            </a:endParaRPr>
          </a:p>
        </p:txBody>
      </p:sp>
      <p:sp>
        <p:nvSpPr>
          <p:cNvPr id="64515" name="Text Box 2">
            <a:extLst>
              <a:ext uri="{FF2B5EF4-FFF2-40B4-BE49-F238E27FC236}">
                <a16:creationId xmlns:a16="http://schemas.microsoft.com/office/drawing/2014/main" id="{70624CFD-CAE5-46A3-9FFA-2695FFBA8453}"/>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64516" name="Text Box 5">
            <a:extLst>
              <a:ext uri="{FF2B5EF4-FFF2-40B4-BE49-F238E27FC236}">
                <a16:creationId xmlns:a16="http://schemas.microsoft.com/office/drawing/2014/main" id="{AFFE0DCB-097A-4E2B-B689-A641BE4357E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26</a:t>
            </a:r>
          </a:p>
        </p:txBody>
      </p:sp>
      <p:pic>
        <p:nvPicPr>
          <p:cNvPr id="64517" name="Picture 7">
            <a:extLst>
              <a:ext uri="{FF2B5EF4-FFF2-40B4-BE49-F238E27FC236}">
                <a16:creationId xmlns:a16="http://schemas.microsoft.com/office/drawing/2014/main" id="{789B8D51-F540-4E14-9F1E-27149D0B8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2262188"/>
            <a:ext cx="82423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hteck 1">
            <a:extLst>
              <a:ext uri="{FF2B5EF4-FFF2-40B4-BE49-F238E27FC236}">
                <a16:creationId xmlns:a16="http://schemas.microsoft.com/office/drawing/2014/main" id="{E75224EB-83C0-4A19-AE33-AC381DF760CA}"/>
              </a:ext>
            </a:extLst>
          </p:cNvPr>
          <p:cNvSpPr>
            <a:spLocks noChangeArrowheads="1"/>
          </p:cNvSpPr>
          <p:nvPr/>
        </p:nvSpPr>
        <p:spPr bwMode="auto">
          <a:xfrm>
            <a:off x="909638" y="5932488"/>
            <a:ext cx="1266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SÜDWIND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AB62049D-7575-4320-9717-7DB6B4E34EC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Indonesien</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Heimarbeit als Bestandteil der indonesischen Schuhbranche</a:t>
            </a:r>
          </a:p>
        </p:txBody>
      </p:sp>
      <p:sp>
        <p:nvSpPr>
          <p:cNvPr id="25603" name="Text Box 2">
            <a:extLst>
              <a:ext uri="{FF2B5EF4-FFF2-40B4-BE49-F238E27FC236}">
                <a16:creationId xmlns:a16="http://schemas.microsoft.com/office/drawing/2014/main" id="{1D24416E-1F2B-49B5-A5BD-CCFA6C519C07}"/>
              </a:ext>
            </a:extLst>
          </p:cNvPr>
          <p:cNvSpPr txBox="1">
            <a:spLocks noChangeArrowheads="1"/>
          </p:cNvSpPr>
          <p:nvPr/>
        </p:nvSpPr>
        <p:spPr bwMode="auto">
          <a:xfrm>
            <a:off x="1155700" y="2198688"/>
            <a:ext cx="8001000" cy="3733800"/>
          </a:xfrm>
          <a:prstGeom prst="rect">
            <a:avLst/>
          </a:prstGeom>
          <a:noFill/>
          <a:ln>
            <a:noFill/>
          </a:ln>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keine Ratifizierung des ILO-Übereinkommen zu Heimarbeit</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fehlender rechtlicher Status der </a:t>
            </a:r>
            <a:r>
              <a:rPr lang="de-DE" altLang="de-DE" sz="2000" dirty="0" err="1">
                <a:solidFill>
                  <a:srgbClr val="002060"/>
                </a:solidFill>
                <a:latin typeface="Calibri" panose="020F0502020204030204" pitchFamily="34" charset="0"/>
                <a:cs typeface="Calibri" panose="020F0502020204030204" pitchFamily="34" charset="0"/>
              </a:rPr>
              <a:t>Heimarbeiter_innen</a:t>
            </a:r>
            <a:endParaRPr lang="de-DE" altLang="de-DE" sz="2000" dirty="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defRPr/>
            </a:pPr>
            <a:endParaRPr lang="de-DE" altLang="de-DE" sz="2000" dirty="0">
              <a:solidFill>
                <a:srgbClr val="002060"/>
              </a:solidFill>
              <a:latin typeface="Calibri" panose="020F0502020204030204" pitchFamily="34" charset="0"/>
              <a:cs typeface="Calibri" panose="020F0502020204030204" pitchFamily="34" charset="0"/>
            </a:endParaRPr>
          </a:p>
        </p:txBody>
      </p:sp>
      <p:sp>
        <p:nvSpPr>
          <p:cNvPr id="66564" name="Text Box 5">
            <a:extLst>
              <a:ext uri="{FF2B5EF4-FFF2-40B4-BE49-F238E27FC236}">
                <a16:creationId xmlns:a16="http://schemas.microsoft.com/office/drawing/2014/main" id="{A1A59FD2-C9D3-4BBE-85CF-32D1D627D27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27</a:t>
            </a:r>
          </a:p>
        </p:txBody>
      </p:sp>
      <p:pic>
        <p:nvPicPr>
          <p:cNvPr id="7" name="Picture 3">
            <a:extLst>
              <a:ext uri="{FF2B5EF4-FFF2-40B4-BE49-F238E27FC236}">
                <a16:creationId xmlns:a16="http://schemas.microsoft.com/office/drawing/2014/main" id="{242222D8-D5A3-4439-9871-353AECF0FD1B}"/>
              </a:ext>
            </a:extLst>
          </p:cNvPr>
          <p:cNvPicPr>
            <a:picLocks noChangeAspect="1" noChangeArrowheads="1"/>
          </p:cNvPicPr>
          <p:nvPr/>
        </p:nvPicPr>
        <p:blipFill>
          <a:blip r:embed="rId3" cstate="print"/>
          <a:srcRect/>
          <a:stretch>
            <a:fillRect/>
          </a:stretch>
        </p:blipFill>
        <p:spPr bwMode="auto">
          <a:xfrm>
            <a:off x="3286679" y="3212976"/>
            <a:ext cx="3256442" cy="3141848"/>
          </a:xfrm>
          <a:prstGeom prst="rect">
            <a:avLst/>
          </a:prstGeom>
          <a:noFill/>
          <a:ln>
            <a:noFill/>
          </a:ln>
          <a:effectLst>
            <a:glow rad="63500">
              <a:srgbClr val="000000">
                <a:alpha val="40000"/>
              </a:srgbClr>
            </a:glow>
            <a:outerShdw dist="35921" dir="2700000" algn="ctr" rotWithShape="0">
              <a:schemeClr val="bg2"/>
            </a:outerShdw>
          </a:effectLst>
        </p:spPr>
      </p:pic>
      <p:sp>
        <p:nvSpPr>
          <p:cNvPr id="66566" name="Textfeld 1">
            <a:extLst>
              <a:ext uri="{FF2B5EF4-FFF2-40B4-BE49-F238E27FC236}">
                <a16:creationId xmlns:a16="http://schemas.microsoft.com/office/drawing/2014/main" id="{F07C25A2-42D1-4A66-ABC7-2DB209C2E171}"/>
              </a:ext>
            </a:extLst>
          </p:cNvPr>
          <p:cNvSpPr txBox="1">
            <a:spLocks noChangeArrowheads="1"/>
          </p:cNvSpPr>
          <p:nvPr/>
        </p:nvSpPr>
        <p:spPr bwMode="auto">
          <a:xfrm>
            <a:off x="3286125" y="6411913"/>
            <a:ext cx="34845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Ferrie Latief/ILO/flickr.com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93065E6E-2D48-4BC1-9F36-5286BF365E8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Indonesien</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Die Arbeitssituation der Heimarbeiter_innen</a:t>
            </a:r>
          </a:p>
        </p:txBody>
      </p:sp>
      <p:sp>
        <p:nvSpPr>
          <p:cNvPr id="68611" name="Text Box 2">
            <a:extLst>
              <a:ext uri="{FF2B5EF4-FFF2-40B4-BE49-F238E27FC236}">
                <a16:creationId xmlns:a16="http://schemas.microsoft.com/office/drawing/2014/main" id="{BCFC1162-0507-4727-9262-FD2B1B9BDA7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68612" name="Text Box 5">
            <a:extLst>
              <a:ext uri="{FF2B5EF4-FFF2-40B4-BE49-F238E27FC236}">
                <a16:creationId xmlns:a16="http://schemas.microsoft.com/office/drawing/2014/main" id="{426EB564-4DA4-4D6C-AD28-36EBF27C601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28</a:t>
            </a:r>
          </a:p>
        </p:txBody>
      </p:sp>
      <p:pic>
        <p:nvPicPr>
          <p:cNvPr id="9" name="Picture 6">
            <a:extLst>
              <a:ext uri="{FF2B5EF4-FFF2-40B4-BE49-F238E27FC236}">
                <a16:creationId xmlns:a16="http://schemas.microsoft.com/office/drawing/2014/main" id="{7DD3D383-0F9D-40D7-BF4C-7A417A83B186}"/>
              </a:ext>
            </a:extLst>
          </p:cNvPr>
          <p:cNvPicPr>
            <a:picLocks noChangeAspect="1" noChangeArrowheads="1"/>
          </p:cNvPicPr>
          <p:nvPr/>
        </p:nvPicPr>
        <p:blipFill>
          <a:blip r:embed="rId3"/>
          <a:srcRect/>
          <a:stretch>
            <a:fillRect/>
          </a:stretch>
        </p:blipFill>
        <p:spPr bwMode="auto">
          <a:xfrm>
            <a:off x="1155700" y="2198688"/>
            <a:ext cx="2521986" cy="1905968"/>
          </a:xfrm>
          <a:prstGeom prst="rect">
            <a:avLst/>
          </a:prstGeom>
          <a:noFill/>
          <a:ln>
            <a:noFill/>
          </a:ln>
          <a:effectLst>
            <a:glow rad="63500">
              <a:srgbClr val="000000">
                <a:alpha val="40000"/>
              </a:srgbClr>
            </a:glow>
            <a:outerShdw dist="35921" dir="2700000" algn="ctr" rotWithShape="0">
              <a:schemeClr val="bg2"/>
            </a:outerShdw>
          </a:effectLst>
        </p:spPr>
      </p:pic>
      <p:pic>
        <p:nvPicPr>
          <p:cNvPr id="10" name="Picture 2">
            <a:extLst>
              <a:ext uri="{FF2B5EF4-FFF2-40B4-BE49-F238E27FC236}">
                <a16:creationId xmlns:a16="http://schemas.microsoft.com/office/drawing/2014/main" id="{06792A40-0E79-4ACE-B109-75E91C45BEBF}"/>
              </a:ext>
            </a:extLst>
          </p:cNvPr>
          <p:cNvPicPr>
            <a:picLocks noChangeAspect="1" noChangeArrowheads="1"/>
          </p:cNvPicPr>
          <p:nvPr/>
        </p:nvPicPr>
        <p:blipFill>
          <a:blip r:embed="rId4" cstate="print"/>
          <a:srcRect/>
          <a:stretch>
            <a:fillRect/>
          </a:stretch>
        </p:blipFill>
        <p:spPr bwMode="auto">
          <a:xfrm>
            <a:off x="3923928" y="1999544"/>
            <a:ext cx="4606123" cy="2304256"/>
          </a:xfrm>
          <a:prstGeom prst="rect">
            <a:avLst/>
          </a:prstGeom>
          <a:noFill/>
          <a:ln>
            <a:noFill/>
          </a:ln>
          <a:effectLst>
            <a:glow rad="63500">
              <a:srgbClr val="000000">
                <a:alpha val="40000"/>
              </a:srgbClr>
            </a:glow>
            <a:outerShdw dist="35921" dir="2700000" algn="ctr" rotWithShape="0">
              <a:schemeClr val="bg2"/>
            </a:outerShdw>
          </a:effectLst>
        </p:spPr>
      </p:pic>
      <p:pic>
        <p:nvPicPr>
          <p:cNvPr id="11" name="Picture 4">
            <a:extLst>
              <a:ext uri="{FF2B5EF4-FFF2-40B4-BE49-F238E27FC236}">
                <a16:creationId xmlns:a16="http://schemas.microsoft.com/office/drawing/2014/main" id="{A5830F63-A843-40A5-8919-22534A9267DC}"/>
              </a:ext>
            </a:extLst>
          </p:cNvPr>
          <p:cNvPicPr>
            <a:picLocks noChangeAspect="1" noChangeArrowheads="1"/>
          </p:cNvPicPr>
          <p:nvPr/>
        </p:nvPicPr>
        <p:blipFill>
          <a:blip r:embed="rId5" cstate="print"/>
          <a:srcRect/>
          <a:stretch>
            <a:fillRect/>
          </a:stretch>
        </p:blipFill>
        <p:spPr bwMode="auto">
          <a:xfrm>
            <a:off x="1286945" y="4512628"/>
            <a:ext cx="3267514" cy="1839878"/>
          </a:xfrm>
          <a:prstGeom prst="rect">
            <a:avLst/>
          </a:prstGeom>
          <a:noFill/>
          <a:ln>
            <a:noFill/>
          </a:ln>
          <a:effectLst>
            <a:glow rad="63500">
              <a:srgbClr val="000000">
                <a:alpha val="40000"/>
              </a:srgbClr>
            </a:glow>
            <a:outerShdw dist="35921" dir="2700000" algn="ctr" rotWithShape="0">
              <a:schemeClr val="bg2"/>
            </a:outerShdw>
          </a:effectLst>
        </p:spPr>
      </p:pic>
      <p:pic>
        <p:nvPicPr>
          <p:cNvPr id="12" name="Picture 5">
            <a:extLst>
              <a:ext uri="{FF2B5EF4-FFF2-40B4-BE49-F238E27FC236}">
                <a16:creationId xmlns:a16="http://schemas.microsoft.com/office/drawing/2014/main" id="{F0F6F2D5-7701-4000-9000-D3C900B0AA83}"/>
              </a:ext>
            </a:extLst>
          </p:cNvPr>
          <p:cNvPicPr>
            <a:picLocks noChangeAspect="1" noChangeArrowheads="1"/>
          </p:cNvPicPr>
          <p:nvPr/>
        </p:nvPicPr>
        <p:blipFill rotWithShape="1">
          <a:blip r:embed="rId6"/>
          <a:srcRect r="15439"/>
          <a:stretch/>
        </p:blipFill>
        <p:spPr bwMode="auto">
          <a:xfrm>
            <a:off x="4914900" y="4498181"/>
            <a:ext cx="3240534" cy="2163763"/>
          </a:xfrm>
          <a:prstGeom prst="rect">
            <a:avLst/>
          </a:prstGeom>
          <a:noFill/>
          <a:ln>
            <a:noFill/>
          </a:ln>
          <a:effectLst>
            <a:glow rad="63500">
              <a:srgbClr val="000000">
                <a:alpha val="40000"/>
              </a:srgbClr>
            </a:glow>
            <a:outerShdw dist="35921" dir="2700000" algn="ctr" rotWithShape="0">
              <a:schemeClr val="bg2"/>
            </a:outerShdw>
          </a:effectLst>
        </p:spPr>
      </p:pic>
      <p:sp>
        <p:nvSpPr>
          <p:cNvPr id="68617" name="Rechteck 1">
            <a:extLst>
              <a:ext uri="{FF2B5EF4-FFF2-40B4-BE49-F238E27FC236}">
                <a16:creationId xmlns:a16="http://schemas.microsoft.com/office/drawing/2014/main" id="{5FF37F4C-43DC-4FDF-9675-A839DDF47885}"/>
              </a:ext>
            </a:extLst>
          </p:cNvPr>
          <p:cNvSpPr>
            <a:spLocks noChangeArrowheads="1"/>
          </p:cNvSpPr>
          <p:nvPr/>
        </p:nvSpPr>
        <p:spPr bwMode="auto">
          <a:xfrm>
            <a:off x="1287463" y="6450013"/>
            <a:ext cx="195103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Fotos: Dietrich Weinbrenner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431883A7-60C0-422B-AD75-57BE7B3DF63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Indien</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Indische Produktionszentren von Lederschuhen </a:t>
            </a:r>
            <a:endParaRPr lang="de-DE" altLang="de-DE" sz="2800" b="1">
              <a:solidFill>
                <a:srgbClr val="003366"/>
              </a:solidFill>
              <a:latin typeface="Calibri" panose="020F0502020204030204" pitchFamily="34" charset="0"/>
              <a:cs typeface="Calibri" panose="020F0502020204030204" pitchFamily="34" charset="0"/>
            </a:endParaRPr>
          </a:p>
        </p:txBody>
      </p:sp>
      <p:sp>
        <p:nvSpPr>
          <p:cNvPr id="70659" name="Text Box 2">
            <a:extLst>
              <a:ext uri="{FF2B5EF4-FFF2-40B4-BE49-F238E27FC236}">
                <a16:creationId xmlns:a16="http://schemas.microsoft.com/office/drawing/2014/main" id="{0F60BC2F-DB44-41FF-B46B-50EAFE9B51C2}"/>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70660" name="Text Box 5">
            <a:extLst>
              <a:ext uri="{FF2B5EF4-FFF2-40B4-BE49-F238E27FC236}">
                <a16:creationId xmlns:a16="http://schemas.microsoft.com/office/drawing/2014/main" id="{A415D881-B2B6-487F-886A-018C8B9166FF}"/>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29</a:t>
            </a:r>
          </a:p>
        </p:txBody>
      </p:sp>
      <p:sp>
        <p:nvSpPr>
          <p:cNvPr id="70661" name="Rechteck 1">
            <a:extLst>
              <a:ext uri="{FF2B5EF4-FFF2-40B4-BE49-F238E27FC236}">
                <a16:creationId xmlns:a16="http://schemas.microsoft.com/office/drawing/2014/main" id="{BCF602B6-C0C7-4FC8-9004-AD2A8300A91D}"/>
              </a:ext>
            </a:extLst>
          </p:cNvPr>
          <p:cNvSpPr>
            <a:spLocks noChangeArrowheads="1"/>
          </p:cNvSpPr>
          <p:nvPr/>
        </p:nvSpPr>
        <p:spPr bwMode="auto">
          <a:xfrm>
            <a:off x="7807325" y="6599238"/>
            <a:ext cx="1266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SÜDWIND</a:t>
            </a:r>
          </a:p>
        </p:txBody>
      </p:sp>
      <p:pic>
        <p:nvPicPr>
          <p:cNvPr id="70662" name="Picture 8">
            <a:extLst>
              <a:ext uri="{FF2B5EF4-FFF2-40B4-BE49-F238E27FC236}">
                <a16:creationId xmlns:a16="http://schemas.microsoft.com/office/drawing/2014/main" id="{5C634FF1-C66F-4EEE-AD2A-C12F39E1A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113" y="1844675"/>
            <a:ext cx="396557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C131192-6C9C-4ED5-85FB-610E358DB472}"/>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Kampagne für Saubere Kleidung</a:t>
            </a:r>
          </a:p>
          <a:p>
            <a:pPr algn="ctr" eaLnBrk="1" hangingPunct="1">
              <a:lnSpc>
                <a:spcPct val="90000"/>
              </a:lnSpc>
              <a:buSzPct val="100000"/>
            </a:pPr>
            <a:r>
              <a:rPr lang="de-DE" altLang="de-DE" sz="2400" b="1">
                <a:solidFill>
                  <a:srgbClr val="003366"/>
                </a:solidFill>
                <a:latin typeface="Calibri" panose="020F0502020204030204" pitchFamily="34" charset="0"/>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50C17D5C-1CB3-46ED-A268-855E581077BD}"/>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Facts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lvl="1" eaLnBrk="1">
              <a:lnSpc>
                <a:spcPct val="93000"/>
              </a:lnSpc>
              <a:spcAft>
                <a:spcPts val="522"/>
              </a:spcAft>
              <a:buSzPct val="100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eaLnBrk="1">
              <a:lnSpc>
                <a:spcPct val="93000"/>
              </a:lnSpc>
              <a:spcAft>
                <a:spcPts val="522"/>
              </a:spcAft>
              <a:buSzPct val="100000"/>
              <a:buFont typeface="Arial" panose="020B0604020202020204" pitchFamily="34" charset="0"/>
              <a:buChar char="•"/>
              <a:defRPr/>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Aktivitäten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lang="de-DE" altLang="de-DE" sz="18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vor Ort</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17412" name="Text Box 5">
            <a:extLst>
              <a:ext uri="{FF2B5EF4-FFF2-40B4-BE49-F238E27FC236}">
                <a16:creationId xmlns:a16="http://schemas.microsoft.com/office/drawing/2014/main" id="{37A08E41-F1E8-47BE-834A-D6E8677095FC}"/>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a:t>
            </a:r>
          </a:p>
        </p:txBody>
      </p:sp>
      <p:sp>
        <p:nvSpPr>
          <p:cNvPr id="17413" name="Textfeld 2">
            <a:extLst>
              <a:ext uri="{FF2B5EF4-FFF2-40B4-BE49-F238E27FC236}">
                <a16:creationId xmlns:a16="http://schemas.microsoft.com/office/drawing/2014/main" id="{0DB36AA1-0B0A-46A4-8324-BA8326708F6B}"/>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rgbClr val="002060"/>
                </a:solidFill>
                <a:latin typeface="Calibri" panose="020F0502020204030204" pitchFamily="34" charset="0"/>
                <a:ea typeface="MS PGothic" panose="020B0600070205080204" pitchFamily="34" charset="-128"/>
                <a:cs typeface="Calibri" panose="020F0502020204030204" pitchFamily="34" charset="0"/>
              </a:rPr>
              <a:t>*ILO = internationale Arbeitsorganisation</a:t>
            </a:r>
          </a:p>
        </p:txBody>
      </p:sp>
      <p:sp>
        <p:nvSpPr>
          <p:cNvPr id="17414" name="Fußzeilenplatzhalter 1">
            <a:extLst>
              <a:ext uri="{FF2B5EF4-FFF2-40B4-BE49-F238E27FC236}">
                <a16:creationId xmlns:a16="http://schemas.microsoft.com/office/drawing/2014/main" id="{9E1D2FEA-E34F-4575-A27E-1A1DFF5C729B}"/>
              </a:ext>
            </a:extLst>
          </p:cNvPr>
          <p:cNvSpPr>
            <a:spLocks noGrp="1"/>
          </p:cNvSpPr>
          <p:nvPr>
            <p:ph type="ftr" sz="quarter" idx="11"/>
          </p:nvPr>
        </p:nvSpPr>
        <p:spPr/>
        <p:txBody>
          <a:bodyPr/>
          <a:lstStyle/>
          <a:p>
            <a:pPr>
              <a:defRPr/>
            </a:pPr>
            <a:r>
              <a:rPr lang="de-DE" altLang="de-DE">
                <a:solidFill>
                  <a:srgbClr val="003366"/>
                </a:solidFill>
              </a:rPr>
              <a:t>Multiplikatorin</a:t>
            </a:r>
          </a:p>
        </p:txBody>
      </p:sp>
      <p:pic>
        <p:nvPicPr>
          <p:cNvPr id="17415" name="Grafik 7">
            <a:extLst>
              <a:ext uri="{FF2B5EF4-FFF2-40B4-BE49-F238E27FC236}">
                <a16:creationId xmlns:a16="http://schemas.microsoft.com/office/drawing/2014/main" id="{FFE946F6-2A34-4643-B5D9-70108461C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B47DE2E3-5C01-4100-B336-682565430D1D}"/>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Indien</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Prekäre Arbeitsverhältnisse</a:t>
            </a:r>
          </a:p>
        </p:txBody>
      </p:sp>
      <p:sp>
        <p:nvSpPr>
          <p:cNvPr id="25603" name="Text Box 2">
            <a:extLst>
              <a:ext uri="{FF2B5EF4-FFF2-40B4-BE49-F238E27FC236}">
                <a16:creationId xmlns:a16="http://schemas.microsoft.com/office/drawing/2014/main" id="{0156B9CD-A8FB-4638-B380-D0FB069F7356}"/>
              </a:ext>
            </a:extLst>
          </p:cNvPr>
          <p:cNvSpPr txBox="1">
            <a:spLocks noChangeArrowheads="1"/>
          </p:cNvSpPr>
          <p:nvPr/>
        </p:nvSpPr>
        <p:spPr bwMode="auto">
          <a:xfrm>
            <a:off x="1155700" y="2198688"/>
            <a:ext cx="8001000" cy="3733800"/>
          </a:xfrm>
          <a:prstGeom prst="rect">
            <a:avLst/>
          </a:prstGeom>
          <a:noFill/>
          <a:ln>
            <a:noFill/>
          </a:ln>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Anstellungsverhältnisse</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Arbeitsverträge und Sozialversicherung</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Gesundheit und Sicherheit</a:t>
            </a:r>
          </a:p>
          <a:p>
            <a:pPr eaLnBrk="1" hangingPunct="1">
              <a:spcBef>
                <a:spcPts val="488"/>
              </a:spcBef>
              <a:buClr>
                <a:srgbClr val="003366"/>
              </a:buClr>
              <a:buSzPct val="75000"/>
              <a:defRPr/>
            </a:pPr>
            <a:endParaRPr lang="de-DE" altLang="de-DE" sz="2000" dirty="0">
              <a:solidFill>
                <a:srgbClr val="002060"/>
              </a:solidFill>
              <a:latin typeface="Calibri" panose="020F0502020204030204" pitchFamily="34" charset="0"/>
              <a:cs typeface="Calibri" panose="020F0502020204030204" pitchFamily="34" charset="0"/>
            </a:endParaRPr>
          </a:p>
        </p:txBody>
      </p:sp>
      <p:sp>
        <p:nvSpPr>
          <p:cNvPr id="72708" name="Text Box 5">
            <a:extLst>
              <a:ext uri="{FF2B5EF4-FFF2-40B4-BE49-F238E27FC236}">
                <a16:creationId xmlns:a16="http://schemas.microsoft.com/office/drawing/2014/main" id="{9EB2122E-290C-40E7-8EAB-32D95904114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30</a:t>
            </a:r>
          </a:p>
        </p:txBody>
      </p:sp>
      <p:sp>
        <p:nvSpPr>
          <p:cNvPr id="72709" name="Textfeld 1">
            <a:extLst>
              <a:ext uri="{FF2B5EF4-FFF2-40B4-BE49-F238E27FC236}">
                <a16:creationId xmlns:a16="http://schemas.microsoft.com/office/drawing/2014/main" id="{2F223D82-B314-4669-9F4A-38A569F09575}"/>
              </a:ext>
            </a:extLst>
          </p:cNvPr>
          <p:cNvSpPr txBox="1">
            <a:spLocks noChangeArrowheads="1"/>
          </p:cNvSpPr>
          <p:nvPr/>
        </p:nvSpPr>
        <p:spPr bwMode="auto">
          <a:xfrm>
            <a:off x="4416425" y="6145213"/>
            <a:ext cx="34845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Christina Schröder, SÜDWIND</a:t>
            </a:r>
          </a:p>
        </p:txBody>
      </p:sp>
      <p:pic>
        <p:nvPicPr>
          <p:cNvPr id="72710" name="Picture 5">
            <a:extLst>
              <a:ext uri="{FF2B5EF4-FFF2-40B4-BE49-F238E27FC236}">
                <a16:creationId xmlns:a16="http://schemas.microsoft.com/office/drawing/2014/main" id="{C41569EF-9FC4-4BE3-B957-673A05C91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3581400"/>
            <a:ext cx="427355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682715D3-0C8A-42BF-88BB-4F14895E0C8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Indien</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Aufrechterhaltung diskriminierender Strukturen </a:t>
            </a:r>
          </a:p>
        </p:txBody>
      </p:sp>
      <p:sp>
        <p:nvSpPr>
          <p:cNvPr id="74755" name="Text Box 2">
            <a:extLst>
              <a:ext uri="{FF2B5EF4-FFF2-40B4-BE49-F238E27FC236}">
                <a16:creationId xmlns:a16="http://schemas.microsoft.com/office/drawing/2014/main" id="{7D8FCFE8-ABB1-4338-8B3E-DD7F492A522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74756" name="Text Box 5">
            <a:extLst>
              <a:ext uri="{FF2B5EF4-FFF2-40B4-BE49-F238E27FC236}">
                <a16:creationId xmlns:a16="http://schemas.microsoft.com/office/drawing/2014/main" id="{98CA7E0E-F62E-4CE2-A50F-661DA6B2619E}"/>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31</a:t>
            </a:r>
          </a:p>
        </p:txBody>
      </p:sp>
      <p:sp>
        <p:nvSpPr>
          <p:cNvPr id="74757" name="Rechteck 1">
            <a:extLst>
              <a:ext uri="{FF2B5EF4-FFF2-40B4-BE49-F238E27FC236}">
                <a16:creationId xmlns:a16="http://schemas.microsoft.com/office/drawing/2014/main" id="{591ECBFC-708C-437C-BB46-42F6AA5DCFCF}"/>
              </a:ext>
            </a:extLst>
          </p:cNvPr>
          <p:cNvSpPr>
            <a:spLocks noChangeArrowheads="1"/>
          </p:cNvSpPr>
          <p:nvPr/>
        </p:nvSpPr>
        <p:spPr bwMode="auto">
          <a:xfrm>
            <a:off x="7847013" y="6564313"/>
            <a:ext cx="1266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SÜDWIND</a:t>
            </a:r>
          </a:p>
        </p:txBody>
      </p:sp>
      <p:pic>
        <p:nvPicPr>
          <p:cNvPr id="74758" name="Picture 9">
            <a:extLst>
              <a:ext uri="{FF2B5EF4-FFF2-40B4-BE49-F238E27FC236}">
                <a16:creationId xmlns:a16="http://schemas.microsoft.com/office/drawing/2014/main" id="{78C3E335-8F04-410D-AC82-EF0391003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075" y="1905000"/>
            <a:ext cx="708025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D9D1D2E0-90AA-4B9C-8677-C19D9562A587}"/>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China</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Die wichtigsten schuhproduzierenden Provinzen in China</a:t>
            </a:r>
          </a:p>
        </p:txBody>
      </p:sp>
      <p:sp>
        <p:nvSpPr>
          <p:cNvPr id="76803" name="Text Box 2">
            <a:extLst>
              <a:ext uri="{FF2B5EF4-FFF2-40B4-BE49-F238E27FC236}">
                <a16:creationId xmlns:a16="http://schemas.microsoft.com/office/drawing/2014/main" id="{6AA3C736-9720-4342-A7F5-BC72CE8E31FD}"/>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76804" name="Text Box 5">
            <a:extLst>
              <a:ext uri="{FF2B5EF4-FFF2-40B4-BE49-F238E27FC236}">
                <a16:creationId xmlns:a16="http://schemas.microsoft.com/office/drawing/2014/main" id="{8E5B678C-16E5-43C9-AD14-ABA2190AEF34}"/>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32</a:t>
            </a:r>
          </a:p>
        </p:txBody>
      </p:sp>
      <p:sp>
        <p:nvSpPr>
          <p:cNvPr id="76805" name="Rechteck 1">
            <a:extLst>
              <a:ext uri="{FF2B5EF4-FFF2-40B4-BE49-F238E27FC236}">
                <a16:creationId xmlns:a16="http://schemas.microsoft.com/office/drawing/2014/main" id="{BB2969EF-47FD-41D7-9E03-03F817A82151}"/>
              </a:ext>
            </a:extLst>
          </p:cNvPr>
          <p:cNvSpPr>
            <a:spLocks noChangeArrowheads="1"/>
          </p:cNvSpPr>
          <p:nvPr/>
        </p:nvSpPr>
        <p:spPr bwMode="auto">
          <a:xfrm>
            <a:off x="7807325" y="6599238"/>
            <a:ext cx="1266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SÜDWIND</a:t>
            </a:r>
          </a:p>
        </p:txBody>
      </p:sp>
      <p:pic>
        <p:nvPicPr>
          <p:cNvPr id="76806" name="Picture 6">
            <a:extLst>
              <a:ext uri="{FF2B5EF4-FFF2-40B4-BE49-F238E27FC236}">
                <a16:creationId xmlns:a16="http://schemas.microsoft.com/office/drawing/2014/main" id="{6A78F317-173A-42C8-B913-90B94E5BC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303463"/>
            <a:ext cx="6767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A85700EA-6AF3-4EC8-9CE6-7DDE719F4E35}"/>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China</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Arbeitsrechtsverletzungen in der chinesischen Schuhproduktion</a:t>
            </a:r>
          </a:p>
        </p:txBody>
      </p:sp>
      <p:sp>
        <p:nvSpPr>
          <p:cNvPr id="78851" name="Text Box 2">
            <a:extLst>
              <a:ext uri="{FF2B5EF4-FFF2-40B4-BE49-F238E27FC236}">
                <a16:creationId xmlns:a16="http://schemas.microsoft.com/office/drawing/2014/main" id="{D9E43EF9-2DED-45DE-B92B-4A01733F286D}"/>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Arbeitszeit und Zwang zu Überstunden</a:t>
            </a:r>
          </a:p>
          <a:p>
            <a:pPr eaLnBrk="1" hangingPunct="1">
              <a:spcBef>
                <a:spcPts val="488"/>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Diskriminierung von Frauen</a:t>
            </a:r>
          </a:p>
          <a:p>
            <a:pPr eaLnBrk="1" hangingPunct="1">
              <a:spcBef>
                <a:spcPts val="488"/>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Gesundheit und Sicherheit</a:t>
            </a:r>
          </a:p>
        </p:txBody>
      </p:sp>
      <p:sp>
        <p:nvSpPr>
          <p:cNvPr id="78852" name="Text Box 5">
            <a:extLst>
              <a:ext uri="{FF2B5EF4-FFF2-40B4-BE49-F238E27FC236}">
                <a16:creationId xmlns:a16="http://schemas.microsoft.com/office/drawing/2014/main" id="{1B33C330-B3E6-4903-AC6C-7F9613907BEB}"/>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33</a:t>
            </a:r>
          </a:p>
        </p:txBody>
      </p:sp>
      <p:pic>
        <p:nvPicPr>
          <p:cNvPr id="78853" name="Picture 3">
            <a:extLst>
              <a:ext uri="{FF2B5EF4-FFF2-40B4-BE49-F238E27FC236}">
                <a16:creationId xmlns:a16="http://schemas.microsoft.com/office/drawing/2014/main" id="{18BC7F50-5B0F-438C-A3ED-7E8F4C26B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13" y="3454400"/>
            <a:ext cx="439737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feld 1">
            <a:extLst>
              <a:ext uri="{FF2B5EF4-FFF2-40B4-BE49-F238E27FC236}">
                <a16:creationId xmlns:a16="http://schemas.microsoft.com/office/drawing/2014/main" id="{ECE618B3-AC58-49C5-949D-07F0D6637F69}"/>
              </a:ext>
            </a:extLst>
          </p:cNvPr>
          <p:cNvSpPr txBox="1">
            <a:spLocks noChangeArrowheads="1"/>
          </p:cNvSpPr>
          <p:nvPr/>
        </p:nvSpPr>
        <p:spPr bwMode="auto">
          <a:xfrm>
            <a:off x="2716213" y="6411913"/>
            <a:ext cx="25923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Fritz Hoffmann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5A23A262-013E-4938-9D9A-95C2082E5072}"/>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China</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Arbeitsrechtsverletzungen in der chinesischen Schuhproduktion</a:t>
            </a:r>
          </a:p>
        </p:txBody>
      </p:sp>
      <p:sp>
        <p:nvSpPr>
          <p:cNvPr id="80899" name="Text Box 2">
            <a:extLst>
              <a:ext uri="{FF2B5EF4-FFF2-40B4-BE49-F238E27FC236}">
                <a16:creationId xmlns:a16="http://schemas.microsoft.com/office/drawing/2014/main" id="{21F36572-2836-4C0E-B524-893B23C93B9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Fehlen von Versammlungsfreiheit und das Recht auf Tarifverhandlungen</a:t>
            </a:r>
          </a:p>
        </p:txBody>
      </p:sp>
      <p:sp>
        <p:nvSpPr>
          <p:cNvPr id="80900" name="Text Box 5">
            <a:extLst>
              <a:ext uri="{FF2B5EF4-FFF2-40B4-BE49-F238E27FC236}">
                <a16:creationId xmlns:a16="http://schemas.microsoft.com/office/drawing/2014/main" id="{677B4D16-2C0F-4394-9BF1-9D8A0C24842F}"/>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34</a:t>
            </a:r>
          </a:p>
        </p:txBody>
      </p:sp>
      <p:pic>
        <p:nvPicPr>
          <p:cNvPr id="80901" name="Picture 3">
            <a:extLst>
              <a:ext uri="{FF2B5EF4-FFF2-40B4-BE49-F238E27FC236}">
                <a16:creationId xmlns:a16="http://schemas.microsoft.com/office/drawing/2014/main" id="{B3B26719-A491-4444-9EDE-203F714E3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150" y="3268663"/>
            <a:ext cx="38719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feld 1">
            <a:extLst>
              <a:ext uri="{FF2B5EF4-FFF2-40B4-BE49-F238E27FC236}">
                <a16:creationId xmlns:a16="http://schemas.microsoft.com/office/drawing/2014/main" id="{B15B3149-C688-4A66-A913-EBBEE39A5600}"/>
              </a:ext>
            </a:extLst>
          </p:cNvPr>
          <p:cNvSpPr txBox="1">
            <a:spLocks noChangeArrowheads="1"/>
          </p:cNvSpPr>
          <p:nvPr/>
        </p:nvSpPr>
        <p:spPr bwMode="auto">
          <a:xfrm>
            <a:off x="2978150" y="5932488"/>
            <a:ext cx="279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SACOM HongKong/Flickr.com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65CC1978-DD68-4B28-B31F-FB15CD19B548}"/>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Mittel- und Osteuropa</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OPT = Outward Processing Trade </a:t>
            </a:r>
          </a:p>
        </p:txBody>
      </p:sp>
      <p:sp>
        <p:nvSpPr>
          <p:cNvPr id="82947" name="Text Box 2">
            <a:extLst>
              <a:ext uri="{FF2B5EF4-FFF2-40B4-BE49-F238E27FC236}">
                <a16:creationId xmlns:a16="http://schemas.microsoft.com/office/drawing/2014/main" id="{2E2EF1D2-08DA-487C-BA5E-0B04370C1936}"/>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82948" name="Text Box 5">
            <a:extLst>
              <a:ext uri="{FF2B5EF4-FFF2-40B4-BE49-F238E27FC236}">
                <a16:creationId xmlns:a16="http://schemas.microsoft.com/office/drawing/2014/main" id="{63A47C1B-66F2-44E2-A840-2CA139C9271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35</a:t>
            </a:r>
          </a:p>
        </p:txBody>
      </p:sp>
      <p:sp>
        <p:nvSpPr>
          <p:cNvPr id="82949" name="Rechteck 1">
            <a:extLst>
              <a:ext uri="{FF2B5EF4-FFF2-40B4-BE49-F238E27FC236}">
                <a16:creationId xmlns:a16="http://schemas.microsoft.com/office/drawing/2014/main" id="{3BC8A33D-B29F-43AA-B346-B41DC6B2B3A8}"/>
              </a:ext>
            </a:extLst>
          </p:cNvPr>
          <p:cNvSpPr>
            <a:spLocks noChangeArrowheads="1"/>
          </p:cNvSpPr>
          <p:nvPr/>
        </p:nvSpPr>
        <p:spPr bwMode="auto">
          <a:xfrm>
            <a:off x="2270125" y="6453188"/>
            <a:ext cx="1266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SÜDWIND</a:t>
            </a:r>
          </a:p>
        </p:txBody>
      </p:sp>
      <p:pic>
        <p:nvPicPr>
          <p:cNvPr id="82950" name="Picture 3">
            <a:extLst>
              <a:ext uri="{FF2B5EF4-FFF2-40B4-BE49-F238E27FC236}">
                <a16:creationId xmlns:a16="http://schemas.microsoft.com/office/drawing/2014/main" id="{B58F075A-8C68-4066-BC28-3146E47E1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963" y="2030413"/>
            <a:ext cx="5832475"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id="{3C0C7918-17C1-4D49-A56E-E4251FD299D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cs typeface="Calibri" panose="020F0502020204030204" pitchFamily="34" charset="0"/>
            </a:endParaRPr>
          </a:p>
          <a:p>
            <a:pPr algn="ctr" eaLnBrk="1" hangingPunct="1">
              <a:lnSpc>
                <a:spcPct val="90000"/>
              </a:lnSpc>
              <a:buSzPct val="100000"/>
            </a:pPr>
            <a:endParaRPr lang="de-DE" altLang="de-DE" sz="2800" b="1">
              <a:solidFill>
                <a:srgbClr val="003366"/>
              </a:solidFill>
              <a:latin typeface="Calibri" panose="020F0502020204030204" pitchFamily="34" charset="0"/>
              <a:cs typeface="Calibri" panose="020F0502020204030204" pitchFamily="34" charset="0"/>
            </a:endParaRPr>
          </a:p>
          <a:p>
            <a:pPr algn="ctr" eaLnBrk="1" hangingPunct="1">
              <a:lnSpc>
                <a:spcPct val="90000"/>
              </a:lnSpc>
              <a:buSzPct val="100000"/>
            </a:pPr>
            <a:endParaRPr lang="de-DE" altLang="de-DE" sz="2800" b="1">
              <a:solidFill>
                <a:srgbClr val="003366"/>
              </a:solidFill>
              <a:latin typeface="Calibri" panose="020F0502020204030204" pitchFamily="34" charset="0"/>
              <a:cs typeface="Calibri" panose="020F0502020204030204" pitchFamily="34" charset="0"/>
            </a:endParaRPr>
          </a:p>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Mittel- und Osteuropa</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Existenzsichernde</a:t>
            </a:r>
            <a:r>
              <a:rPr lang="de-DE" altLang="de-DE" sz="2800" b="1">
                <a:solidFill>
                  <a:srgbClr val="003366"/>
                </a:solidFill>
                <a:latin typeface="Calibri" panose="020F0502020204030204" pitchFamily="34" charset="0"/>
                <a:cs typeface="Calibri" panose="020F0502020204030204" pitchFamily="34" charset="0"/>
              </a:rPr>
              <a:t> </a:t>
            </a:r>
            <a:r>
              <a:rPr lang="de-DE" altLang="de-DE" sz="2400" b="1">
                <a:solidFill>
                  <a:srgbClr val="003366"/>
                </a:solidFill>
                <a:latin typeface="Calibri" panose="020F0502020204030204" pitchFamily="34" charset="0"/>
                <a:cs typeface="Calibri" panose="020F0502020204030204" pitchFamily="34" charset="0"/>
              </a:rPr>
              <a:t>Löhne</a:t>
            </a:r>
            <a:r>
              <a:rPr lang="de-DE" altLang="de-DE" sz="2800" b="1">
                <a:solidFill>
                  <a:srgbClr val="003366"/>
                </a:solidFill>
                <a:latin typeface="Calibri" panose="020F0502020204030204" pitchFamily="34" charset="0"/>
                <a:cs typeface="Calibri" panose="020F0502020204030204" pitchFamily="34" charset="0"/>
              </a:rPr>
              <a:t> </a:t>
            </a:r>
          </a:p>
        </p:txBody>
      </p:sp>
      <p:sp>
        <p:nvSpPr>
          <p:cNvPr id="84995" name="Text Box 2">
            <a:extLst>
              <a:ext uri="{FF2B5EF4-FFF2-40B4-BE49-F238E27FC236}">
                <a16:creationId xmlns:a16="http://schemas.microsoft.com/office/drawing/2014/main" id="{F1079691-82AD-410C-9E34-531248786741}"/>
              </a:ext>
            </a:extLst>
          </p:cNvPr>
          <p:cNvSpPr txBox="1">
            <a:spLocks noChangeArrowheads="1"/>
          </p:cNvSpPr>
          <p:nvPr/>
        </p:nvSpPr>
        <p:spPr bwMode="auto">
          <a:xfrm>
            <a:off x="914400" y="22748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spcBef>
                <a:spcPts val="488"/>
              </a:spcBef>
              <a:buClr>
                <a:srgbClr val="003366"/>
              </a:buClr>
              <a:buSzPct val="75000"/>
            </a:pPr>
            <a:r>
              <a:rPr lang="de-DE" altLang="de-DE" sz="2400">
                <a:solidFill>
                  <a:srgbClr val="002060"/>
                </a:solidFill>
                <a:latin typeface="Calibri" panose="020F0502020204030204" pitchFamily="34" charset="0"/>
                <a:cs typeface="Calibri" panose="020F0502020204030204" pitchFamily="34" charset="0"/>
              </a:rPr>
              <a:t>„Jeder, der arbeitet, hat das Recht auf gerechte und befriedigende Entlohnung, die ihm und seiner Familie eine der menschlichen Würde entsprechende Existenz sichert, gegebenenfalls ergänzt durch andere soziale Schutzmaßnahmen.“</a:t>
            </a:r>
          </a:p>
          <a:p>
            <a:pPr algn="ctr" eaLnBrk="1" hangingPunct="1">
              <a:spcBef>
                <a:spcPts val="488"/>
              </a:spcBef>
              <a:buClr>
                <a:srgbClr val="003366"/>
              </a:buClr>
              <a:buSzPct val="75000"/>
            </a:pPr>
            <a:r>
              <a:rPr lang="de-DE" altLang="de-DE" sz="2000">
                <a:solidFill>
                  <a:srgbClr val="002060"/>
                </a:solidFill>
                <a:latin typeface="Calibri" panose="020F0502020204030204" pitchFamily="34" charset="0"/>
                <a:cs typeface="Calibri" panose="020F0502020204030204" pitchFamily="34" charset="0"/>
              </a:rPr>
              <a:t>Allgemeine Erklärung der Menschenrechte 1948, Artikel 23, 3</a:t>
            </a:r>
          </a:p>
        </p:txBody>
      </p:sp>
      <p:sp>
        <p:nvSpPr>
          <p:cNvPr id="84996" name="Text Box 5">
            <a:extLst>
              <a:ext uri="{FF2B5EF4-FFF2-40B4-BE49-F238E27FC236}">
                <a16:creationId xmlns:a16="http://schemas.microsoft.com/office/drawing/2014/main" id="{CABEDBA2-2BF3-407B-BFD8-D7BE288CF975}"/>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36</a:t>
            </a:r>
          </a:p>
        </p:txBody>
      </p:sp>
      <p:sp>
        <p:nvSpPr>
          <p:cNvPr id="84997" name="Textfeld 1">
            <a:extLst>
              <a:ext uri="{FF2B5EF4-FFF2-40B4-BE49-F238E27FC236}">
                <a16:creationId xmlns:a16="http://schemas.microsoft.com/office/drawing/2014/main" id="{7FE70542-158C-4075-B60C-8437D15EB0AB}"/>
              </a:ext>
            </a:extLst>
          </p:cNvPr>
          <p:cNvSpPr txBox="1">
            <a:spLocks noChangeArrowheads="1"/>
          </p:cNvSpPr>
          <p:nvPr/>
        </p:nvSpPr>
        <p:spPr bwMode="auto">
          <a:xfrm>
            <a:off x="7164388" y="6529388"/>
            <a:ext cx="25923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Change Your Shoes</a:t>
            </a:r>
          </a:p>
        </p:txBody>
      </p:sp>
      <p:pic>
        <p:nvPicPr>
          <p:cNvPr id="84998" name="Picture 3">
            <a:extLst>
              <a:ext uri="{FF2B5EF4-FFF2-40B4-BE49-F238E27FC236}">
                <a16:creationId xmlns:a16="http://schemas.microsoft.com/office/drawing/2014/main" id="{B570F7F2-1711-4B45-93B8-96003E31D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4754563"/>
            <a:ext cx="21399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40A799CE-FEF0-4440-82D7-A5993ECF9E9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Mittel- und Osteuropa</a:t>
            </a:r>
            <a:br>
              <a:rPr lang="de-DE" altLang="de-DE" sz="2800" b="1">
                <a:solidFill>
                  <a:srgbClr val="003366"/>
                </a:solidFill>
                <a:latin typeface="Calibri" panose="020F0502020204030204" pitchFamily="34" charset="0"/>
                <a:cs typeface="Calibri" panose="020F0502020204030204" pitchFamily="34" charset="0"/>
              </a:rPr>
            </a:br>
            <a:r>
              <a:rPr lang="de-DE" altLang="de-DE" sz="2400" b="1">
                <a:solidFill>
                  <a:srgbClr val="003366"/>
                </a:solidFill>
                <a:latin typeface="Calibri" panose="020F0502020204030204" pitchFamily="34" charset="0"/>
                <a:cs typeface="Calibri" panose="020F0502020204030204" pitchFamily="34" charset="0"/>
              </a:rPr>
              <a:t>Gesetzliche Mindestlöhne vs. existenzsichernde Löhne</a:t>
            </a:r>
            <a:endParaRPr lang="de-DE" altLang="de-DE" sz="2800" b="1">
              <a:solidFill>
                <a:srgbClr val="003366"/>
              </a:solidFill>
              <a:latin typeface="Calibri" panose="020F0502020204030204" pitchFamily="34" charset="0"/>
              <a:cs typeface="Calibri" panose="020F0502020204030204" pitchFamily="34" charset="0"/>
            </a:endParaRPr>
          </a:p>
        </p:txBody>
      </p:sp>
      <p:sp>
        <p:nvSpPr>
          <p:cNvPr id="87043" name="Text Box 2">
            <a:extLst>
              <a:ext uri="{FF2B5EF4-FFF2-40B4-BE49-F238E27FC236}">
                <a16:creationId xmlns:a16="http://schemas.microsoft.com/office/drawing/2014/main" id="{09911C3E-201D-4AFE-A190-67DD4957A06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de-DE" altLang="de-DE" sz="2000">
              <a:solidFill>
                <a:srgbClr val="002060"/>
              </a:solidFill>
              <a:latin typeface="Calibri" panose="020F0502020204030204" pitchFamily="34" charset="0"/>
              <a:cs typeface="Calibri" panose="020F0502020204030204" pitchFamily="34" charset="0"/>
            </a:endParaRPr>
          </a:p>
        </p:txBody>
      </p:sp>
      <p:sp>
        <p:nvSpPr>
          <p:cNvPr id="87044" name="Text Box 5">
            <a:extLst>
              <a:ext uri="{FF2B5EF4-FFF2-40B4-BE49-F238E27FC236}">
                <a16:creationId xmlns:a16="http://schemas.microsoft.com/office/drawing/2014/main" id="{C9D91BCF-937A-4644-B5A8-1097BF43EBA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37</a:t>
            </a:r>
          </a:p>
        </p:txBody>
      </p:sp>
      <p:sp>
        <p:nvSpPr>
          <p:cNvPr id="87045" name="Rechteck 1">
            <a:extLst>
              <a:ext uri="{FF2B5EF4-FFF2-40B4-BE49-F238E27FC236}">
                <a16:creationId xmlns:a16="http://schemas.microsoft.com/office/drawing/2014/main" id="{241BACE4-45A4-480B-93D9-AD692E4F8DF1}"/>
              </a:ext>
            </a:extLst>
          </p:cNvPr>
          <p:cNvSpPr>
            <a:spLocks noChangeArrowheads="1"/>
          </p:cNvSpPr>
          <p:nvPr/>
        </p:nvSpPr>
        <p:spPr bwMode="auto">
          <a:xfrm>
            <a:off x="7308850" y="6488113"/>
            <a:ext cx="12652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SÜDWIND</a:t>
            </a:r>
          </a:p>
        </p:txBody>
      </p:sp>
      <p:pic>
        <p:nvPicPr>
          <p:cNvPr id="87046" name="Picture 2">
            <a:extLst>
              <a:ext uri="{FF2B5EF4-FFF2-40B4-BE49-F238E27FC236}">
                <a16:creationId xmlns:a16="http://schemas.microsoft.com/office/drawing/2014/main" id="{4ACF01D8-E731-4C4D-AFD9-FEECB6810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2132013"/>
            <a:ext cx="791051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149E54E5-AA65-42E1-995C-1F6715704DE1}"/>
              </a:ext>
            </a:extLst>
          </p:cNvPr>
          <p:cNvSpPr txBox="1">
            <a:spLocks noChangeArrowheads="1"/>
          </p:cNvSpPr>
          <p:nvPr/>
        </p:nvSpPr>
        <p:spPr bwMode="auto">
          <a:xfrm>
            <a:off x="914400" y="692150"/>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Aufgaben von Unternehmen</a:t>
            </a:r>
          </a:p>
        </p:txBody>
      </p:sp>
      <p:sp>
        <p:nvSpPr>
          <p:cNvPr id="89091" name="Text Box 5">
            <a:extLst>
              <a:ext uri="{FF2B5EF4-FFF2-40B4-BE49-F238E27FC236}">
                <a16:creationId xmlns:a16="http://schemas.microsoft.com/office/drawing/2014/main" id="{388C20EA-8BC3-41C9-B08E-8DC759738DA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38</a:t>
            </a:r>
          </a:p>
        </p:txBody>
      </p:sp>
      <p:sp>
        <p:nvSpPr>
          <p:cNvPr id="89092" name="Ellipse 8">
            <a:extLst>
              <a:ext uri="{FF2B5EF4-FFF2-40B4-BE49-F238E27FC236}">
                <a16:creationId xmlns:a16="http://schemas.microsoft.com/office/drawing/2014/main" id="{8352C743-D3F5-453F-997B-BACEA32BD724}"/>
              </a:ext>
            </a:extLst>
          </p:cNvPr>
          <p:cNvSpPr>
            <a:spLocks noChangeArrowheads="1"/>
          </p:cNvSpPr>
          <p:nvPr/>
        </p:nvSpPr>
        <p:spPr bwMode="auto">
          <a:xfrm>
            <a:off x="4081463" y="1412875"/>
            <a:ext cx="1719262" cy="1655763"/>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89093" name="Ellipse 8">
            <a:extLst>
              <a:ext uri="{FF2B5EF4-FFF2-40B4-BE49-F238E27FC236}">
                <a16:creationId xmlns:a16="http://schemas.microsoft.com/office/drawing/2014/main" id="{41AD7474-0571-4BC4-AAA9-5C79B3F6D67C}"/>
              </a:ext>
            </a:extLst>
          </p:cNvPr>
          <p:cNvSpPr>
            <a:spLocks noChangeArrowheads="1"/>
          </p:cNvSpPr>
          <p:nvPr/>
        </p:nvSpPr>
        <p:spPr bwMode="auto">
          <a:xfrm>
            <a:off x="3970338" y="3444875"/>
            <a:ext cx="1928812" cy="1855788"/>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89094" name="Ellipse 8">
            <a:extLst>
              <a:ext uri="{FF2B5EF4-FFF2-40B4-BE49-F238E27FC236}">
                <a16:creationId xmlns:a16="http://schemas.microsoft.com/office/drawing/2014/main" id="{ED09581D-3AD0-49D6-8BAE-5688B3DC2D2C}"/>
              </a:ext>
            </a:extLst>
          </p:cNvPr>
          <p:cNvSpPr>
            <a:spLocks noChangeArrowheads="1"/>
          </p:cNvSpPr>
          <p:nvPr/>
        </p:nvSpPr>
        <p:spPr bwMode="auto">
          <a:xfrm>
            <a:off x="1931988" y="2384425"/>
            <a:ext cx="1719262" cy="1657350"/>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89095" name="Ellipse 8">
            <a:extLst>
              <a:ext uri="{FF2B5EF4-FFF2-40B4-BE49-F238E27FC236}">
                <a16:creationId xmlns:a16="http://schemas.microsoft.com/office/drawing/2014/main" id="{E7EB9F69-9649-4C33-9066-D8D81FAA128A}"/>
              </a:ext>
            </a:extLst>
          </p:cNvPr>
          <p:cNvSpPr>
            <a:spLocks noChangeArrowheads="1"/>
          </p:cNvSpPr>
          <p:nvPr/>
        </p:nvSpPr>
        <p:spPr bwMode="auto">
          <a:xfrm>
            <a:off x="6216650" y="2384425"/>
            <a:ext cx="1719263" cy="1657350"/>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89096" name="Ellipse 8">
            <a:extLst>
              <a:ext uri="{FF2B5EF4-FFF2-40B4-BE49-F238E27FC236}">
                <a16:creationId xmlns:a16="http://schemas.microsoft.com/office/drawing/2014/main" id="{6847A9B5-AD41-422D-8F9E-38B798875893}"/>
              </a:ext>
            </a:extLst>
          </p:cNvPr>
          <p:cNvSpPr>
            <a:spLocks noChangeArrowheads="1"/>
          </p:cNvSpPr>
          <p:nvPr/>
        </p:nvSpPr>
        <p:spPr bwMode="auto">
          <a:xfrm>
            <a:off x="2251075" y="5032375"/>
            <a:ext cx="1719263" cy="1655763"/>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89097" name="Ellipse 8">
            <a:extLst>
              <a:ext uri="{FF2B5EF4-FFF2-40B4-BE49-F238E27FC236}">
                <a16:creationId xmlns:a16="http://schemas.microsoft.com/office/drawing/2014/main" id="{4B4750F0-6F39-4149-B3F3-7BBB52E94667}"/>
              </a:ext>
            </a:extLst>
          </p:cNvPr>
          <p:cNvSpPr>
            <a:spLocks noChangeArrowheads="1"/>
          </p:cNvSpPr>
          <p:nvPr/>
        </p:nvSpPr>
        <p:spPr bwMode="auto">
          <a:xfrm>
            <a:off x="5899150" y="5005388"/>
            <a:ext cx="1719263" cy="1657350"/>
          </a:xfrm>
          <a:prstGeom prst="ellipse">
            <a:avLst/>
          </a:prstGeom>
          <a:solidFill>
            <a:schemeClr val="accent1"/>
          </a:solidFill>
          <a:ln w="9525">
            <a:solidFill>
              <a:schemeClr val="tx1"/>
            </a:solidFill>
            <a:miter lim="800000"/>
            <a:headEnd/>
            <a:tailEnd/>
          </a:ln>
        </p:spPr>
        <p:txBody>
          <a:bodyPr wrap="none"/>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eaLnBrk="1" hangingPunct="1"/>
            <a:endParaRPr lang="de-DE" altLang="de-DE" sz="2400">
              <a:latin typeface="Times New Roman" panose="02020603050405020304" pitchFamily="18" charset="0"/>
            </a:endParaRPr>
          </a:p>
        </p:txBody>
      </p:sp>
      <p:sp>
        <p:nvSpPr>
          <p:cNvPr id="89098" name="Textfeld 2">
            <a:extLst>
              <a:ext uri="{FF2B5EF4-FFF2-40B4-BE49-F238E27FC236}">
                <a16:creationId xmlns:a16="http://schemas.microsoft.com/office/drawing/2014/main" id="{1749FB8F-08E1-43DC-AFDF-49BCF738BBE2}"/>
              </a:ext>
            </a:extLst>
          </p:cNvPr>
          <p:cNvSpPr txBox="1">
            <a:spLocks noChangeArrowheads="1"/>
          </p:cNvSpPr>
          <p:nvPr/>
        </p:nvSpPr>
        <p:spPr bwMode="auto">
          <a:xfrm>
            <a:off x="3709988" y="4059238"/>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b="1">
                <a:solidFill>
                  <a:schemeClr val="bg1"/>
                </a:solidFill>
                <a:latin typeface="Calibri" panose="020F0502020204030204" pitchFamily="34" charset="0"/>
                <a:cs typeface="Calibri" panose="020F0502020204030204" pitchFamily="34" charset="0"/>
              </a:rPr>
              <a:t>Menschenrecht-</a:t>
            </a:r>
          </a:p>
          <a:p>
            <a:pPr algn="ctr"/>
            <a:r>
              <a:rPr lang="de-DE" altLang="de-DE" b="1">
                <a:solidFill>
                  <a:schemeClr val="bg1"/>
                </a:solidFill>
                <a:latin typeface="Calibri" panose="020F0502020204030204" pitchFamily="34" charset="0"/>
                <a:cs typeface="Calibri" panose="020F0502020204030204" pitchFamily="34" charset="0"/>
              </a:rPr>
              <a:t>liche Sorgfalt</a:t>
            </a:r>
          </a:p>
        </p:txBody>
      </p:sp>
      <p:sp>
        <p:nvSpPr>
          <p:cNvPr id="89099" name="Textfeld 17">
            <a:extLst>
              <a:ext uri="{FF2B5EF4-FFF2-40B4-BE49-F238E27FC236}">
                <a16:creationId xmlns:a16="http://schemas.microsoft.com/office/drawing/2014/main" id="{32A1F465-5B1B-4440-9670-9DC803C4682C}"/>
              </a:ext>
            </a:extLst>
          </p:cNvPr>
          <p:cNvSpPr txBox="1">
            <a:spLocks noChangeArrowheads="1"/>
          </p:cNvSpPr>
          <p:nvPr/>
        </p:nvSpPr>
        <p:spPr bwMode="auto">
          <a:xfrm>
            <a:off x="3690938" y="1919288"/>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b="1">
                <a:solidFill>
                  <a:schemeClr val="bg1"/>
                </a:solidFill>
                <a:latin typeface="Calibri" panose="020F0502020204030204" pitchFamily="34" charset="0"/>
                <a:cs typeface="Calibri" panose="020F0502020204030204" pitchFamily="34" charset="0"/>
              </a:rPr>
              <a:t>Grundsatz-</a:t>
            </a:r>
          </a:p>
          <a:p>
            <a:pPr algn="ctr"/>
            <a:r>
              <a:rPr lang="de-DE" altLang="de-DE" b="1">
                <a:solidFill>
                  <a:schemeClr val="bg1"/>
                </a:solidFill>
                <a:latin typeface="Calibri" panose="020F0502020204030204" pitchFamily="34" charset="0"/>
                <a:cs typeface="Calibri" panose="020F0502020204030204" pitchFamily="34" charset="0"/>
              </a:rPr>
              <a:t>erklärung</a:t>
            </a:r>
          </a:p>
        </p:txBody>
      </p:sp>
      <p:sp>
        <p:nvSpPr>
          <p:cNvPr id="89100" name="Textfeld 18">
            <a:extLst>
              <a:ext uri="{FF2B5EF4-FFF2-40B4-BE49-F238E27FC236}">
                <a16:creationId xmlns:a16="http://schemas.microsoft.com/office/drawing/2014/main" id="{11DED5C6-1831-4BCA-B42E-71639AF9C2A6}"/>
              </a:ext>
            </a:extLst>
          </p:cNvPr>
          <p:cNvSpPr txBox="1">
            <a:spLocks noChangeArrowheads="1"/>
          </p:cNvSpPr>
          <p:nvPr/>
        </p:nvSpPr>
        <p:spPr bwMode="auto">
          <a:xfrm>
            <a:off x="1574800" y="2759075"/>
            <a:ext cx="2447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b="1">
                <a:solidFill>
                  <a:schemeClr val="bg1"/>
                </a:solidFill>
                <a:latin typeface="Calibri" panose="020F0502020204030204" pitchFamily="34" charset="0"/>
                <a:cs typeface="Calibri" panose="020F0502020204030204" pitchFamily="34" charset="0"/>
              </a:rPr>
              <a:t>Beschwerde-</a:t>
            </a:r>
          </a:p>
          <a:p>
            <a:pPr algn="ctr"/>
            <a:r>
              <a:rPr lang="de-DE" altLang="de-DE" b="1">
                <a:solidFill>
                  <a:schemeClr val="bg1"/>
                </a:solidFill>
                <a:latin typeface="Calibri" panose="020F0502020204030204" pitchFamily="34" charset="0"/>
                <a:cs typeface="Calibri" panose="020F0502020204030204" pitchFamily="34" charset="0"/>
              </a:rPr>
              <a:t>mechanismen</a:t>
            </a:r>
          </a:p>
          <a:p>
            <a:pPr algn="ctr"/>
            <a:r>
              <a:rPr lang="de-DE" altLang="de-DE" b="1">
                <a:solidFill>
                  <a:schemeClr val="bg1"/>
                </a:solidFill>
                <a:latin typeface="Calibri" panose="020F0502020204030204" pitchFamily="34" charset="0"/>
                <a:cs typeface="Calibri" panose="020F0502020204030204" pitchFamily="34" charset="0"/>
              </a:rPr>
              <a:t>und Abhilfe</a:t>
            </a:r>
          </a:p>
        </p:txBody>
      </p:sp>
      <p:sp>
        <p:nvSpPr>
          <p:cNvPr id="89101" name="Textfeld 19">
            <a:extLst>
              <a:ext uri="{FF2B5EF4-FFF2-40B4-BE49-F238E27FC236}">
                <a16:creationId xmlns:a16="http://schemas.microsoft.com/office/drawing/2014/main" id="{EFB239D8-B7DD-4B82-A18F-CADC97B5BBF7}"/>
              </a:ext>
            </a:extLst>
          </p:cNvPr>
          <p:cNvSpPr txBox="1">
            <a:spLocks noChangeArrowheads="1"/>
          </p:cNvSpPr>
          <p:nvPr/>
        </p:nvSpPr>
        <p:spPr bwMode="auto">
          <a:xfrm>
            <a:off x="5889625" y="2901950"/>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b="1">
                <a:solidFill>
                  <a:schemeClr val="bg1"/>
                </a:solidFill>
                <a:latin typeface="Calibri" panose="020F0502020204030204" pitchFamily="34" charset="0"/>
                <a:cs typeface="Calibri" panose="020F0502020204030204" pitchFamily="34" charset="0"/>
              </a:rPr>
              <a:t>Risiken</a:t>
            </a:r>
          </a:p>
          <a:p>
            <a:pPr algn="ctr"/>
            <a:r>
              <a:rPr lang="de-DE" altLang="de-DE" b="1">
                <a:solidFill>
                  <a:schemeClr val="bg1"/>
                </a:solidFill>
                <a:latin typeface="Calibri" panose="020F0502020204030204" pitchFamily="34" charset="0"/>
                <a:cs typeface="Calibri" panose="020F0502020204030204" pitchFamily="34" charset="0"/>
              </a:rPr>
              <a:t>ermitteln</a:t>
            </a:r>
          </a:p>
        </p:txBody>
      </p:sp>
      <p:sp>
        <p:nvSpPr>
          <p:cNvPr id="89102" name="Textfeld 20">
            <a:extLst>
              <a:ext uri="{FF2B5EF4-FFF2-40B4-BE49-F238E27FC236}">
                <a16:creationId xmlns:a16="http://schemas.microsoft.com/office/drawing/2014/main" id="{3E86D7DC-318B-4B01-AFAB-8CEB84505765}"/>
              </a:ext>
            </a:extLst>
          </p:cNvPr>
          <p:cNvSpPr txBox="1">
            <a:spLocks noChangeArrowheads="1"/>
          </p:cNvSpPr>
          <p:nvPr/>
        </p:nvSpPr>
        <p:spPr bwMode="auto">
          <a:xfrm>
            <a:off x="1885950" y="5537200"/>
            <a:ext cx="2449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b="1">
                <a:solidFill>
                  <a:schemeClr val="bg1"/>
                </a:solidFill>
                <a:latin typeface="Calibri" panose="020F0502020204030204" pitchFamily="34" charset="0"/>
                <a:cs typeface="Calibri" panose="020F0502020204030204" pitchFamily="34" charset="0"/>
              </a:rPr>
              <a:t>Bericht-</a:t>
            </a:r>
          </a:p>
          <a:p>
            <a:pPr algn="ctr"/>
            <a:r>
              <a:rPr lang="de-DE" altLang="de-DE" b="1">
                <a:solidFill>
                  <a:schemeClr val="bg1"/>
                </a:solidFill>
                <a:latin typeface="Calibri" panose="020F0502020204030204" pitchFamily="34" charset="0"/>
                <a:cs typeface="Calibri" panose="020F0502020204030204" pitchFamily="34" charset="0"/>
              </a:rPr>
              <a:t>erstattung</a:t>
            </a:r>
          </a:p>
        </p:txBody>
      </p:sp>
      <p:sp>
        <p:nvSpPr>
          <p:cNvPr id="89103" name="Textfeld 21">
            <a:extLst>
              <a:ext uri="{FF2B5EF4-FFF2-40B4-BE49-F238E27FC236}">
                <a16:creationId xmlns:a16="http://schemas.microsoft.com/office/drawing/2014/main" id="{6405415B-3387-4046-855D-1A3D9E088CD5}"/>
              </a:ext>
            </a:extLst>
          </p:cNvPr>
          <p:cNvSpPr txBox="1">
            <a:spLocks noChangeArrowheads="1"/>
          </p:cNvSpPr>
          <p:nvPr/>
        </p:nvSpPr>
        <p:spPr bwMode="auto">
          <a:xfrm>
            <a:off x="5549900" y="5521325"/>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b="1">
                <a:solidFill>
                  <a:schemeClr val="bg1"/>
                </a:solidFill>
                <a:latin typeface="Calibri" panose="020F0502020204030204" pitchFamily="34" charset="0"/>
                <a:cs typeface="Calibri" panose="020F0502020204030204" pitchFamily="34" charset="0"/>
              </a:rPr>
              <a:t>Verankerung/</a:t>
            </a:r>
          </a:p>
          <a:p>
            <a:pPr algn="ctr"/>
            <a:r>
              <a:rPr lang="de-DE" altLang="de-DE" b="1">
                <a:solidFill>
                  <a:schemeClr val="bg1"/>
                </a:solidFill>
                <a:latin typeface="Calibri" panose="020F0502020204030204" pitchFamily="34" charset="0"/>
                <a:cs typeface="Calibri" panose="020F0502020204030204" pitchFamily="34" charset="0"/>
              </a:rPr>
              <a:t>Maßnahmen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D93E284E-EA48-4AD9-881E-7E29DADF39D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Forderung der Kampagne für saubere Kleidung</a:t>
            </a:r>
          </a:p>
        </p:txBody>
      </p:sp>
      <p:sp>
        <p:nvSpPr>
          <p:cNvPr id="25603" name="Text Box 2">
            <a:extLst>
              <a:ext uri="{FF2B5EF4-FFF2-40B4-BE49-F238E27FC236}">
                <a16:creationId xmlns:a16="http://schemas.microsoft.com/office/drawing/2014/main" id="{52324A9E-6AA0-43F4-B165-72ED5F72CBCF}"/>
              </a:ext>
            </a:extLst>
          </p:cNvPr>
          <p:cNvSpPr txBox="1">
            <a:spLocks noChangeArrowheads="1"/>
          </p:cNvSpPr>
          <p:nvPr/>
        </p:nvSpPr>
        <p:spPr bwMode="auto">
          <a:xfrm>
            <a:off x="1155700" y="2198688"/>
            <a:ext cx="8001000" cy="3733800"/>
          </a:xfrm>
          <a:prstGeom prst="rect">
            <a:avLst/>
          </a:prstGeom>
          <a:noFill/>
          <a:ln>
            <a:noFill/>
          </a:ln>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defRPr/>
            </a:pPr>
            <a:r>
              <a:rPr lang="de-DE" altLang="de-DE" sz="2000" b="1" dirty="0">
                <a:solidFill>
                  <a:srgbClr val="002060"/>
                </a:solidFill>
                <a:latin typeface="Calibri" panose="020F0502020204030204" pitchFamily="34" charset="0"/>
                <a:cs typeface="Calibri" panose="020F0502020204030204" pitchFamily="34" charset="0"/>
              </a:rPr>
              <a:t>Gesetz zur menschenrechtlichen Sorgfalt</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Verantwortung für gesamte Lieferkette muss festgelegt werden</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gleiche Vorgaben für alle Unternehmen</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starke Umwelt- und Sozialgesetze (und deren Durchsetzung) müssen zum Standortvorteil werden und nicht umgekehrt</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cs typeface="Calibri" panose="020F0502020204030204" pitchFamily="34" charset="0"/>
              </a:rPr>
              <a:t>Transparenz für </a:t>
            </a:r>
            <a:r>
              <a:rPr lang="de-DE" altLang="de-DE" sz="2000" dirty="0" err="1">
                <a:solidFill>
                  <a:srgbClr val="002060"/>
                </a:solidFill>
                <a:latin typeface="Calibri" panose="020F0502020204030204" pitchFamily="34" charset="0"/>
                <a:cs typeface="Calibri" panose="020F0502020204030204" pitchFamily="34" charset="0"/>
              </a:rPr>
              <a:t>Verbraucher_innen</a:t>
            </a:r>
            <a:endParaRPr lang="de-DE" altLang="de-DE" sz="2000" dirty="0">
              <a:solidFill>
                <a:srgbClr val="002060"/>
              </a:solidFill>
              <a:latin typeface="Calibri" panose="020F0502020204030204" pitchFamily="34" charset="0"/>
              <a:cs typeface="Calibri" panose="020F0502020204030204" pitchFamily="34" charset="0"/>
            </a:endParaRPr>
          </a:p>
          <a:p>
            <a:pPr marL="457200" indent="-457200" eaLnBrk="1" hangingPunct="1">
              <a:spcBef>
                <a:spcPts val="488"/>
              </a:spcBef>
              <a:buClr>
                <a:srgbClr val="003366"/>
              </a:buClr>
              <a:buSzPct val="75000"/>
              <a:buFont typeface="Arial" panose="020B0604020202020204" pitchFamily="34" charset="0"/>
              <a:buChar char="•"/>
              <a:defRPr/>
            </a:pPr>
            <a:endParaRPr lang="de-DE" altLang="de-DE" sz="2000" dirty="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defRPr/>
            </a:pPr>
            <a:r>
              <a:rPr lang="de-DE" altLang="de-DE" sz="2400" b="1" dirty="0">
                <a:solidFill>
                  <a:schemeClr val="bg2"/>
                </a:solidFill>
                <a:latin typeface="Calibri" panose="020F0502020204030204" pitchFamily="34" charset="0"/>
                <a:cs typeface="Calibri" panose="020F0502020204030204" pitchFamily="34" charset="0"/>
              </a:rPr>
              <a:t>Ergänzende Forderung der Kampagne Change </a:t>
            </a:r>
            <a:r>
              <a:rPr lang="de-DE" altLang="de-DE" sz="2400" b="1" dirty="0" err="1">
                <a:solidFill>
                  <a:schemeClr val="bg2"/>
                </a:solidFill>
                <a:latin typeface="Calibri" panose="020F0502020204030204" pitchFamily="34" charset="0"/>
                <a:cs typeface="Calibri" panose="020F0502020204030204" pitchFamily="34" charset="0"/>
              </a:rPr>
              <a:t>Your</a:t>
            </a:r>
            <a:r>
              <a:rPr lang="de-DE" altLang="de-DE" sz="2400" b="1" dirty="0">
                <a:solidFill>
                  <a:schemeClr val="bg2"/>
                </a:solidFill>
                <a:latin typeface="Calibri" panose="020F0502020204030204" pitchFamily="34" charset="0"/>
                <a:cs typeface="Calibri" panose="020F0502020204030204" pitchFamily="34" charset="0"/>
              </a:rPr>
              <a:t> </a:t>
            </a:r>
            <a:r>
              <a:rPr lang="de-DE" altLang="de-DE" sz="2400" b="1" dirty="0" err="1">
                <a:solidFill>
                  <a:schemeClr val="bg2"/>
                </a:solidFill>
                <a:latin typeface="Calibri" panose="020F0502020204030204" pitchFamily="34" charset="0"/>
                <a:cs typeface="Calibri" panose="020F0502020204030204" pitchFamily="34" charset="0"/>
              </a:rPr>
              <a:t>Shoes</a:t>
            </a:r>
            <a:r>
              <a:rPr lang="de-DE" altLang="de-DE" sz="2400" b="1" dirty="0">
                <a:solidFill>
                  <a:schemeClr val="bg2"/>
                </a:solidFill>
                <a:latin typeface="Calibri" panose="020F0502020204030204" pitchFamily="34" charset="0"/>
                <a:cs typeface="Calibri" panose="020F0502020204030204" pitchFamily="34" charset="0"/>
              </a:rPr>
              <a:t> </a:t>
            </a:r>
          </a:p>
          <a:p>
            <a:pPr marL="342900" indent="-342900" eaLnBrk="1" hangingPunct="1">
              <a:spcBef>
                <a:spcPts val="488"/>
              </a:spcBef>
              <a:buClr>
                <a:srgbClr val="003366"/>
              </a:buClr>
              <a:buSzPct val="75000"/>
              <a:buFont typeface="Arial" panose="020B0604020202020204" pitchFamily="34" charset="0"/>
              <a:buChar char="•"/>
              <a:defRPr/>
            </a:pPr>
            <a:r>
              <a:rPr lang="de-DE" altLang="de-DE" sz="2000" dirty="0">
                <a:solidFill>
                  <a:schemeClr val="bg2"/>
                </a:solidFill>
                <a:latin typeface="Calibri" panose="020F0502020204030204" pitchFamily="34" charset="0"/>
                <a:cs typeface="Calibri" panose="020F0502020204030204" pitchFamily="34" charset="0"/>
              </a:rPr>
              <a:t>Richtwerte für gesundheits- und umweltgefährdende Chemikalien - nicht nur für </a:t>
            </a:r>
            <a:r>
              <a:rPr lang="de-DE" altLang="de-DE" sz="2000" dirty="0" err="1">
                <a:solidFill>
                  <a:schemeClr val="bg2"/>
                </a:solidFill>
                <a:latin typeface="Calibri" panose="020F0502020204030204" pitchFamily="34" charset="0"/>
                <a:cs typeface="Calibri" panose="020F0502020204030204" pitchFamily="34" charset="0"/>
              </a:rPr>
              <a:t>Verbraucher_innen</a:t>
            </a:r>
            <a:r>
              <a:rPr lang="de-DE" altLang="de-DE" sz="2000" dirty="0">
                <a:solidFill>
                  <a:schemeClr val="bg2"/>
                </a:solidFill>
                <a:latin typeface="Calibri" panose="020F0502020204030204" pitchFamily="34" charset="0"/>
                <a:cs typeface="Calibri" panose="020F0502020204030204" pitchFamily="34" charset="0"/>
              </a:rPr>
              <a:t>, sondern auch für den Produktionsprozess von Leder und Schuhen </a:t>
            </a:r>
          </a:p>
          <a:p>
            <a:pPr marL="342900" indent="-342900" eaLnBrk="1" hangingPunct="1">
              <a:spcBef>
                <a:spcPts val="488"/>
              </a:spcBef>
              <a:buClr>
                <a:srgbClr val="003366"/>
              </a:buClr>
              <a:buSzPct val="75000"/>
              <a:buFont typeface="Arial" panose="020B0604020202020204" pitchFamily="34" charset="0"/>
              <a:buChar char="•"/>
              <a:defRPr/>
            </a:pPr>
            <a:endParaRPr lang="de-DE" altLang="de-DE" sz="2000" dirty="0">
              <a:solidFill>
                <a:schemeClr val="bg2"/>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defRPr/>
            </a:pPr>
            <a:endParaRPr lang="de-DE" altLang="de-DE" sz="2000" dirty="0">
              <a:solidFill>
                <a:srgbClr val="002060"/>
              </a:solidFill>
              <a:latin typeface="Calibri" panose="020F0502020204030204" pitchFamily="34" charset="0"/>
              <a:cs typeface="Calibri" panose="020F0502020204030204" pitchFamily="34" charset="0"/>
            </a:endParaRPr>
          </a:p>
        </p:txBody>
      </p:sp>
      <p:sp>
        <p:nvSpPr>
          <p:cNvPr id="91140" name="Text Box 5">
            <a:extLst>
              <a:ext uri="{FF2B5EF4-FFF2-40B4-BE49-F238E27FC236}">
                <a16:creationId xmlns:a16="http://schemas.microsoft.com/office/drawing/2014/main" id="{98320334-117E-42B3-9BD7-EEF20BAB1602}"/>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a:extLst>
              <a:ext uri="{FF2B5EF4-FFF2-40B4-BE49-F238E27FC236}">
                <a16:creationId xmlns:a16="http://schemas.microsoft.com/office/drawing/2014/main" id="{15FF042C-8F0A-46D5-B47F-D2F7C0302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a:extLst>
              <a:ext uri="{FF2B5EF4-FFF2-40B4-BE49-F238E27FC236}">
                <a16:creationId xmlns:a16="http://schemas.microsoft.com/office/drawing/2014/main" id="{E47E17B8-51DE-448A-8625-652D4799EA68}"/>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93000"/>
              </a:lnSpc>
              <a:buSzPct val="100000"/>
            </a:pPr>
            <a:r>
              <a:rPr lang="de-DE" altLang="de-DE" sz="2000" b="1">
                <a:solidFill>
                  <a:srgbClr val="003366"/>
                </a:solidFill>
                <a:latin typeface="Calibri" panose="020F0502020204030204" pitchFamily="34" charset="0"/>
                <a:cs typeface="Calibri" panose="020F0502020204030204" pitchFamily="34" charset="0"/>
              </a:rPr>
              <a:t>Projektziel: </a:t>
            </a:r>
            <a:r>
              <a:rPr lang="de-DE" altLang="de-DE" sz="2000">
                <a:solidFill>
                  <a:srgbClr val="003366"/>
                </a:solidFill>
                <a:latin typeface="Calibri" panose="020F0502020204030204" pitchFamily="34" charset="0"/>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a:solidFill>
                  <a:srgbClr val="003366"/>
                </a:solidFill>
                <a:latin typeface="Calibri" panose="020F0502020204030204" pitchFamily="34" charset="0"/>
                <a:cs typeface="Calibri" panose="020F0502020204030204" pitchFamily="34" charset="0"/>
              </a:rPr>
              <a:t>der Näher_innen, Sozial- und Umweltstandards sowie Verantwortung</a:t>
            </a:r>
          </a:p>
          <a:p>
            <a:pPr eaLnBrk="1" hangingPunct="1">
              <a:lnSpc>
                <a:spcPct val="93000"/>
              </a:lnSpc>
              <a:buSzPct val="100000"/>
            </a:pPr>
            <a:r>
              <a:rPr lang="de-DE" altLang="de-DE" sz="2000">
                <a:solidFill>
                  <a:srgbClr val="003366"/>
                </a:solidFill>
                <a:latin typeface="Calibri" panose="020F0502020204030204" pitchFamily="34" charset="0"/>
                <a:cs typeface="Calibri" panose="020F0502020204030204" pitchFamily="34" charset="0"/>
              </a:rPr>
              <a:t>von Unternehmen</a:t>
            </a:r>
          </a:p>
          <a:p>
            <a:pPr eaLnBrk="1" hangingPunct="1">
              <a:lnSpc>
                <a:spcPct val="93000"/>
              </a:lnSpc>
              <a:buSzPct val="100000"/>
            </a:pPr>
            <a:endParaRPr lang="de-DE" altLang="de-DE">
              <a:solidFill>
                <a:srgbClr val="003366"/>
              </a:solidFill>
              <a:latin typeface="Calibri" panose="020F0502020204030204" pitchFamily="34" charset="0"/>
              <a:cs typeface="Calibri" panose="020F0502020204030204" pitchFamily="34" charset="0"/>
            </a:endParaRPr>
          </a:p>
        </p:txBody>
      </p:sp>
      <p:sp>
        <p:nvSpPr>
          <p:cNvPr id="19460" name="Rechteck 2">
            <a:extLst>
              <a:ext uri="{FF2B5EF4-FFF2-40B4-BE49-F238E27FC236}">
                <a16:creationId xmlns:a16="http://schemas.microsoft.com/office/drawing/2014/main" id="{F82C36F4-FCF4-4B84-9210-612EA43791F0}"/>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EF188C1D-8D50-4AD9-94F5-D66241BAD33F}"/>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dirty="0" err="1">
                <a:solidFill>
                  <a:srgbClr val="002060"/>
                </a:solidFill>
                <a:latin typeface="Calibri" panose="020F0502020204030204" pitchFamily="34" charset="0"/>
                <a:cs typeface="Calibri" panose="020F0502020204030204" pitchFamily="34" charset="0"/>
              </a:rPr>
              <a:t>Modeblog</a:t>
            </a:r>
            <a:r>
              <a:rPr lang="de-DE" dirty="0">
                <a:solidFill>
                  <a:srgbClr val="002060"/>
                </a:solidFill>
                <a:latin typeface="Calibri" panose="020F0502020204030204" pitchFamily="34" charset="0"/>
                <a:cs typeface="Calibri" panose="020F0502020204030204" pitchFamily="34" charset="0"/>
              </a:rPr>
              <a:t> </a:t>
            </a:r>
            <a:r>
              <a:rPr lang="de-DE"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Webseite </a:t>
            </a:r>
            <a:r>
              <a:rPr lang="de-DE" i="1" dirty="0">
                <a:solidFill>
                  <a:srgbClr val="002060"/>
                </a:solidFill>
                <a:latin typeface="Calibri" panose="020F0502020204030204" pitchFamily="34" charset="0"/>
                <a:cs typeface="Calibri" panose="020F0502020204030204" pitchFamily="34" charset="0"/>
              </a:rPr>
              <a:t>fairschnitt.org </a:t>
            </a:r>
            <a:r>
              <a:rPr lang="de-DE"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CDCEBC48-4B24-453D-BC55-DE838ECA242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Sind Regulierungen zu Wirtschaft und Menschenrechten in Sicht?</a:t>
            </a:r>
          </a:p>
        </p:txBody>
      </p:sp>
      <p:sp>
        <p:nvSpPr>
          <p:cNvPr id="93187" name="Text Box 2">
            <a:extLst>
              <a:ext uri="{FF2B5EF4-FFF2-40B4-BE49-F238E27FC236}">
                <a16:creationId xmlns:a16="http://schemas.microsoft.com/office/drawing/2014/main" id="{984C3003-36F8-478D-B4DC-2ACA0C2C3A1F}"/>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Nationaler Aktionsplan Wirtschaft und Menschenrechte</a:t>
            </a:r>
          </a:p>
          <a:p>
            <a:pPr eaLnBrk="1" hangingPunct="1">
              <a:spcBef>
                <a:spcPts val="488"/>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Verhandlungen zu einem UN-Treaty</a:t>
            </a:r>
          </a:p>
        </p:txBody>
      </p:sp>
      <p:sp>
        <p:nvSpPr>
          <p:cNvPr id="93188" name="Text Box 5">
            <a:extLst>
              <a:ext uri="{FF2B5EF4-FFF2-40B4-BE49-F238E27FC236}">
                <a16:creationId xmlns:a16="http://schemas.microsoft.com/office/drawing/2014/main" id="{7646D882-0D3C-4637-9A28-CE2232FD4F4E}"/>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40</a:t>
            </a:r>
          </a:p>
        </p:txBody>
      </p:sp>
      <p:pic>
        <p:nvPicPr>
          <p:cNvPr id="6" name="Picture 3">
            <a:extLst>
              <a:ext uri="{FF2B5EF4-FFF2-40B4-BE49-F238E27FC236}">
                <a16:creationId xmlns:a16="http://schemas.microsoft.com/office/drawing/2014/main" id="{A9D495B2-8C8D-4E86-8192-8E787A5A1912}"/>
              </a:ext>
            </a:extLst>
          </p:cNvPr>
          <p:cNvPicPr>
            <a:picLocks noChangeAspect="1" noChangeArrowheads="1"/>
          </p:cNvPicPr>
          <p:nvPr/>
        </p:nvPicPr>
        <p:blipFill>
          <a:blip r:embed="rId3"/>
          <a:srcRect/>
          <a:stretch>
            <a:fillRect/>
          </a:stretch>
        </p:blipFill>
        <p:spPr bwMode="auto">
          <a:xfrm>
            <a:off x="4987230" y="3933056"/>
            <a:ext cx="3905250" cy="2562694"/>
          </a:xfrm>
          <a:prstGeom prst="rect">
            <a:avLst/>
          </a:prstGeom>
          <a:noFill/>
          <a:ln>
            <a:noFill/>
          </a:ln>
          <a:effectLst>
            <a:glow rad="127000">
              <a:srgbClr val="000000"/>
            </a:glow>
            <a:outerShdw dist="35921" dir="2700000" algn="ctr" rotWithShape="0">
              <a:schemeClr val="bg2"/>
            </a:outerShdw>
          </a:effectLst>
        </p:spPr>
      </p:pic>
      <p:pic>
        <p:nvPicPr>
          <p:cNvPr id="5" name="Picture 6">
            <a:extLst>
              <a:ext uri="{FF2B5EF4-FFF2-40B4-BE49-F238E27FC236}">
                <a16:creationId xmlns:a16="http://schemas.microsoft.com/office/drawing/2014/main" id="{1E8F2203-A647-450B-B10C-50963DDE2835}"/>
              </a:ext>
            </a:extLst>
          </p:cNvPr>
          <p:cNvPicPr>
            <a:picLocks noChangeAspect="1" noChangeArrowheads="1"/>
          </p:cNvPicPr>
          <p:nvPr/>
        </p:nvPicPr>
        <p:blipFill>
          <a:blip r:embed="rId4"/>
          <a:srcRect/>
          <a:stretch>
            <a:fillRect/>
          </a:stretch>
        </p:blipFill>
        <p:spPr bwMode="auto">
          <a:xfrm>
            <a:off x="879747" y="3068960"/>
            <a:ext cx="4268317" cy="2399852"/>
          </a:xfrm>
          <a:prstGeom prst="rect">
            <a:avLst/>
          </a:prstGeom>
          <a:noFill/>
          <a:ln>
            <a:noFill/>
          </a:ln>
          <a:effectLst>
            <a:glow rad="63500">
              <a:srgbClr val="000000">
                <a:alpha val="40000"/>
              </a:srgbClr>
            </a:glow>
            <a:outerShdw dist="35921" dir="2700000" algn="ctr" rotWithShape="0">
              <a:schemeClr val="bg2"/>
            </a:outerShdw>
          </a:effectLst>
        </p:spPr>
      </p:pic>
      <p:sp>
        <p:nvSpPr>
          <p:cNvPr id="93191" name="Textfeld 2">
            <a:extLst>
              <a:ext uri="{FF2B5EF4-FFF2-40B4-BE49-F238E27FC236}">
                <a16:creationId xmlns:a16="http://schemas.microsoft.com/office/drawing/2014/main" id="{5D207F9F-90A9-443F-89CF-6BB8775EB42E}"/>
              </a:ext>
            </a:extLst>
          </p:cNvPr>
          <p:cNvSpPr txBox="1">
            <a:spLocks noChangeArrowheads="1"/>
          </p:cNvSpPr>
          <p:nvPr/>
        </p:nvSpPr>
        <p:spPr bwMode="auto">
          <a:xfrm>
            <a:off x="917575" y="5500688"/>
            <a:ext cx="22320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Auswärtiges Amt</a:t>
            </a:r>
          </a:p>
        </p:txBody>
      </p:sp>
      <p:sp>
        <p:nvSpPr>
          <p:cNvPr id="93192" name="Textfeld 8">
            <a:extLst>
              <a:ext uri="{FF2B5EF4-FFF2-40B4-BE49-F238E27FC236}">
                <a16:creationId xmlns:a16="http://schemas.microsoft.com/office/drawing/2014/main" id="{9A38A96A-E631-4E7C-9E27-7C5DBE85F666}"/>
              </a:ext>
            </a:extLst>
          </p:cNvPr>
          <p:cNvSpPr txBox="1">
            <a:spLocks noChangeArrowheads="1"/>
          </p:cNvSpPr>
          <p:nvPr/>
        </p:nvSpPr>
        <p:spPr bwMode="auto">
          <a:xfrm>
            <a:off x="4987925" y="6543675"/>
            <a:ext cx="39052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UN Geneva/flickr.com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a:extLst>
              <a:ext uri="{FF2B5EF4-FFF2-40B4-BE49-F238E27FC236}">
                <a16:creationId xmlns:a16="http://schemas.microsoft.com/office/drawing/2014/main" id="{9CE80C6D-CBB7-4DF8-9EC0-3472BEF649B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Fragen an Sie</a:t>
            </a:r>
          </a:p>
        </p:txBody>
      </p:sp>
      <p:sp>
        <p:nvSpPr>
          <p:cNvPr id="95235" name="Text Box 2">
            <a:extLst>
              <a:ext uri="{FF2B5EF4-FFF2-40B4-BE49-F238E27FC236}">
                <a16:creationId xmlns:a16="http://schemas.microsoft.com/office/drawing/2014/main" id="{2E5FA701-E3E2-4E12-A0AA-3FAEC2A805EE}"/>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buFont typeface="Arial" panose="020B0604020202020204" pitchFamily="34" charset="0"/>
              <a:buChar char="•"/>
            </a:pPr>
            <a:r>
              <a:rPr lang="de-DE" altLang="de-DE" sz="2400">
                <a:solidFill>
                  <a:srgbClr val="002060"/>
                </a:solidFill>
                <a:latin typeface="Calibri" panose="020F0502020204030204" pitchFamily="34" charset="0"/>
                <a:cs typeface="Calibri" panose="020F0502020204030204" pitchFamily="34" charset="0"/>
              </a:rPr>
              <a:t>Worauf kann ich beim Kauf von Schuhen achten und als Verbraucher_in zu Veränderung beitragen? </a:t>
            </a:r>
          </a:p>
          <a:p>
            <a:pPr eaLnBrk="1" hangingPunct="1">
              <a:spcBef>
                <a:spcPts val="488"/>
              </a:spcBef>
              <a:buClr>
                <a:srgbClr val="003366"/>
              </a:buClr>
              <a:buSzPct val="75000"/>
              <a:buFont typeface="Arial" panose="020B0604020202020204" pitchFamily="34" charset="0"/>
              <a:buChar char="•"/>
            </a:pPr>
            <a:r>
              <a:rPr lang="de-DE" altLang="de-DE" sz="2400">
                <a:solidFill>
                  <a:srgbClr val="002060"/>
                </a:solidFill>
                <a:latin typeface="Calibri" panose="020F0502020204030204" pitchFamily="34" charset="0"/>
                <a:cs typeface="Calibri" panose="020F0502020204030204" pitchFamily="34" charset="0"/>
              </a:rPr>
              <a:t>Wie kann ich mich als Bürger_in für Veränderung engagieren und Bewusstsein schaffen? </a:t>
            </a:r>
          </a:p>
        </p:txBody>
      </p:sp>
      <p:sp>
        <p:nvSpPr>
          <p:cNvPr id="95236" name="Text Box 5">
            <a:extLst>
              <a:ext uri="{FF2B5EF4-FFF2-40B4-BE49-F238E27FC236}">
                <a16:creationId xmlns:a16="http://schemas.microsoft.com/office/drawing/2014/main" id="{EBBE7BBD-C30C-48E7-B015-EBE310B9C5CE}"/>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id="{8131B357-AAB0-4245-811E-5DCA1C762377}"/>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Alternative Gerbverfahren</a:t>
            </a:r>
          </a:p>
        </p:txBody>
      </p:sp>
      <p:sp>
        <p:nvSpPr>
          <p:cNvPr id="97283" name="Text Box 2">
            <a:extLst>
              <a:ext uri="{FF2B5EF4-FFF2-40B4-BE49-F238E27FC236}">
                <a16:creationId xmlns:a16="http://schemas.microsoft.com/office/drawing/2014/main" id="{9CD9CA45-A8F1-4B33-A9E1-6729318470A7}"/>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r>
              <a:rPr lang="de-DE" altLang="de-DE" sz="2400" b="1">
                <a:solidFill>
                  <a:srgbClr val="002060"/>
                </a:solidFill>
                <a:latin typeface="Calibri" panose="020F0502020204030204" pitchFamily="34" charset="0"/>
                <a:cs typeface="Calibri" panose="020F0502020204030204" pitchFamily="34" charset="0"/>
              </a:rPr>
              <a:t>Pflanzliche Gerbung</a:t>
            </a:r>
          </a:p>
          <a:p>
            <a:pPr eaLnBrk="1" hangingPunct="1">
              <a:spcBef>
                <a:spcPts val="488"/>
              </a:spcBef>
              <a:buClr>
                <a:srgbClr val="003366"/>
              </a:buClr>
              <a:buSzPct val="75000"/>
            </a:pPr>
            <a:endParaRPr lang="de-DE" altLang="de-DE" sz="2400" b="1">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de-DE" altLang="de-DE" sz="2400" b="1">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de-DE" altLang="de-DE" sz="2400" b="1">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de-DE" altLang="de-DE" sz="2400" b="1">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de-DE" altLang="de-DE" sz="1600" b="1">
              <a:latin typeface="Calibri" panose="020F0502020204030204" pitchFamily="34" charset="0"/>
              <a:cs typeface="Calibri" panose="020F0502020204030204" pitchFamily="34" charset="0"/>
            </a:endParaRPr>
          </a:p>
          <a:p>
            <a:pPr eaLnBrk="1" hangingPunct="1">
              <a:spcBef>
                <a:spcPts val="488"/>
              </a:spcBef>
              <a:buClr>
                <a:srgbClr val="003366"/>
              </a:buClr>
              <a:buSzPct val="75000"/>
            </a:pPr>
            <a:r>
              <a:rPr lang="de-DE" altLang="de-DE" sz="2400" b="1">
                <a:latin typeface="Calibri" panose="020F0502020204030204" pitchFamily="34" charset="0"/>
                <a:cs typeface="Calibri" panose="020F0502020204030204" pitchFamily="34" charset="0"/>
              </a:rPr>
              <a:t>Chromgerbung unter hohen Standards </a:t>
            </a:r>
          </a:p>
        </p:txBody>
      </p:sp>
      <p:sp>
        <p:nvSpPr>
          <p:cNvPr id="97284" name="Text Box 5">
            <a:extLst>
              <a:ext uri="{FF2B5EF4-FFF2-40B4-BE49-F238E27FC236}">
                <a16:creationId xmlns:a16="http://schemas.microsoft.com/office/drawing/2014/main" id="{B870FBC3-B262-4585-9A3F-C400698A76C4}"/>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42</a:t>
            </a:r>
          </a:p>
        </p:txBody>
      </p:sp>
      <p:pic>
        <p:nvPicPr>
          <p:cNvPr id="5" name="Picture 9">
            <a:extLst>
              <a:ext uri="{FF2B5EF4-FFF2-40B4-BE49-F238E27FC236}">
                <a16:creationId xmlns:a16="http://schemas.microsoft.com/office/drawing/2014/main" id="{32A70EDD-539A-473D-8CB5-14B3A281C790}"/>
              </a:ext>
            </a:extLst>
          </p:cNvPr>
          <p:cNvPicPr>
            <a:picLocks noChangeAspect="1" noChangeArrowheads="1"/>
          </p:cNvPicPr>
          <p:nvPr/>
        </p:nvPicPr>
        <p:blipFill>
          <a:blip r:embed="rId3"/>
          <a:srcRect/>
          <a:stretch>
            <a:fillRect/>
          </a:stretch>
        </p:blipFill>
        <p:spPr bwMode="auto">
          <a:xfrm>
            <a:off x="1155700" y="2627732"/>
            <a:ext cx="1565275" cy="1565275"/>
          </a:xfrm>
          <a:prstGeom prst="rect">
            <a:avLst/>
          </a:prstGeom>
          <a:noFill/>
          <a:ln>
            <a:noFill/>
          </a:ln>
          <a:effectLst>
            <a:glow rad="63500">
              <a:srgbClr val="000000">
                <a:alpha val="40000"/>
              </a:srgbClr>
            </a:glow>
          </a:effectLst>
        </p:spPr>
      </p:pic>
      <p:pic>
        <p:nvPicPr>
          <p:cNvPr id="6" name="Picture 10">
            <a:extLst>
              <a:ext uri="{FF2B5EF4-FFF2-40B4-BE49-F238E27FC236}">
                <a16:creationId xmlns:a16="http://schemas.microsoft.com/office/drawing/2014/main" id="{20064410-D919-486A-9FE8-972A54EFD028}"/>
              </a:ext>
            </a:extLst>
          </p:cNvPr>
          <p:cNvPicPr>
            <a:picLocks noChangeAspect="1" noChangeArrowheads="1"/>
          </p:cNvPicPr>
          <p:nvPr/>
        </p:nvPicPr>
        <p:blipFill>
          <a:blip r:embed="rId4"/>
          <a:srcRect/>
          <a:stretch>
            <a:fillRect/>
          </a:stretch>
        </p:blipFill>
        <p:spPr bwMode="auto">
          <a:xfrm>
            <a:off x="3131840" y="2654720"/>
            <a:ext cx="1538288" cy="1538287"/>
          </a:xfrm>
          <a:prstGeom prst="rect">
            <a:avLst/>
          </a:prstGeom>
          <a:noFill/>
          <a:ln>
            <a:noFill/>
          </a:ln>
          <a:effectLst>
            <a:glow rad="63500">
              <a:srgbClr val="000000">
                <a:alpha val="40000"/>
              </a:srgbClr>
            </a:glow>
          </a:effectLst>
        </p:spPr>
      </p:pic>
      <p:pic>
        <p:nvPicPr>
          <p:cNvPr id="7" name="Picture 16" descr="C:\Users\EVA-MA~1\AppData\Local\Temp\3337979132_987a181fcd_z.jpg">
            <a:extLst>
              <a:ext uri="{FF2B5EF4-FFF2-40B4-BE49-F238E27FC236}">
                <a16:creationId xmlns:a16="http://schemas.microsoft.com/office/drawing/2014/main" id="{21B485BB-FF1D-48C1-A77B-7D5152D02E50}"/>
              </a:ext>
            </a:extLst>
          </p:cNvPr>
          <p:cNvPicPr>
            <a:picLocks noChangeAspect="1" noChangeArrowheads="1"/>
          </p:cNvPicPr>
          <p:nvPr/>
        </p:nvPicPr>
        <p:blipFill>
          <a:blip r:embed="rId5"/>
          <a:srcRect/>
          <a:stretch>
            <a:fillRect/>
          </a:stretch>
        </p:blipFill>
        <p:spPr bwMode="auto">
          <a:xfrm>
            <a:off x="5085853" y="3034132"/>
            <a:ext cx="1744663" cy="1158875"/>
          </a:xfrm>
          <a:prstGeom prst="rect">
            <a:avLst/>
          </a:prstGeom>
          <a:noFill/>
          <a:ln>
            <a:noFill/>
          </a:ln>
          <a:effectLst>
            <a:glow rad="63500">
              <a:srgbClr val="000000">
                <a:alpha val="40000"/>
              </a:srgbClr>
            </a:glow>
          </a:effectLst>
        </p:spPr>
      </p:pic>
      <p:pic>
        <p:nvPicPr>
          <p:cNvPr id="8" name="Picture 15">
            <a:extLst>
              <a:ext uri="{FF2B5EF4-FFF2-40B4-BE49-F238E27FC236}">
                <a16:creationId xmlns:a16="http://schemas.microsoft.com/office/drawing/2014/main" id="{6977885E-CF99-4964-84F2-39B0091554F1}"/>
              </a:ext>
            </a:extLst>
          </p:cNvPr>
          <p:cNvPicPr>
            <a:picLocks noChangeAspect="1" noChangeArrowheads="1"/>
          </p:cNvPicPr>
          <p:nvPr/>
        </p:nvPicPr>
        <p:blipFill>
          <a:blip r:embed="rId6"/>
          <a:srcRect/>
          <a:stretch>
            <a:fillRect/>
          </a:stretch>
        </p:blipFill>
        <p:spPr bwMode="auto">
          <a:xfrm>
            <a:off x="7246241" y="3027507"/>
            <a:ext cx="1547813" cy="1160462"/>
          </a:xfrm>
          <a:prstGeom prst="rect">
            <a:avLst/>
          </a:prstGeom>
          <a:noFill/>
          <a:ln>
            <a:noFill/>
          </a:ln>
          <a:effectLst>
            <a:glow rad="63500">
              <a:srgbClr val="000000">
                <a:alpha val="40000"/>
              </a:srgbClr>
            </a:glow>
          </a:effectLst>
        </p:spPr>
      </p:pic>
      <p:sp>
        <p:nvSpPr>
          <p:cNvPr id="97289" name="Textfeld 2">
            <a:extLst>
              <a:ext uri="{FF2B5EF4-FFF2-40B4-BE49-F238E27FC236}">
                <a16:creationId xmlns:a16="http://schemas.microsoft.com/office/drawing/2014/main" id="{819D66A2-C082-453B-B138-F6DDDFB91DE7}"/>
              </a:ext>
            </a:extLst>
          </p:cNvPr>
          <p:cNvSpPr txBox="1">
            <a:spLocks noChangeArrowheads="1"/>
          </p:cNvSpPr>
          <p:nvPr/>
        </p:nvSpPr>
        <p:spPr bwMode="auto">
          <a:xfrm>
            <a:off x="1155700" y="4260850"/>
            <a:ext cx="20764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a:latin typeface="Calibri" panose="020F0502020204030204" pitchFamily="34" charset="0"/>
                <a:cs typeface="Calibri" panose="020F0502020204030204" pitchFamily="34" charset="0"/>
              </a:rPr>
              <a:t>Valonea</a:t>
            </a:r>
          </a:p>
        </p:txBody>
      </p:sp>
      <p:sp>
        <p:nvSpPr>
          <p:cNvPr id="97290" name="Textfeld 12">
            <a:extLst>
              <a:ext uri="{FF2B5EF4-FFF2-40B4-BE49-F238E27FC236}">
                <a16:creationId xmlns:a16="http://schemas.microsoft.com/office/drawing/2014/main" id="{5B1B57F0-0D6C-4F66-A70F-CAD1EB1256EB}"/>
              </a:ext>
            </a:extLst>
          </p:cNvPr>
          <p:cNvSpPr txBox="1">
            <a:spLocks noChangeArrowheads="1"/>
          </p:cNvSpPr>
          <p:nvPr/>
        </p:nvSpPr>
        <p:spPr bwMode="auto">
          <a:xfrm>
            <a:off x="3132138" y="4260850"/>
            <a:ext cx="30956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a:latin typeface="Calibri" panose="020F0502020204030204" pitchFamily="34" charset="0"/>
                <a:cs typeface="Calibri" panose="020F0502020204030204" pitchFamily="34" charset="0"/>
              </a:rPr>
              <a:t>Tara</a:t>
            </a:r>
          </a:p>
        </p:txBody>
      </p:sp>
      <p:sp>
        <p:nvSpPr>
          <p:cNvPr id="97291" name="Textfeld 12">
            <a:extLst>
              <a:ext uri="{FF2B5EF4-FFF2-40B4-BE49-F238E27FC236}">
                <a16:creationId xmlns:a16="http://schemas.microsoft.com/office/drawing/2014/main" id="{B0D34A28-76E4-4CF7-B193-45651953E7FB}"/>
              </a:ext>
            </a:extLst>
          </p:cNvPr>
          <p:cNvSpPr txBox="1">
            <a:spLocks noChangeArrowheads="1"/>
          </p:cNvSpPr>
          <p:nvPr/>
        </p:nvSpPr>
        <p:spPr bwMode="auto">
          <a:xfrm>
            <a:off x="5065713" y="4259263"/>
            <a:ext cx="30956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a:latin typeface="Calibri" panose="020F0502020204030204" pitchFamily="34" charset="0"/>
                <a:cs typeface="Calibri" panose="020F0502020204030204" pitchFamily="34" charset="0"/>
              </a:rPr>
              <a:t>Olivenblätter</a:t>
            </a:r>
          </a:p>
        </p:txBody>
      </p:sp>
      <p:sp>
        <p:nvSpPr>
          <p:cNvPr id="97292" name="Textfeld 12">
            <a:extLst>
              <a:ext uri="{FF2B5EF4-FFF2-40B4-BE49-F238E27FC236}">
                <a16:creationId xmlns:a16="http://schemas.microsoft.com/office/drawing/2014/main" id="{982830D4-7972-4ED4-B79B-9A8671846E83}"/>
              </a:ext>
            </a:extLst>
          </p:cNvPr>
          <p:cNvSpPr txBox="1">
            <a:spLocks noChangeArrowheads="1"/>
          </p:cNvSpPr>
          <p:nvPr/>
        </p:nvSpPr>
        <p:spPr bwMode="auto">
          <a:xfrm>
            <a:off x="7246938" y="4254500"/>
            <a:ext cx="30956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a:latin typeface="Calibri" panose="020F0502020204030204" pitchFamily="34" charset="0"/>
                <a:cs typeface="Calibri" panose="020F0502020204030204" pitchFamily="34" charset="0"/>
              </a:rPr>
              <a:t>Rhabarberwurzel</a:t>
            </a:r>
          </a:p>
        </p:txBody>
      </p:sp>
      <p:pic>
        <p:nvPicPr>
          <p:cNvPr id="13" name="Picture 18" descr="C:\Users\EVA-MA~1\AppData\Local\Temp\4067287677_3f6356ca63_z.jpg">
            <a:extLst>
              <a:ext uri="{FF2B5EF4-FFF2-40B4-BE49-F238E27FC236}">
                <a16:creationId xmlns:a16="http://schemas.microsoft.com/office/drawing/2014/main" id="{2103AD94-E4D6-48C9-97FF-1F36B97C7E9C}"/>
              </a:ext>
            </a:extLst>
          </p:cNvPr>
          <p:cNvPicPr>
            <a:picLocks noChangeAspect="1" noChangeArrowheads="1"/>
          </p:cNvPicPr>
          <p:nvPr/>
        </p:nvPicPr>
        <p:blipFill>
          <a:blip r:embed="rId7"/>
          <a:srcRect/>
          <a:stretch>
            <a:fillRect/>
          </a:stretch>
        </p:blipFill>
        <p:spPr bwMode="auto">
          <a:xfrm>
            <a:off x="1155700" y="5107782"/>
            <a:ext cx="2333625" cy="1554162"/>
          </a:xfrm>
          <a:prstGeom prst="rect">
            <a:avLst/>
          </a:prstGeom>
          <a:noFill/>
          <a:ln>
            <a:noFill/>
          </a:ln>
          <a:effectLst>
            <a:glow rad="63500">
              <a:srgbClr val="000000">
                <a:alpha val="40000"/>
              </a:srgbClr>
            </a:glow>
          </a:effectLst>
        </p:spPr>
      </p:pic>
      <p:sp>
        <p:nvSpPr>
          <p:cNvPr id="97294" name="Textfeld 10">
            <a:extLst>
              <a:ext uri="{FF2B5EF4-FFF2-40B4-BE49-F238E27FC236}">
                <a16:creationId xmlns:a16="http://schemas.microsoft.com/office/drawing/2014/main" id="{80586614-F6C5-494D-AE1C-19151AD20ABF}"/>
              </a:ext>
            </a:extLst>
          </p:cNvPr>
          <p:cNvSpPr txBox="1">
            <a:spLocks noChangeArrowheads="1"/>
          </p:cNvSpPr>
          <p:nvPr/>
        </p:nvSpPr>
        <p:spPr bwMode="auto">
          <a:xfrm>
            <a:off x="5435600" y="6608763"/>
            <a:ext cx="49069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Fotos: Martin Natur, pstis etc/flickr.com, Eelke/flickr.com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A300DF3C-C686-4A7F-92A0-32151C9998CA}"/>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Lederalternativen </a:t>
            </a:r>
          </a:p>
        </p:txBody>
      </p:sp>
      <p:sp>
        <p:nvSpPr>
          <p:cNvPr id="99331" name="Text Box 2">
            <a:extLst>
              <a:ext uri="{FF2B5EF4-FFF2-40B4-BE49-F238E27FC236}">
                <a16:creationId xmlns:a16="http://schemas.microsoft.com/office/drawing/2014/main" id="{849AB313-2389-42E3-B1F0-1DEBE4462D61}"/>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r>
              <a:rPr lang="de-DE" altLang="de-DE" sz="2400" b="1">
                <a:solidFill>
                  <a:srgbClr val="002060"/>
                </a:solidFill>
                <a:latin typeface="Calibri" panose="020F0502020204030204" pitchFamily="34" charset="0"/>
                <a:cs typeface="Calibri" panose="020F0502020204030204" pitchFamily="34" charset="0"/>
              </a:rPr>
              <a:t>Ananasleder				Korkleder</a:t>
            </a:r>
          </a:p>
        </p:txBody>
      </p:sp>
      <p:sp>
        <p:nvSpPr>
          <p:cNvPr id="99332" name="Text Box 5">
            <a:extLst>
              <a:ext uri="{FF2B5EF4-FFF2-40B4-BE49-F238E27FC236}">
                <a16:creationId xmlns:a16="http://schemas.microsoft.com/office/drawing/2014/main" id="{AFDDBF77-A418-4BF4-A7FC-C1795A074CB0}"/>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43</a:t>
            </a:r>
          </a:p>
        </p:txBody>
      </p:sp>
      <p:pic>
        <p:nvPicPr>
          <p:cNvPr id="14" name="Picture 5" descr="C:\Users\EVA-MA~1\AppData\Local\Temp\3670045191_bdbd9242df_z.jpg">
            <a:extLst>
              <a:ext uri="{FF2B5EF4-FFF2-40B4-BE49-F238E27FC236}">
                <a16:creationId xmlns:a16="http://schemas.microsoft.com/office/drawing/2014/main" id="{758C46D7-BDB2-4F0E-9517-B2C8E1CECC4D}"/>
              </a:ext>
            </a:extLst>
          </p:cNvPr>
          <p:cNvPicPr>
            <a:picLocks noChangeAspect="1" noChangeArrowheads="1"/>
          </p:cNvPicPr>
          <p:nvPr/>
        </p:nvPicPr>
        <p:blipFill>
          <a:blip r:embed="rId3"/>
          <a:srcRect/>
          <a:stretch>
            <a:fillRect/>
          </a:stretch>
        </p:blipFill>
        <p:spPr bwMode="auto">
          <a:xfrm>
            <a:off x="914400" y="2821155"/>
            <a:ext cx="1937140" cy="2768432"/>
          </a:xfrm>
          <a:prstGeom prst="rect">
            <a:avLst/>
          </a:prstGeom>
          <a:noFill/>
          <a:ln>
            <a:noFill/>
          </a:ln>
          <a:effectLst>
            <a:glow rad="63500">
              <a:srgbClr val="000000">
                <a:alpha val="40000"/>
              </a:srgbClr>
            </a:glow>
          </a:effectLst>
        </p:spPr>
      </p:pic>
      <p:pic>
        <p:nvPicPr>
          <p:cNvPr id="15" name="Picture 8">
            <a:extLst>
              <a:ext uri="{FF2B5EF4-FFF2-40B4-BE49-F238E27FC236}">
                <a16:creationId xmlns:a16="http://schemas.microsoft.com/office/drawing/2014/main" id="{C024F443-13E9-46A3-A56A-2108B2DA3FF0}"/>
              </a:ext>
            </a:extLst>
          </p:cNvPr>
          <p:cNvPicPr>
            <a:picLocks noChangeAspect="1" noChangeArrowheads="1"/>
          </p:cNvPicPr>
          <p:nvPr/>
        </p:nvPicPr>
        <p:blipFill>
          <a:blip r:embed="rId4"/>
          <a:srcRect/>
          <a:stretch>
            <a:fillRect/>
          </a:stretch>
        </p:blipFill>
        <p:spPr bwMode="auto">
          <a:xfrm>
            <a:off x="2539355" y="3660798"/>
            <a:ext cx="2616845" cy="1745261"/>
          </a:xfrm>
          <a:prstGeom prst="rect">
            <a:avLst/>
          </a:prstGeom>
          <a:noFill/>
          <a:ln>
            <a:noFill/>
          </a:ln>
          <a:effectLst>
            <a:glow rad="63500">
              <a:srgbClr val="000000">
                <a:alpha val="40000"/>
              </a:srgbClr>
            </a:glow>
          </a:effectLst>
        </p:spPr>
      </p:pic>
      <p:pic>
        <p:nvPicPr>
          <p:cNvPr id="16" name="Picture 22" descr="C:\Users\EVA-MA~1\AppData\Local\Temp\2943387639_c557a7d194_z.jpg">
            <a:extLst>
              <a:ext uri="{FF2B5EF4-FFF2-40B4-BE49-F238E27FC236}">
                <a16:creationId xmlns:a16="http://schemas.microsoft.com/office/drawing/2014/main" id="{90FFC9C7-3742-4207-8EF0-E21D3623F077}"/>
              </a:ext>
            </a:extLst>
          </p:cNvPr>
          <p:cNvPicPr>
            <a:picLocks noChangeAspect="1" noChangeArrowheads="1"/>
          </p:cNvPicPr>
          <p:nvPr/>
        </p:nvPicPr>
        <p:blipFill>
          <a:blip r:embed="rId5"/>
          <a:srcRect/>
          <a:stretch>
            <a:fillRect/>
          </a:stretch>
        </p:blipFill>
        <p:spPr bwMode="auto">
          <a:xfrm>
            <a:off x="5797272" y="2812225"/>
            <a:ext cx="3118128" cy="2064201"/>
          </a:xfrm>
          <a:prstGeom prst="rect">
            <a:avLst/>
          </a:prstGeom>
          <a:noFill/>
          <a:effectLst>
            <a:glow rad="63500">
              <a:srgbClr val="000000">
                <a:alpha val="40000"/>
              </a:srgbClr>
            </a:glow>
          </a:effectLst>
        </p:spPr>
      </p:pic>
      <p:pic>
        <p:nvPicPr>
          <p:cNvPr id="17" name="Picture 7">
            <a:extLst>
              <a:ext uri="{FF2B5EF4-FFF2-40B4-BE49-F238E27FC236}">
                <a16:creationId xmlns:a16="http://schemas.microsoft.com/office/drawing/2014/main" id="{74612F85-4FC7-4B7D-A0C5-BA62A57B1E76}"/>
              </a:ext>
            </a:extLst>
          </p:cNvPr>
          <p:cNvPicPr>
            <a:picLocks noChangeAspect="1" noChangeArrowheads="1"/>
          </p:cNvPicPr>
          <p:nvPr/>
        </p:nvPicPr>
        <p:blipFill>
          <a:blip r:embed="rId6"/>
          <a:srcRect/>
          <a:stretch>
            <a:fillRect/>
          </a:stretch>
        </p:blipFill>
        <p:spPr bwMode="auto">
          <a:xfrm>
            <a:off x="5508104" y="4819262"/>
            <a:ext cx="2947725" cy="1170391"/>
          </a:xfrm>
          <a:prstGeom prst="rect">
            <a:avLst/>
          </a:prstGeom>
          <a:noFill/>
          <a:ln>
            <a:noFill/>
          </a:ln>
          <a:effectLst>
            <a:glow rad="63500">
              <a:srgbClr val="000000">
                <a:alpha val="40000"/>
              </a:srgbClr>
            </a:glow>
          </a:effectLst>
        </p:spPr>
      </p:pic>
      <p:sp>
        <p:nvSpPr>
          <p:cNvPr id="99337" name="Textfeld 1">
            <a:extLst>
              <a:ext uri="{FF2B5EF4-FFF2-40B4-BE49-F238E27FC236}">
                <a16:creationId xmlns:a16="http://schemas.microsoft.com/office/drawing/2014/main" id="{0CB03EC1-48B0-44B6-B081-48217DA9A36D}"/>
              </a:ext>
            </a:extLst>
          </p:cNvPr>
          <p:cNvSpPr txBox="1">
            <a:spLocks noChangeArrowheads="1"/>
          </p:cNvSpPr>
          <p:nvPr/>
        </p:nvSpPr>
        <p:spPr bwMode="auto">
          <a:xfrm>
            <a:off x="866775" y="5681663"/>
            <a:ext cx="2959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Fotos: Robert Couse-Baker/flickr.com</a:t>
            </a:r>
          </a:p>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und Bourgeois Boheme</a:t>
            </a:r>
          </a:p>
        </p:txBody>
      </p:sp>
      <p:sp>
        <p:nvSpPr>
          <p:cNvPr id="99338" name="Textfeld 1">
            <a:extLst>
              <a:ext uri="{FF2B5EF4-FFF2-40B4-BE49-F238E27FC236}">
                <a16:creationId xmlns:a16="http://schemas.microsoft.com/office/drawing/2014/main" id="{737B58C0-6B67-44F6-A782-7805D4DE4F46}"/>
              </a:ext>
            </a:extLst>
          </p:cNvPr>
          <p:cNvSpPr txBox="1">
            <a:spLocks noChangeArrowheads="1"/>
          </p:cNvSpPr>
          <p:nvPr/>
        </p:nvSpPr>
        <p:spPr bwMode="auto">
          <a:xfrm>
            <a:off x="5497513" y="6100763"/>
            <a:ext cx="2959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Roman Hilmer/flickr.com</a:t>
            </a:r>
          </a:p>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und Sorbas Schuhe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a:extLst>
              <a:ext uri="{FF2B5EF4-FFF2-40B4-BE49-F238E27FC236}">
                <a16:creationId xmlns:a16="http://schemas.microsoft.com/office/drawing/2014/main" id="{FF912446-70E9-48B6-BDAD-8FA791DF07C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Ihr Feedback…</a:t>
            </a:r>
          </a:p>
        </p:txBody>
      </p:sp>
      <p:sp>
        <p:nvSpPr>
          <p:cNvPr id="98307" name="Text Box 2">
            <a:extLst>
              <a:ext uri="{FF2B5EF4-FFF2-40B4-BE49-F238E27FC236}">
                <a16:creationId xmlns:a16="http://schemas.microsoft.com/office/drawing/2014/main" id="{D36232F2-C96E-4C7F-A39C-7D28B8EA3C06}"/>
              </a:ext>
            </a:extLst>
          </p:cNvPr>
          <p:cNvSpPr txBox="1">
            <a:spLocks noChangeArrowheads="1"/>
          </p:cNvSpPr>
          <p:nvPr/>
        </p:nvSpPr>
        <p:spPr bwMode="auto">
          <a:xfrm>
            <a:off x="914400" y="2362200"/>
            <a:ext cx="8001000" cy="373380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hilft uns weiter:</a:t>
            </a:r>
          </a:p>
          <a:p>
            <a:pPr eaLnBrk="1" hangingPunct="1">
              <a:spcBef>
                <a:spcPts val="700"/>
              </a:spcBef>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hat Ihnen besonders gefallen?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können wir besser machen?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haben Sie vermisst?</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Anregungen?</a:t>
            </a: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01380" name="Text Box 5">
            <a:extLst>
              <a:ext uri="{FF2B5EF4-FFF2-40B4-BE49-F238E27FC236}">
                <a16:creationId xmlns:a16="http://schemas.microsoft.com/office/drawing/2014/main" id="{C255E098-F3DA-4862-A24F-7BE8DD32DF1B}"/>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44</a:t>
            </a:r>
          </a:p>
        </p:txBody>
      </p:sp>
      <p:pic>
        <p:nvPicPr>
          <p:cNvPr id="51205" name="Picture 6">
            <a:extLst>
              <a:ext uri="{FF2B5EF4-FFF2-40B4-BE49-F238E27FC236}">
                <a16:creationId xmlns:a16="http://schemas.microsoft.com/office/drawing/2014/main" id="{C47538F2-6A50-4DC2-944C-0F3FB53A5EE1}"/>
              </a:ext>
            </a:extLst>
          </p:cNvPr>
          <p:cNvPicPr>
            <a:picLocks noChangeAspect="1" noChangeArrowheads="1"/>
          </p:cNvPicPr>
          <p:nvPr/>
        </p:nvPicPr>
        <p:blipFill>
          <a:blip r:embed="rId3"/>
          <a:srcRect/>
          <a:stretch>
            <a:fillRect/>
          </a:stretch>
        </p:blipFill>
        <p:spPr bwMode="auto">
          <a:xfrm>
            <a:off x="6227763" y="1314450"/>
            <a:ext cx="2282825" cy="4781550"/>
          </a:xfrm>
          <a:prstGeom prst="rect">
            <a:avLst/>
          </a:prstGeom>
          <a:noFill/>
          <a:ln>
            <a:noFill/>
          </a:ln>
          <a:effectLst>
            <a:outerShdw blurRad="63500" dist="139498" dir="2700000" algn="ctr" rotWithShape="0">
              <a:srgbClr val="333333">
                <a:alpha val="65018"/>
              </a:srgbClr>
            </a:outerShdw>
          </a:effectLst>
        </p:spPr>
      </p:pic>
      <p:sp>
        <p:nvSpPr>
          <p:cNvPr id="101382" name="Fußzeilenplatzhalter 1">
            <a:extLst>
              <a:ext uri="{FF2B5EF4-FFF2-40B4-BE49-F238E27FC236}">
                <a16:creationId xmlns:a16="http://schemas.microsoft.com/office/drawing/2014/main" id="{E4EE967F-D1F2-4D5F-A50E-12558AF65EF8}"/>
              </a:ext>
            </a:extLst>
          </p:cNvPr>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FF99951-BF88-4ED9-A059-26FE165C08AA}"/>
              </a:ext>
            </a:extLst>
          </p:cNvPr>
          <p:cNvSpPr>
            <a:spLocks noGrp="1" noChangeArrowheads="1"/>
          </p:cNvSpPr>
          <p:nvPr>
            <p:ph type="title"/>
          </p:nvPr>
        </p:nvSpPr>
        <p:spPr>
          <a:xfrm>
            <a:off x="914400" y="981075"/>
            <a:ext cx="8001000" cy="719138"/>
          </a:xfrm>
        </p:spPr>
        <p:txBody>
          <a:bodyPr/>
          <a:lstStyle/>
          <a:p>
            <a:pPr algn="ctr" eaLnBrk="1" hangingPunct="1"/>
            <a:r>
              <a:rPr lang="de-DE" altLang="de-DE" sz="3200">
                <a:solidFill>
                  <a:srgbClr val="002060"/>
                </a:solidFill>
                <a:latin typeface="Calibri" panose="020F0502020204030204" pitchFamily="34" charset="0"/>
                <a:cs typeface="Calibri" panose="020F0502020204030204" pitchFamily="34" charset="0"/>
              </a:rPr>
              <a:t>Danke für Ihre Aufmerksamkeit!</a:t>
            </a:r>
          </a:p>
        </p:txBody>
      </p:sp>
      <p:sp>
        <p:nvSpPr>
          <p:cNvPr id="52227" name="Rectangle 5">
            <a:extLst>
              <a:ext uri="{FF2B5EF4-FFF2-40B4-BE49-F238E27FC236}">
                <a16:creationId xmlns:a16="http://schemas.microsoft.com/office/drawing/2014/main" id="{F9BD78E6-BF10-4053-A57E-E76041860B5A}"/>
              </a:ext>
            </a:extLst>
          </p:cNvPr>
          <p:cNvSpPr>
            <a:spLocks noGrp="1" noChangeArrowheads="1"/>
          </p:cNvSpPr>
          <p:nvPr>
            <p:ph idx="1"/>
          </p:nvPr>
        </p:nvSpPr>
        <p:spPr>
          <a:xfrm>
            <a:off x="889000" y="1822450"/>
            <a:ext cx="8001000" cy="3733800"/>
          </a:xfrm>
        </p:spPr>
        <p:txBody>
          <a:bodyPr/>
          <a:lstStyle/>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p:txBody>
      </p:sp>
      <p:sp>
        <p:nvSpPr>
          <p:cNvPr id="3" name="Textfeld 2">
            <a:extLst>
              <a:ext uri="{FF2B5EF4-FFF2-40B4-BE49-F238E27FC236}">
                <a16:creationId xmlns:a16="http://schemas.microsoft.com/office/drawing/2014/main" id="{946D8726-AEB4-4E01-9657-ABB09F0A2140}"/>
              </a:ext>
            </a:extLst>
          </p:cNvPr>
          <p:cNvSpPr txBox="1"/>
          <p:nvPr/>
        </p:nvSpPr>
        <p:spPr>
          <a:xfrm>
            <a:off x="1093788" y="2214563"/>
            <a:ext cx="5635625" cy="1962150"/>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6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Kontakt: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Kerstin</a:t>
            </a: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Dahmen</a:t>
            </a:r>
          </a:p>
          <a:p>
            <a:pPr defTabSz="914400" eaLnBrk="1" hangingPunct="1">
              <a:spcBef>
                <a:spcPts val="5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fairschnitt@femnet-ev.de</a:t>
            </a:r>
          </a:p>
          <a:p>
            <a:pPr defTabSz="914400" eaLnBrk="1" hangingPunct="1">
              <a:spcBef>
                <a:spcPts val="500"/>
              </a:spcBef>
              <a:buSzPct val="75000"/>
              <a:defRPr/>
            </a:pPr>
            <a:r>
              <a:rPr lang="de-DE" altLang="de-DE" sz="2000" b="1" dirty="0">
                <a:solidFill>
                  <a:srgbClr val="002060"/>
                </a:solidFill>
                <a:latin typeface="Calibri" panose="020F0502020204030204" pitchFamily="34" charset="0"/>
                <a:ea typeface="WenQuanYi Micro Hei" charset="0"/>
                <a:cs typeface="Calibri" panose="020F0502020204030204" pitchFamily="34" charset="0"/>
              </a:rPr>
              <a:t>Internet:	</a:t>
            </a:r>
            <a:r>
              <a:rPr lang="de-DE" sz="2000" i="1" dirty="0">
                <a:solidFill>
                  <a:srgbClr val="002060"/>
                </a:solidFill>
                <a:latin typeface="Calibri" panose="020F0502020204030204" pitchFamily="34" charset="0"/>
                <a:ea typeface="+mn-ea"/>
                <a:cs typeface="Calibri" panose="020F0502020204030204" pitchFamily="34" charset="0"/>
              </a:rPr>
              <a:t>www.fairschnitt.org</a:t>
            </a:r>
          </a:p>
          <a:p>
            <a:pPr defTabSz="914400" eaLnBrk="1" hangingPunct="1">
              <a:spcBef>
                <a:spcPts val="500"/>
              </a:spcBef>
              <a:buSzPct val="75000"/>
              <a:defRPr/>
            </a:pPr>
            <a:r>
              <a:rPr lang="de-DE" sz="2000" b="1" dirty="0">
                <a:solidFill>
                  <a:srgbClr val="003366">
                    <a:lumMod val="75000"/>
                  </a:srgbClr>
                </a:solidFill>
                <a:latin typeface="Calibri" panose="020F0502020204030204" pitchFamily="34" charset="0"/>
                <a:ea typeface="+mn-ea"/>
                <a:cs typeface="Calibri" panose="020F0502020204030204" pitchFamily="34" charset="0"/>
              </a:rPr>
              <a:t>Tel.:		</a:t>
            </a:r>
            <a:r>
              <a:rPr lang="de-DE" sz="2000" dirty="0">
                <a:solidFill>
                  <a:srgbClr val="003366">
                    <a:lumMod val="75000"/>
                  </a:srgbClr>
                </a:solidFill>
                <a:latin typeface="Calibri" panose="020F0502020204030204" pitchFamily="34" charset="0"/>
                <a:ea typeface="+mn-ea"/>
                <a:cs typeface="Calibri" panose="020F0502020204030204" pitchFamily="34" charset="0"/>
              </a:rPr>
              <a:t>0228 - 18038116</a:t>
            </a:r>
          </a:p>
        </p:txBody>
      </p:sp>
      <p:sp>
        <p:nvSpPr>
          <p:cNvPr id="103429" name="Text Box 5">
            <a:extLst>
              <a:ext uri="{FF2B5EF4-FFF2-40B4-BE49-F238E27FC236}">
                <a16:creationId xmlns:a16="http://schemas.microsoft.com/office/drawing/2014/main" id="{B5369855-2A48-406B-9F53-AE7AEDB720EE}"/>
              </a:ext>
            </a:extLst>
          </p:cNvPr>
          <p:cNvSpPr txBox="1">
            <a:spLocks noChangeArrowheads="1"/>
          </p:cNvSpPr>
          <p:nvPr/>
        </p:nvSpPr>
        <p:spPr bwMode="auto">
          <a:xfrm rot="-745206">
            <a:off x="4940300" y="38227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a:solidFill>
                  <a:schemeClr val="tx1"/>
                </a:solidFill>
                <a:latin typeface="Arial" panose="020B0604020202020204" pitchFamily="34" charset="0"/>
                <a:ea typeface="Microsoft YaHei" panose="020B0503020204020204" pitchFamily="34" charset="-122"/>
              </a:defRPr>
            </a:lvl1pPr>
            <a:lvl2pPr marL="457200">
              <a:defRPr>
                <a:solidFill>
                  <a:schemeClr val="tx1"/>
                </a:solidFill>
                <a:latin typeface="Arial" panose="020B0604020202020204" pitchFamily="34" charset="0"/>
                <a:ea typeface="Microsoft YaHei" panose="020B0503020204020204" pitchFamily="34" charset="-122"/>
              </a:defRPr>
            </a:lvl2pPr>
            <a:lvl3pPr marL="914400">
              <a:defRPr>
                <a:solidFill>
                  <a:schemeClr val="tx1"/>
                </a:solidFill>
                <a:latin typeface="Arial" panose="020B0604020202020204" pitchFamily="34" charset="0"/>
                <a:ea typeface="Microsoft YaHei" panose="020B0503020204020204" pitchFamily="34" charset="-122"/>
              </a:defRPr>
            </a:lvl3pPr>
            <a:lvl4pPr marL="1371600">
              <a:defRPr>
                <a:solidFill>
                  <a:schemeClr val="tx1"/>
                </a:solidFill>
                <a:latin typeface="Arial" panose="020B0604020202020204" pitchFamily="34" charset="0"/>
                <a:ea typeface="Microsoft YaHei" panose="020B0503020204020204" pitchFamily="34" charset="-122"/>
              </a:defRPr>
            </a:lvl4pPr>
            <a:lvl5pPr marL="1828800">
              <a:defRPr>
                <a:solidFill>
                  <a:schemeClr val="tx1"/>
                </a:solidFill>
                <a:latin typeface="Arial" panose="020B0604020202020204" pitchFamily="34" charset="0"/>
                <a:ea typeface="Microsoft YaHei" panose="020B0503020204020204" pitchFamily="34" charset="-122"/>
              </a:defRPr>
            </a:lvl5pPr>
            <a:lvl6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spcBef>
                <a:spcPct val="50000"/>
              </a:spcBef>
            </a:pPr>
            <a:r>
              <a:rPr lang="de-DE" altLang="de-DE" sz="6600" b="1" i="1">
                <a:solidFill>
                  <a:srgbClr val="003366"/>
                </a:solidFill>
                <a:latin typeface="Comic Sans MS" panose="030F0702030302020204" pitchFamily="66" charset="0"/>
                <a:ea typeface="MS PGothic" panose="020B0600070205080204" pitchFamily="34" charset="-128"/>
                <a:cs typeface="Arial" panose="020B0604020202020204" pitchFamily="34" charset="0"/>
              </a:rPr>
              <a:t>Fragen?</a:t>
            </a:r>
          </a:p>
        </p:txBody>
      </p:sp>
      <p:sp>
        <p:nvSpPr>
          <p:cNvPr id="103433" name="Rechteck 1">
            <a:extLst>
              <a:ext uri="{FF2B5EF4-FFF2-40B4-BE49-F238E27FC236}">
                <a16:creationId xmlns:a16="http://schemas.microsoft.com/office/drawing/2014/main" id="{26A74961-7CF5-4FF7-9421-C3313E23F5F8}"/>
              </a:ext>
            </a:extLst>
          </p:cNvPr>
          <p:cNvSpPr>
            <a:spLocks noChangeArrowheads="1"/>
          </p:cNvSpPr>
          <p:nvPr/>
        </p:nvSpPr>
        <p:spPr bwMode="auto">
          <a:xfrm>
            <a:off x="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45</a:t>
            </a:r>
          </a:p>
        </p:txBody>
      </p:sp>
      <p:sp>
        <p:nvSpPr>
          <p:cNvPr id="103434" name="Fußzeilenplatzhalter 1">
            <a:extLst>
              <a:ext uri="{FF2B5EF4-FFF2-40B4-BE49-F238E27FC236}">
                <a16:creationId xmlns:a16="http://schemas.microsoft.com/office/drawing/2014/main" id="{917E8354-209A-4585-97C4-BA53D97EB92B}"/>
              </a:ext>
            </a:extLst>
          </p:cNvPr>
          <p:cNvSpPr>
            <a:spLocks noGrp="1"/>
          </p:cNvSpPr>
          <p:nvPr>
            <p:ph type="ftr" sz="quarter" idx="11"/>
          </p:nvPr>
        </p:nvSpPr>
        <p:spPr>
          <a:xfrm>
            <a:off x="6248400" y="6488113"/>
            <a:ext cx="2895600" cy="3698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
        <p:nvSpPr>
          <p:cNvPr id="13" name="Text Box 2">
            <a:extLst>
              <a:ext uri="{FF2B5EF4-FFF2-40B4-BE49-F238E27FC236}">
                <a16:creationId xmlns:a16="http://schemas.microsoft.com/office/drawing/2014/main" id="{B2AD3170-8027-45A4-9FC9-3006F3193348}"/>
              </a:ext>
            </a:extLst>
          </p:cNvPr>
          <p:cNvSpPr txBox="1">
            <a:spLocks noChangeArrowheads="1"/>
          </p:cNvSpPr>
          <p:nvPr/>
        </p:nvSpPr>
        <p:spPr bwMode="auto">
          <a:xfrm>
            <a:off x="858170" y="5431504"/>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106" algn="l" rtl="0" eaLnBrk="0" fontAlgn="base" hangingPunct="0">
              <a:spcBef>
                <a:spcPct val="0"/>
              </a:spcBef>
              <a:spcAft>
                <a:spcPct val="0"/>
              </a:spcAft>
              <a:defRPr sz="2400" kern="1200">
                <a:solidFill>
                  <a:schemeClr val="tx1"/>
                </a:solidFill>
                <a:latin typeface="Times New Roman" charset="0"/>
                <a:ea typeface="+mn-ea"/>
                <a:cs typeface="+mn-cs"/>
              </a:defRPr>
            </a:lvl2pPr>
            <a:lvl3pPr marL="914210" algn="l" rtl="0" eaLnBrk="0" fontAlgn="base" hangingPunct="0">
              <a:spcBef>
                <a:spcPct val="0"/>
              </a:spcBef>
              <a:spcAft>
                <a:spcPct val="0"/>
              </a:spcAft>
              <a:defRPr sz="24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4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400" kern="1200">
                <a:solidFill>
                  <a:schemeClr val="tx1"/>
                </a:solidFill>
                <a:latin typeface="Times New Roman" charset="0"/>
                <a:ea typeface="+mn-ea"/>
                <a:cs typeface="+mn-cs"/>
              </a:defRPr>
            </a:lvl5pPr>
            <a:lvl6pPr marL="2285526" algn="l" defTabSz="914210" rtl="0" eaLnBrk="1" latinLnBrk="0" hangingPunct="1">
              <a:defRPr sz="2400" kern="1200">
                <a:solidFill>
                  <a:schemeClr val="tx1"/>
                </a:solidFill>
                <a:latin typeface="Times New Roman" charset="0"/>
                <a:ea typeface="+mn-ea"/>
                <a:cs typeface="+mn-cs"/>
              </a:defRPr>
            </a:lvl6pPr>
            <a:lvl7pPr marL="2742630" algn="l" defTabSz="914210" rtl="0" eaLnBrk="1" latinLnBrk="0" hangingPunct="1">
              <a:defRPr sz="2400" kern="1200">
                <a:solidFill>
                  <a:schemeClr val="tx1"/>
                </a:solidFill>
                <a:latin typeface="Times New Roman" charset="0"/>
                <a:ea typeface="+mn-ea"/>
                <a:cs typeface="+mn-cs"/>
              </a:defRPr>
            </a:lvl7pPr>
            <a:lvl8pPr marL="3199736" algn="l" defTabSz="914210" rtl="0" eaLnBrk="1" latinLnBrk="0" hangingPunct="1">
              <a:defRPr sz="2400" kern="1200">
                <a:solidFill>
                  <a:schemeClr val="tx1"/>
                </a:solidFill>
                <a:latin typeface="Times New Roman" charset="0"/>
                <a:ea typeface="+mn-ea"/>
                <a:cs typeface="+mn-cs"/>
              </a:defRPr>
            </a:lvl8pPr>
            <a:lvl9pPr marL="3656841" algn="l" defTabSz="914210" rtl="0" eaLnBrk="1" latinLnBrk="0" hangingPunct="1">
              <a:defRPr sz="2400" kern="1200">
                <a:solidFill>
                  <a:schemeClr val="tx1"/>
                </a:solidFill>
                <a:latin typeface="Times New Roman" charset="0"/>
                <a:ea typeface="+mn-ea"/>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4" name="Picture 2">
            <a:extLst>
              <a:ext uri="{FF2B5EF4-FFF2-40B4-BE49-F238E27FC236}">
                <a16:creationId xmlns:a16="http://schemas.microsoft.com/office/drawing/2014/main" id="{941606D1-99C7-496A-B94B-685EEE7D6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302" y="5600402"/>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D40404FD-1CD6-4384-8DE5-A5D4A8D4F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809" y="5462092"/>
            <a:ext cx="1769687" cy="773054"/>
          </a:xfrm>
          <a:prstGeom prst="rect">
            <a:avLst/>
          </a:prstGeom>
        </p:spPr>
      </p:pic>
      <p:pic>
        <p:nvPicPr>
          <p:cNvPr id="16" name="Grafik 15">
            <a:extLst>
              <a:ext uri="{FF2B5EF4-FFF2-40B4-BE49-F238E27FC236}">
                <a16:creationId xmlns:a16="http://schemas.microsoft.com/office/drawing/2014/main" id="{75DFAC48-54A9-422D-9D24-7B643A4DB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258" y="5753229"/>
            <a:ext cx="1796089" cy="555720"/>
          </a:xfrm>
          <a:prstGeom prst="rect">
            <a:avLst/>
          </a:prstGeom>
        </p:spPr>
      </p:pic>
      <p:pic>
        <p:nvPicPr>
          <p:cNvPr id="17" name="Grafik 16">
            <a:extLst>
              <a:ext uri="{FF2B5EF4-FFF2-40B4-BE49-F238E27FC236}">
                <a16:creationId xmlns:a16="http://schemas.microsoft.com/office/drawing/2014/main" id="{D600F97C-0DA7-4474-A20C-9B9F11A540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3972" y="5809151"/>
            <a:ext cx="1989247" cy="49979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a:extLst>
              <a:ext uri="{FF2B5EF4-FFF2-40B4-BE49-F238E27FC236}">
                <a16:creationId xmlns:a16="http://schemas.microsoft.com/office/drawing/2014/main" id="{E00F4BF6-038A-44C6-8933-7854E57043B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Zentrale Quellen</a:t>
            </a:r>
          </a:p>
        </p:txBody>
      </p:sp>
      <p:sp>
        <p:nvSpPr>
          <p:cNvPr id="105475" name="Text Box 2">
            <a:extLst>
              <a:ext uri="{FF2B5EF4-FFF2-40B4-BE49-F238E27FC236}">
                <a16:creationId xmlns:a16="http://schemas.microsoft.com/office/drawing/2014/main" id="{04A3815F-E6C0-41C0-BA88-06A150A1AD08}"/>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cs typeface="Calibri" panose="020F0502020204030204" pitchFamily="34" charset="0"/>
              </a:rPr>
              <a:t>SÜDWIND und The Nielsen Company (2015): Change Your Shoes Issues for the European Union, https://www.cleanclothes.at/media/common/uploads/download/changeyourshoes_nielsen/15026_S%C3%BCdwind%20-%20Change%20your%20shoes_globalReport.pdf, Zugriff 26.09.2019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cs typeface="Calibri" panose="020F0502020204030204" pitchFamily="34" charset="0"/>
              </a:rPr>
              <a:t>World Footwear (2018): World Foodwear Yearbook 2017, https://issuu.com/joanavazteixeira/docs/snapshot_2017_vers__o_final_com_bad, Zugriff 16.09.2019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cs typeface="Calibri" panose="020F0502020204030204" pitchFamily="34" charset="0"/>
              </a:rPr>
              <a:t>World Footwear (2016): World Foodwear Yearbook 2015, https://issuu.com/joanavazteixeira/docs/20150727_snapshot_2015, Zugriff 16.09.2019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cs typeface="Calibri" panose="020F0502020204030204" pitchFamily="34" charset="0"/>
              </a:rPr>
              <a:t>World Footwear (2015): World Foodwear Yearbook 2014, https://www.worldfootwear.com/publications/?documento=0/10750642&amp;fonte=ISSUU, Zugriff 16.09.2019</a:t>
            </a:r>
          </a:p>
          <a:p>
            <a:pPr eaLnBrk="1" hangingPunct="1">
              <a:spcBef>
                <a:spcPts val="300"/>
              </a:spcBef>
              <a:buClr>
                <a:srgbClr val="003366"/>
              </a:buClr>
              <a:buSzPct val="75000"/>
              <a:buFont typeface="Arial" panose="020B0604020202020204" pitchFamily="34" charset="0"/>
              <a:buChar char="•"/>
            </a:pPr>
            <a:endParaRPr lang="de-DE" altLang="de-DE" sz="1600">
              <a:solidFill>
                <a:srgbClr val="002060"/>
              </a:solidFill>
              <a:latin typeface="Calibri" panose="020F0502020204030204" pitchFamily="34" charset="0"/>
              <a:cs typeface="Calibri" panose="020F0502020204030204" pitchFamily="34" charset="0"/>
            </a:endParaRPr>
          </a:p>
        </p:txBody>
      </p:sp>
      <p:sp>
        <p:nvSpPr>
          <p:cNvPr id="105476" name="Text Box 5">
            <a:extLst>
              <a:ext uri="{FF2B5EF4-FFF2-40B4-BE49-F238E27FC236}">
                <a16:creationId xmlns:a16="http://schemas.microsoft.com/office/drawing/2014/main" id="{588EF1A6-0E60-466D-ABB4-2802739E9272}"/>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46</a:t>
            </a:r>
            <a:endParaRPr lang="de-DE" altLang="de-DE" sz="2600" b="1">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sp>
        <p:nvSpPr>
          <p:cNvPr id="105477" name="Fußzeilenplatzhalter 1">
            <a:extLst>
              <a:ext uri="{FF2B5EF4-FFF2-40B4-BE49-F238E27FC236}">
                <a16:creationId xmlns:a16="http://schemas.microsoft.com/office/drawing/2014/main" id="{866C26B9-7512-4530-BAC6-C9FBEAE6D2E2}"/>
              </a:ext>
            </a:extLst>
          </p:cNvPr>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Shape 1">
            <a:extLst>
              <a:ext uri="{FF2B5EF4-FFF2-40B4-BE49-F238E27FC236}">
                <a16:creationId xmlns:a16="http://schemas.microsoft.com/office/drawing/2014/main" id="{555A2A29-D385-4E6E-8793-4E5D4D39A07C}"/>
              </a:ext>
            </a:extLst>
          </p:cNvPr>
          <p:cNvSpPr txBox="1">
            <a:spLocks noChangeArrowheads="1"/>
          </p:cNvSpPr>
          <p:nvPr/>
        </p:nvSpPr>
        <p:spPr bwMode="auto">
          <a:xfrm>
            <a:off x="582613" y="3001963"/>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Kurzer Ausblick auf das Modul</a:t>
            </a:r>
          </a:p>
        </p:txBody>
      </p:sp>
      <p:sp>
        <p:nvSpPr>
          <p:cNvPr id="206" name="TextShape 5">
            <a:extLst>
              <a:ext uri="{FF2B5EF4-FFF2-40B4-BE49-F238E27FC236}">
                <a16:creationId xmlns:a16="http://schemas.microsoft.com/office/drawing/2014/main" id="{EEF009A2-BB62-4360-B52F-23BCC237D60D}"/>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5</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Shape 1">
            <a:extLst>
              <a:ext uri="{FF2B5EF4-FFF2-40B4-BE49-F238E27FC236}">
                <a16:creationId xmlns:a16="http://schemas.microsoft.com/office/drawing/2014/main" id="{4BFE914C-7232-49B1-9C3D-84ADFD7C694A}"/>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Wo und wie wurden Ihre Schuhe produziert?</a:t>
            </a:r>
          </a:p>
        </p:txBody>
      </p:sp>
      <p:sp>
        <p:nvSpPr>
          <p:cNvPr id="206" name="TextShape 5">
            <a:extLst>
              <a:ext uri="{FF2B5EF4-FFF2-40B4-BE49-F238E27FC236}">
                <a16:creationId xmlns:a16="http://schemas.microsoft.com/office/drawing/2014/main" id="{11C4128B-399B-4BFC-BBFE-257ACE8A4DAC}"/>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6</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3556" name="Textfeld 1">
            <a:extLst>
              <a:ext uri="{FF2B5EF4-FFF2-40B4-BE49-F238E27FC236}">
                <a16:creationId xmlns:a16="http://schemas.microsoft.com/office/drawing/2014/main" id="{A2010C04-BA82-4ACF-80F6-D3E0C3AA066B}"/>
              </a:ext>
            </a:extLst>
          </p:cNvPr>
          <p:cNvSpPr txBox="1">
            <a:spLocks noChangeArrowheads="1"/>
          </p:cNvSpPr>
          <p:nvPr/>
        </p:nvSpPr>
        <p:spPr bwMode="auto">
          <a:xfrm>
            <a:off x="5503863" y="5948363"/>
            <a:ext cx="3068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Change Your Shoes</a:t>
            </a:r>
          </a:p>
        </p:txBody>
      </p:sp>
      <p:pic>
        <p:nvPicPr>
          <p:cNvPr id="23557" name="Picture 11">
            <a:extLst>
              <a:ext uri="{FF2B5EF4-FFF2-40B4-BE49-F238E27FC236}">
                <a16:creationId xmlns:a16="http://schemas.microsoft.com/office/drawing/2014/main" id="{FDFAD298-93E5-49DC-A58D-165EE4F6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2200275"/>
            <a:ext cx="530542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Shape 1">
            <a:extLst>
              <a:ext uri="{FF2B5EF4-FFF2-40B4-BE49-F238E27FC236}">
                <a16:creationId xmlns:a16="http://schemas.microsoft.com/office/drawing/2014/main" id="{1735441A-2087-4427-AB88-0666AC950623}"/>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Europaweite Umfrage aus dem Jahr 2015 </a:t>
            </a:r>
          </a:p>
        </p:txBody>
      </p:sp>
      <p:sp>
        <p:nvSpPr>
          <p:cNvPr id="206" name="TextShape 5">
            <a:extLst>
              <a:ext uri="{FF2B5EF4-FFF2-40B4-BE49-F238E27FC236}">
                <a16:creationId xmlns:a16="http://schemas.microsoft.com/office/drawing/2014/main" id="{4B3211BE-6276-44E1-B263-DF4678330013}"/>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7</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25604" name="Picture 8">
            <a:extLst>
              <a:ext uri="{FF2B5EF4-FFF2-40B4-BE49-F238E27FC236}">
                <a16:creationId xmlns:a16="http://schemas.microsoft.com/office/drawing/2014/main" id="{813AA837-E186-4DA4-A404-0EA6C757A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1763713"/>
            <a:ext cx="665797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feld 1">
            <a:extLst>
              <a:ext uri="{FF2B5EF4-FFF2-40B4-BE49-F238E27FC236}">
                <a16:creationId xmlns:a16="http://schemas.microsoft.com/office/drawing/2014/main" id="{1BB9556B-9625-426D-A362-57F8496E70C9}"/>
              </a:ext>
            </a:extLst>
          </p:cNvPr>
          <p:cNvSpPr txBox="1">
            <a:spLocks noChangeArrowheads="1"/>
          </p:cNvSpPr>
          <p:nvPr/>
        </p:nvSpPr>
        <p:spPr bwMode="auto">
          <a:xfrm>
            <a:off x="1350963" y="5792788"/>
            <a:ext cx="54006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The Nielsen Company/Südwind Österreich 2015</a:t>
            </a:r>
          </a:p>
        </p:txBody>
      </p:sp>
      <p:pic>
        <p:nvPicPr>
          <p:cNvPr id="25606" name="Picture 9">
            <a:extLst>
              <a:ext uri="{FF2B5EF4-FFF2-40B4-BE49-F238E27FC236}">
                <a16:creationId xmlns:a16="http://schemas.microsoft.com/office/drawing/2014/main" id="{656E2A56-5788-434B-B7A8-878A7B1C8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25" y="5792788"/>
            <a:ext cx="169068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2C024AE0-6235-4A07-BAC3-667E569F661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Wieviele Paar Schuhe besitzt der/die durchschnittliche Deutsche? </a:t>
            </a:r>
          </a:p>
        </p:txBody>
      </p:sp>
      <p:sp>
        <p:nvSpPr>
          <p:cNvPr id="27651" name="Text Box 2">
            <a:extLst>
              <a:ext uri="{FF2B5EF4-FFF2-40B4-BE49-F238E27FC236}">
                <a16:creationId xmlns:a16="http://schemas.microsoft.com/office/drawing/2014/main" id="{1A5B756D-F8CD-4871-A562-DA12EDF06552}"/>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a) 13 Paar Schuhe</a:t>
            </a:r>
          </a:p>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b) 17 Paar Schuhe</a:t>
            </a:r>
          </a:p>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c) 8 Paar Schuhe</a:t>
            </a: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r>
              <a:rPr lang="en-US" altLang="de-DE" sz="2800">
                <a:solidFill>
                  <a:srgbClr val="002060"/>
                </a:solidFill>
                <a:latin typeface="Calibri" panose="020F0502020204030204" pitchFamily="34" charset="0"/>
                <a:cs typeface="Calibri" panose="020F0502020204030204" pitchFamily="34" charset="0"/>
              </a:rPr>
              <a:t> </a:t>
            </a: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p:txBody>
      </p:sp>
      <p:sp>
        <p:nvSpPr>
          <p:cNvPr id="27652" name="Text Box 5">
            <a:extLst>
              <a:ext uri="{FF2B5EF4-FFF2-40B4-BE49-F238E27FC236}">
                <a16:creationId xmlns:a16="http://schemas.microsoft.com/office/drawing/2014/main" id="{29833B04-92CF-4942-9E2C-9D710DBA330F}"/>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8</a:t>
            </a:r>
          </a:p>
        </p:txBody>
      </p:sp>
      <p:pic>
        <p:nvPicPr>
          <p:cNvPr id="27653" name="Grafik 2">
            <a:extLst>
              <a:ext uri="{FF2B5EF4-FFF2-40B4-BE49-F238E27FC236}">
                <a16:creationId xmlns:a16="http://schemas.microsoft.com/office/drawing/2014/main" id="{A7A7FD20-25DA-419C-A604-5225BB4C5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6004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Grafik 4">
            <a:extLst>
              <a:ext uri="{FF2B5EF4-FFF2-40B4-BE49-F238E27FC236}">
                <a16:creationId xmlns:a16="http://schemas.microsoft.com/office/drawing/2014/main" id="{2C31CDEB-4033-45BE-B157-D567A65EB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4087813"/>
            <a:ext cx="39909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feld 1">
            <a:extLst>
              <a:ext uri="{FF2B5EF4-FFF2-40B4-BE49-F238E27FC236}">
                <a16:creationId xmlns:a16="http://schemas.microsoft.com/office/drawing/2014/main" id="{F03A522A-FFBD-4430-B2CC-A93FC60FB28A}"/>
              </a:ext>
            </a:extLst>
          </p:cNvPr>
          <p:cNvSpPr txBox="1">
            <a:spLocks noChangeArrowheads="1"/>
          </p:cNvSpPr>
          <p:nvPr/>
        </p:nvSpPr>
        <p:spPr bwMode="auto">
          <a:xfrm>
            <a:off x="1104900" y="6369050"/>
            <a:ext cx="30686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Stanislav Kondratiev on Unsplash</a:t>
            </a:r>
          </a:p>
        </p:txBody>
      </p:sp>
      <p:sp>
        <p:nvSpPr>
          <p:cNvPr id="27656" name="Textfeld 1">
            <a:extLst>
              <a:ext uri="{FF2B5EF4-FFF2-40B4-BE49-F238E27FC236}">
                <a16:creationId xmlns:a16="http://schemas.microsoft.com/office/drawing/2014/main" id="{F717C468-23EE-46B9-844E-BFF89F288A86}"/>
              </a:ext>
            </a:extLst>
          </p:cNvPr>
          <p:cNvSpPr txBox="1">
            <a:spLocks noChangeArrowheads="1"/>
          </p:cNvSpPr>
          <p:nvPr/>
        </p:nvSpPr>
        <p:spPr bwMode="auto">
          <a:xfrm>
            <a:off x="5219700" y="6369050"/>
            <a:ext cx="3286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Foto: LumenSoft Technologies on Unsplash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93855961-58FE-49E0-AA41-85234F29B57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Durchschnittliche jährliche Ausgaben für Schuhe pro Person nach Land in EUR</a:t>
            </a:r>
          </a:p>
        </p:txBody>
      </p:sp>
      <p:sp>
        <p:nvSpPr>
          <p:cNvPr id="29699" name="Text Box 2">
            <a:extLst>
              <a:ext uri="{FF2B5EF4-FFF2-40B4-BE49-F238E27FC236}">
                <a16:creationId xmlns:a16="http://schemas.microsoft.com/office/drawing/2014/main" id="{6DE90CC2-3D82-4901-B591-DB98F7C4FFB5}"/>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488"/>
              </a:spcBef>
              <a:buClr>
                <a:srgbClr val="003366"/>
              </a:buClr>
              <a:buSzPct val="75000"/>
            </a:pPr>
            <a:endParaRPr lang="en-US" altLang="de-DE" sz="2800">
              <a:solidFill>
                <a:srgbClr val="002060"/>
              </a:solidFill>
              <a:latin typeface="Calibri" panose="020F0502020204030204" pitchFamily="34" charset="0"/>
              <a:cs typeface="Calibri" panose="020F0502020204030204" pitchFamily="34" charset="0"/>
            </a:endParaRPr>
          </a:p>
        </p:txBody>
      </p:sp>
      <p:sp>
        <p:nvSpPr>
          <p:cNvPr id="29700" name="Text Box 5">
            <a:extLst>
              <a:ext uri="{FF2B5EF4-FFF2-40B4-BE49-F238E27FC236}">
                <a16:creationId xmlns:a16="http://schemas.microsoft.com/office/drawing/2014/main" id="{2814863B-2BFB-4CFB-99BF-34A8F70E765D}"/>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9</a:t>
            </a:r>
          </a:p>
        </p:txBody>
      </p:sp>
      <p:pic>
        <p:nvPicPr>
          <p:cNvPr id="29701" name="Picture 2">
            <a:extLst>
              <a:ext uri="{FF2B5EF4-FFF2-40B4-BE49-F238E27FC236}">
                <a16:creationId xmlns:a16="http://schemas.microsoft.com/office/drawing/2014/main" id="{94DB7BDC-5928-4156-AE91-D3EACFD82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78" t="9856" r="36272"/>
          <a:stretch>
            <a:fillRect/>
          </a:stretch>
        </p:blipFill>
        <p:spPr bwMode="auto">
          <a:xfrm>
            <a:off x="873125" y="1989138"/>
            <a:ext cx="7713663"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a:extLst>
              <a:ext uri="{FF2B5EF4-FFF2-40B4-BE49-F238E27FC236}">
                <a16:creationId xmlns:a16="http://schemas.microsoft.com/office/drawing/2014/main" id="{149DEA0A-76D8-447A-8A0A-1EEF26B86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889" t="10320"/>
          <a:stretch>
            <a:fillRect/>
          </a:stretch>
        </p:blipFill>
        <p:spPr bwMode="auto">
          <a:xfrm>
            <a:off x="2287588" y="4221163"/>
            <a:ext cx="52546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feld 5">
            <a:extLst>
              <a:ext uri="{FF2B5EF4-FFF2-40B4-BE49-F238E27FC236}">
                <a16:creationId xmlns:a16="http://schemas.microsoft.com/office/drawing/2014/main" id="{6EC700D5-2F02-4DB4-8ED6-11324C4E6DDF}"/>
              </a:ext>
            </a:extLst>
          </p:cNvPr>
          <p:cNvSpPr txBox="1">
            <a:spLocks noChangeArrowheads="1"/>
          </p:cNvSpPr>
          <p:nvPr/>
        </p:nvSpPr>
        <p:spPr bwMode="auto">
          <a:xfrm>
            <a:off x="2255838" y="6461125"/>
            <a:ext cx="46323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de-DE" altLang="de-DE" sz="1200">
                <a:latin typeface="Calibri" panose="020F0502020204030204" pitchFamily="34" charset="0"/>
                <a:cs typeface="Calibri" panose="020F0502020204030204" pitchFamily="34" charset="0"/>
              </a:rPr>
              <a:t>Grafik: The Nielsen Company/Südwind Österreich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2.xml><?xml version="1.0" encoding="utf-8"?>
<a:theme xmlns:a="http://schemas.openxmlformats.org/drawingml/2006/main" name="1_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PPT FEMNET</Template>
  <TotalTime>0</TotalTime>
  <Words>9686</Words>
  <Application>Microsoft Office PowerPoint</Application>
  <PresentationFormat>Bildschirmpräsentation (4:3)</PresentationFormat>
  <Paragraphs>1102</Paragraphs>
  <Slides>46</Slides>
  <Notes>46</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46</vt:i4>
      </vt:variant>
    </vt:vector>
  </HeadingPairs>
  <TitlesOfParts>
    <vt:vector size="56" baseType="lpstr">
      <vt:lpstr>Calibri</vt:lpstr>
      <vt:lpstr>Comic Sans MS</vt:lpstr>
      <vt:lpstr>Wingdings</vt:lpstr>
      <vt:lpstr>Courier New</vt:lpstr>
      <vt:lpstr>Times New Roman</vt:lpstr>
      <vt:lpstr>Arial</vt:lpstr>
      <vt:lpstr>Microsoft YaHei</vt:lpstr>
      <vt:lpstr>MS PGothic</vt:lpstr>
      <vt:lpstr>Design1</vt:lpstr>
      <vt:lpstr>1_Design1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des Vortrags</dc:title>
  <dc:creator>CK</dc:creator>
  <cp:lastModifiedBy>Praktikantin</cp:lastModifiedBy>
  <cp:revision>472</cp:revision>
  <cp:lastPrinted>2009-04-22T18:24:48Z</cp:lastPrinted>
  <dcterms:created xsi:type="dcterms:W3CDTF">2013-11-12T14:42:10Z</dcterms:created>
  <dcterms:modified xsi:type="dcterms:W3CDTF">2019-10-21T10:21:30Z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1</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17</vt:i4>
  </property>
  <property fmtid="{D5CDD505-2E9C-101B-9397-08002B2CF9AE}" pid="8" name="PresentationFormat">
    <vt:lpwstr>Bildschirmpräsentation (4:3)</vt:lpwstr>
  </property>
  <property fmtid="{D5CDD505-2E9C-101B-9397-08002B2CF9AE}" pid="9" name="ScaleCrop">
    <vt:bool>false</vt:bool>
  </property>
  <property fmtid="{D5CDD505-2E9C-101B-9397-08002B2CF9AE}" pid="10" name="ShareDoc">
    <vt:bool>false</vt:bool>
  </property>
  <property fmtid="{D5CDD505-2E9C-101B-9397-08002B2CF9AE}" pid="11" name="Slides">
    <vt:i4>22</vt:i4>
  </property>
</Properties>
</file>