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726" r:id="rId1"/>
    <p:sldMasterId id="2147484201" r:id="rId2"/>
  </p:sldMasterIdLst>
  <p:notesMasterIdLst>
    <p:notesMasterId r:id="rId28"/>
  </p:notesMasterIdLst>
  <p:handoutMasterIdLst>
    <p:handoutMasterId r:id="rId29"/>
  </p:handoutMasterIdLst>
  <p:sldIdLst>
    <p:sldId id="256" r:id="rId3"/>
    <p:sldId id="385" r:id="rId4"/>
    <p:sldId id="298"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261" r:id="rId19"/>
    <p:sldId id="279" r:id="rId20"/>
    <p:sldId id="384" r:id="rId21"/>
    <p:sldId id="379" r:id="rId22"/>
    <p:sldId id="265" r:id="rId23"/>
    <p:sldId id="377" r:id="rId24"/>
    <p:sldId id="284" r:id="rId25"/>
    <p:sldId id="382" r:id="rId26"/>
    <p:sldId id="381" r:id="rId27"/>
  </p:sldIdLst>
  <p:sldSz cx="9144000" cy="6858000" type="screen4x3"/>
  <p:notesSz cx="6858000" cy="9144000"/>
  <p:embeddedFontLst>
    <p:embeddedFont>
      <p:font typeface="MS PGothic" panose="020B0600070205080204" pitchFamily="34" charset="-128"/>
      <p:regular r:id="rId30"/>
    </p:embeddedFon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Lst>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057" autoAdjust="0"/>
  </p:normalViewPr>
  <p:slideViewPr>
    <p:cSldViewPr>
      <p:cViewPr varScale="1">
        <p:scale>
          <a:sx n="60" d="100"/>
          <a:sy n="60" d="100"/>
        </p:scale>
        <p:origin x="1686" y="60"/>
      </p:cViewPr>
      <p:guideLst>
        <p:guide orient="horz" pos="2160"/>
        <p:guide pos="2880"/>
      </p:guideLst>
    </p:cSldViewPr>
  </p:slideViewPr>
  <p:outlineViewPr>
    <p:cViewPr varScale="1">
      <p:scale>
        <a:sx n="170" d="200"/>
        <a:sy n="170" d="200"/>
      </p:scale>
      <p:origin x="-780" y="-84"/>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5" d="100"/>
          <a:sy n="55" d="100"/>
        </p:scale>
        <p:origin x="2880"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DB5D797-1FC0-416C-825E-BEF196844A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0583EEB3-6FB5-4910-B176-92855B501A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14B42F9-46A6-4981-8C2E-46A6F7C8A116}" type="datetimeFigureOut">
              <a:rPr lang="de-DE"/>
              <a:pPr>
                <a:defRPr/>
              </a:pPr>
              <a:t>21.10.2019</a:t>
            </a:fld>
            <a:endParaRPr lang="de-DE"/>
          </a:p>
        </p:txBody>
      </p:sp>
      <p:sp>
        <p:nvSpPr>
          <p:cNvPr id="4" name="Fußzeilenplatzhalter 3">
            <a:extLst>
              <a:ext uri="{FF2B5EF4-FFF2-40B4-BE49-F238E27FC236}">
                <a16:creationId xmlns:a16="http://schemas.microsoft.com/office/drawing/2014/main" id="{70E241DB-05DA-4836-8547-39553437EE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a:extLst>
              <a:ext uri="{FF2B5EF4-FFF2-40B4-BE49-F238E27FC236}">
                <a16:creationId xmlns:a16="http://schemas.microsoft.com/office/drawing/2014/main" id="{F78648A9-861D-4004-A0A7-F5CD269D09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658506B-8D4C-4206-B541-E5A62D6011A2}"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51F3B8C-90FD-4D1E-90D1-1C0D690F2C0F}"/>
              </a:ext>
            </a:extLst>
          </p:cNvPr>
          <p:cNvSpPr>
            <a:spLocks noGrp="1" noRot="1" noChangeAspect="1" noChangeArrowheads="1"/>
          </p:cNvSpPr>
          <p:nvPr>
            <p:ph type="sldImg"/>
          </p:nvPr>
        </p:nvSpPr>
        <p:spPr bwMode="auto">
          <a:xfrm>
            <a:off x="1106488" y="812800"/>
            <a:ext cx="53435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2">
            <a:extLst>
              <a:ext uri="{FF2B5EF4-FFF2-40B4-BE49-F238E27FC236}">
                <a16:creationId xmlns:a16="http://schemas.microsoft.com/office/drawing/2014/main" id="{C191EC05-43E9-437B-940F-88C79EBBBB40}"/>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dirty="0"/>
          </a:p>
        </p:txBody>
      </p:sp>
      <p:sp>
        <p:nvSpPr>
          <p:cNvPr id="7171" name="Rectangle 3">
            <a:extLst>
              <a:ext uri="{FF2B5EF4-FFF2-40B4-BE49-F238E27FC236}">
                <a16:creationId xmlns:a16="http://schemas.microsoft.com/office/drawing/2014/main" id="{0E6AF195-3EDB-4C47-BED8-208C94E514C2}"/>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8" charset="0"/>
                <a:ea typeface="Microsoft YaHei" panose="020B0503020204020204" pitchFamily="34" charset="-122"/>
                <a:cs typeface="Segoe UI" pitchFamily="34" charset="0"/>
              </a:defRPr>
            </a:lvl1pPr>
          </a:lstStyle>
          <a:p>
            <a:pPr>
              <a:defRPr/>
            </a:pPr>
            <a:endParaRPr lang="de-DE" altLang="de-DE"/>
          </a:p>
        </p:txBody>
      </p:sp>
      <p:sp>
        <p:nvSpPr>
          <p:cNvPr id="7172" name="Rectangle 4">
            <a:extLst>
              <a:ext uri="{FF2B5EF4-FFF2-40B4-BE49-F238E27FC236}">
                <a16:creationId xmlns:a16="http://schemas.microsoft.com/office/drawing/2014/main" id="{77975D2B-B42A-4C53-9C81-DC25021E45D7}"/>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8" charset="0"/>
                <a:ea typeface="Microsoft YaHei" panose="020B0503020204020204" pitchFamily="34" charset="-122"/>
                <a:cs typeface="Segoe UI" pitchFamily="34" charset="0"/>
              </a:defRPr>
            </a:lvl1pPr>
          </a:lstStyle>
          <a:p>
            <a:pPr>
              <a:defRPr/>
            </a:pPr>
            <a:endParaRPr lang="de-DE" altLang="de-DE"/>
          </a:p>
        </p:txBody>
      </p:sp>
      <p:sp>
        <p:nvSpPr>
          <p:cNvPr id="7173" name="Rectangle 5">
            <a:extLst>
              <a:ext uri="{FF2B5EF4-FFF2-40B4-BE49-F238E27FC236}">
                <a16:creationId xmlns:a16="http://schemas.microsoft.com/office/drawing/2014/main" id="{2952831B-D630-439E-AF16-35F1E7B7CF07}"/>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8" charset="0"/>
                <a:ea typeface="Microsoft YaHei" panose="020B0503020204020204" pitchFamily="34" charset="-122"/>
                <a:cs typeface="Segoe UI" pitchFamily="34" charset="0"/>
              </a:defRPr>
            </a:lvl1pPr>
          </a:lstStyle>
          <a:p>
            <a:pPr>
              <a:defRPr/>
            </a:pPr>
            <a:endParaRPr lang="de-DE" altLang="de-DE"/>
          </a:p>
        </p:txBody>
      </p:sp>
      <p:sp>
        <p:nvSpPr>
          <p:cNvPr id="7174" name="Rectangle 6">
            <a:extLst>
              <a:ext uri="{FF2B5EF4-FFF2-40B4-BE49-F238E27FC236}">
                <a16:creationId xmlns:a16="http://schemas.microsoft.com/office/drawing/2014/main" id="{1B64BE79-E442-4625-B161-CDB785B78FE0}"/>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pPr>
              <a:defRPr/>
            </a:pPr>
            <a:fld id="{51066491-6492-4796-98B0-3F5D27D54AD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74D1EF2B-FC14-432B-83B5-6F30399562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9pPr>
          </a:lstStyle>
          <a:p>
            <a:fld id="{F342C681-E24C-4B32-A55C-7661C41EB247}" type="slidenum">
              <a:rPr lang="de-DE" altLang="de-DE" smtClean="0">
                <a:solidFill>
                  <a:srgbClr val="000000"/>
                </a:solidFill>
                <a:latin typeface="Times New Roman" panose="02020603050405020304" pitchFamily="18" charset="0"/>
              </a:rPr>
              <a:pPr/>
              <a:t>1</a:t>
            </a:fld>
            <a:endParaRPr lang="de-DE" altLang="de-DE">
              <a:solidFill>
                <a:srgbClr val="000000"/>
              </a:solidFill>
              <a:latin typeface="Times New Roman" panose="02020603050405020304" pitchFamily="18" charset="0"/>
            </a:endParaRPr>
          </a:p>
        </p:txBody>
      </p:sp>
      <p:sp>
        <p:nvSpPr>
          <p:cNvPr id="15363" name="Rectangle 1">
            <a:extLst>
              <a:ext uri="{FF2B5EF4-FFF2-40B4-BE49-F238E27FC236}">
                <a16:creationId xmlns:a16="http://schemas.microsoft.com/office/drawing/2014/main" id="{29693C76-024E-4690-8AAD-CC4DEE141CC4}"/>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id="{84124BB1-6CC2-45E7-A58F-4FFA5E3DC145}"/>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1" hangingPunct="1">
              <a:spcBef>
                <a:spcPct val="0"/>
              </a:spcBef>
              <a:buClrTx/>
              <a:buSzTx/>
              <a:buFontTx/>
              <a:buNone/>
            </a:pPr>
            <a:r>
              <a:rPr lang="de-DE" altLang="de-DE" b="1">
                <a:solidFill>
                  <a:schemeClr val="tx1"/>
                </a:solidFill>
              </a:rPr>
              <a:t>Anmerkungen zu den Folien stehen in den Notizfeldern</a:t>
            </a:r>
          </a:p>
          <a:p>
            <a:pPr defTabSz="914400" eaLnBrk="1" hangingPunct="1">
              <a:spcBef>
                <a:spcPct val="0"/>
              </a:spcBef>
              <a:buClrTx/>
              <a:buSzTx/>
              <a:buFontTx/>
              <a:buNone/>
            </a:pPr>
            <a:r>
              <a:rPr lang="de-DE" altLang="de-DE" b="1">
                <a:solidFill>
                  <a:schemeClr val="tx1"/>
                </a:solidFill>
              </a:rPr>
              <a:t>kursive Anmerkungen sind zur Info für die Seminarleitung</a:t>
            </a:r>
          </a:p>
          <a:p>
            <a:pPr defTabSz="914400" eaLnBrk="1" hangingPunct="1">
              <a:spcBef>
                <a:spcPct val="0"/>
              </a:spcBef>
              <a:buClrTx/>
              <a:buSzTx/>
              <a:buFontTx/>
              <a:buNone/>
            </a:pPr>
            <a:r>
              <a:rPr lang="de-DE" altLang="de-DE" b="1">
                <a:solidFill>
                  <a:schemeClr val="tx1"/>
                </a:solidFill>
              </a:rPr>
              <a:t>oder bei Nachfrage der bzw. mögliche Fragen an die Teilnehmenden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BE8A588-B68A-4AF9-A766-92E1EECC34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13F7C9CF-6C1A-489E-AC03-FEE2D1BC8B5F}" type="slidenum">
              <a:rPr lang="de-DE" altLang="de-DE" sz="1200" smtClean="0">
                <a:solidFill>
                  <a:srgbClr val="000000"/>
                </a:solidFill>
                <a:latin typeface="Times New Roman" panose="02020603050405020304" pitchFamily="18" charset="0"/>
              </a:rPr>
              <a:pPr/>
              <a:t>10</a:t>
            </a:fld>
            <a:endParaRPr lang="de-DE" altLang="de-DE" sz="1200">
              <a:solidFill>
                <a:srgbClr val="000000"/>
              </a:solidFill>
              <a:latin typeface="Times New Roman" panose="02020603050405020304" pitchFamily="18" charset="0"/>
            </a:endParaRPr>
          </a:p>
        </p:txBody>
      </p:sp>
      <p:sp>
        <p:nvSpPr>
          <p:cNvPr id="33795" name="Rectangle 1">
            <a:extLst>
              <a:ext uri="{FF2B5EF4-FFF2-40B4-BE49-F238E27FC236}">
                <a16:creationId xmlns:a16="http://schemas.microsoft.com/office/drawing/2014/main" id="{1B1E9E96-B65F-4A91-930F-2DEE7B748FF7}"/>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6922CAFC-5448-4B57-91B2-13611D3D75A8}"/>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33797" name="Text Box 3">
            <a:extLst>
              <a:ext uri="{FF2B5EF4-FFF2-40B4-BE49-F238E27FC236}">
                <a16:creationId xmlns:a16="http://schemas.microsoft.com/office/drawing/2014/main" id="{BF50C07F-B3A7-42D8-9229-F16CC677DDF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F06A43BC-2A72-48FB-92BB-2FD0BF54EB58}" type="slidenum">
              <a:rPr lang="de-DE" altLang="de-DE" sz="1200">
                <a:solidFill>
                  <a:srgbClr val="003366"/>
                </a:solidFill>
                <a:latin typeface="Times New Roman" panose="02020603050405020304" pitchFamily="18" charset="0"/>
              </a:rPr>
              <a:pPr algn="r" eaLnBrk="1" hangingPunct="1">
                <a:buSzPct val="100000"/>
              </a:pPr>
              <a:t>10</a:t>
            </a:fld>
            <a:endParaRPr lang="de-DE" altLang="de-DE" sz="1200">
              <a:solidFill>
                <a:srgbClr val="003366"/>
              </a:solidFill>
              <a:latin typeface="Times New Roman" panose="02020603050405020304" pitchFamily="18" charset="0"/>
            </a:endParaRPr>
          </a:p>
        </p:txBody>
      </p:sp>
      <p:sp>
        <p:nvSpPr>
          <p:cNvPr id="33798" name="Notizenplatzhalter 1">
            <a:extLst>
              <a:ext uri="{FF2B5EF4-FFF2-40B4-BE49-F238E27FC236}">
                <a16:creationId xmlns:a16="http://schemas.microsoft.com/office/drawing/2014/main" id="{57B9DAE8-6301-4C3D-BC90-17B73CA389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EFC5781-5D6E-403A-8CC8-F358D77D1B4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97B1E9C3-CDAA-449B-87F1-F9BBA8AAE46F}" type="slidenum">
              <a:rPr lang="de-DE" altLang="de-DE" sz="1200" smtClean="0">
                <a:solidFill>
                  <a:srgbClr val="000000"/>
                </a:solidFill>
                <a:latin typeface="Times New Roman" panose="02020603050405020304" pitchFamily="18" charset="0"/>
              </a:rPr>
              <a:pPr/>
              <a:t>11</a:t>
            </a:fld>
            <a:endParaRPr lang="de-DE" altLang="de-DE" sz="1200">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1F971C63-82EF-42DD-9E23-49F051079301}"/>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45FC9A1D-839D-4071-87E6-CD6BBB317B6E}"/>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35845" name="Text Box 3">
            <a:extLst>
              <a:ext uri="{FF2B5EF4-FFF2-40B4-BE49-F238E27FC236}">
                <a16:creationId xmlns:a16="http://schemas.microsoft.com/office/drawing/2014/main" id="{B690E16A-36ED-4B14-9CD4-17D3A09DD766}"/>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FE4AEDED-0A4E-4F56-8B5B-A254818680E6}" type="slidenum">
              <a:rPr lang="de-DE" altLang="de-DE" sz="1200">
                <a:solidFill>
                  <a:srgbClr val="003366"/>
                </a:solidFill>
                <a:latin typeface="Times New Roman" panose="02020603050405020304" pitchFamily="18" charset="0"/>
              </a:rPr>
              <a:pPr algn="r" eaLnBrk="1" hangingPunct="1">
                <a:buSzPct val="100000"/>
              </a:pPr>
              <a:t>11</a:t>
            </a:fld>
            <a:endParaRPr lang="de-DE" altLang="de-DE" sz="1200">
              <a:solidFill>
                <a:srgbClr val="003366"/>
              </a:solidFill>
              <a:latin typeface="Times New Roman" panose="02020603050405020304" pitchFamily="18" charset="0"/>
            </a:endParaRPr>
          </a:p>
        </p:txBody>
      </p:sp>
      <p:sp>
        <p:nvSpPr>
          <p:cNvPr id="35846" name="Notizenplatzhalter 1">
            <a:extLst>
              <a:ext uri="{FF2B5EF4-FFF2-40B4-BE49-F238E27FC236}">
                <a16:creationId xmlns:a16="http://schemas.microsoft.com/office/drawing/2014/main" id="{83917F6A-02DF-46EE-AD19-445979D868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Aus der Einleitung der Greenpeace Studie: „Billig und viel kaufen, kurz oder nie tragen, schnell wegwerfen –</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so gehen die Deutschen im Fast-Fashion-Zeitalter mit Mode um.</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Kleidung wird dabei immer mehr zur Wegwerfware, T-Shirts kaum länger getragen als Plastiktüten.“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Quelle:</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en-US" altLang="de-DE" i="1">
                <a:ea typeface="Microsoft YaHei" panose="020B0503020204020204" pitchFamily="34" charset="-122"/>
              </a:rPr>
              <a:t>https://www.greenpeace.de/sites/www.greenpeace.de/files/publications/20151123_greenpeace_modekonsum_flyer.pdf,</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en-US" altLang="de-DE" i="1">
                <a:ea typeface="Microsoft YaHei" panose="020B0503020204020204" pitchFamily="34" charset="-122"/>
              </a:rPr>
              <a:t>Zugriff 01.08.2019</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Was bedeutet Fast Fashion genau: Der Begriff Fast Fashion ist bisher nicht einheitlich definiert.</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Generell hat er zwei verschiedene Bedeutungen:</a:t>
            </a:r>
          </a:p>
          <a:p>
            <a:pPr marL="228600" indent="-2286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Fast Fashion als das schnelle Kopieren von Laufsteg- und Modetrends. </a:t>
            </a:r>
          </a:p>
          <a:p>
            <a:pPr marL="228600" indent="-2286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Fast Fashion als die stets steigende Zahl von Kollektionen, Subkollektionen und Auslieferungsterminen.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Quelle: https://www.nachhaltigkeit.info/artikel/fast_fashion_definition_2012.htm, Zugriff 08.05.2019</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Kaufen und entsorgen: Kurzlebigkeit bestimmt den Kleiderschrank!</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Aus der Greenpeace Studie: „Die am häufigsten angegebenen Gründe, warum Kleidung ausrangiert wird,</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sind Verschleiß (92% der Befragten) oder weil die Kleidung nicht mehr passt (72&amp; der Befragten, Mehrfachnennungen waren möglich).</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Aber: Nur 21% der Befragten sortieren ihre Kleidung nur dann aus, wenn sie kaputt ist oder nicht mehr passt.</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Der schnell wechselnde Geschmack spielt beim Aussortieren von noch tragbarer Kleidung eine entscheidende Rolle:</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Zwei von drei trennen sich von heilen Kleidungsstücken, weil sie sie nicht mehr mögen, 40% wenn sie nicht mehr der Mode</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oder dem eigenen Stil entsprechen. 31% sortieren Kleidung aus, um Platz zu schaffen im Kleiderschrank.“</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Quelle:</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en-US" altLang="de-DE" i="1">
                <a:ea typeface="Microsoft YaHei" panose="020B0503020204020204" pitchFamily="34" charset="-122"/>
              </a:rPr>
              <a:t>https://www.greenpeace.de/sites/www.greenpeace.de/files/publications/20151123_greenpeace_modekonsum_flyer.pdf,</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Zugriff 01.08.2019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2F36F35-4B73-4704-9713-7018873FC17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F617AB4B-7FEC-4100-BC1F-9597714C8AC9}" type="slidenum">
              <a:rPr lang="de-DE" altLang="de-DE" sz="1200" smtClean="0">
                <a:solidFill>
                  <a:srgbClr val="000000"/>
                </a:solidFill>
                <a:latin typeface="Times New Roman" panose="02020603050405020304" pitchFamily="18" charset="0"/>
              </a:rPr>
              <a:pPr/>
              <a:t>12</a:t>
            </a:fld>
            <a:endParaRPr lang="de-DE" altLang="de-DE" sz="1200">
              <a:solidFill>
                <a:srgbClr val="000000"/>
              </a:solidFill>
              <a:latin typeface="Times New Roman" panose="02020603050405020304" pitchFamily="18" charset="0"/>
            </a:endParaRPr>
          </a:p>
        </p:txBody>
      </p:sp>
      <p:sp>
        <p:nvSpPr>
          <p:cNvPr id="37891" name="Rectangle 1">
            <a:extLst>
              <a:ext uri="{FF2B5EF4-FFF2-40B4-BE49-F238E27FC236}">
                <a16:creationId xmlns:a16="http://schemas.microsoft.com/office/drawing/2014/main" id="{CB844B48-C382-48B7-94BF-452D046C363E}"/>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1329BAAC-8372-4D18-AFF5-FD35771CABB5}"/>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37893" name="Text Box 3">
            <a:extLst>
              <a:ext uri="{FF2B5EF4-FFF2-40B4-BE49-F238E27FC236}">
                <a16:creationId xmlns:a16="http://schemas.microsoft.com/office/drawing/2014/main" id="{2F95F119-0182-40D2-BE63-C00D03483BD5}"/>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3740E139-B0B6-410A-ABAE-C15C2A9EA79E}" type="slidenum">
              <a:rPr lang="de-DE" altLang="de-DE" sz="1200">
                <a:solidFill>
                  <a:srgbClr val="003366"/>
                </a:solidFill>
                <a:latin typeface="Times New Roman" panose="02020603050405020304" pitchFamily="18" charset="0"/>
              </a:rPr>
              <a:pPr algn="r" eaLnBrk="1" hangingPunct="1">
                <a:buSzPct val="100000"/>
              </a:pPr>
              <a:t>12</a:t>
            </a:fld>
            <a:endParaRPr lang="de-DE" altLang="de-DE" sz="1200">
              <a:solidFill>
                <a:srgbClr val="003366"/>
              </a:solidFill>
              <a:latin typeface="Times New Roman" panose="02020603050405020304" pitchFamily="18" charset="0"/>
            </a:endParaRPr>
          </a:p>
        </p:txBody>
      </p:sp>
      <p:sp>
        <p:nvSpPr>
          <p:cNvPr id="37894" name="Notizenplatzhalter 1">
            <a:extLst>
              <a:ext uri="{FF2B5EF4-FFF2-40B4-BE49-F238E27FC236}">
                <a16:creationId xmlns:a16="http://schemas.microsoft.com/office/drawing/2014/main" id="{AB88E336-BBCF-4707-ADD2-7327D3BD15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4AFF575-5C72-452C-8A67-7A662215B9E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462AEFBA-A51E-4CE9-B32F-8317EC6135CA}" type="slidenum">
              <a:rPr lang="de-DE" altLang="de-DE" sz="1200" smtClean="0">
                <a:solidFill>
                  <a:srgbClr val="000000"/>
                </a:solidFill>
                <a:latin typeface="Times New Roman" panose="02020603050405020304" pitchFamily="18" charset="0"/>
              </a:rPr>
              <a:pPr/>
              <a:t>13</a:t>
            </a:fld>
            <a:endParaRPr lang="de-DE" altLang="de-DE" sz="1200">
              <a:solidFill>
                <a:srgbClr val="000000"/>
              </a:solidFill>
              <a:latin typeface="Times New Roman" panose="02020603050405020304" pitchFamily="18" charset="0"/>
            </a:endParaRPr>
          </a:p>
        </p:txBody>
      </p:sp>
      <p:sp>
        <p:nvSpPr>
          <p:cNvPr id="39939" name="Rectangle 1">
            <a:extLst>
              <a:ext uri="{FF2B5EF4-FFF2-40B4-BE49-F238E27FC236}">
                <a16:creationId xmlns:a16="http://schemas.microsoft.com/office/drawing/2014/main" id="{CE8BE1BA-0A56-4961-AB2F-C0E87B5750E1}"/>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a:extLst>
              <a:ext uri="{FF2B5EF4-FFF2-40B4-BE49-F238E27FC236}">
                <a16:creationId xmlns:a16="http://schemas.microsoft.com/office/drawing/2014/main" id="{CDC7DD81-6A62-4684-9814-3FC07D92C8CE}"/>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39941" name="Text Box 3">
            <a:extLst>
              <a:ext uri="{FF2B5EF4-FFF2-40B4-BE49-F238E27FC236}">
                <a16:creationId xmlns:a16="http://schemas.microsoft.com/office/drawing/2014/main" id="{A0AB1643-48A2-497C-8954-4B1835F5414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930FB81F-D76E-45F1-8309-95A48B2DAD0A}" type="slidenum">
              <a:rPr lang="de-DE" altLang="de-DE" sz="1200">
                <a:solidFill>
                  <a:srgbClr val="003366"/>
                </a:solidFill>
                <a:latin typeface="Times New Roman" panose="02020603050405020304" pitchFamily="18" charset="0"/>
              </a:rPr>
              <a:pPr algn="r" eaLnBrk="1" hangingPunct="1">
                <a:buSzPct val="100000"/>
              </a:pPr>
              <a:t>13</a:t>
            </a:fld>
            <a:endParaRPr lang="de-DE" altLang="de-DE" sz="1200">
              <a:solidFill>
                <a:srgbClr val="003366"/>
              </a:solidFill>
              <a:latin typeface="Times New Roman" panose="02020603050405020304" pitchFamily="18" charset="0"/>
            </a:endParaRPr>
          </a:p>
        </p:txBody>
      </p:sp>
      <p:sp>
        <p:nvSpPr>
          <p:cNvPr id="39942" name="Notizenplatzhalter 1">
            <a:extLst>
              <a:ext uri="{FF2B5EF4-FFF2-40B4-BE49-F238E27FC236}">
                <a16:creationId xmlns:a16="http://schemas.microsoft.com/office/drawing/2014/main" id="{DD387807-F9E4-48BE-A88D-A364D8DE4F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12 kg pro Kopf sind umgerechnet ca. 20 Jeans oder 120 T-Shirts pro Person.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2000">
                <a:latin typeface="Arial" panose="020B0604020202020204" pitchFamily="34" charset="0"/>
              </a:rPr>
              <a:t>1 Mio. Tonnen entspricht 62.000 beladene LKWs, die aneinander gereiht von Innsbruck bis nach Flensburg reichen,</a:t>
            </a:r>
          </a:p>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2000">
                <a:latin typeface="Arial" panose="020B0604020202020204" pitchFamily="34" charset="0"/>
              </a:rPr>
              <a:t>also vom Norden Deutschlands runter bis nach Österreich;</a:t>
            </a:r>
          </a:p>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2000">
                <a:latin typeface="Arial" panose="020B0604020202020204" pitchFamily="34" charset="0"/>
              </a:rPr>
              <a:t>wenn diese Kleidung auf einer Wäscheleine hinge, würde sie bis zum Mond reichen.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i="1">
              <a:latin typeface="Arial" panose="020B0604020202020204" pitchFamily="34" charset="0"/>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chemeClr val="tx1"/>
                </a:solidFill>
                <a:latin typeface="Arial" panose="020B0604020202020204" pitchFamily="34" charset="0"/>
              </a:rPr>
              <a:t>Quellen: </a:t>
            </a:r>
            <a:r>
              <a:rPr lang="de-DE" altLang="de-DE" i="1">
                <a:solidFill>
                  <a:schemeClr val="tx1"/>
                </a:solidFill>
              </a:rPr>
              <a:t>https://fairwertung.de/blog/blog.21/index.html?entry=page.blog.21,</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chemeClr val="tx1"/>
                </a:solidFill>
              </a:rPr>
              <a:t>https://altkleiderspenden.de/blog/chancen-und-grenzen-des-textilrecyclings-22716/,</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chemeClr val="tx1"/>
                </a:solidFill>
              </a:rPr>
              <a:t>https://www.tagesspiegel.de/berlin/umkaempfter-markt-wohlfahrtsverbaende-warnen-vor-illegalen-altkleidercontainern/13075688.html, </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chemeClr val="tx1"/>
                </a:solidFill>
              </a:rPr>
              <a:t>https://www.bvse.de/themen/geschichte-des-textilrecycling/zahlen-zur-sammlung-und-verwendung-von-altkleidern.html,</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chemeClr val="tx1"/>
                </a:solidFill>
              </a:rPr>
              <a:t>https://www.bvse.de/themen/geschichte-des-textilrecycling/alttextilmarkt-2015-2016.html, Zugriff für alle 01.08.2019</a:t>
            </a:r>
            <a:endParaRPr lang="de-DE" altLang="de-DE" i="1">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0210A2F-0B57-4E38-A29B-C37B58F2146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AB5C5E28-78A0-43A8-8B93-95C1388504FA}" type="slidenum">
              <a:rPr lang="de-DE" altLang="de-DE" sz="1200" smtClean="0">
                <a:solidFill>
                  <a:srgbClr val="000000"/>
                </a:solidFill>
                <a:latin typeface="Times New Roman" panose="02020603050405020304" pitchFamily="18" charset="0"/>
              </a:rPr>
              <a:pPr/>
              <a:t>14</a:t>
            </a:fld>
            <a:endParaRPr lang="de-DE" altLang="de-DE" sz="1200">
              <a:solidFill>
                <a:srgbClr val="000000"/>
              </a:solidFill>
              <a:latin typeface="Times New Roman" panose="02020603050405020304" pitchFamily="18" charset="0"/>
            </a:endParaRPr>
          </a:p>
        </p:txBody>
      </p:sp>
      <p:sp>
        <p:nvSpPr>
          <p:cNvPr id="41987" name="Rectangle 1">
            <a:extLst>
              <a:ext uri="{FF2B5EF4-FFF2-40B4-BE49-F238E27FC236}">
                <a16:creationId xmlns:a16="http://schemas.microsoft.com/office/drawing/2014/main" id="{00E9EF31-2A2A-4C29-904B-6208D6C874CF}"/>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a:extLst>
              <a:ext uri="{FF2B5EF4-FFF2-40B4-BE49-F238E27FC236}">
                <a16:creationId xmlns:a16="http://schemas.microsoft.com/office/drawing/2014/main" id="{9A6E59AF-6F1C-48B0-B641-03665E61320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41989" name="Text Box 3">
            <a:extLst>
              <a:ext uri="{FF2B5EF4-FFF2-40B4-BE49-F238E27FC236}">
                <a16:creationId xmlns:a16="http://schemas.microsoft.com/office/drawing/2014/main" id="{AFEF0B17-33B3-4E7D-868F-2DCEDF7B6C03}"/>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CD4E6048-15CD-492F-8D41-3FA4CCFB9DF6}" type="slidenum">
              <a:rPr lang="de-DE" altLang="de-DE" sz="1200">
                <a:solidFill>
                  <a:srgbClr val="003366"/>
                </a:solidFill>
                <a:latin typeface="Times New Roman" panose="02020603050405020304" pitchFamily="18" charset="0"/>
              </a:rPr>
              <a:pPr algn="r" eaLnBrk="1" hangingPunct="1">
                <a:buSzPct val="100000"/>
              </a:pPr>
              <a:t>14</a:t>
            </a:fld>
            <a:endParaRPr lang="de-DE" altLang="de-DE" sz="1200">
              <a:solidFill>
                <a:srgbClr val="003366"/>
              </a:solidFill>
              <a:latin typeface="Times New Roman" panose="02020603050405020304" pitchFamily="18" charset="0"/>
            </a:endParaRPr>
          </a:p>
        </p:txBody>
      </p:sp>
      <p:sp>
        <p:nvSpPr>
          <p:cNvPr id="41990" name="Notizenplatzhalter 1">
            <a:extLst>
              <a:ext uri="{FF2B5EF4-FFF2-40B4-BE49-F238E27FC236}">
                <a16:creationId xmlns:a16="http://schemas.microsoft.com/office/drawing/2014/main" id="{DEE00013-CDB1-4AAB-9874-0D5A1CBCA3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A63CC1C-2B8E-4C79-9F30-12E67E1615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81547757-8752-4EB2-B9B3-80D4936F9EA0}" type="slidenum">
              <a:rPr lang="de-DE" altLang="de-DE" sz="1200" smtClean="0">
                <a:solidFill>
                  <a:srgbClr val="000000"/>
                </a:solidFill>
                <a:latin typeface="Times New Roman" panose="02020603050405020304" pitchFamily="18" charset="0"/>
              </a:rPr>
              <a:pPr/>
              <a:t>15</a:t>
            </a:fld>
            <a:endParaRPr lang="de-DE" altLang="de-DE" sz="1200">
              <a:solidFill>
                <a:srgbClr val="000000"/>
              </a:solidFill>
              <a:latin typeface="Times New Roman" panose="02020603050405020304" pitchFamily="18" charset="0"/>
            </a:endParaRPr>
          </a:p>
        </p:txBody>
      </p:sp>
      <p:sp>
        <p:nvSpPr>
          <p:cNvPr id="44035" name="Rectangle 1">
            <a:extLst>
              <a:ext uri="{FF2B5EF4-FFF2-40B4-BE49-F238E27FC236}">
                <a16:creationId xmlns:a16="http://schemas.microsoft.com/office/drawing/2014/main" id="{C3C9503D-8283-4A5B-9709-D698607E06B1}"/>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a:extLst>
              <a:ext uri="{FF2B5EF4-FFF2-40B4-BE49-F238E27FC236}">
                <a16:creationId xmlns:a16="http://schemas.microsoft.com/office/drawing/2014/main" id="{22F8C149-7490-4BBB-AA11-78731AC286C2}"/>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44037" name="Text Box 3">
            <a:extLst>
              <a:ext uri="{FF2B5EF4-FFF2-40B4-BE49-F238E27FC236}">
                <a16:creationId xmlns:a16="http://schemas.microsoft.com/office/drawing/2014/main" id="{532780F5-5E3C-466C-92D9-2B79DF911D6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41E66D9D-DFCA-4B13-84D9-4D5B8BC23FF3}" type="slidenum">
              <a:rPr lang="de-DE" altLang="de-DE" sz="1200">
                <a:solidFill>
                  <a:srgbClr val="003366"/>
                </a:solidFill>
                <a:latin typeface="Times New Roman" panose="02020603050405020304" pitchFamily="18" charset="0"/>
              </a:rPr>
              <a:pPr algn="r" eaLnBrk="1" hangingPunct="1">
                <a:buSzPct val="100000"/>
              </a:pPr>
              <a:t>15</a:t>
            </a:fld>
            <a:endParaRPr lang="de-DE" altLang="de-DE" sz="1200">
              <a:solidFill>
                <a:srgbClr val="003366"/>
              </a:solidFill>
              <a:latin typeface="Times New Roman" panose="02020603050405020304" pitchFamily="18" charset="0"/>
            </a:endParaRPr>
          </a:p>
        </p:txBody>
      </p:sp>
      <p:sp>
        <p:nvSpPr>
          <p:cNvPr id="44038" name="Notizenplatzhalter 1">
            <a:extLst>
              <a:ext uri="{FF2B5EF4-FFF2-40B4-BE49-F238E27FC236}">
                <a16:creationId xmlns:a16="http://schemas.microsoft.com/office/drawing/2014/main" id="{C75B5115-B1E7-4474-8908-10C31F8DE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Dies bedeutet, dass über die Hälfte der Kleidung, die wir wegwerfen noch lange nicht abgetragen ist.</a:t>
            </a:r>
          </a:p>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Wir verkürzen also ihre Erstlebensdauer künstlich und zwar oft um mehr als die Hälfte ihrer natürlichen Lebensdauer.</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3600">
                <a:latin typeface="Arial" panose="020B0604020202020204" pitchFamily="34" charset="0"/>
              </a:rPr>
              <a:t>Ca. 1/3 unserer Kleidung kaufen wir direkt für die Tonne.</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sz="3600">
              <a:latin typeface="Arial" panose="020B0604020202020204" pitchFamily="34" charset="0"/>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3600">
                <a:latin typeface="Wingdings" panose="05000000000000000000" pitchFamily="2" charset="2"/>
              </a:rPr>
              <a:t>In jedem Fall zeigen die Zahlen, dass wir mehr Geld pro Kleidungsstück zur Verfügung hätten,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3600">
                <a:latin typeface="Wingdings" panose="05000000000000000000" pitchFamily="2" charset="2"/>
              </a:rPr>
              <a:t>wenn wir wirklich nur so viel kauften, wie wir bräuchten.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sz="3600">
              <a:latin typeface="Wingdings" panose="05000000000000000000" pitchFamily="2" charset="2"/>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3600" i="1">
                <a:latin typeface="Arial" panose="020B0604020202020204" pitchFamily="34" charset="0"/>
              </a:rPr>
              <a:t>Quelle: https://fairwertung.de/blog/blog.21/index.html?entry=page.blog.21 und</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sz="3600" i="1">
                <a:latin typeface="Arial" panose="020B0604020202020204" pitchFamily="34" charset="0"/>
              </a:rPr>
              <a:t>https://altkleiderspenden.de/blog/altkleidersammlungen-in-deutschland-22695/, Zugriff 01.08.2019</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sz="3600">
              <a:latin typeface="Wingdings" panose="05000000000000000000" pitchFamily="2" charset="2"/>
            </a:endParaRPr>
          </a:p>
          <a:p>
            <a:pPr eaLnBrk="1">
              <a:spcBef>
                <a:spcPts val="363"/>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i="1">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904212B-B369-40A8-8E72-6B35C8C794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1D29CC75-FBFF-4095-B708-4D1944A6B0A9}" type="slidenum">
              <a:rPr lang="de-DE" altLang="de-DE" sz="1200" smtClean="0">
                <a:solidFill>
                  <a:srgbClr val="000000"/>
                </a:solidFill>
                <a:latin typeface="Times New Roman" panose="02020603050405020304" pitchFamily="18" charset="0"/>
              </a:rPr>
              <a:pPr/>
              <a:t>16</a:t>
            </a:fld>
            <a:endParaRPr lang="de-DE" altLang="de-DE" sz="1200">
              <a:solidFill>
                <a:srgbClr val="000000"/>
              </a:solidFill>
              <a:latin typeface="Times New Roman" panose="02020603050405020304" pitchFamily="18" charset="0"/>
            </a:endParaRPr>
          </a:p>
        </p:txBody>
      </p:sp>
      <p:sp>
        <p:nvSpPr>
          <p:cNvPr id="46083" name="Rectangle 1">
            <a:extLst>
              <a:ext uri="{FF2B5EF4-FFF2-40B4-BE49-F238E27FC236}">
                <a16:creationId xmlns:a16="http://schemas.microsoft.com/office/drawing/2014/main" id="{BEDADA9A-FFAE-41A0-9C7A-04CF438B8AED}"/>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a:extLst>
              <a:ext uri="{FF2B5EF4-FFF2-40B4-BE49-F238E27FC236}">
                <a16:creationId xmlns:a16="http://schemas.microsoft.com/office/drawing/2014/main" id="{30CFC0FB-FC6A-4035-AF83-FE1B95C9C9C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r>
              <a:rPr lang="de-DE" altLang="de-DE" sz="1200">
                <a:solidFill>
                  <a:srgbClr val="000000"/>
                </a:solidFill>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rPr>
              <a:t>Soziale Verantwortung = ihr wirtschaftliches Handeln sozial verantwortlich gestalten</a:t>
            </a:r>
          </a:p>
          <a:p>
            <a:pPr eaLnBrk="1" hangingPunct="1">
              <a:spcBef>
                <a:spcPts val="450"/>
              </a:spcBef>
              <a:buSzPct val="100000"/>
            </a:pPr>
            <a:r>
              <a:rPr lang="de-DE" altLang="de-DE" sz="1200">
                <a:solidFill>
                  <a:srgbClr val="000000"/>
                </a:solidFill>
              </a:rPr>
              <a:t>3.  Eigene Kodizes ernst nehmen und effektive Maßnahmen zur Umsetzung </a:t>
            </a:r>
          </a:p>
          <a:p>
            <a:pPr eaLnBrk="1" hangingPunct="1">
              <a:spcBef>
                <a:spcPts val="450"/>
              </a:spcBef>
              <a:buSzPct val="100000"/>
            </a:pPr>
            <a:r>
              <a:rPr lang="de-DE" altLang="de-DE" sz="1200">
                <a:solidFill>
                  <a:srgbClr val="000000"/>
                </a:solidFill>
              </a:rPr>
              <a:t>6. Nicht nur rein kommerzielle audits</a:t>
            </a:r>
          </a:p>
          <a:p>
            <a:pPr eaLnBrk="1" hangingPunct="1">
              <a:spcBef>
                <a:spcPts val="450"/>
              </a:spcBef>
              <a:buSzPct val="100000"/>
            </a:pPr>
            <a:endParaRPr lang="de-DE" altLang="de-DE" sz="1200">
              <a:solidFill>
                <a:srgbClr val="000000"/>
              </a:solidFill>
            </a:endParaRPr>
          </a:p>
        </p:txBody>
      </p:sp>
      <p:sp>
        <p:nvSpPr>
          <p:cNvPr id="46085" name="Text Box 3">
            <a:extLst>
              <a:ext uri="{FF2B5EF4-FFF2-40B4-BE49-F238E27FC236}">
                <a16:creationId xmlns:a16="http://schemas.microsoft.com/office/drawing/2014/main" id="{45A35F80-5781-419E-843E-E4A1694E0E9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21028322-24B8-4818-859A-387720A0E900}" type="slidenum">
              <a:rPr lang="de-DE" altLang="de-DE" sz="1200">
                <a:solidFill>
                  <a:srgbClr val="003366"/>
                </a:solidFill>
                <a:latin typeface="Times New Roman" panose="02020603050405020304" pitchFamily="18" charset="0"/>
              </a:rPr>
              <a:pPr algn="r" eaLnBrk="1" hangingPunct="1">
                <a:buSzPct val="100000"/>
              </a:pPr>
              <a:t>16</a:t>
            </a:fld>
            <a:endParaRPr lang="de-DE" altLang="de-DE" sz="1200">
              <a:solidFill>
                <a:srgbClr val="003366"/>
              </a:solidFill>
              <a:latin typeface="Times New Roman" panose="02020603050405020304" pitchFamily="18" charset="0"/>
            </a:endParaRPr>
          </a:p>
        </p:txBody>
      </p:sp>
      <p:sp>
        <p:nvSpPr>
          <p:cNvPr id="93190" name="Notizenplatzhalter 1">
            <a:extLst>
              <a:ext uri="{FF2B5EF4-FFF2-40B4-BE49-F238E27FC236}">
                <a16:creationId xmlns:a16="http://schemas.microsoft.com/office/drawing/2014/main" id="{1D1DAE84-8635-46CC-BD71-9A3D63F812C6}"/>
              </a:ext>
            </a:extLst>
          </p:cNvPr>
          <p:cNvSpPr>
            <a:spLocks noGrp="1" noChangeArrowheads="1"/>
          </p:cNvSpPr>
          <p:nvPr>
            <p:ph type="body" idx="1"/>
          </p:nvPr>
        </p:nvSpPr>
        <p:spPr>
          <a:ln/>
        </p:spPr>
        <p:txBody>
          <a:bodyP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latin typeface="Wingdings" panose="05000000000000000000" pitchFamily="2" charset="2"/>
              </a:rPr>
              <a:t>Erläuterung zu den Kategorien: </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latin typeface="Wingdings" panose="05000000000000000000" pitchFamily="2" charset="2"/>
              </a:rPr>
              <a:t>Cremeware ist Markenkleidung, die v.a. in Deutschland/Westeuropa noch getragen wird</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latin typeface="Wingdings" panose="05000000000000000000" pitchFamily="2" charset="2"/>
              </a:rPr>
              <a:t>Qualität I wird nach Osteuropa verkauft</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latin typeface="Wingdings" panose="05000000000000000000" pitchFamily="2" charset="2"/>
              </a:rPr>
              <a:t>Qualität II und III nach Afrika und in den nahen Osten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i="1" dirty="0">
              <a:latin typeface="Wingdings" panose="05000000000000000000" pitchFamily="2" charset="2"/>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latin typeface="Wingdings" panose="05000000000000000000" pitchFamily="2" charset="2"/>
              </a:rPr>
              <a:t>Quellen: https://fairwertung.de/blog/blog.21/index.html?entry=page.blog.21 und</a:t>
            </a:r>
            <a:br>
              <a:rPr lang="de-DE" altLang="de-DE" i="1" dirty="0">
                <a:solidFill>
                  <a:schemeClr val="bg1">
                    <a:lumMod val="50000"/>
                  </a:schemeClr>
                </a:solidFill>
                <a:latin typeface="Wingdings" panose="05000000000000000000" pitchFamily="2" charset="2"/>
              </a:rPr>
            </a:br>
            <a:r>
              <a:rPr lang="de-DE" altLang="de-DE" i="1" dirty="0">
                <a:solidFill>
                  <a:schemeClr val="bg1">
                    <a:lumMod val="50000"/>
                  </a:schemeClr>
                </a:solidFill>
              </a:rPr>
              <a:t>https://altkleiderspenden.de/blog/altkleidersammlungen-in-deutschland-22695/, </a:t>
            </a:r>
            <a:r>
              <a:rPr lang="de-DE" altLang="de-DE" i="1" dirty="0">
                <a:latin typeface="Wingdings" panose="05000000000000000000" pitchFamily="2" charset="2"/>
              </a:rPr>
              <a:t>Zugriff 01.08.2019</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solidFill>
                  <a:schemeClr val="bg1">
                    <a:lumMod val="50000"/>
                  </a:schemeClr>
                </a:solidFill>
                <a:latin typeface="Wingdings" panose="05000000000000000000" pitchFamily="2" charset="2"/>
              </a:rPr>
              <a:t>Zahlen von 2014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0C0D212-A611-4F9D-A230-8642A2F5AF8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4B72E62D-834F-41CD-BA4B-3F227FAAB23C}" type="slidenum">
              <a:rPr lang="de-DE" altLang="de-DE" sz="1200" smtClean="0">
                <a:solidFill>
                  <a:srgbClr val="000000"/>
                </a:solidFill>
                <a:latin typeface="Times New Roman" panose="02020603050405020304" pitchFamily="18" charset="0"/>
              </a:rPr>
              <a:pPr/>
              <a:t>17</a:t>
            </a:fld>
            <a:endParaRPr lang="de-DE" altLang="de-DE" sz="1200">
              <a:solidFill>
                <a:srgbClr val="000000"/>
              </a:solidFill>
              <a:latin typeface="Times New Roman" panose="02020603050405020304" pitchFamily="18" charset="0"/>
            </a:endParaRPr>
          </a:p>
        </p:txBody>
      </p:sp>
      <p:sp>
        <p:nvSpPr>
          <p:cNvPr id="48131" name="Rectangle 1">
            <a:extLst>
              <a:ext uri="{FF2B5EF4-FFF2-40B4-BE49-F238E27FC236}">
                <a16:creationId xmlns:a16="http://schemas.microsoft.com/office/drawing/2014/main" id="{CCCAAE7A-F78D-44C7-B021-7663B5F67A11}"/>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a:extLst>
              <a:ext uri="{FF2B5EF4-FFF2-40B4-BE49-F238E27FC236}">
                <a16:creationId xmlns:a16="http://schemas.microsoft.com/office/drawing/2014/main" id="{A2AC2A00-D1CD-4974-A433-0408234C9473}"/>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48133" name="Text Box 3">
            <a:extLst>
              <a:ext uri="{FF2B5EF4-FFF2-40B4-BE49-F238E27FC236}">
                <a16:creationId xmlns:a16="http://schemas.microsoft.com/office/drawing/2014/main" id="{5C978B96-86FD-4F5C-8CA2-8BF646C36915}"/>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98E30AB9-87C9-49E6-AC5D-7A6896B0DA9C}" type="slidenum">
              <a:rPr lang="de-DE" altLang="de-DE" sz="1200">
                <a:solidFill>
                  <a:srgbClr val="003366"/>
                </a:solidFill>
                <a:latin typeface="Times New Roman" panose="02020603050405020304" pitchFamily="18" charset="0"/>
              </a:rPr>
              <a:pPr algn="r" eaLnBrk="1" hangingPunct="1">
                <a:buSzPct val="100000"/>
              </a:pPr>
              <a:t>17</a:t>
            </a:fld>
            <a:endParaRPr lang="de-DE" altLang="de-DE" sz="1200">
              <a:solidFill>
                <a:srgbClr val="003366"/>
              </a:solidFill>
              <a:latin typeface="Times New Roman" panose="02020603050405020304" pitchFamily="18" charset="0"/>
            </a:endParaRPr>
          </a:p>
        </p:txBody>
      </p:sp>
      <p:sp>
        <p:nvSpPr>
          <p:cNvPr id="71686" name="Notizenplatzhalter 1">
            <a:extLst>
              <a:ext uri="{FF2B5EF4-FFF2-40B4-BE49-F238E27FC236}">
                <a16:creationId xmlns:a16="http://schemas.microsoft.com/office/drawing/2014/main" id="{D3D57101-7781-4256-891C-145410EC2543}"/>
              </a:ext>
            </a:extLst>
          </p:cNvPr>
          <p:cNvSpPr>
            <a:spLocks noGrp="1" noChangeArrowheads="1"/>
          </p:cNvSpPr>
          <p:nvPr>
            <p:ph type="body" idx="1"/>
          </p:nvPr>
        </p:nvSpPr>
        <p:spPr>
          <a:ln/>
        </p:spPr>
        <p:txBody>
          <a:bodyPr/>
          <a:lstStyle/>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Nun soll gemeinsam gesammelt werden: Was an diesem Konsumverhalten problematisch ist;</a:t>
            </a: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im Filmbeitrag wurde bereits angesprochen, dass der Konsum soziale (Arbeitsbedingungen)</a:t>
            </a: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wie auch ökologische Kosten mit sich bringt. </a:t>
            </a: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dirty="0">
              <a:ea typeface="Microsoft YaHei" panose="020B0503020204020204" pitchFamily="34" charset="-122"/>
              <a:cs typeface="Times New Roman" panose="02020603050405020304" pitchFamily="18" charset="0"/>
            </a:endParaRP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Hierzu betrachten wir die textile Kette.</a:t>
            </a: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Zunächst sollte geklärt werden, ob sie so bekannt/verstanden ist?</a:t>
            </a:r>
            <a:endParaRPr lang="de-DE" altLang="de-DE" dirty="0">
              <a:ea typeface="Microsoft YaHei" panose="020B0503020204020204" pitchFamily="34" charset="-122"/>
              <a:cs typeface="Times New Roman" panose="02020603050405020304" pitchFamily="18" charset="0"/>
            </a:endParaRPr>
          </a:p>
          <a:p>
            <a:pPr marL="431800" indent="-430213"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Anschließend kann überlegt werden, an welchen Stellen der geschilderte Konsum problematisch ist:</a:t>
            </a: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dirty="0">
              <a:ea typeface="Microsoft YaHei" panose="020B0503020204020204" pitchFamily="34" charset="-122"/>
              <a:cs typeface="Times New Roman" panose="02020603050405020304" pitchFamily="18" charset="0"/>
            </a:endParaRPr>
          </a:p>
          <a:p>
            <a:pPr marL="173037" indent="-171450"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In </a:t>
            </a:r>
            <a:r>
              <a:rPr lang="de-DE" altLang="de-DE" b="1" i="1" dirty="0">
                <a:ea typeface="Microsoft YaHei" panose="020B0503020204020204" pitchFamily="34" charset="-122"/>
                <a:cs typeface="Times New Roman" panose="02020603050405020304" pitchFamily="18" charset="0"/>
              </a:rPr>
              <a:t>sozialer</a:t>
            </a:r>
            <a:r>
              <a:rPr lang="de-DE" altLang="de-DE" i="1" dirty="0">
                <a:ea typeface="Microsoft YaHei" panose="020B0503020204020204" pitchFamily="34" charset="-122"/>
                <a:cs typeface="Times New Roman" panose="02020603050405020304" pitchFamily="18" charset="0"/>
              </a:rPr>
              <a:t> Hinsicht (Wie sind die Arbeitsbedingungen entlang der textilen Kette?</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Wo und wie wirken sich niedrige Verkaufs-, also auch Einkaufspreise aus</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 Einkaufspraxis von Unternehmen in der Fast Fashion Industrie)</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ANTWORT:</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So gut wie alle Arbeitsschritte in der textilen Kette zeichnen sich durch prekäre Arbeitsbedingungen aus</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(extrem lange Arbeitszeiten, eine Bezahlung unter dem Existenzminimum, große gesundheitliche Belastungen,</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keine Gewerkschaftsfreiheit etc.).</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Diese stehen v.a. im Zusammenhang mit einem Wettbewerb um den niedrigsten Produktionspreis</a:t>
            </a:r>
          </a:p>
          <a:p>
            <a:pPr marL="1587" eaLnBrk="1">
              <a:spcBef>
                <a:spcPct val="0"/>
              </a:spcBef>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und der Schnelllebigkeit von Mode.</a:t>
            </a:r>
          </a:p>
          <a:p>
            <a:pPr marL="431800" indent="-430213"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dirty="0">
              <a:ea typeface="Microsoft YaHei" panose="020B0503020204020204" pitchFamily="34" charset="-122"/>
              <a:cs typeface="Times New Roman" panose="02020603050405020304" pitchFamily="18" charset="0"/>
            </a:endParaRPr>
          </a:p>
          <a:p>
            <a:pPr marL="173037" indent="-171450"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i="1" dirty="0">
                <a:ea typeface="Microsoft YaHei" panose="020B0503020204020204" pitchFamily="34" charset="-122"/>
                <a:cs typeface="Times New Roman" panose="02020603050405020304" pitchFamily="18" charset="0"/>
              </a:rPr>
              <a:t>In </a:t>
            </a:r>
            <a:r>
              <a:rPr lang="de-DE" altLang="de-DE" b="1" i="1" dirty="0">
                <a:ea typeface="Microsoft YaHei" panose="020B0503020204020204" pitchFamily="34" charset="-122"/>
                <a:cs typeface="Times New Roman" panose="02020603050405020304" pitchFamily="18" charset="0"/>
              </a:rPr>
              <a:t>ökologischer</a:t>
            </a:r>
            <a:r>
              <a:rPr lang="de-DE" altLang="de-DE" i="1" dirty="0">
                <a:ea typeface="Microsoft YaHei" panose="020B0503020204020204" pitchFamily="34" charset="-122"/>
                <a:cs typeface="Times New Roman" panose="02020603050405020304" pitchFamily="18" charset="0"/>
              </a:rPr>
              <a:t> Hinsicht (Wo werden Ressourcen verbraucht? Welche Umweltbelastungen entstehen?)</a:t>
            </a:r>
            <a:endParaRPr lang="de-DE" altLang="de-DE" dirty="0">
              <a:ea typeface="Microsoft YaHei" panose="020B0503020204020204" pitchFamily="34" charset="-122"/>
              <a:cs typeface="Times New Roman" panose="02020603050405020304" pitchFamily="18" charset="0"/>
            </a:endParaRP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ANTWORT:</a:t>
            </a: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Die Produktion von Kleidung verbraucht viele natürliche Ressourcen (z.B. Wasser, Boden bei der Gewinnung</a:t>
            </a: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von Rohstoffen, Energie beim Transport und der Weiterverarbeitung, Luft, Wasser und Boden durch</a:t>
            </a: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Verunreinigungen bei der Behandlung (Färben, Ausrüsten etc.).</a:t>
            </a:r>
          </a:p>
          <a:p>
            <a:pPr marL="1587" eaLnBrk="1">
              <a:spcBef>
                <a:spcPct val="0"/>
              </a:spcBef>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Wenn Kleidung nur als Produkt mit kurzer Lebensdauer genutzt wird, ist also der Umweltverbrauch pro Kleidungsstück sehr hoch.</a:t>
            </a: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dirty="0">
              <a:ea typeface="Microsoft YaHei" panose="020B0503020204020204" pitchFamily="34" charset="-122"/>
              <a:cs typeface="Times New Roman" panose="02020603050405020304" pitchFamily="18" charset="0"/>
            </a:endParaRP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Die negativen Auswirkungen auf die Umwelt und die Verletzung der Rechte der </a:t>
            </a:r>
            <a:r>
              <a:rPr lang="de-DE" altLang="de-DE" dirty="0" err="1">
                <a:ea typeface="Microsoft YaHei" panose="020B0503020204020204" pitchFamily="34" charset="-122"/>
                <a:cs typeface="Times New Roman" panose="02020603050405020304" pitchFamily="18" charset="0"/>
              </a:rPr>
              <a:t>Arbeiter_innen</a:t>
            </a:r>
            <a:r>
              <a:rPr lang="de-DE" altLang="de-DE" dirty="0">
                <a:ea typeface="Microsoft YaHei" panose="020B0503020204020204" pitchFamily="34" charset="-122"/>
                <a:cs typeface="Times New Roman" panose="02020603050405020304" pitchFamily="18" charset="0"/>
              </a:rPr>
              <a:t> sind die Grundlage dafür,</a:t>
            </a: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ea typeface="Microsoft YaHei" panose="020B0503020204020204" pitchFamily="34" charset="-122"/>
                <a:cs typeface="Times New Roman" panose="02020603050405020304" pitchFamily="18" charset="0"/>
              </a:rPr>
              <a:t>dass wir uns unseren übermäßigen Konsum erlauben können.</a:t>
            </a: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lang="de-DE" altLang="de-DE" dirty="0">
              <a:ea typeface="Microsoft YaHei" panose="020B0503020204020204" pitchFamily="34" charset="-122"/>
              <a:cs typeface="Times New Roman" panose="02020603050405020304" pitchFamily="18" charset="0"/>
            </a:endParaRP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b="1" i="1" dirty="0">
                <a:ea typeface="Microsoft YaHei" panose="020B0503020204020204" pitchFamily="34" charset="-122"/>
                <a:cs typeface="Times New Roman" panose="02020603050405020304" pitchFamily="18" charset="0"/>
              </a:rPr>
              <a:t>Wie wird Altkleidung in der textilen Kette in der Regel betrachtet?</a:t>
            </a:r>
          </a:p>
          <a:p>
            <a:pPr marL="431800" indent="-430213" eaLnBrk="1">
              <a:spcBef>
                <a:spcPct val="0"/>
              </a:spcBef>
              <a:buClrTx/>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Grundsätzlich als Ergebnis einer Wertschöpfungskette, die als Einbahnstraße betrachtet wird.</a:t>
            </a:r>
          </a:p>
          <a:p>
            <a:pPr marL="1587" eaLnBrk="1">
              <a:spcBef>
                <a:spcPct val="0"/>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Die kritisieren wir! Ziel für die Zukunft muss sein, Bekleidung kreislauffähig zu machen (deshalb hier bereits als Kreislauf dargestellt).</a:t>
            </a:r>
          </a:p>
          <a:p>
            <a:pPr marL="431800" indent="-430213" eaLnBrk="1">
              <a:spcBef>
                <a:spcPts val="363"/>
              </a:spcBef>
              <a:buClrTx/>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Bis vor kurzem wurde der riesige Markt mit Altkleidung innerhalb der Bekleidungsbranche ignoriert.</a:t>
            </a:r>
          </a:p>
          <a:p>
            <a:pPr marL="1587" eaLnBrk="1">
              <a:spcBef>
                <a:spcPts val="363"/>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So wird in üblichen Visualisierungen der textilen Wertschöpfungskette die Etappe der Entsorgung</a:t>
            </a:r>
          </a:p>
          <a:p>
            <a:pPr marL="1587" eaLnBrk="1">
              <a:spcBef>
                <a:spcPts val="363"/>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(und folgender Prozesse wie der Altkleiderhandel) gerne mal vergessen.</a:t>
            </a:r>
          </a:p>
          <a:p>
            <a:pPr marL="1587" eaLnBrk="1">
              <a:spcBef>
                <a:spcPts val="363"/>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Im Fall des Altkleiderhandels handelt es sich kaum um Entsorgung, sondern um die Zuführung von „wertlosen Waren“</a:t>
            </a:r>
          </a:p>
          <a:p>
            <a:pPr marL="1587" eaLnBrk="1">
              <a:spcBef>
                <a:spcPts val="363"/>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(sie werden in die Altkleidertonne entsorgt) in einen neuen Wirtschaftskreislauf, in dem sie manchmal innerhalb von kürzester Zeit</a:t>
            </a:r>
          </a:p>
          <a:p>
            <a:pPr marL="1587" eaLnBrk="1">
              <a:spcBef>
                <a:spcPts val="363"/>
              </a:spcBef>
              <a:buClrTx/>
              <a:buSzTx/>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eine vergleichsweise rasante Wertsteigerung erfahren. </a:t>
            </a:r>
            <a:endParaRPr lang="de-DE" altLang="de-DE" i="1" dirty="0">
              <a:cs typeface="Times New Roman" panose="02020603050405020304" pitchFamily="18" charset="0"/>
            </a:endParaRPr>
          </a:p>
          <a:p>
            <a:pPr marL="431800" indent="-43021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de-DE" altLang="de-DE" dirty="0">
                <a:cs typeface="Times New Roman" panose="02020603050405020304" pitchFamily="18" charset="0"/>
              </a:rPr>
              <a:t>Diesen Bereich des Altkleiderhandels wollen wir nun genauer betrachten.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5FCC1789-6B6E-474E-9F9E-87BBBE58A5B2}"/>
              </a:ext>
            </a:extLst>
          </p:cNvPr>
          <p:cNvSpPr>
            <a:spLocks noGrp="1" noRot="1" noChangeAspect="1" noChangeArrowheads="1" noTextEdit="1"/>
          </p:cNvSpPr>
          <p:nvPr>
            <p:ph type="sldImg"/>
          </p:nvPr>
        </p:nvSpPr>
        <p:spPr/>
      </p:sp>
      <p:sp>
        <p:nvSpPr>
          <p:cNvPr id="50179" name="Notizenplatzhalter 2">
            <a:extLst>
              <a:ext uri="{FF2B5EF4-FFF2-40B4-BE49-F238E27FC236}">
                <a16:creationId xmlns:a16="http://schemas.microsoft.com/office/drawing/2014/main" id="{D9F0E890-EFEA-4E98-940A-3EFA2E9795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de-DE" altLang="de-DE" sz="2000"/>
              <a:t>Der Bereich der „Entsorgung“ – z.B. über den Altkleiderhandel – wird in vielen Darstellungen der textilen Kette oft vergessen;</a:t>
            </a:r>
          </a:p>
          <a:p>
            <a:pPr>
              <a:buFontTx/>
              <a:buNone/>
            </a:pPr>
            <a:r>
              <a:rPr lang="de-DE" altLang="de-DE" sz="2000"/>
              <a:t>sie wird lediglich als Einbahnstraße gedacht mit dem Kauf als Endstation. </a:t>
            </a:r>
          </a:p>
          <a:p>
            <a:pPr>
              <a:buFontTx/>
              <a:buNone/>
            </a:pPr>
            <a:r>
              <a:rPr lang="de-DE" altLang="de-DE" sz="2000"/>
              <a:t>Dabei entsteht – wie wir gerade gesehen haben – eine völlig neue Wertschöpfungskette durch den Altkleiderhandel,</a:t>
            </a:r>
          </a:p>
          <a:p>
            <a:pPr>
              <a:buFontTx/>
              <a:buNone/>
            </a:pPr>
            <a:r>
              <a:rPr lang="de-DE" altLang="de-DE" sz="2000"/>
              <a:t>bei dem die „wertlosen“ Waren in kürzester Zeit eine rasante Wertsteigerung erfahren.</a:t>
            </a:r>
          </a:p>
          <a:p>
            <a:pPr>
              <a:buFontTx/>
              <a:buNone/>
            </a:pPr>
            <a:endParaRPr lang="de-DE" altLang="de-DE" sz="2000"/>
          </a:p>
          <a:p>
            <a:pPr>
              <a:buFontTx/>
              <a:buNone/>
            </a:pPr>
            <a:r>
              <a:rPr lang="de-DE" altLang="de-DE" sz="2000"/>
              <a:t>Grundsätzlich muss das Ziel sein, dass die textile Wertschöpfungskette als Kreislauf gedacht wird, das ist hier bereits dargestellt.</a:t>
            </a:r>
          </a:p>
          <a:p>
            <a:pPr>
              <a:buFontTx/>
              <a:buNone/>
            </a:pPr>
            <a:endParaRPr lang="de-DE" altLang="de-DE" sz="2000"/>
          </a:p>
          <a:p>
            <a:pPr>
              <a:buFontTx/>
              <a:buNone/>
            </a:pPr>
            <a:r>
              <a:rPr lang="de-DE" altLang="de-DE" sz="2000" i="1"/>
              <a:t>An welcher Stelle der textilen Kette/des Kreislaufs wird etwas entsorgt bzw. recycelt?</a:t>
            </a:r>
          </a:p>
          <a:p>
            <a:pPr>
              <a:buFontTx/>
              <a:buNone/>
            </a:pPr>
            <a:r>
              <a:rPr lang="de-DE" altLang="de-DE" sz="2000"/>
              <a:t>Während der Produktion entstehen Produktionsabfälle (z.B. Verschnitt, Fehlproduktionen, Musterteile sowie nicht verkaufte Teile) = Pre-Consumer-Waste</a:t>
            </a:r>
          </a:p>
          <a:p>
            <a:pPr>
              <a:buFontTx/>
              <a:buNone/>
            </a:pPr>
            <a:r>
              <a:rPr lang="de-DE" altLang="de-DE" sz="2000"/>
              <a:t>Nach dem Kauf und der Nutzung durch die Konsument_innen wird Kleidung „entsorgt“, häufig im System des Altkleiderhandels = Post-Consumer-Waste</a:t>
            </a:r>
          </a:p>
          <a:p>
            <a:pPr>
              <a:buFontTx/>
              <a:buNone/>
            </a:pPr>
            <a:r>
              <a:rPr lang="de-DE" altLang="de-DE" sz="2000"/>
              <a:t>Beide Arten des „Abfalls“ können durch Recycling oder Upcycling Ausgangsstoff für eine neue textile Wertschöpfungskette sein,</a:t>
            </a:r>
          </a:p>
          <a:p>
            <a:pPr>
              <a:buFontTx/>
              <a:buNone/>
            </a:pPr>
            <a:r>
              <a:rPr lang="de-DE" altLang="de-DE" sz="2000"/>
              <a:t>also – wie hier abgebildet – wieder in den Kreislauf eingespeist werden/einen neuen Wirtschaftskreislauf starten.</a:t>
            </a:r>
          </a:p>
          <a:p>
            <a:pPr>
              <a:buFontTx/>
              <a:buNone/>
            </a:pPr>
            <a:endParaRPr lang="de-DE" altLang="de-DE" sz="2000"/>
          </a:p>
          <a:p>
            <a:pPr>
              <a:buFontTx/>
              <a:buNone/>
            </a:pPr>
            <a:r>
              <a:rPr lang="de-DE" altLang="de-DE" sz="2000"/>
              <a:t>Wir betrachten im folgenden diese rot umrandeten Bereiche (</a:t>
            </a:r>
            <a:r>
              <a:rPr lang="de-DE" altLang="de-DE" sz="2000">
                <a:sym typeface="Wingdings" panose="05000000000000000000" pitchFamily="2" charset="2"/>
              </a:rPr>
              <a:t>Gruppenarbeit II).</a:t>
            </a:r>
            <a:endParaRPr lang="de-DE" altLang="de-DE" sz="2000"/>
          </a:p>
          <a:p>
            <a:pPr>
              <a:buFontTx/>
              <a:buNone/>
            </a:pPr>
            <a:endParaRPr lang="de-DE" altLang="de-DE" sz="2000"/>
          </a:p>
        </p:txBody>
      </p:sp>
      <p:sp>
        <p:nvSpPr>
          <p:cNvPr id="50180" name="Foliennummernplatzhalter 3">
            <a:extLst>
              <a:ext uri="{FF2B5EF4-FFF2-40B4-BE49-F238E27FC236}">
                <a16:creationId xmlns:a16="http://schemas.microsoft.com/office/drawing/2014/main" id="{BA10D7FF-18D9-4770-9C0C-F07017F3C289}"/>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9pPr>
          </a:lstStyle>
          <a:p>
            <a:fld id="{6CFE6D7E-AC97-4FAD-9650-E8E71EBA5115}" type="slidenum">
              <a:rPr lang="de-DE" altLang="de-DE" smtClean="0">
                <a:solidFill>
                  <a:srgbClr val="000000"/>
                </a:solidFill>
                <a:latin typeface="Times New Roman" panose="02020603050405020304" pitchFamily="18" charset="0"/>
              </a:rPr>
              <a:pPr/>
              <a:t>18</a:t>
            </a:fld>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14CB646A-BF56-4200-837A-6185B58821C4}"/>
              </a:ext>
            </a:extLst>
          </p:cNvPr>
          <p:cNvSpPr txBox="1"/>
          <p:nvPr/>
        </p:nvSpPr>
        <p:spPr>
          <a:xfrm>
            <a:off x="4022725" y="9723438"/>
            <a:ext cx="3076575" cy="511175"/>
          </a:xfrm>
          <a:prstGeom prst="rect">
            <a:avLst/>
          </a:prstGeom>
          <a:noFill/>
          <a:ln>
            <a:noFill/>
          </a:ln>
        </p:spPr>
        <p:txBody>
          <a:bodyPr lIns="99000" tIns="49680" rIns="99000" bIns="49680" anchor="b"/>
          <a:lstStyle/>
          <a:p>
            <a:pPr algn="r">
              <a:defRPr/>
            </a:pPr>
            <a:fld id="{02936302-25EE-4A6A-A7CE-F382CB0B66E2}" type="slidenum">
              <a:rPr lang="de-DE" sz="1300" spc="-1">
                <a:solidFill>
                  <a:srgbClr val="000000"/>
                </a:solidFill>
                <a:uFill>
                  <a:solidFill>
                    <a:srgbClr val="FFFFFF"/>
                  </a:solidFill>
                </a:uFill>
                <a:latin typeface="Times New Roman"/>
                <a:ea typeface="MS PGothic"/>
              </a:rPr>
              <a:pPr algn="r">
                <a:defRPr/>
              </a:pPr>
              <a:t>19</a:t>
            </a:fld>
            <a:endParaRPr lang="de-DE" sz="14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1A8CEC3F-02C5-4808-BDCA-D30143F775BD}"/>
              </a:ext>
            </a:extLst>
          </p:cNvPr>
          <p:cNvSpPr>
            <a:spLocks noGrp="1"/>
          </p:cNvSpPr>
          <p:nvPr>
            <p:ph type="body"/>
          </p:nvPr>
        </p:nvSpPr>
        <p:spPr>
          <a:xfrm>
            <a:off x="946150" y="4860925"/>
            <a:ext cx="5207000" cy="4605338"/>
          </a:xfrm>
        </p:spPr>
        <p:txBody>
          <a:bodyPr lIns="99000" tIns="49680" rIns="99000" bIns="49680"/>
          <a:lstStyle/>
          <a:p>
            <a:pPr marL="360">
              <a:buFont typeface="Arial"/>
              <a:buNone/>
              <a:defRPr/>
            </a:pPr>
            <a:endParaRPr lang="de-DE" sz="4400" i="1" spc="-1" dirty="0">
              <a:uFill>
                <a:solidFill>
                  <a:srgbClr val="FFFFFF"/>
                </a:solidFill>
              </a:uFill>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1">
            <a:extLst>
              <a:ext uri="{FF2B5EF4-FFF2-40B4-BE49-F238E27FC236}">
                <a16:creationId xmlns:a16="http://schemas.microsoft.com/office/drawing/2014/main" id="{B4010AB8-B0EA-465E-87AB-A4D8E5C823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3BE41A04-64FC-4F28-ACF7-F1F1EB1DEA99}" type="slidenum">
              <a:rPr lang="de-DE" altLang="de-DE" smtClean="0">
                <a:ea typeface="Microsoft YaHei" panose="020B0503020204020204" pitchFamily="34" charset="-122"/>
              </a:rPr>
              <a:pPr>
                <a:spcBef>
                  <a:spcPct val="0"/>
                </a:spcBef>
                <a:buClrTx/>
                <a:buSzTx/>
                <a:buFontTx/>
                <a:buNone/>
              </a:pPr>
              <a:t>2</a:t>
            </a:fld>
            <a:endParaRPr lang="de-DE" altLang="de-DE">
              <a:ea typeface="Microsoft YaHei" panose="020B0503020204020204" pitchFamily="34" charset="-122"/>
            </a:endParaRPr>
          </a:p>
        </p:txBody>
      </p:sp>
      <p:sp>
        <p:nvSpPr>
          <p:cNvPr id="17411" name="Rectangle 1">
            <a:extLst>
              <a:ext uri="{FF2B5EF4-FFF2-40B4-BE49-F238E27FC236}">
                <a16:creationId xmlns:a16="http://schemas.microsoft.com/office/drawing/2014/main" id="{5C0DE31F-E683-46B7-B6AD-9D6DECE6FFBA}"/>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6E6F8751-2734-40D3-82DB-D1CB272FC587}"/>
              </a:ext>
            </a:extLst>
          </p:cNvPr>
          <p:cNvSpPr>
            <a:spLocks noGrp="1" noChangeArrowheads="1"/>
          </p:cNvSpPr>
          <p:nvPr>
            <p:ph type="body" idx="1"/>
          </p:nvPr>
        </p:nvSpPr>
        <p:spPr>
          <a:xfrm>
            <a:off x="685800" y="4343400"/>
            <a:ext cx="5486400" cy="4114800"/>
          </a:xfrm>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8E2C8E80-C23B-4D7D-B5EC-C9AE64D8C571}"/>
              </a:ext>
            </a:extLst>
          </p:cNvPr>
          <p:cNvSpPr txBox="1"/>
          <p:nvPr/>
        </p:nvSpPr>
        <p:spPr>
          <a:xfrm>
            <a:off x="4022725" y="9723438"/>
            <a:ext cx="3076575" cy="511175"/>
          </a:xfrm>
          <a:prstGeom prst="rect">
            <a:avLst/>
          </a:prstGeom>
          <a:noFill/>
          <a:ln>
            <a:noFill/>
          </a:ln>
        </p:spPr>
        <p:txBody>
          <a:bodyPr lIns="99000" tIns="49680" rIns="99000" bIns="49680" anchor="b"/>
          <a:lstStyle/>
          <a:p>
            <a:pPr algn="r">
              <a:defRPr/>
            </a:pPr>
            <a:fld id="{39D64384-44DB-4030-BD2B-5F7FCCAD0936}" type="slidenum">
              <a:rPr lang="de-DE" sz="1300" spc="-1">
                <a:solidFill>
                  <a:srgbClr val="000000"/>
                </a:solidFill>
                <a:uFill>
                  <a:solidFill>
                    <a:srgbClr val="FFFFFF"/>
                  </a:solidFill>
                </a:uFill>
                <a:latin typeface="Times New Roman"/>
                <a:ea typeface="MS PGothic"/>
              </a:rPr>
              <a:pPr algn="r">
                <a:defRPr/>
              </a:pPr>
              <a:t>20</a:t>
            </a:fld>
            <a:endParaRPr lang="de-DE" sz="14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C8F8025D-7D77-45D0-875D-04D55D44DB94}"/>
              </a:ext>
            </a:extLst>
          </p:cNvPr>
          <p:cNvSpPr>
            <a:spLocks noGrp="1"/>
          </p:cNvSpPr>
          <p:nvPr>
            <p:ph type="body"/>
          </p:nvPr>
        </p:nvSpPr>
        <p:spPr>
          <a:xfrm>
            <a:off x="946150" y="4860925"/>
            <a:ext cx="5207000" cy="4605338"/>
          </a:xfrm>
        </p:spPr>
        <p:txBody>
          <a:bodyPr lIns="99000" tIns="49680" rIns="99000" bIns="49680"/>
          <a:lstStyle/>
          <a:p>
            <a:pPr marL="360">
              <a:buFont typeface="Arial"/>
              <a:buNone/>
              <a:defRPr/>
            </a:pPr>
            <a:endParaRPr lang="de-DE" sz="4400" i="1" spc="-1" dirty="0">
              <a:uFill>
                <a:solidFill>
                  <a:srgbClr val="FFFFFF"/>
                </a:solidFill>
              </a:uFill>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D583B2E-80FA-4E20-AA0B-99F665A541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090A923E-71DC-4495-8757-3E218911F5B7}" type="slidenum">
              <a:rPr lang="de-DE" altLang="de-DE" sz="1200" smtClean="0">
                <a:solidFill>
                  <a:srgbClr val="000000"/>
                </a:solidFill>
                <a:latin typeface="Times New Roman" panose="02020603050405020304" pitchFamily="18" charset="0"/>
              </a:rPr>
              <a:pPr/>
              <a:t>21</a:t>
            </a:fld>
            <a:endParaRPr lang="de-DE" altLang="de-DE" sz="1200">
              <a:solidFill>
                <a:srgbClr val="000000"/>
              </a:solidFill>
              <a:latin typeface="Times New Roman" panose="02020603050405020304" pitchFamily="18" charset="0"/>
            </a:endParaRPr>
          </a:p>
        </p:txBody>
      </p:sp>
      <p:sp>
        <p:nvSpPr>
          <p:cNvPr id="56323" name="Text Box 1">
            <a:extLst>
              <a:ext uri="{FF2B5EF4-FFF2-40B4-BE49-F238E27FC236}">
                <a16:creationId xmlns:a16="http://schemas.microsoft.com/office/drawing/2014/main" id="{8F9DEA3B-9472-431D-9F9B-45D4BAF2080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352F816A-6341-49B4-A270-5F99FBDE75B8}" type="slidenum">
              <a:rPr lang="de-DE" altLang="de-DE" sz="1200">
                <a:solidFill>
                  <a:srgbClr val="003366"/>
                </a:solidFill>
                <a:latin typeface="Times New Roman" panose="02020603050405020304" pitchFamily="18" charset="0"/>
              </a:rPr>
              <a:pPr algn="r" eaLnBrk="1" hangingPunct="1">
                <a:buSzPct val="100000"/>
              </a:pPr>
              <a:t>21</a:t>
            </a:fld>
            <a:endParaRPr lang="de-DE" altLang="de-DE" sz="1200">
              <a:solidFill>
                <a:srgbClr val="003366"/>
              </a:solidFill>
              <a:latin typeface="Times New Roman" panose="02020603050405020304" pitchFamily="18" charset="0"/>
            </a:endParaRPr>
          </a:p>
        </p:txBody>
      </p:sp>
      <p:sp>
        <p:nvSpPr>
          <p:cNvPr id="56324" name="Rectangle 2">
            <a:extLst>
              <a:ext uri="{FF2B5EF4-FFF2-40B4-BE49-F238E27FC236}">
                <a16:creationId xmlns:a16="http://schemas.microsoft.com/office/drawing/2014/main" id="{EA62BB18-24FB-40FC-884A-16C5FB3CF338}"/>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Text Box 3">
            <a:extLst>
              <a:ext uri="{FF2B5EF4-FFF2-40B4-BE49-F238E27FC236}">
                <a16:creationId xmlns:a16="http://schemas.microsoft.com/office/drawing/2014/main" id="{4C9287AC-DE2E-4C08-912C-A445A960C639}"/>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r>
              <a:rPr lang="de-DE" altLang="de-DE" sz="1200">
                <a:solidFill>
                  <a:srgbClr val="000000"/>
                </a:solidFill>
              </a:rPr>
              <a:t>Wir können insgesamt 3 Trends festellen: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rPr>
              <a:t>Billiger</a:t>
            </a:r>
          </a:p>
          <a:p>
            <a:pPr eaLnBrk="1" hangingPunct="1">
              <a:spcBef>
                <a:spcPts val="450"/>
              </a:spcBef>
              <a:buClr>
                <a:srgbClr val="000000"/>
              </a:buClr>
              <a:buSzPct val="100000"/>
              <a:buFont typeface="Times New Roman" panose="02020603050405020304" pitchFamily="18" charset="0"/>
              <a:buNone/>
            </a:pPr>
            <a:endParaRPr lang="de-DE" altLang="de-DE" sz="1200">
              <a:solidFill>
                <a:srgbClr val="000000"/>
              </a:solidFill>
            </a:endParaRPr>
          </a:p>
          <a:p>
            <a:pPr eaLnBrk="1" hangingPunct="1">
              <a:spcBef>
                <a:spcPts val="450"/>
              </a:spcBef>
              <a:buSzPct val="100000"/>
            </a:pPr>
            <a:r>
              <a:rPr lang="de-DE" altLang="de-DE" sz="1200">
                <a:solidFill>
                  <a:srgbClr val="000000"/>
                </a:solidFill>
              </a:rPr>
              <a:t>Zu 2) bei den Auktionen wird ein Auftrag ausgegeben, Produzenten können sich darauf bewerben und sehen die Angebot der anderen </a:t>
            </a:r>
            <a:r>
              <a:rPr lang="de-DE" altLang="de-DE" sz="1200">
                <a:solidFill>
                  <a:srgbClr val="000000"/>
                </a:solidFill>
                <a:latin typeface="Wingdings" panose="05000000000000000000" pitchFamily="2" charset="2"/>
              </a:rPr>
              <a:t></a:t>
            </a:r>
            <a:r>
              <a:rPr lang="de-DE" altLang="de-DE" sz="1200">
                <a:solidFill>
                  <a:srgbClr val="000000"/>
                </a:solidFill>
              </a:rPr>
              <a:t> Spirale, sich zu unterbieten; die Angebote müssen so schnell abgegeben werden, dass kaum zeit bleibt, zu kalkulieren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Hintergrundinfos/Quelle: Im Visier Discounter, S. 7</a:t>
            </a:r>
          </a:p>
        </p:txBody>
      </p:sp>
      <p:sp>
        <p:nvSpPr>
          <p:cNvPr id="56326" name="Notizenplatzhalter 1">
            <a:extLst>
              <a:ext uri="{FF2B5EF4-FFF2-40B4-BE49-F238E27FC236}">
                <a16:creationId xmlns:a16="http://schemas.microsoft.com/office/drawing/2014/main" id="{F4DE168E-94CB-4698-9DDE-1E50E82791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02A21C9-B96B-4A9C-A0EE-D2E81C150F4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47947286-CD9E-4726-A0C1-6B86C5F35A3A}" type="slidenum">
              <a:rPr lang="de-DE" altLang="de-DE" sz="1200" smtClean="0">
                <a:solidFill>
                  <a:srgbClr val="000000"/>
                </a:solidFill>
                <a:latin typeface="Times New Roman" panose="02020603050405020304" pitchFamily="18" charset="0"/>
              </a:rPr>
              <a:pPr/>
              <a:t>22</a:t>
            </a:fld>
            <a:endParaRPr lang="de-DE" altLang="de-DE" sz="1200">
              <a:solidFill>
                <a:srgbClr val="000000"/>
              </a:solidFill>
              <a:latin typeface="Times New Roman" panose="02020603050405020304" pitchFamily="18" charset="0"/>
            </a:endParaRPr>
          </a:p>
        </p:txBody>
      </p:sp>
      <p:sp>
        <p:nvSpPr>
          <p:cNvPr id="58371" name="Rectangle 1">
            <a:extLst>
              <a:ext uri="{FF2B5EF4-FFF2-40B4-BE49-F238E27FC236}">
                <a16:creationId xmlns:a16="http://schemas.microsoft.com/office/drawing/2014/main" id="{8A7E68A2-8032-4479-8A34-93100B727996}"/>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a:extLst>
              <a:ext uri="{FF2B5EF4-FFF2-40B4-BE49-F238E27FC236}">
                <a16:creationId xmlns:a16="http://schemas.microsoft.com/office/drawing/2014/main" id="{2A142517-3137-4A37-B57D-26DA967827D8}"/>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58373" name="Text Box 3">
            <a:extLst>
              <a:ext uri="{FF2B5EF4-FFF2-40B4-BE49-F238E27FC236}">
                <a16:creationId xmlns:a16="http://schemas.microsoft.com/office/drawing/2014/main" id="{05A0471E-969A-4504-9460-9FF7EA2B8BC5}"/>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2D504B43-3A23-4191-A781-5DE006300D25}" type="slidenum">
              <a:rPr lang="de-DE" altLang="de-DE" sz="1200">
                <a:solidFill>
                  <a:srgbClr val="003366"/>
                </a:solidFill>
                <a:latin typeface="Times New Roman" panose="02020603050405020304" pitchFamily="18" charset="0"/>
              </a:rPr>
              <a:pPr algn="r" eaLnBrk="1" hangingPunct="1">
                <a:buSzPct val="100000"/>
              </a:pPr>
              <a:t>22</a:t>
            </a:fld>
            <a:endParaRPr lang="de-DE" altLang="de-DE" sz="1200">
              <a:solidFill>
                <a:srgbClr val="003366"/>
              </a:solidFill>
              <a:latin typeface="Times New Roman" panose="02020603050405020304" pitchFamily="18" charset="0"/>
            </a:endParaRPr>
          </a:p>
        </p:txBody>
      </p:sp>
      <p:sp>
        <p:nvSpPr>
          <p:cNvPr id="58374" name="Notizenplatzhalter 1">
            <a:extLst>
              <a:ext uri="{FF2B5EF4-FFF2-40B4-BE49-F238E27FC236}">
                <a16:creationId xmlns:a16="http://schemas.microsoft.com/office/drawing/2014/main" id="{B6587423-271C-4E3F-8FA2-9622A158A7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de-DE"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3B13476-1C39-4C59-96DF-D31747A613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889FEEDC-23EC-4DE3-9EFF-23F92C0B728C}" type="slidenum">
              <a:rPr lang="de-DE" altLang="de-DE" sz="1200" smtClean="0">
                <a:solidFill>
                  <a:srgbClr val="000000"/>
                </a:solidFill>
                <a:latin typeface="Times New Roman" panose="02020603050405020304" pitchFamily="18" charset="0"/>
              </a:rPr>
              <a:pPr/>
              <a:t>23</a:t>
            </a:fld>
            <a:endParaRPr lang="de-DE" altLang="de-DE" sz="1200">
              <a:solidFill>
                <a:srgbClr val="000000"/>
              </a:solidFill>
              <a:latin typeface="Times New Roman" panose="02020603050405020304" pitchFamily="18" charset="0"/>
            </a:endParaRPr>
          </a:p>
        </p:txBody>
      </p:sp>
      <p:sp>
        <p:nvSpPr>
          <p:cNvPr id="60419" name="Rectangle 1">
            <a:extLst>
              <a:ext uri="{FF2B5EF4-FFF2-40B4-BE49-F238E27FC236}">
                <a16:creationId xmlns:a16="http://schemas.microsoft.com/office/drawing/2014/main" id="{A92EDCB3-33DF-4F5F-98B3-349D7D309592}"/>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A20B3C36-C1FD-4A96-8C31-B7A8DD0F1D7D}"/>
              </a:ext>
            </a:extLst>
          </p:cNvPr>
          <p:cNvSpPr>
            <a:spLocks noChangeArrowheads="1"/>
          </p:cNvSpPr>
          <p:nvPr>
            <p:ph type="body" idx="1"/>
          </p:nvPr>
        </p:nvSpPr>
        <p:spPr>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58325D4-0809-441D-B926-B24B5FCA01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E2825FB4-CABC-4C23-BED4-9E5CA7606F45}" type="slidenum">
              <a:rPr lang="de-DE" altLang="de-DE" sz="1200" smtClean="0">
                <a:solidFill>
                  <a:srgbClr val="000000"/>
                </a:solidFill>
                <a:latin typeface="Times New Roman" panose="02020603050405020304" pitchFamily="18" charset="0"/>
              </a:rPr>
              <a:pPr/>
              <a:t>24</a:t>
            </a:fld>
            <a:endParaRPr lang="de-DE" altLang="de-DE" sz="1200">
              <a:solidFill>
                <a:srgbClr val="000000"/>
              </a:solidFill>
              <a:latin typeface="Times New Roman" panose="02020603050405020304" pitchFamily="18" charset="0"/>
            </a:endParaRPr>
          </a:p>
        </p:txBody>
      </p:sp>
      <p:sp>
        <p:nvSpPr>
          <p:cNvPr id="62467" name="Rectangle 2">
            <a:extLst>
              <a:ext uri="{FF2B5EF4-FFF2-40B4-BE49-F238E27FC236}">
                <a16:creationId xmlns:a16="http://schemas.microsoft.com/office/drawing/2014/main" id="{55B9822C-C175-436A-8EAA-2E3A94E18FD8}"/>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585B7F04-15A2-4D41-B53F-0E57CBB63D56}"/>
              </a:ext>
            </a:extLst>
          </p:cNvPr>
          <p:cNvSpPr>
            <a:spLocks noGrp="1" noChangeArrowheads="1"/>
          </p:cNvSpPr>
          <p:nvPr>
            <p:ph type="body" idx="1"/>
          </p:nvPr>
        </p:nvSpPr>
        <p:spPr>
          <a:ln/>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6743D6A-5135-4969-8C39-E5FA46F16D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8886C0B0-E06D-4A8D-9D24-FD4352E29C95}" type="slidenum">
              <a:rPr lang="de-DE" altLang="de-DE" sz="1200" smtClean="0">
                <a:solidFill>
                  <a:srgbClr val="000000"/>
                </a:solidFill>
                <a:latin typeface="Times New Roman" panose="02020603050405020304" pitchFamily="18" charset="0"/>
              </a:rPr>
              <a:pPr/>
              <a:t>25</a:t>
            </a:fld>
            <a:endParaRPr lang="de-DE" altLang="de-DE" sz="1200">
              <a:solidFill>
                <a:srgbClr val="000000"/>
              </a:solidFill>
              <a:latin typeface="Times New Roman" panose="02020603050405020304" pitchFamily="18" charset="0"/>
            </a:endParaRPr>
          </a:p>
        </p:txBody>
      </p:sp>
      <p:sp>
        <p:nvSpPr>
          <p:cNvPr id="64515" name="Rectangle 1">
            <a:extLst>
              <a:ext uri="{FF2B5EF4-FFF2-40B4-BE49-F238E27FC236}">
                <a16:creationId xmlns:a16="http://schemas.microsoft.com/office/drawing/2014/main" id="{F9D8FCD5-881E-42D4-B8BE-38FB980917D6}"/>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24C4909C-B740-427D-A1CF-8D7A4C5B59C0}"/>
              </a:ext>
            </a:extLst>
          </p:cNvPr>
          <p:cNvSpPr>
            <a:spLocks noChangeArrowheads="1"/>
          </p:cNvSpPr>
          <p:nvPr>
            <p:ph type="body" idx="1"/>
          </p:nvPr>
        </p:nvSpPr>
        <p:spPr>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1">
            <a:extLst>
              <a:ext uri="{FF2B5EF4-FFF2-40B4-BE49-F238E27FC236}">
                <a16:creationId xmlns:a16="http://schemas.microsoft.com/office/drawing/2014/main" id="{0B0991DF-AAE8-4F1C-ADD6-147A6C9464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algn="l">
              <a:spcBef>
                <a:spcPct val="0"/>
              </a:spcBef>
              <a:buClrTx/>
              <a:buSzTx/>
              <a:buFontTx/>
              <a:buNone/>
            </a:pPr>
            <a:fld id="{A447E438-3001-4E9C-A148-1AA8BD5CC042}" type="slidenum">
              <a:rPr lang="de-DE" altLang="de-DE" sz="1800" smtClean="0">
                <a:ea typeface="Microsoft YaHei" panose="020B0503020204020204" pitchFamily="34" charset="-122"/>
              </a:rPr>
              <a:pPr algn="l">
                <a:spcBef>
                  <a:spcPct val="0"/>
                </a:spcBef>
                <a:buClrTx/>
                <a:buSzTx/>
                <a:buFontTx/>
                <a:buNone/>
              </a:pPr>
              <a:t>3</a:t>
            </a:fld>
            <a:endParaRPr lang="de-DE" altLang="de-DE" sz="1800">
              <a:ea typeface="Microsoft YaHei" panose="020B0503020204020204" pitchFamily="34" charset="-122"/>
            </a:endParaRPr>
          </a:p>
        </p:txBody>
      </p:sp>
      <p:sp>
        <p:nvSpPr>
          <p:cNvPr id="19459" name="Rectangle 1">
            <a:extLst>
              <a:ext uri="{FF2B5EF4-FFF2-40B4-BE49-F238E27FC236}">
                <a16:creationId xmlns:a16="http://schemas.microsoft.com/office/drawing/2014/main" id="{EEFBC803-1A1C-4734-9BD6-61E9C04E6040}"/>
              </a:ext>
            </a:extLst>
          </p:cNvPr>
          <p:cNvSpPr>
            <a:spLocks noGrp="1" noRot="1" noChangeAspect="1" noChangeArrowheads="1" noTextEdit="1"/>
          </p:cNvSpPr>
          <p:nvPr>
            <p:ph type="sldImg"/>
          </p:nvPr>
        </p:nvSpPr>
        <p:spPr>
          <a:xfrm>
            <a:off x="992188" y="777875"/>
            <a:ext cx="5114925" cy="3836988"/>
          </a:xfrm>
          <a:solidFill>
            <a:srgbClr val="FFFFFF"/>
          </a:solidFill>
        </p:spPr>
      </p:sp>
      <p:sp>
        <p:nvSpPr>
          <p:cNvPr id="19460" name="Rectangle 2">
            <a:extLst>
              <a:ext uri="{FF2B5EF4-FFF2-40B4-BE49-F238E27FC236}">
                <a16:creationId xmlns:a16="http://schemas.microsoft.com/office/drawing/2014/main" id="{E9E82DE1-634C-45A4-88A1-1DF4930B67C8}"/>
              </a:ext>
            </a:extLst>
          </p:cNvPr>
          <p:cNvSpPr>
            <a:spLocks noGrp="1" noChangeArrowheads="1"/>
          </p:cNvSpPr>
          <p:nvPr>
            <p:ph type="body" idx="1"/>
          </p:nvPr>
        </p:nvSpPr>
        <p:spPr>
          <a:xfrm>
            <a:off x="709613" y="4860925"/>
            <a:ext cx="5680075" cy="4606925"/>
          </a:xfrm>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a:t>
            </a:r>
          </a:p>
          <a:p>
            <a:pPr>
              <a:buFont typeface="Arial" panose="020B0604020202020204" pitchFamily="34" charset="0"/>
              <a:buNone/>
              <a:defRPr/>
            </a:pPr>
            <a:r>
              <a:rPr lang="de-DE" sz="1300" dirty="0"/>
              <a:t>Produktionsketten in der Bekleidungsindustrie sowie vorhandene Umwelt-</a:t>
            </a:r>
          </a:p>
          <a:p>
            <a:pPr>
              <a:buFont typeface="Arial" panose="020B0604020202020204" pitchFamily="34" charset="0"/>
              <a:buNone/>
              <a:defRPr/>
            </a:pPr>
            <a:r>
              <a:rPr lang="de-DE" sz="1300" dirty="0"/>
              <a:t>und Menschenrechtsverletzungen </a:t>
            </a:r>
            <a:r>
              <a:rPr lang="de-DE" sz="1400" dirty="0"/>
              <a:t>informieren. </a:t>
            </a:r>
            <a:r>
              <a:rPr lang="de-DE" altLang="de-DE" sz="1300" dirty="0">
                <a:latin typeface="Arial" charset="0"/>
              </a:rPr>
              <a:t>Wir möchten Kenntnisse</a:t>
            </a:r>
          </a:p>
          <a:p>
            <a:pPr>
              <a:buFont typeface="Arial" panose="020B0604020202020204" pitchFamily="34" charset="0"/>
              <a:buNone/>
              <a:defRPr/>
            </a:pPr>
            <a:r>
              <a:rPr lang="de-DE" altLang="de-DE" sz="1300" dirty="0">
                <a:latin typeface="Arial" charset="0"/>
              </a:rPr>
              <a:t>über umweltverträgliche und soziale Produktionsweisen vermitteln, so dass</a:t>
            </a:r>
          </a:p>
          <a:p>
            <a:pPr>
              <a:buFont typeface="Arial" panose="020B0604020202020204" pitchFamily="34" charset="0"/>
              <a:buNone/>
              <a:defRPr/>
            </a:pPr>
            <a:r>
              <a:rPr lang="de-DE" altLang="de-DE" sz="1300" dirty="0">
                <a:latin typeface="Arial" charset="0"/>
              </a:rPr>
              <a:t>spätere </a:t>
            </a:r>
            <a:r>
              <a:rPr lang="de-DE" altLang="de-DE" sz="1300" dirty="0" err="1">
                <a:latin typeface="Arial" charset="0"/>
              </a:rPr>
              <a:t>Mitarbeiter_innen</a:t>
            </a:r>
            <a:r>
              <a:rPr lang="de-DE" altLang="de-DE" sz="1300" dirty="0">
                <a:latin typeface="Arial" charset="0"/>
              </a:rPr>
              <a:t> von Textil- und Bekleidungsunternehmen sich für</a:t>
            </a:r>
          </a:p>
          <a:p>
            <a:pPr>
              <a:buFont typeface="Arial" panose="020B0604020202020204" pitchFamily="34" charset="0"/>
              <a:buNone/>
              <a:defRPr/>
            </a:pPr>
            <a:r>
              <a:rPr lang="de-DE" altLang="de-DE" sz="1300" dirty="0">
                <a:latin typeface="Arial" charset="0"/>
              </a:rPr>
              <a:t>eine nachhaltige, ökologische und sozial-faire Produktionsweise einsetzen</a:t>
            </a:r>
          </a:p>
          <a:p>
            <a:pPr>
              <a:buFont typeface="Arial" panose="020B0604020202020204" pitchFamily="34" charset="0"/>
              <a:buNone/>
              <a:defRPr/>
            </a:pPr>
            <a:r>
              <a:rPr lang="de-DE" altLang="de-DE" sz="1300" dirty="0">
                <a:latin typeface="Arial" charset="0"/>
              </a:rPr>
              <a:t>können. </a:t>
            </a:r>
            <a:r>
              <a:rPr lang="de-DE" altLang="de-DE" sz="1300" dirty="0"/>
              <a:t>Wir setzen uns dafür ein, dass Themen nachhaltiger Entwicklung</a:t>
            </a:r>
          </a:p>
          <a:p>
            <a:pPr>
              <a:buFont typeface="Arial" panose="020B0604020202020204" pitchFamily="34" charset="0"/>
              <a:buNone/>
              <a:defRPr/>
            </a:pPr>
            <a:r>
              <a:rPr lang="de-DE" altLang="de-DE" sz="1300" dirty="0"/>
              <a:t>fester Ausbildungsinhalt von modebezogenen 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a:t>
            </a:r>
          </a:p>
          <a:p>
            <a:pPr>
              <a:buFont typeface="Arial" panose="020B0604020202020204" pitchFamily="34" charset="0"/>
              <a:buNone/>
              <a:defRPr/>
            </a:pPr>
            <a:r>
              <a:rPr lang="de-DE" dirty="0"/>
              <a:t>Gästen aus Produktionsländern und die Durchführung von Workshops, die</a:t>
            </a:r>
          </a:p>
          <a:p>
            <a:pPr>
              <a:buFont typeface="Arial" panose="020B0604020202020204" pitchFamily="34" charset="0"/>
              <a:buNone/>
              <a:defRPr/>
            </a:pPr>
            <a:r>
              <a:rPr lang="de-DE" dirty="0"/>
              <a:t>sich an 16 Bildungsmodulen orientieren, 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a:t>
            </a:r>
          </a:p>
          <a:p>
            <a:pPr>
              <a:buFont typeface="Arial" panose="020B0604020202020204" pitchFamily="34" charset="0"/>
              <a:buNone/>
              <a:defRPr/>
            </a:pPr>
            <a:r>
              <a:rPr lang="de-DE" dirty="0"/>
              <a:t>oder bei Semesterprojekten (Interviews,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a:t>
            </a:r>
          </a:p>
          <a:p>
            <a:pPr>
              <a:buFont typeface="Arial" panose="020B0604020202020204" pitchFamily="34" charset="0"/>
              <a:buNone/>
              <a:defRPr/>
            </a:pPr>
            <a:r>
              <a:rPr lang="de-DE" altLang="de-DE" dirty="0">
                <a:latin typeface="Arial" charset="0"/>
              </a:rPr>
              <a:t>Hintergrundinformationen 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a:t>
            </a:r>
          </a:p>
          <a:p>
            <a:pPr>
              <a:buFont typeface="Arial" panose="020B0604020202020204" pitchFamily="34" charset="0"/>
              <a:buNone/>
              <a:defRPr/>
            </a:pPr>
            <a:r>
              <a:rPr lang="de-DE" dirty="0"/>
              <a:t>gibt‘s auf der </a:t>
            </a:r>
            <a:r>
              <a:rPr lang="de-DE" dirty="0" err="1"/>
              <a:t>FairSchnitt</a:t>
            </a:r>
            <a:r>
              <a:rPr lang="de-DE" dirty="0"/>
              <a:t> Webseite)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1E3A967-352A-49F6-BDF4-A0B8189C25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pPr hangingPunct="1">
              <a:lnSpc>
                <a:spcPct val="100000"/>
              </a:lnSpc>
              <a:buSzPct val="45000"/>
              <a:buFont typeface="Wingdings" panose="05000000000000000000" pitchFamily="2" charset="2"/>
              <a:buNone/>
            </a:pPr>
            <a:fld id="{73578366-D38C-4580-BC94-91C492A67E07}" type="slidenum">
              <a:rPr lang="de-DE" altLang="de-DE" sz="1200" smtClean="0">
                <a:solidFill>
                  <a:srgbClr val="000000"/>
                </a:solidFill>
                <a:latin typeface="Times New Roman" panose="02020603050405020304" pitchFamily="18" charset="0"/>
              </a:rPr>
              <a:pPr hangingPunct="1">
                <a:lnSpc>
                  <a:spcPct val="100000"/>
                </a:lnSpc>
                <a:buSzPct val="45000"/>
                <a:buFont typeface="Wingdings" panose="05000000000000000000" pitchFamily="2" charset="2"/>
                <a:buNone/>
              </a:pPr>
              <a:t>4</a:t>
            </a:fld>
            <a:endParaRPr lang="de-DE" altLang="de-DE" sz="1200">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01705809-1E6D-446A-95E5-CE5370A1F397}"/>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596B9C21-2637-403E-8385-5CDA544C734F}"/>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r>
              <a:rPr lang="de-DE" altLang="de-DE" sz="1200">
                <a:solidFill>
                  <a:srgbClr val="000000"/>
                </a:solidFill>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rPr>
              <a:t>Soziale Verantwortung = ihr wirtschaftliches Handeln sozial verantwortlich gestalten</a:t>
            </a:r>
          </a:p>
          <a:p>
            <a:pPr eaLnBrk="1" hangingPunct="1">
              <a:spcBef>
                <a:spcPts val="450"/>
              </a:spcBef>
              <a:buSzPct val="100000"/>
            </a:pPr>
            <a:r>
              <a:rPr lang="de-DE" altLang="de-DE" sz="1200">
                <a:solidFill>
                  <a:srgbClr val="000000"/>
                </a:solidFill>
              </a:rPr>
              <a:t>3.  Eigene Kodizes ernst nehmen und effektive Maßnahmen zur Umsetzung </a:t>
            </a:r>
          </a:p>
          <a:p>
            <a:pPr eaLnBrk="1" hangingPunct="1">
              <a:spcBef>
                <a:spcPts val="450"/>
              </a:spcBef>
              <a:buSzPct val="100000"/>
            </a:pPr>
            <a:r>
              <a:rPr lang="de-DE" altLang="de-DE" sz="1200">
                <a:solidFill>
                  <a:srgbClr val="000000"/>
                </a:solidFill>
              </a:rPr>
              <a:t>6. Nicht nur rein kommerzielle audits</a:t>
            </a:r>
          </a:p>
          <a:p>
            <a:pPr eaLnBrk="1" hangingPunct="1">
              <a:spcBef>
                <a:spcPts val="450"/>
              </a:spcBef>
              <a:buSzPct val="100000"/>
            </a:pPr>
            <a:endParaRPr lang="de-DE" altLang="de-DE" sz="1200">
              <a:solidFill>
                <a:srgbClr val="000000"/>
              </a:solidFill>
            </a:endParaRPr>
          </a:p>
        </p:txBody>
      </p:sp>
      <p:sp>
        <p:nvSpPr>
          <p:cNvPr id="21509" name="Text Box 3">
            <a:extLst>
              <a:ext uri="{FF2B5EF4-FFF2-40B4-BE49-F238E27FC236}">
                <a16:creationId xmlns:a16="http://schemas.microsoft.com/office/drawing/2014/main" id="{A6A58110-E319-481B-965C-5AF19B8399A6}"/>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FD34B1DB-4741-40D6-AC12-B38F78C46AC4}" type="slidenum">
              <a:rPr lang="de-DE" altLang="de-DE" sz="1200">
                <a:solidFill>
                  <a:srgbClr val="003366"/>
                </a:solidFill>
                <a:latin typeface="Times New Roman" panose="02020603050405020304" pitchFamily="18" charset="0"/>
              </a:rPr>
              <a:pPr algn="r" eaLnBrk="1" hangingPunct="1">
                <a:buSzPct val="100000"/>
              </a:pPr>
              <a:t>4</a:t>
            </a:fld>
            <a:endParaRPr lang="de-DE" altLang="de-DE" sz="1200">
              <a:solidFill>
                <a:srgbClr val="003366"/>
              </a:solidFill>
              <a:latin typeface="Times New Roman" panose="02020603050405020304" pitchFamily="18" charset="0"/>
            </a:endParaRPr>
          </a:p>
        </p:txBody>
      </p:sp>
      <p:sp>
        <p:nvSpPr>
          <p:cNvPr id="93190" name="Notizenplatzhalter 1">
            <a:extLst>
              <a:ext uri="{FF2B5EF4-FFF2-40B4-BE49-F238E27FC236}">
                <a16:creationId xmlns:a16="http://schemas.microsoft.com/office/drawing/2014/main" id="{0EA64977-EC4B-4DBF-BF77-88E5C6568F7A}"/>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7B3B7B4-7516-4784-BBBD-94E099510C3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F8AAD891-4B10-4A93-84A3-11F02FD72803}" type="slidenum">
              <a:rPr lang="de-DE" altLang="de-DE" sz="1200" smtClean="0">
                <a:solidFill>
                  <a:srgbClr val="000000"/>
                </a:solidFill>
                <a:latin typeface="Times New Roman" panose="02020603050405020304" pitchFamily="18" charset="0"/>
              </a:rPr>
              <a:pPr/>
              <a:t>5</a:t>
            </a:fld>
            <a:endParaRPr lang="de-DE" altLang="de-DE" sz="1200">
              <a:solidFill>
                <a:srgbClr val="000000"/>
              </a:solidFill>
              <a:latin typeface="Times New Roman" panose="02020603050405020304" pitchFamily="18" charset="0"/>
            </a:endParaRPr>
          </a:p>
        </p:txBody>
      </p:sp>
      <p:sp>
        <p:nvSpPr>
          <p:cNvPr id="23555" name="Rectangle 1">
            <a:extLst>
              <a:ext uri="{FF2B5EF4-FFF2-40B4-BE49-F238E27FC236}">
                <a16:creationId xmlns:a16="http://schemas.microsoft.com/office/drawing/2014/main" id="{4DE3CB2A-457C-4230-BE20-0D755D999F2C}"/>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3EB50549-0792-497F-8FED-0E3122428C10}"/>
              </a:ext>
            </a:extLst>
          </p:cNvPr>
          <p:cNvSpPr>
            <a:spLocks noChangeArrowheads="1"/>
          </p:cNvSpPr>
          <p:nvPr>
            <p:ph type="body" idx="1"/>
          </p:nvPr>
        </p:nvSpPr>
        <p:spPr>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CBA9EF6-D0F8-468A-AC5D-9B3A5D1B51D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BAFD3D35-BD8E-45EC-9F7F-F773E03F3158}" type="slidenum">
              <a:rPr lang="de-DE" altLang="de-DE" sz="1200" smtClean="0">
                <a:solidFill>
                  <a:srgbClr val="000000"/>
                </a:solidFill>
                <a:latin typeface="Times New Roman" panose="02020603050405020304" pitchFamily="18" charset="0"/>
              </a:rPr>
              <a:pPr/>
              <a:t>6</a:t>
            </a:fld>
            <a:endParaRPr lang="de-DE" altLang="de-DE" sz="1200">
              <a:solidFill>
                <a:srgbClr val="000000"/>
              </a:solidFill>
              <a:latin typeface="Times New Roman" panose="02020603050405020304" pitchFamily="18" charset="0"/>
            </a:endParaRPr>
          </a:p>
        </p:txBody>
      </p:sp>
      <p:sp>
        <p:nvSpPr>
          <p:cNvPr id="25603" name="Rectangle 1">
            <a:extLst>
              <a:ext uri="{FF2B5EF4-FFF2-40B4-BE49-F238E27FC236}">
                <a16:creationId xmlns:a16="http://schemas.microsoft.com/office/drawing/2014/main" id="{50A37B07-F1AF-4180-8B96-7DD91CA31223}"/>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02DD83EE-D40A-490F-95BA-0BF64520DDA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25605" name="Text Box 3">
            <a:extLst>
              <a:ext uri="{FF2B5EF4-FFF2-40B4-BE49-F238E27FC236}">
                <a16:creationId xmlns:a16="http://schemas.microsoft.com/office/drawing/2014/main" id="{B700AB64-50CB-4271-B3C7-5DE99009F60A}"/>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5D4F060B-2F09-4EDA-85C7-931958042205}" type="slidenum">
              <a:rPr lang="de-DE" altLang="de-DE" sz="1200">
                <a:solidFill>
                  <a:srgbClr val="003366"/>
                </a:solidFill>
                <a:latin typeface="Times New Roman" panose="02020603050405020304" pitchFamily="18" charset="0"/>
              </a:rPr>
              <a:pPr algn="r" eaLnBrk="1" hangingPunct="1">
                <a:buSzPct val="100000"/>
              </a:pPr>
              <a:t>6</a:t>
            </a:fld>
            <a:endParaRPr lang="de-DE" altLang="de-DE" sz="1200">
              <a:solidFill>
                <a:srgbClr val="003366"/>
              </a:solidFill>
              <a:latin typeface="Times New Roman" panose="02020603050405020304" pitchFamily="18" charset="0"/>
            </a:endParaRPr>
          </a:p>
        </p:txBody>
      </p:sp>
      <p:sp>
        <p:nvSpPr>
          <p:cNvPr id="25606" name="Notizenplatzhalter 1">
            <a:extLst>
              <a:ext uri="{FF2B5EF4-FFF2-40B4-BE49-F238E27FC236}">
                <a16:creationId xmlns:a16="http://schemas.microsoft.com/office/drawing/2014/main" id="{56D7A307-71AA-4547-862E-BDD6535410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D82AE99-CD38-4811-85DB-C6A8DA44E7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0D3199EE-36E9-4BDC-81B4-7A762FBD543B}" type="slidenum">
              <a:rPr lang="de-DE" altLang="de-DE" sz="1200" smtClean="0">
                <a:solidFill>
                  <a:srgbClr val="000000"/>
                </a:solidFill>
                <a:latin typeface="Times New Roman" panose="02020603050405020304" pitchFamily="18" charset="0"/>
              </a:rPr>
              <a:pPr/>
              <a:t>7</a:t>
            </a:fld>
            <a:endParaRPr lang="de-DE" altLang="de-DE" sz="1200">
              <a:solidFill>
                <a:srgbClr val="000000"/>
              </a:solidFill>
              <a:latin typeface="Times New Roman" panose="02020603050405020304" pitchFamily="18" charset="0"/>
            </a:endParaRPr>
          </a:p>
        </p:txBody>
      </p:sp>
      <p:sp>
        <p:nvSpPr>
          <p:cNvPr id="27651" name="Rectangle 1">
            <a:extLst>
              <a:ext uri="{FF2B5EF4-FFF2-40B4-BE49-F238E27FC236}">
                <a16:creationId xmlns:a16="http://schemas.microsoft.com/office/drawing/2014/main" id="{FE98877D-B739-42EF-9209-FCA80B448EB5}"/>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AE723B0B-DB92-4063-BCDC-A931A93FE20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27653" name="Text Box 3">
            <a:extLst>
              <a:ext uri="{FF2B5EF4-FFF2-40B4-BE49-F238E27FC236}">
                <a16:creationId xmlns:a16="http://schemas.microsoft.com/office/drawing/2014/main" id="{34224DAD-6762-4581-9F85-9D5099F6B570}"/>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69DBBCEC-17D9-4440-BEEF-A1A4BF19C12C}" type="slidenum">
              <a:rPr lang="de-DE" altLang="de-DE" sz="1200">
                <a:solidFill>
                  <a:srgbClr val="003366"/>
                </a:solidFill>
                <a:latin typeface="Times New Roman" panose="02020603050405020304" pitchFamily="18" charset="0"/>
              </a:rPr>
              <a:pPr algn="r" eaLnBrk="1" hangingPunct="1">
                <a:buSzPct val="100000"/>
              </a:pPr>
              <a:t>7</a:t>
            </a:fld>
            <a:endParaRPr lang="de-DE" altLang="de-DE" sz="1200">
              <a:solidFill>
                <a:srgbClr val="003366"/>
              </a:solidFill>
              <a:latin typeface="Times New Roman" panose="02020603050405020304" pitchFamily="18" charset="0"/>
            </a:endParaRPr>
          </a:p>
        </p:txBody>
      </p:sp>
      <p:sp>
        <p:nvSpPr>
          <p:cNvPr id="27654" name="Notizenplatzhalter 1">
            <a:extLst>
              <a:ext uri="{FF2B5EF4-FFF2-40B4-BE49-F238E27FC236}">
                <a16:creationId xmlns:a16="http://schemas.microsoft.com/office/drawing/2014/main" id="{7DF7B432-1472-4C28-B853-63E0CAD7DB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Die folgenden Angaben beruhen auf einer Online-Umfrage unter 1.011 Personen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zwischen 18 und 69 Jahren in Deutschland, die Greenpeace im September 2015 in Auftrag gegeben hat.</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Die genannte Zahl ist die Durchschnittszahl. Ein Drittel der Befragten gab sogar an,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100 bis über 300 Teile im Schrank zu haben. Dabei besitzen Frauen im Durchschnitt</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mit 118 Kleidungsstücken deutlich mehr als Männer, die im Durchschnitt 73 Teile besitzen.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Insgesamt beeinflussen Geschlecht, Einkommen, Bildung und Herkunft die Kleidermengen im Schrank:</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So besitzen Frauen aus dem Westen Deutschlands am meisten Kleidung.</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Ebenso führt mehr Bildung und Einkommen zu deutlich mehr Kleidung.</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Jedes fünfte Kleidungsstück (19%) wird so gut wie nie getragen.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Das summiert sich auf eine Milliarde Kleidungsstücke, die ungenutzt im Schrank liegen.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Anmerkung: Angabe aus dem Buch Todschick, Seite 197: </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„Allerdings werden von diesem wahren Kleiderberg nur 40 % überhaupt getragen.</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Der große Rest bleibt im Schrank“</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rgbClr val="003366"/>
                </a:solidFill>
                <a:latin typeface="Calibri" panose="020F0502020204030204" pitchFamily="34" charset="0"/>
                <a:ea typeface="Microsoft YaHei" panose="020B0503020204020204" pitchFamily="34" charset="-122"/>
                <a:cs typeface="Calibri" panose="020F0502020204030204" pitchFamily="34" charset="0"/>
              </a:rPr>
              <a:t>Quelle: https://www.greenpeace.de/sites/www.greenpeace.de/files/publications/20151123_greenpeace_modekonsum_flyer.pdf,</a:t>
            </a:r>
          </a:p>
          <a:p>
            <a:pPr marL="228600" indent="-228600">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solidFill>
                  <a:srgbClr val="003366"/>
                </a:solidFill>
                <a:latin typeface="Calibri" panose="020F0502020204030204" pitchFamily="34" charset="0"/>
                <a:ea typeface="Microsoft YaHei" panose="020B0503020204020204" pitchFamily="34" charset="-122"/>
                <a:cs typeface="Calibri" panose="020F0502020204030204" pitchFamily="34" charset="0"/>
              </a:rPr>
              <a:t>Zugriff 31.07.2019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9A140D6-4EDD-45F9-940C-63EA28C565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B3D81155-30E1-44D1-938B-B2E6107C023C}" type="slidenum">
              <a:rPr lang="de-DE" altLang="de-DE" sz="1200" smtClean="0">
                <a:solidFill>
                  <a:srgbClr val="000000"/>
                </a:solidFill>
                <a:latin typeface="Times New Roman" panose="02020603050405020304" pitchFamily="18" charset="0"/>
              </a:rPr>
              <a:pPr/>
              <a:t>8</a:t>
            </a:fld>
            <a:endParaRPr lang="de-DE" altLang="de-DE" sz="1200">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F621547F-EA8F-4682-B870-CD79351E5C35}"/>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a:extLst>
              <a:ext uri="{FF2B5EF4-FFF2-40B4-BE49-F238E27FC236}">
                <a16:creationId xmlns:a16="http://schemas.microsoft.com/office/drawing/2014/main" id="{DC6FCD23-39D5-4E73-AEF4-253264678E2A}"/>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29701" name="Text Box 3">
            <a:extLst>
              <a:ext uri="{FF2B5EF4-FFF2-40B4-BE49-F238E27FC236}">
                <a16:creationId xmlns:a16="http://schemas.microsoft.com/office/drawing/2014/main" id="{215A070B-976B-4655-B26D-B23C25D74F6C}"/>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CF940A5F-9FD3-4F6D-8281-CC59DCB79DA1}" type="slidenum">
              <a:rPr lang="de-DE" altLang="de-DE" sz="1200">
                <a:solidFill>
                  <a:srgbClr val="003366"/>
                </a:solidFill>
                <a:latin typeface="Times New Roman" panose="02020603050405020304" pitchFamily="18" charset="0"/>
              </a:rPr>
              <a:pPr algn="r" eaLnBrk="1" hangingPunct="1">
                <a:buSzPct val="100000"/>
              </a:pPr>
              <a:t>8</a:t>
            </a:fld>
            <a:endParaRPr lang="de-DE" altLang="de-DE" sz="1200">
              <a:solidFill>
                <a:srgbClr val="003366"/>
              </a:solidFill>
              <a:latin typeface="Times New Roman" panose="02020603050405020304" pitchFamily="18" charset="0"/>
            </a:endParaRPr>
          </a:p>
        </p:txBody>
      </p:sp>
      <p:sp>
        <p:nvSpPr>
          <p:cNvPr id="29702" name="Notizenplatzhalter 1">
            <a:extLst>
              <a:ext uri="{FF2B5EF4-FFF2-40B4-BE49-F238E27FC236}">
                <a16:creationId xmlns:a16="http://schemas.microsoft.com/office/drawing/2014/main" id="{01D638B8-5DFF-4FCE-8A0F-F203C9039B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ea typeface="Microsoft YaHei" panose="020B0503020204020204" pitchFamily="34" charset="-122"/>
              </a:rPr>
              <a:t>Es kann zunächst gefragt werden, was der eigene persönliche jährliche Konsum ist</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ea typeface="Microsoft YaHei" panose="020B0503020204020204" pitchFamily="34" charset="-122"/>
              </a:rPr>
              <a:t>und dann im zweiten Schritt wieviel für den Durchschnitt geschätzt wird.</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a typeface="Microsoft YaHei" panose="020B0503020204020204" pitchFamily="34" charset="-122"/>
            </a:endParaRP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E92BA26-8DD4-4E35-8536-8E9C2FFED0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DB9FC214-5976-4296-8492-D674E162BDF6}" type="slidenum">
              <a:rPr lang="de-DE" altLang="de-DE" sz="1200" smtClean="0">
                <a:solidFill>
                  <a:srgbClr val="000000"/>
                </a:solidFill>
                <a:latin typeface="Times New Roman" panose="02020603050405020304" pitchFamily="18" charset="0"/>
              </a:rPr>
              <a:pPr/>
              <a:t>9</a:t>
            </a:fld>
            <a:endParaRPr lang="de-DE" altLang="de-DE" sz="1200">
              <a:solidFill>
                <a:srgbClr val="000000"/>
              </a:solidFill>
              <a:latin typeface="Times New Roman" panose="02020603050405020304" pitchFamily="18" charset="0"/>
            </a:endParaRPr>
          </a:p>
        </p:txBody>
      </p:sp>
      <p:sp>
        <p:nvSpPr>
          <p:cNvPr id="31747" name="Rectangle 1">
            <a:extLst>
              <a:ext uri="{FF2B5EF4-FFF2-40B4-BE49-F238E27FC236}">
                <a16:creationId xmlns:a16="http://schemas.microsoft.com/office/drawing/2014/main" id="{5BEA0DBD-7079-45E0-869C-D0572D1D967C}"/>
              </a:ext>
            </a:extLst>
          </p:cNvPr>
          <p:cNvSpPr>
            <a:spLocks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77759547-C241-49B9-8BB5-06FCDE3F9BA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a:solidFill>
                  <a:srgbClr val="000000"/>
                </a:solidFill>
              </a:rPr>
              <a:t>Für den Kontext zu folgendem Input zu Einkaufspraxis und Auswirkungen auf Arbeitsbedingungen:</a:t>
            </a:r>
          </a:p>
          <a:p>
            <a:pPr eaLnBrk="1" hangingPunct="1">
              <a:spcBef>
                <a:spcPts val="450"/>
              </a:spcBef>
              <a:buSzPct val="100000"/>
            </a:pPr>
            <a:r>
              <a:rPr lang="de-DE" altLang="de-DE" sz="1200">
                <a:solidFill>
                  <a:srgbClr val="000000"/>
                </a:solidFill>
              </a:rPr>
              <a:t>Textile Kette kurz erläutern (lassen)</a:t>
            </a:r>
          </a:p>
          <a:p>
            <a:pPr eaLnBrk="1" hangingPunct="1">
              <a:spcBef>
                <a:spcPts val="450"/>
              </a:spcBef>
              <a:buSzPct val="100000"/>
            </a:pPr>
            <a:r>
              <a:rPr lang="de-DE" altLang="de-DE" sz="1200">
                <a:solidFill>
                  <a:srgbClr val="000000"/>
                </a:solidFill>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endParaRPr>
          </a:p>
          <a:p>
            <a:pPr eaLnBrk="1" hangingPunct="1">
              <a:spcBef>
                <a:spcPts val="450"/>
              </a:spcBef>
              <a:buSzPct val="100000"/>
            </a:pPr>
            <a:r>
              <a:rPr lang="de-DE" altLang="de-DE" sz="1200" i="1">
                <a:solidFill>
                  <a:srgbClr val="000000"/>
                </a:solidFill>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endParaRPr>
          </a:p>
        </p:txBody>
      </p:sp>
      <p:sp>
        <p:nvSpPr>
          <p:cNvPr id="31749" name="Text Box 3">
            <a:extLst>
              <a:ext uri="{FF2B5EF4-FFF2-40B4-BE49-F238E27FC236}">
                <a16:creationId xmlns:a16="http://schemas.microsoft.com/office/drawing/2014/main" id="{CD9183A2-35BA-4BFB-9C9B-E18C324DE54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501B4D13-0980-45F4-AC8D-08784149AE6F}" type="slidenum">
              <a:rPr lang="de-DE" altLang="de-DE" sz="1200">
                <a:solidFill>
                  <a:srgbClr val="003366"/>
                </a:solidFill>
                <a:latin typeface="Times New Roman" panose="02020603050405020304" pitchFamily="18" charset="0"/>
              </a:rPr>
              <a:pPr algn="r" eaLnBrk="1" hangingPunct="1">
                <a:buSzPct val="100000"/>
              </a:pPr>
              <a:t>9</a:t>
            </a:fld>
            <a:endParaRPr lang="de-DE" altLang="de-DE" sz="1200">
              <a:solidFill>
                <a:srgbClr val="003366"/>
              </a:solidFill>
              <a:latin typeface="Times New Roman" panose="02020603050405020304" pitchFamily="18" charset="0"/>
            </a:endParaRPr>
          </a:p>
        </p:txBody>
      </p:sp>
      <p:sp>
        <p:nvSpPr>
          <p:cNvPr id="31750" name="Notizenplatzhalter 1">
            <a:extLst>
              <a:ext uri="{FF2B5EF4-FFF2-40B4-BE49-F238E27FC236}">
                <a16:creationId xmlns:a16="http://schemas.microsoft.com/office/drawing/2014/main" id="{AB877903-FA5F-4598-B994-B170AA8683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Die Abbildung auf der Folie bezieht sich auf Konsumausgaben im Jahr 2017.</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Angaben in Notizen auf 2015/2016, jedoch sind keine wesentlichen Unterschiede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zu erkennen.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Die Deutschen gaben im Jahr 2016 im Durchschnitt 108 EUR für Bekleidung und Schuhe aus</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 – pro Haushalt und Monat – das sind etwa 4,5 % der gesamten Konsumausgaben.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latin typeface="Arial" panose="020B0604020202020204" pitchFamily="34" charset="0"/>
              </a:rPr>
              <a:t>Manche Haushalte sind dabei Ein-Personen-Haushalte, in anderen leben mehr Personen.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Zu beachten ist, dass trotz des Bestandes von durchschnittlich 95 Kleidungsstücken pro Person,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monatlich pro Haushalt über 100 EUR für Bekleidung und Schuhe ausgegeben werden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a:t>(davon fast alles für Neuanschaffungen, nur ca. 2 EUR für Reparaturen).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Quelle Abbildung:</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https://www.destatis.de/DE/Themen/Gesellschaft-Umwelt/Einkommen-Konsum-Lebensbedingungen/_Grafik/_Statisch/Konsumausgaben_Bereiche.png?__blob=poster&amp;v=2,</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Zugriff 06.08.2019</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Quelle Infos Notizen: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https://www.destatis.de/DE/Themen/Querschnitt/Jahrbuch/jb-einkommenKonsumLeben.pdf?__blob=publicationFile&amp;v=6,</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Zugriff 06.08.2019</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endParaRPr lang="de-DE" altLang="de-DE">
              <a:latin typeface="Arial" panose="020B0604020202020204" pitchFamily="34" charset="0"/>
            </a:endParaRP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Zusätzliche Info:</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Jeder Deutsche kauft 26 kg Kleidung im Jahr.</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latin typeface="Arial" panose="020B0604020202020204" pitchFamily="34" charset="0"/>
              </a:rPr>
              <a:t>Quelle: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https://fashionunited.de/nachrichten/mode/neuer-spitzenwert-jeder-bundesbuerger-kauft-26-kilo-kleidung-im-jahr/2018082329086,</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Lst>
            </a:pPr>
            <a:r>
              <a:rPr lang="de-DE" altLang="de-DE" i="1"/>
              <a:t>Zugriff 01.08.2019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CE08613-D881-4410-8A31-B4DA7175D1E1}"/>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5" name="AutoShape 3">
            <a:extLst>
              <a:ext uri="{FF2B5EF4-FFF2-40B4-BE49-F238E27FC236}">
                <a16:creationId xmlns:a16="http://schemas.microsoft.com/office/drawing/2014/main" id="{4B50F504-512E-4E12-8333-F42BF35C004C}"/>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pic>
        <p:nvPicPr>
          <p:cNvPr id="6" name="Grafik 14">
            <a:extLst>
              <a:ext uri="{FF2B5EF4-FFF2-40B4-BE49-F238E27FC236}">
                <a16:creationId xmlns:a16="http://schemas.microsoft.com/office/drawing/2014/main" id="{F0C3CE50-00B4-4CC0-84C2-FE003196F2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26988"/>
            <a:ext cx="3419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809E72-A89E-4948-BDB8-D7F98B8278D6}"/>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r>
              <a:rPr lang="de-DE" altLang="de-DE"/>
              <a:t>05.12.16</a:t>
            </a:r>
          </a:p>
        </p:txBody>
      </p:sp>
      <p:sp>
        <p:nvSpPr>
          <p:cNvPr id="8" name="Rectangle 15">
            <a:extLst>
              <a:ext uri="{FF2B5EF4-FFF2-40B4-BE49-F238E27FC236}">
                <a16:creationId xmlns:a16="http://schemas.microsoft.com/office/drawing/2014/main" id="{7F450273-588E-4CAB-B7E2-3182BA56A1C5}"/>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ltLang="de-DE"/>
              <a:t>Multiplikatorin I Hochschule </a:t>
            </a:r>
          </a:p>
        </p:txBody>
      </p:sp>
      <p:sp>
        <p:nvSpPr>
          <p:cNvPr id="9" name="Rectangle 17">
            <a:extLst>
              <a:ext uri="{FF2B5EF4-FFF2-40B4-BE49-F238E27FC236}">
                <a16:creationId xmlns:a16="http://schemas.microsoft.com/office/drawing/2014/main" id="{AFC0D876-A8AC-447F-94E0-AF7235233C5B}"/>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6B78914D-31B2-4FEA-A238-D28D0135B86B}" type="slidenum">
              <a:rPr lang="de-DE" altLang="de-DE"/>
              <a:pPr>
                <a:defRPr/>
              </a:pPr>
              <a:t>‹Nr.›</a:t>
            </a:fld>
            <a:endParaRPr lang="de-DE" altLang="de-DE"/>
          </a:p>
        </p:txBody>
      </p:sp>
    </p:spTree>
    <p:extLst>
      <p:ext uri="{BB962C8B-B14F-4D97-AF65-F5344CB8AC3E}">
        <p14:creationId xmlns:p14="http://schemas.microsoft.com/office/powerpoint/2010/main" val="300975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09E5E678-07F9-4C4A-AF3D-D193B388A582}"/>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5" name="Rectangle 14">
            <a:extLst>
              <a:ext uri="{FF2B5EF4-FFF2-40B4-BE49-F238E27FC236}">
                <a16:creationId xmlns:a16="http://schemas.microsoft.com/office/drawing/2014/main" id="{3DFEFB0F-230F-487A-A5E3-9F935291BB75}"/>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71A4772F-E646-49ED-91A7-D4DAD5BFE35E}"/>
              </a:ext>
            </a:extLst>
          </p:cNvPr>
          <p:cNvSpPr>
            <a:spLocks noGrp="1" noChangeArrowheads="1"/>
          </p:cNvSpPr>
          <p:nvPr>
            <p:ph type="sldNum" sz="quarter" idx="12"/>
          </p:nvPr>
        </p:nvSpPr>
        <p:spPr>
          <a:ln/>
        </p:spPr>
        <p:txBody>
          <a:bodyPr/>
          <a:lstStyle>
            <a:lvl1pPr>
              <a:defRPr/>
            </a:lvl1pPr>
          </a:lstStyle>
          <a:p>
            <a:pPr>
              <a:defRPr/>
            </a:pPr>
            <a:fld id="{0D9012CF-180D-4EDB-96C6-DFA4D8472E28}" type="slidenum">
              <a:rPr lang="de-DE" altLang="de-DE"/>
              <a:pPr>
                <a:defRPr/>
              </a:pPr>
              <a:t>‹Nr.›</a:t>
            </a:fld>
            <a:endParaRPr lang="de-DE" altLang="de-DE"/>
          </a:p>
        </p:txBody>
      </p:sp>
    </p:spTree>
    <p:extLst>
      <p:ext uri="{BB962C8B-B14F-4D97-AF65-F5344CB8AC3E}">
        <p14:creationId xmlns:p14="http://schemas.microsoft.com/office/powerpoint/2010/main" val="365034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8C00F1C1-C431-4CF3-AA87-6EE86BF78F56}"/>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5" name="Rectangle 14">
            <a:extLst>
              <a:ext uri="{FF2B5EF4-FFF2-40B4-BE49-F238E27FC236}">
                <a16:creationId xmlns:a16="http://schemas.microsoft.com/office/drawing/2014/main" id="{A859C116-A20A-4D94-A17F-2CFB5D0F0187}"/>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EB0F06EE-10D9-4E56-9648-A8B2C8A32935}"/>
              </a:ext>
            </a:extLst>
          </p:cNvPr>
          <p:cNvSpPr>
            <a:spLocks noGrp="1" noChangeArrowheads="1"/>
          </p:cNvSpPr>
          <p:nvPr>
            <p:ph type="sldNum" sz="quarter" idx="12"/>
          </p:nvPr>
        </p:nvSpPr>
        <p:spPr>
          <a:ln/>
        </p:spPr>
        <p:txBody>
          <a:bodyPr/>
          <a:lstStyle>
            <a:lvl1pPr>
              <a:defRPr/>
            </a:lvl1pPr>
          </a:lstStyle>
          <a:p>
            <a:pPr>
              <a:defRPr/>
            </a:pPr>
            <a:fld id="{29FF69CB-4FAD-4E9C-BF7C-B79180F06DC3}" type="slidenum">
              <a:rPr lang="de-DE" altLang="de-DE"/>
              <a:pPr>
                <a:defRPr/>
              </a:pPr>
              <a:t>‹Nr.›</a:t>
            </a:fld>
            <a:endParaRPr lang="de-DE" altLang="de-DE"/>
          </a:p>
        </p:txBody>
      </p:sp>
    </p:spTree>
    <p:extLst>
      <p:ext uri="{BB962C8B-B14F-4D97-AF65-F5344CB8AC3E}">
        <p14:creationId xmlns:p14="http://schemas.microsoft.com/office/powerpoint/2010/main" val="387515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05998618-0357-45F4-B1D6-E8D95E7FCB65}"/>
              </a:ext>
            </a:extLst>
          </p:cNvPr>
          <p:cNvSpPr>
            <a:spLocks noGrp="1"/>
          </p:cNvSpPr>
          <p:nvPr>
            <p:ph type="dt" sz="half" idx="10"/>
          </p:nvPr>
        </p:nvSpPr>
        <p:spPr/>
        <p:txBody>
          <a:bodyPr/>
          <a:lstStyle>
            <a:lvl1pPr>
              <a:defRPr/>
            </a:lvl1pPr>
          </a:lstStyle>
          <a:p>
            <a:pPr>
              <a:defRPr/>
            </a:pPr>
            <a:r>
              <a:rPr lang="de-DE" altLang="de-DE"/>
              <a:t>05.12.16</a:t>
            </a:r>
          </a:p>
        </p:txBody>
      </p:sp>
      <p:sp>
        <p:nvSpPr>
          <p:cNvPr id="5" name="Fußzeilenplatzhalter 4">
            <a:extLst>
              <a:ext uri="{FF2B5EF4-FFF2-40B4-BE49-F238E27FC236}">
                <a16:creationId xmlns:a16="http://schemas.microsoft.com/office/drawing/2014/main" id="{E5B31661-B697-4E0D-952E-0C2D63D0C511}"/>
              </a:ext>
            </a:extLst>
          </p:cNvPr>
          <p:cNvSpPr>
            <a:spLocks noGrp="1"/>
          </p:cNvSpPr>
          <p:nvPr>
            <p:ph type="ftr" sz="quarter" idx="11"/>
          </p:nvPr>
        </p:nvSpPr>
        <p:spPr/>
        <p:txBody>
          <a:bodyPr/>
          <a:lstStyle>
            <a:lvl1pPr>
              <a:defRPr/>
            </a:lvl1pPr>
          </a:lstStyle>
          <a:p>
            <a:pPr>
              <a:defRPr/>
            </a:pPr>
            <a:r>
              <a:rPr lang="de-DE" altLang="de-DE"/>
              <a:t>Multiplikatorin I Hochschule </a:t>
            </a:r>
          </a:p>
        </p:txBody>
      </p:sp>
      <p:sp>
        <p:nvSpPr>
          <p:cNvPr id="6" name="Foliennummernplatzhalter 5">
            <a:extLst>
              <a:ext uri="{FF2B5EF4-FFF2-40B4-BE49-F238E27FC236}">
                <a16:creationId xmlns:a16="http://schemas.microsoft.com/office/drawing/2014/main" id="{3F129D15-0DB6-41FC-9F22-145D58F9DDAC}"/>
              </a:ext>
            </a:extLst>
          </p:cNvPr>
          <p:cNvSpPr>
            <a:spLocks noGrp="1"/>
          </p:cNvSpPr>
          <p:nvPr>
            <p:ph type="sldNum" sz="quarter" idx="12"/>
          </p:nvPr>
        </p:nvSpPr>
        <p:spPr>
          <a:xfrm>
            <a:off x="84138" y="5946775"/>
            <a:ext cx="671512" cy="885825"/>
          </a:xfrm>
        </p:spPr>
        <p:txBody>
          <a:bodyPr/>
          <a:lstStyle>
            <a:lvl1pPr>
              <a:defRPr/>
            </a:lvl1pPr>
          </a:lstStyle>
          <a:p>
            <a:pPr>
              <a:defRPr/>
            </a:pPr>
            <a:fld id="{7035E090-8E9E-41AD-BC95-74084D77A46A}" type="slidenum">
              <a:rPr lang="de-DE" altLang="de-DE"/>
              <a:pPr>
                <a:defRPr/>
              </a:pPr>
              <a:t>‹Nr.›</a:t>
            </a:fld>
            <a:endParaRPr lang="de-DE" altLang="de-DE"/>
          </a:p>
        </p:txBody>
      </p:sp>
    </p:spTree>
    <p:extLst>
      <p:ext uri="{BB962C8B-B14F-4D97-AF65-F5344CB8AC3E}">
        <p14:creationId xmlns:p14="http://schemas.microsoft.com/office/powerpoint/2010/main" val="53495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5CEBF8AF-4373-41FE-8501-EA3BBCCA6D1C}"/>
              </a:ext>
            </a:extLst>
          </p:cNvPr>
          <p:cNvSpPr>
            <a:spLocks noGrp="1"/>
          </p:cNvSpPr>
          <p:nvPr>
            <p:ph type="dt" sz="half" idx="10"/>
          </p:nvPr>
        </p:nvSpPr>
        <p:spPr/>
        <p:txBody>
          <a:bodyPr/>
          <a:lstStyle>
            <a:lvl1pPr>
              <a:defRPr/>
            </a:lvl1pPr>
          </a:lstStyle>
          <a:p>
            <a:pPr>
              <a:defRPr/>
            </a:pPr>
            <a:r>
              <a:rPr lang="de-DE" altLang="de-DE"/>
              <a:t>05.12.16</a:t>
            </a:r>
          </a:p>
        </p:txBody>
      </p:sp>
      <p:sp>
        <p:nvSpPr>
          <p:cNvPr id="5" name="Fußzeilenplatzhalter 4">
            <a:extLst>
              <a:ext uri="{FF2B5EF4-FFF2-40B4-BE49-F238E27FC236}">
                <a16:creationId xmlns:a16="http://schemas.microsoft.com/office/drawing/2014/main" id="{938F4728-D6C9-4858-91E5-B8C524430865}"/>
              </a:ext>
            </a:extLst>
          </p:cNvPr>
          <p:cNvSpPr>
            <a:spLocks noGrp="1"/>
          </p:cNvSpPr>
          <p:nvPr>
            <p:ph type="ftr" sz="quarter" idx="11"/>
          </p:nvPr>
        </p:nvSpPr>
        <p:spPr/>
        <p:txBody>
          <a:bodyPr/>
          <a:lstStyle>
            <a:lvl1pPr>
              <a:defRPr/>
            </a:lvl1pPr>
          </a:lstStyle>
          <a:p>
            <a:pPr>
              <a:defRPr/>
            </a:pPr>
            <a:r>
              <a:rPr lang="de-DE" altLang="de-DE"/>
              <a:t>Multiplikatorin I Hochschule </a:t>
            </a:r>
          </a:p>
        </p:txBody>
      </p:sp>
      <p:sp>
        <p:nvSpPr>
          <p:cNvPr id="6" name="Foliennummernplatzhalter 5">
            <a:extLst>
              <a:ext uri="{FF2B5EF4-FFF2-40B4-BE49-F238E27FC236}">
                <a16:creationId xmlns:a16="http://schemas.microsoft.com/office/drawing/2014/main" id="{C9606CDC-289F-43C6-8C45-AAD241B03A3A}"/>
              </a:ext>
            </a:extLst>
          </p:cNvPr>
          <p:cNvSpPr>
            <a:spLocks noGrp="1"/>
          </p:cNvSpPr>
          <p:nvPr>
            <p:ph type="sldNum" sz="quarter" idx="12"/>
          </p:nvPr>
        </p:nvSpPr>
        <p:spPr>
          <a:xfrm>
            <a:off x="84138" y="5946775"/>
            <a:ext cx="671512" cy="885825"/>
          </a:xfrm>
        </p:spPr>
        <p:txBody>
          <a:bodyPr/>
          <a:lstStyle>
            <a:lvl1pPr>
              <a:defRPr/>
            </a:lvl1pPr>
          </a:lstStyle>
          <a:p>
            <a:pPr>
              <a:defRPr/>
            </a:pPr>
            <a:fld id="{454F20F7-20A9-4DBB-BDB8-9716917E22C6}" type="slidenum">
              <a:rPr lang="de-DE" altLang="de-DE"/>
              <a:pPr>
                <a:defRPr/>
              </a:pPr>
              <a:t>‹Nr.›</a:t>
            </a:fld>
            <a:endParaRPr lang="de-DE" altLang="de-DE"/>
          </a:p>
        </p:txBody>
      </p:sp>
    </p:spTree>
    <p:extLst>
      <p:ext uri="{BB962C8B-B14F-4D97-AF65-F5344CB8AC3E}">
        <p14:creationId xmlns:p14="http://schemas.microsoft.com/office/powerpoint/2010/main" val="1315024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a:extLst>
              <a:ext uri="{FF2B5EF4-FFF2-40B4-BE49-F238E27FC236}">
                <a16:creationId xmlns:a16="http://schemas.microsoft.com/office/drawing/2014/main" id="{F84B34E9-F6AF-4168-863D-AB1C41ABE886}"/>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6" name="Rectangle 14">
            <a:extLst>
              <a:ext uri="{FF2B5EF4-FFF2-40B4-BE49-F238E27FC236}">
                <a16:creationId xmlns:a16="http://schemas.microsoft.com/office/drawing/2014/main" id="{56D27777-38B2-4CA4-B5A5-D9E686761F92}"/>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326BB766-9615-4856-9564-44B6A37E9536}"/>
              </a:ext>
            </a:extLst>
          </p:cNvPr>
          <p:cNvSpPr>
            <a:spLocks noGrp="1" noChangeArrowheads="1"/>
          </p:cNvSpPr>
          <p:nvPr>
            <p:ph type="sldNum" sz="quarter" idx="12"/>
          </p:nvPr>
        </p:nvSpPr>
        <p:spPr>
          <a:ln/>
        </p:spPr>
        <p:txBody>
          <a:bodyPr/>
          <a:lstStyle>
            <a:lvl1pPr>
              <a:defRPr/>
            </a:lvl1pPr>
          </a:lstStyle>
          <a:p>
            <a:pPr>
              <a:defRPr/>
            </a:pPr>
            <a:fld id="{14547920-65B3-4113-9316-21580E5E4923}" type="slidenum">
              <a:rPr lang="de-DE" altLang="de-DE"/>
              <a:pPr>
                <a:defRPr/>
              </a:pPr>
              <a:t>‹Nr.›</a:t>
            </a:fld>
            <a:endParaRPr lang="de-DE" altLang="de-DE"/>
          </a:p>
        </p:txBody>
      </p:sp>
    </p:spTree>
    <p:extLst>
      <p:ext uri="{BB962C8B-B14F-4D97-AF65-F5344CB8AC3E}">
        <p14:creationId xmlns:p14="http://schemas.microsoft.com/office/powerpoint/2010/main" val="169281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23850" y="1581150"/>
            <a:ext cx="7770813" cy="146208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6FA93501-42BC-4C19-9333-5184A5984507}"/>
              </a:ext>
            </a:extLst>
          </p:cNvPr>
          <p:cNvSpPr>
            <a:spLocks noGrp="1"/>
          </p:cNvSpPr>
          <p:nvPr>
            <p:ph type="dt" idx="10"/>
          </p:nvPr>
        </p:nvSpPr>
        <p:spPr>
          <a:xfrm>
            <a:off x="2667000" y="6553200"/>
            <a:ext cx="1903413" cy="303213"/>
          </a:xfrm>
        </p:spPr>
        <p:txBody>
          <a:bodyPr/>
          <a:lstStyle>
            <a:lvl1pPr>
              <a:defRPr/>
            </a:lvl1pPr>
          </a:lstStyle>
          <a:p>
            <a:pPr>
              <a:defRPr/>
            </a:pPr>
            <a:r>
              <a:rPr lang="de-DE" altLang="de-DE"/>
              <a:t>05.12.16</a:t>
            </a:r>
          </a:p>
        </p:txBody>
      </p:sp>
      <p:sp>
        <p:nvSpPr>
          <p:cNvPr id="4" name="Fußzeilenplatzhalter 3">
            <a:extLst>
              <a:ext uri="{FF2B5EF4-FFF2-40B4-BE49-F238E27FC236}">
                <a16:creationId xmlns:a16="http://schemas.microsoft.com/office/drawing/2014/main" id="{208C08E0-754B-44A2-92BD-F7AC59027296}"/>
              </a:ext>
            </a:extLst>
          </p:cNvPr>
          <p:cNvSpPr>
            <a:spLocks noGrp="1"/>
          </p:cNvSpPr>
          <p:nvPr>
            <p:ph type="ftr" idx="11"/>
          </p:nvPr>
        </p:nvSpPr>
        <p:spPr>
          <a:xfrm>
            <a:off x="5195888" y="6553200"/>
            <a:ext cx="3278187" cy="303213"/>
          </a:xfrm>
        </p:spPr>
        <p:txBody>
          <a:bodyPr/>
          <a:lstStyle>
            <a:lvl1pPr>
              <a:defRPr/>
            </a:lvl1pPr>
          </a:lstStyle>
          <a:p>
            <a:pPr>
              <a:defRPr/>
            </a:pPr>
            <a:r>
              <a:rPr lang="de-DE" altLang="de-DE"/>
              <a:t>Multiplikatorin I Hochschule </a:t>
            </a:r>
          </a:p>
        </p:txBody>
      </p:sp>
      <p:sp>
        <p:nvSpPr>
          <p:cNvPr id="5" name="Foliennummernplatzhalter 4">
            <a:extLst>
              <a:ext uri="{FF2B5EF4-FFF2-40B4-BE49-F238E27FC236}">
                <a16:creationId xmlns:a16="http://schemas.microsoft.com/office/drawing/2014/main" id="{77035682-D903-4FFE-81A9-0C6C99F548D5}"/>
              </a:ext>
            </a:extLst>
          </p:cNvPr>
          <p:cNvSpPr>
            <a:spLocks noGrp="1"/>
          </p:cNvSpPr>
          <p:nvPr>
            <p:ph type="sldNum" idx="12"/>
          </p:nvPr>
        </p:nvSpPr>
        <p:spPr>
          <a:xfrm>
            <a:off x="9525" y="5962650"/>
            <a:ext cx="1031875" cy="884238"/>
          </a:xfrm>
        </p:spPr>
        <p:txBody>
          <a:bodyPr/>
          <a:lstStyle>
            <a:lvl1pPr>
              <a:defRPr/>
            </a:lvl1pPr>
          </a:lstStyle>
          <a:p>
            <a:pPr>
              <a:defRPr/>
            </a:pPr>
            <a:fld id="{23800134-8F93-4CDA-B6CC-A553A0E8F4B5}" type="slidenum">
              <a:rPr lang="de-DE" altLang="de-DE"/>
              <a:pPr>
                <a:defRPr/>
              </a:pPr>
              <a:t>‹Nr.›</a:t>
            </a:fld>
            <a:endParaRPr lang="de-DE" altLang="de-DE"/>
          </a:p>
        </p:txBody>
      </p:sp>
    </p:spTree>
    <p:extLst>
      <p:ext uri="{BB962C8B-B14F-4D97-AF65-F5344CB8AC3E}">
        <p14:creationId xmlns:p14="http://schemas.microsoft.com/office/powerpoint/2010/main" val="348991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48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6A81AE-5110-438E-970E-DCB5CB162DE6}"/>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CF9DA08A-49CA-4643-894F-5818CBED4C7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DCDB30BE-79CE-4A9B-812A-1D94B3E6D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285EF99B-C7D7-4E11-8BF7-C33CD5A9B10C}"/>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B820B13B-969D-4DB0-A1D6-21410240BE5C}"/>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9B870C36-0000-4CD9-92EE-8C61FE780C61}"/>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278A8C51-041D-4034-B2EF-E9B30E313FDD}" type="slidenum">
              <a:rPr lang="de-DE" altLang="de-DE"/>
              <a:pPr>
                <a:defRPr/>
              </a:pPr>
              <a:t>‹Nr.›</a:t>
            </a:fld>
            <a:endParaRPr lang="de-DE" altLang="de-DE"/>
          </a:p>
        </p:txBody>
      </p:sp>
    </p:spTree>
    <p:extLst>
      <p:ext uri="{BB962C8B-B14F-4D97-AF65-F5344CB8AC3E}">
        <p14:creationId xmlns:p14="http://schemas.microsoft.com/office/powerpoint/2010/main" val="165670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66013B76-D7F1-4611-AE51-6F42862AAC15}"/>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93084682-B038-4EBA-B4A5-164C39A23763}"/>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3548C160-B388-40F6-9F41-5DBE047C745F}"/>
              </a:ext>
            </a:extLst>
          </p:cNvPr>
          <p:cNvSpPr>
            <a:spLocks noGrp="1" noChangeArrowheads="1"/>
          </p:cNvSpPr>
          <p:nvPr>
            <p:ph type="sldNum" sz="quarter" idx="12"/>
          </p:nvPr>
        </p:nvSpPr>
        <p:spPr>
          <a:ln/>
        </p:spPr>
        <p:txBody>
          <a:bodyPr/>
          <a:lstStyle>
            <a:lvl1pPr>
              <a:defRPr/>
            </a:lvl1pPr>
          </a:lstStyle>
          <a:p>
            <a:pPr>
              <a:defRPr/>
            </a:pPr>
            <a:fld id="{1C13E06C-CF7C-4131-92FA-A12C93ABFD19}" type="slidenum">
              <a:rPr lang="de-DE" altLang="de-DE"/>
              <a:pPr>
                <a:defRPr/>
              </a:pPr>
              <a:t>‹Nr.›</a:t>
            </a:fld>
            <a:endParaRPr lang="de-DE" altLang="de-DE"/>
          </a:p>
        </p:txBody>
      </p:sp>
    </p:spTree>
    <p:extLst>
      <p:ext uri="{BB962C8B-B14F-4D97-AF65-F5344CB8AC3E}">
        <p14:creationId xmlns:p14="http://schemas.microsoft.com/office/powerpoint/2010/main" val="1756187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0A4DF3B5-1DCB-4002-B6AC-C76F10196625}"/>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EA63E0C3-6540-480E-AB31-ADB5406515EA}"/>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6036C8C5-E888-4FDD-B4A6-06EB63072D7E}"/>
              </a:ext>
            </a:extLst>
          </p:cNvPr>
          <p:cNvSpPr>
            <a:spLocks noGrp="1" noChangeArrowheads="1"/>
          </p:cNvSpPr>
          <p:nvPr>
            <p:ph type="sldNum" sz="quarter" idx="12"/>
          </p:nvPr>
        </p:nvSpPr>
        <p:spPr>
          <a:ln/>
        </p:spPr>
        <p:txBody>
          <a:bodyPr/>
          <a:lstStyle>
            <a:lvl1pPr>
              <a:defRPr/>
            </a:lvl1pPr>
          </a:lstStyle>
          <a:p>
            <a:pPr>
              <a:defRPr/>
            </a:pPr>
            <a:fld id="{1470BF17-7E9D-45BF-94AE-F0F6F5D7DC5D}" type="slidenum">
              <a:rPr lang="de-DE" altLang="de-DE"/>
              <a:pPr>
                <a:defRPr/>
              </a:pPr>
              <a:t>‹Nr.›</a:t>
            </a:fld>
            <a:endParaRPr lang="de-DE" altLang="de-DE"/>
          </a:p>
        </p:txBody>
      </p:sp>
    </p:spTree>
    <p:extLst>
      <p:ext uri="{BB962C8B-B14F-4D97-AF65-F5344CB8AC3E}">
        <p14:creationId xmlns:p14="http://schemas.microsoft.com/office/powerpoint/2010/main" val="243818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C765AB86-2B91-459B-828A-B7871769FFC7}"/>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5" name="Rectangle 14">
            <a:extLst>
              <a:ext uri="{FF2B5EF4-FFF2-40B4-BE49-F238E27FC236}">
                <a16:creationId xmlns:a16="http://schemas.microsoft.com/office/drawing/2014/main" id="{8D509D57-9B70-4BD8-A07A-D39AF28521B5}"/>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915B96C2-D3F1-41E5-98EF-A33A182EA833}"/>
              </a:ext>
            </a:extLst>
          </p:cNvPr>
          <p:cNvSpPr>
            <a:spLocks noGrp="1" noChangeArrowheads="1"/>
          </p:cNvSpPr>
          <p:nvPr>
            <p:ph type="sldNum" sz="quarter" idx="12"/>
          </p:nvPr>
        </p:nvSpPr>
        <p:spPr>
          <a:ln/>
        </p:spPr>
        <p:txBody>
          <a:bodyPr/>
          <a:lstStyle>
            <a:lvl1pPr>
              <a:defRPr/>
            </a:lvl1pPr>
          </a:lstStyle>
          <a:p>
            <a:pPr>
              <a:defRPr/>
            </a:pPr>
            <a:fld id="{A10AA351-C98D-4D90-8AAF-87B5D21E2B73}" type="slidenum">
              <a:rPr lang="de-DE" altLang="de-DE"/>
              <a:pPr>
                <a:defRPr/>
              </a:pPr>
              <a:t>‹Nr.›</a:t>
            </a:fld>
            <a:endParaRPr lang="de-DE" altLang="de-DE"/>
          </a:p>
        </p:txBody>
      </p:sp>
    </p:spTree>
    <p:extLst>
      <p:ext uri="{BB962C8B-B14F-4D97-AF65-F5344CB8AC3E}">
        <p14:creationId xmlns:p14="http://schemas.microsoft.com/office/powerpoint/2010/main" val="151436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9D73A686-1342-4B88-8113-FAE4D19996B4}"/>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B80CE3BD-4A29-4D44-BB51-61075CAC2C08}"/>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891EE597-4D26-4AC2-909E-64C29FA76D59}"/>
              </a:ext>
            </a:extLst>
          </p:cNvPr>
          <p:cNvSpPr>
            <a:spLocks noGrp="1" noChangeArrowheads="1"/>
          </p:cNvSpPr>
          <p:nvPr>
            <p:ph type="sldNum" sz="quarter" idx="12"/>
          </p:nvPr>
        </p:nvSpPr>
        <p:spPr>
          <a:ln/>
        </p:spPr>
        <p:txBody>
          <a:bodyPr/>
          <a:lstStyle>
            <a:lvl1pPr>
              <a:defRPr/>
            </a:lvl1pPr>
          </a:lstStyle>
          <a:p>
            <a:pPr>
              <a:defRPr/>
            </a:pPr>
            <a:fld id="{92F12C44-A448-4EC5-9CDF-F8E28654EAE6}" type="slidenum">
              <a:rPr lang="de-DE" altLang="de-DE"/>
              <a:pPr>
                <a:defRPr/>
              </a:pPr>
              <a:t>‹Nr.›</a:t>
            </a:fld>
            <a:endParaRPr lang="de-DE" altLang="de-DE"/>
          </a:p>
        </p:txBody>
      </p:sp>
    </p:spTree>
    <p:extLst>
      <p:ext uri="{BB962C8B-B14F-4D97-AF65-F5344CB8AC3E}">
        <p14:creationId xmlns:p14="http://schemas.microsoft.com/office/powerpoint/2010/main" val="1289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6B7F84A7-17EE-4716-8555-6089995374FF}"/>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6B0AD5D6-9B64-4F82-9469-0554B67461AB}"/>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D1FDD722-2999-4E02-BA6E-28A21C93BC2B}"/>
              </a:ext>
            </a:extLst>
          </p:cNvPr>
          <p:cNvSpPr>
            <a:spLocks noGrp="1" noChangeArrowheads="1"/>
          </p:cNvSpPr>
          <p:nvPr>
            <p:ph type="sldNum" sz="quarter" idx="12"/>
          </p:nvPr>
        </p:nvSpPr>
        <p:spPr>
          <a:ln/>
        </p:spPr>
        <p:txBody>
          <a:bodyPr/>
          <a:lstStyle>
            <a:lvl1pPr>
              <a:defRPr/>
            </a:lvl1pPr>
          </a:lstStyle>
          <a:p>
            <a:pPr>
              <a:defRPr/>
            </a:pPr>
            <a:fld id="{ABBE8170-F9EE-4ABA-B5D4-1EF5EF1ABE92}" type="slidenum">
              <a:rPr lang="de-DE" altLang="de-DE"/>
              <a:pPr>
                <a:defRPr/>
              </a:pPr>
              <a:t>‹Nr.›</a:t>
            </a:fld>
            <a:endParaRPr lang="de-DE" altLang="de-DE"/>
          </a:p>
        </p:txBody>
      </p:sp>
    </p:spTree>
    <p:extLst>
      <p:ext uri="{BB962C8B-B14F-4D97-AF65-F5344CB8AC3E}">
        <p14:creationId xmlns:p14="http://schemas.microsoft.com/office/powerpoint/2010/main" val="380676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0AFC36F7-9A33-42C4-AFC3-940D8F151177}"/>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BB5D51F0-FD8B-4779-A0FE-9A642CC2E0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C9035A4F-AAA2-49EB-928B-B7CB5883B36D}"/>
              </a:ext>
            </a:extLst>
          </p:cNvPr>
          <p:cNvSpPr>
            <a:spLocks noGrp="1" noChangeArrowheads="1"/>
          </p:cNvSpPr>
          <p:nvPr>
            <p:ph type="sldNum" sz="quarter" idx="12"/>
          </p:nvPr>
        </p:nvSpPr>
        <p:spPr>
          <a:ln/>
        </p:spPr>
        <p:txBody>
          <a:bodyPr/>
          <a:lstStyle>
            <a:lvl1pPr>
              <a:defRPr/>
            </a:lvl1pPr>
          </a:lstStyle>
          <a:p>
            <a:pPr>
              <a:defRPr/>
            </a:pPr>
            <a:fld id="{B0B6C215-8B8D-45E7-B999-534051499820}" type="slidenum">
              <a:rPr lang="de-DE" altLang="de-DE"/>
              <a:pPr>
                <a:defRPr/>
              </a:pPr>
              <a:t>‹Nr.›</a:t>
            </a:fld>
            <a:endParaRPr lang="de-DE" altLang="de-DE"/>
          </a:p>
        </p:txBody>
      </p:sp>
    </p:spTree>
    <p:extLst>
      <p:ext uri="{BB962C8B-B14F-4D97-AF65-F5344CB8AC3E}">
        <p14:creationId xmlns:p14="http://schemas.microsoft.com/office/powerpoint/2010/main" val="30246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8C26056D-4CF6-469E-82F2-5F03CFA3D551}"/>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30C29F53-628D-4BB1-BDFE-C32FAB86EAAB}"/>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7D007FF2-916B-4C61-A67C-2566F292E59E}"/>
              </a:ext>
            </a:extLst>
          </p:cNvPr>
          <p:cNvSpPr>
            <a:spLocks noGrp="1" noChangeArrowheads="1"/>
          </p:cNvSpPr>
          <p:nvPr>
            <p:ph type="sldNum" sz="quarter" idx="12"/>
          </p:nvPr>
        </p:nvSpPr>
        <p:spPr>
          <a:ln/>
        </p:spPr>
        <p:txBody>
          <a:bodyPr/>
          <a:lstStyle>
            <a:lvl1pPr>
              <a:defRPr/>
            </a:lvl1pPr>
          </a:lstStyle>
          <a:p>
            <a:pPr>
              <a:defRPr/>
            </a:pPr>
            <a:fld id="{68F1DDF6-BDC0-4143-A589-4A953CC9A4E7}" type="slidenum">
              <a:rPr lang="de-DE" altLang="de-DE"/>
              <a:pPr>
                <a:defRPr/>
              </a:pPr>
              <a:t>‹Nr.›</a:t>
            </a:fld>
            <a:endParaRPr lang="de-DE" altLang="de-DE"/>
          </a:p>
        </p:txBody>
      </p:sp>
    </p:spTree>
    <p:extLst>
      <p:ext uri="{BB962C8B-B14F-4D97-AF65-F5344CB8AC3E}">
        <p14:creationId xmlns:p14="http://schemas.microsoft.com/office/powerpoint/2010/main" val="399267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CCC51259-5B62-432F-A73A-E1A9E770D819}"/>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E33828B-DB62-4564-9F42-2F9547DD960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B6CAB849-7715-4202-8C81-43D5CAF403B5}"/>
              </a:ext>
            </a:extLst>
          </p:cNvPr>
          <p:cNvSpPr>
            <a:spLocks noGrp="1" noChangeArrowheads="1"/>
          </p:cNvSpPr>
          <p:nvPr>
            <p:ph type="sldNum" sz="quarter" idx="12"/>
          </p:nvPr>
        </p:nvSpPr>
        <p:spPr>
          <a:ln/>
        </p:spPr>
        <p:txBody>
          <a:bodyPr/>
          <a:lstStyle>
            <a:lvl1pPr>
              <a:defRPr/>
            </a:lvl1pPr>
          </a:lstStyle>
          <a:p>
            <a:pPr>
              <a:defRPr/>
            </a:pPr>
            <a:fld id="{76F7B224-0BDC-44FF-B0BB-1FF2DAFCC1E8}" type="slidenum">
              <a:rPr lang="de-DE" altLang="de-DE"/>
              <a:pPr>
                <a:defRPr/>
              </a:pPr>
              <a:t>‹Nr.›</a:t>
            </a:fld>
            <a:endParaRPr lang="de-DE" altLang="de-DE"/>
          </a:p>
        </p:txBody>
      </p:sp>
    </p:spTree>
    <p:extLst>
      <p:ext uri="{BB962C8B-B14F-4D97-AF65-F5344CB8AC3E}">
        <p14:creationId xmlns:p14="http://schemas.microsoft.com/office/powerpoint/2010/main" val="212176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D678CC57-85E6-469E-A272-31C8860B2943}"/>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B0B62950-C9AD-4109-9101-4B5260866C4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3F6C9442-0CBD-4F06-A185-881E5DB305E3}"/>
              </a:ext>
            </a:extLst>
          </p:cNvPr>
          <p:cNvSpPr>
            <a:spLocks noGrp="1" noChangeArrowheads="1"/>
          </p:cNvSpPr>
          <p:nvPr>
            <p:ph type="sldNum" sz="quarter" idx="12"/>
          </p:nvPr>
        </p:nvSpPr>
        <p:spPr>
          <a:ln/>
        </p:spPr>
        <p:txBody>
          <a:bodyPr/>
          <a:lstStyle>
            <a:lvl1pPr>
              <a:defRPr/>
            </a:lvl1pPr>
          </a:lstStyle>
          <a:p>
            <a:pPr>
              <a:defRPr/>
            </a:pPr>
            <a:fld id="{EB3FE109-C71F-4B14-8654-D9A4CE4E00D1}" type="slidenum">
              <a:rPr lang="de-DE" altLang="de-DE"/>
              <a:pPr>
                <a:defRPr/>
              </a:pPr>
              <a:t>‹Nr.›</a:t>
            </a:fld>
            <a:endParaRPr lang="de-DE" altLang="de-DE"/>
          </a:p>
        </p:txBody>
      </p:sp>
    </p:spTree>
    <p:extLst>
      <p:ext uri="{BB962C8B-B14F-4D97-AF65-F5344CB8AC3E}">
        <p14:creationId xmlns:p14="http://schemas.microsoft.com/office/powerpoint/2010/main" val="401804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706208B6-79B2-48AD-88D7-0D7C91C1BF15}"/>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C4E741A6-8560-4441-A5D9-CF86332AF49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EB82D319-2721-49B9-A6C8-9186C1862499}"/>
              </a:ext>
            </a:extLst>
          </p:cNvPr>
          <p:cNvSpPr>
            <a:spLocks noGrp="1" noChangeArrowheads="1"/>
          </p:cNvSpPr>
          <p:nvPr>
            <p:ph type="sldNum" sz="quarter" idx="12"/>
          </p:nvPr>
        </p:nvSpPr>
        <p:spPr>
          <a:ln/>
        </p:spPr>
        <p:txBody>
          <a:bodyPr/>
          <a:lstStyle>
            <a:lvl1pPr>
              <a:defRPr/>
            </a:lvl1pPr>
          </a:lstStyle>
          <a:p>
            <a:pPr>
              <a:defRPr/>
            </a:pPr>
            <a:fld id="{28EB664A-34C4-458D-9805-0540AC659435}" type="slidenum">
              <a:rPr lang="de-DE" altLang="de-DE"/>
              <a:pPr>
                <a:defRPr/>
              </a:pPr>
              <a:t>‹Nr.›</a:t>
            </a:fld>
            <a:endParaRPr lang="de-DE" altLang="de-DE"/>
          </a:p>
        </p:txBody>
      </p:sp>
    </p:spTree>
    <p:extLst>
      <p:ext uri="{BB962C8B-B14F-4D97-AF65-F5344CB8AC3E}">
        <p14:creationId xmlns:p14="http://schemas.microsoft.com/office/powerpoint/2010/main" val="46550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182FC66E-5BC9-4F48-9D6A-BA930569C638}"/>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500D3E5-535D-464C-BEF6-DF27F410431A}"/>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038A5DD3-8D2B-465C-9972-4C018D5A2BF3}"/>
              </a:ext>
            </a:extLst>
          </p:cNvPr>
          <p:cNvSpPr>
            <a:spLocks noGrp="1" noChangeArrowheads="1"/>
          </p:cNvSpPr>
          <p:nvPr>
            <p:ph type="sldNum" sz="quarter" idx="12"/>
          </p:nvPr>
        </p:nvSpPr>
        <p:spPr>
          <a:ln/>
        </p:spPr>
        <p:txBody>
          <a:bodyPr/>
          <a:lstStyle>
            <a:lvl1pPr>
              <a:defRPr/>
            </a:lvl1pPr>
          </a:lstStyle>
          <a:p>
            <a:pPr>
              <a:defRPr/>
            </a:pPr>
            <a:fld id="{3AE0B153-B0D9-410D-B835-2AAECB1456AA}" type="slidenum">
              <a:rPr lang="de-DE" altLang="de-DE"/>
              <a:pPr>
                <a:defRPr/>
              </a:pPr>
              <a:t>‹Nr.›</a:t>
            </a:fld>
            <a:endParaRPr lang="de-DE" altLang="de-DE"/>
          </a:p>
        </p:txBody>
      </p:sp>
    </p:spTree>
    <p:extLst>
      <p:ext uri="{BB962C8B-B14F-4D97-AF65-F5344CB8AC3E}">
        <p14:creationId xmlns:p14="http://schemas.microsoft.com/office/powerpoint/2010/main" val="423672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37B0B813-F077-401D-BF81-2A19A4B0BC7C}"/>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1D11A1DB-3551-4EF8-BA61-037329F53788}"/>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9BEBCFED-70D4-49F4-9628-F79C15A55093}"/>
              </a:ext>
            </a:extLst>
          </p:cNvPr>
          <p:cNvSpPr>
            <a:spLocks noGrp="1"/>
          </p:cNvSpPr>
          <p:nvPr>
            <p:ph type="sldNum" sz="quarter" idx="12"/>
          </p:nvPr>
        </p:nvSpPr>
        <p:spPr>
          <a:xfrm>
            <a:off x="84138" y="5946775"/>
            <a:ext cx="671512" cy="885825"/>
          </a:xfrm>
        </p:spPr>
        <p:txBody>
          <a:bodyPr/>
          <a:lstStyle>
            <a:lvl1pPr>
              <a:defRPr/>
            </a:lvl1pPr>
          </a:lstStyle>
          <a:p>
            <a:pPr>
              <a:defRPr/>
            </a:pPr>
            <a:fld id="{E9A843A8-0FCA-40D7-9075-58AAB6A937A9}" type="slidenum">
              <a:rPr lang="de-DE" altLang="de-DE"/>
              <a:pPr>
                <a:defRPr/>
              </a:pPr>
              <a:t>‹Nr.›</a:t>
            </a:fld>
            <a:endParaRPr lang="de-DE" altLang="de-DE"/>
          </a:p>
        </p:txBody>
      </p:sp>
    </p:spTree>
    <p:extLst>
      <p:ext uri="{BB962C8B-B14F-4D97-AF65-F5344CB8AC3E}">
        <p14:creationId xmlns:p14="http://schemas.microsoft.com/office/powerpoint/2010/main" val="2662710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CA6AA2F1-5382-43DE-BFD2-EE0138526CE9}"/>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3338F5CA-6EA1-4329-9936-F793D8EECB33}"/>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9F49843D-D114-4886-BD45-255FFF787705}"/>
              </a:ext>
            </a:extLst>
          </p:cNvPr>
          <p:cNvSpPr>
            <a:spLocks noGrp="1"/>
          </p:cNvSpPr>
          <p:nvPr>
            <p:ph type="sldNum" sz="quarter" idx="12"/>
          </p:nvPr>
        </p:nvSpPr>
        <p:spPr>
          <a:xfrm>
            <a:off x="84138" y="5946775"/>
            <a:ext cx="671512" cy="885825"/>
          </a:xfrm>
        </p:spPr>
        <p:txBody>
          <a:bodyPr/>
          <a:lstStyle>
            <a:lvl1pPr>
              <a:defRPr/>
            </a:lvl1pPr>
          </a:lstStyle>
          <a:p>
            <a:pPr>
              <a:defRPr/>
            </a:pPr>
            <a:fld id="{C6A19917-332B-4EA2-AEF4-251757A4B138}" type="slidenum">
              <a:rPr lang="de-DE" altLang="de-DE"/>
              <a:pPr>
                <a:defRPr/>
              </a:pPr>
              <a:t>‹Nr.›</a:t>
            </a:fld>
            <a:endParaRPr lang="de-DE" altLang="de-DE"/>
          </a:p>
        </p:txBody>
      </p:sp>
    </p:spTree>
    <p:extLst>
      <p:ext uri="{BB962C8B-B14F-4D97-AF65-F5344CB8AC3E}">
        <p14:creationId xmlns:p14="http://schemas.microsoft.com/office/powerpoint/2010/main" val="260166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EEEA1297-0BA3-4482-AD04-63D615594D3F}"/>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5" name="Rectangle 14">
            <a:extLst>
              <a:ext uri="{FF2B5EF4-FFF2-40B4-BE49-F238E27FC236}">
                <a16:creationId xmlns:a16="http://schemas.microsoft.com/office/drawing/2014/main" id="{2C283833-F894-4E3F-A69B-FE7AB31EF055}"/>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BED6AC28-2425-48DF-B703-DA53539FE364}"/>
              </a:ext>
            </a:extLst>
          </p:cNvPr>
          <p:cNvSpPr>
            <a:spLocks noGrp="1" noChangeArrowheads="1"/>
          </p:cNvSpPr>
          <p:nvPr>
            <p:ph type="sldNum" sz="quarter" idx="12"/>
          </p:nvPr>
        </p:nvSpPr>
        <p:spPr>
          <a:ln/>
        </p:spPr>
        <p:txBody>
          <a:bodyPr/>
          <a:lstStyle>
            <a:lvl1pPr>
              <a:defRPr/>
            </a:lvl1pPr>
          </a:lstStyle>
          <a:p>
            <a:pPr>
              <a:defRPr/>
            </a:pPr>
            <a:fld id="{14F9E266-8361-415C-B937-F5D02F684B11}" type="slidenum">
              <a:rPr lang="de-DE" altLang="de-DE"/>
              <a:pPr>
                <a:defRPr/>
              </a:pPr>
              <a:t>‹Nr.›</a:t>
            </a:fld>
            <a:endParaRPr lang="de-DE" altLang="de-DE"/>
          </a:p>
        </p:txBody>
      </p:sp>
    </p:spTree>
    <p:extLst>
      <p:ext uri="{BB962C8B-B14F-4D97-AF65-F5344CB8AC3E}">
        <p14:creationId xmlns:p14="http://schemas.microsoft.com/office/powerpoint/2010/main" val="343440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55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6C8FDA9E-3C60-4449-BAD3-39C3557AC0B7}"/>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6" name="Rectangle 14">
            <a:extLst>
              <a:ext uri="{FF2B5EF4-FFF2-40B4-BE49-F238E27FC236}">
                <a16:creationId xmlns:a16="http://schemas.microsoft.com/office/drawing/2014/main" id="{B326DC46-0003-4A6E-9115-B754CC149A57}"/>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F2E8D426-CCB8-4661-84BB-F21FA1389F90}"/>
              </a:ext>
            </a:extLst>
          </p:cNvPr>
          <p:cNvSpPr>
            <a:spLocks noGrp="1" noChangeArrowheads="1"/>
          </p:cNvSpPr>
          <p:nvPr>
            <p:ph type="sldNum" sz="quarter" idx="12"/>
          </p:nvPr>
        </p:nvSpPr>
        <p:spPr>
          <a:ln/>
        </p:spPr>
        <p:txBody>
          <a:bodyPr/>
          <a:lstStyle>
            <a:lvl1pPr>
              <a:defRPr/>
            </a:lvl1pPr>
          </a:lstStyle>
          <a:p>
            <a:pPr>
              <a:defRPr/>
            </a:pPr>
            <a:fld id="{CD8CF9A7-1D26-4DE9-A5AD-16E6A6DEE69A}" type="slidenum">
              <a:rPr lang="de-DE" altLang="de-DE"/>
              <a:pPr>
                <a:defRPr/>
              </a:pPr>
              <a:t>‹Nr.›</a:t>
            </a:fld>
            <a:endParaRPr lang="de-DE" altLang="de-DE"/>
          </a:p>
        </p:txBody>
      </p:sp>
    </p:spTree>
    <p:extLst>
      <p:ext uri="{BB962C8B-B14F-4D97-AF65-F5344CB8AC3E}">
        <p14:creationId xmlns:p14="http://schemas.microsoft.com/office/powerpoint/2010/main" val="116617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098FB3D7-D9AE-4076-82C4-0FC668838E7E}"/>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8" name="Rectangle 14">
            <a:extLst>
              <a:ext uri="{FF2B5EF4-FFF2-40B4-BE49-F238E27FC236}">
                <a16:creationId xmlns:a16="http://schemas.microsoft.com/office/drawing/2014/main" id="{5F43A226-FEE0-4902-91FF-429BEE46A23E}"/>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9" name="Rectangle 15">
            <a:extLst>
              <a:ext uri="{FF2B5EF4-FFF2-40B4-BE49-F238E27FC236}">
                <a16:creationId xmlns:a16="http://schemas.microsoft.com/office/drawing/2014/main" id="{13651EA6-D274-4E53-AAF9-05C6DE3D8EC8}"/>
              </a:ext>
            </a:extLst>
          </p:cNvPr>
          <p:cNvSpPr>
            <a:spLocks noGrp="1" noChangeArrowheads="1"/>
          </p:cNvSpPr>
          <p:nvPr>
            <p:ph type="sldNum" sz="quarter" idx="12"/>
          </p:nvPr>
        </p:nvSpPr>
        <p:spPr>
          <a:ln/>
        </p:spPr>
        <p:txBody>
          <a:bodyPr/>
          <a:lstStyle>
            <a:lvl1pPr>
              <a:defRPr/>
            </a:lvl1pPr>
          </a:lstStyle>
          <a:p>
            <a:pPr>
              <a:defRPr/>
            </a:pPr>
            <a:fld id="{297547E5-57D5-45FB-9B80-D8FB6F1AC323}" type="slidenum">
              <a:rPr lang="de-DE" altLang="de-DE"/>
              <a:pPr>
                <a:defRPr/>
              </a:pPr>
              <a:t>‹Nr.›</a:t>
            </a:fld>
            <a:endParaRPr lang="de-DE" altLang="de-DE"/>
          </a:p>
        </p:txBody>
      </p:sp>
    </p:spTree>
    <p:extLst>
      <p:ext uri="{BB962C8B-B14F-4D97-AF65-F5344CB8AC3E}">
        <p14:creationId xmlns:p14="http://schemas.microsoft.com/office/powerpoint/2010/main" val="273344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B7C48E1C-466D-413C-93F9-87075E2DD570}"/>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4" name="Rectangle 14">
            <a:extLst>
              <a:ext uri="{FF2B5EF4-FFF2-40B4-BE49-F238E27FC236}">
                <a16:creationId xmlns:a16="http://schemas.microsoft.com/office/drawing/2014/main" id="{19AB3420-0CAC-4F01-8AA3-45924E707E4A}"/>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5" name="Rectangle 15">
            <a:extLst>
              <a:ext uri="{FF2B5EF4-FFF2-40B4-BE49-F238E27FC236}">
                <a16:creationId xmlns:a16="http://schemas.microsoft.com/office/drawing/2014/main" id="{F687BB5D-F30A-46DB-ABE9-95F553882862}"/>
              </a:ext>
            </a:extLst>
          </p:cNvPr>
          <p:cNvSpPr>
            <a:spLocks noGrp="1" noChangeArrowheads="1"/>
          </p:cNvSpPr>
          <p:nvPr>
            <p:ph type="sldNum" sz="quarter" idx="12"/>
          </p:nvPr>
        </p:nvSpPr>
        <p:spPr>
          <a:ln/>
        </p:spPr>
        <p:txBody>
          <a:bodyPr/>
          <a:lstStyle>
            <a:lvl1pPr>
              <a:defRPr/>
            </a:lvl1pPr>
          </a:lstStyle>
          <a:p>
            <a:pPr>
              <a:defRPr/>
            </a:pPr>
            <a:fld id="{203B3771-1AE7-4E57-84D0-4792659F2AC5}" type="slidenum">
              <a:rPr lang="de-DE" altLang="de-DE"/>
              <a:pPr>
                <a:defRPr/>
              </a:pPr>
              <a:t>‹Nr.›</a:t>
            </a:fld>
            <a:endParaRPr lang="de-DE" altLang="de-DE"/>
          </a:p>
        </p:txBody>
      </p:sp>
    </p:spTree>
    <p:extLst>
      <p:ext uri="{BB962C8B-B14F-4D97-AF65-F5344CB8AC3E}">
        <p14:creationId xmlns:p14="http://schemas.microsoft.com/office/powerpoint/2010/main" val="276663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63FE93E4-3AA8-45C8-9FB2-685944B6EE7E}"/>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3" name="Rectangle 14">
            <a:extLst>
              <a:ext uri="{FF2B5EF4-FFF2-40B4-BE49-F238E27FC236}">
                <a16:creationId xmlns:a16="http://schemas.microsoft.com/office/drawing/2014/main" id="{83633342-57E7-4D3B-B486-50CAC22D6441}"/>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4" name="Rectangle 15">
            <a:extLst>
              <a:ext uri="{FF2B5EF4-FFF2-40B4-BE49-F238E27FC236}">
                <a16:creationId xmlns:a16="http://schemas.microsoft.com/office/drawing/2014/main" id="{01E77D7C-76CF-4BB5-9138-58AE216ACFCC}"/>
              </a:ext>
            </a:extLst>
          </p:cNvPr>
          <p:cNvSpPr>
            <a:spLocks noGrp="1" noChangeArrowheads="1"/>
          </p:cNvSpPr>
          <p:nvPr>
            <p:ph type="sldNum" sz="quarter" idx="12"/>
          </p:nvPr>
        </p:nvSpPr>
        <p:spPr>
          <a:ln/>
        </p:spPr>
        <p:txBody>
          <a:bodyPr/>
          <a:lstStyle>
            <a:lvl1pPr>
              <a:defRPr/>
            </a:lvl1pPr>
          </a:lstStyle>
          <a:p>
            <a:pPr>
              <a:defRPr/>
            </a:pPr>
            <a:fld id="{B7044C33-9725-4E89-9EA6-A1996F7E9A82}" type="slidenum">
              <a:rPr lang="de-DE" altLang="de-DE"/>
              <a:pPr>
                <a:defRPr/>
              </a:pPr>
              <a:t>‹Nr.›</a:t>
            </a:fld>
            <a:endParaRPr lang="de-DE" altLang="de-DE"/>
          </a:p>
        </p:txBody>
      </p:sp>
    </p:spTree>
    <p:extLst>
      <p:ext uri="{BB962C8B-B14F-4D97-AF65-F5344CB8AC3E}">
        <p14:creationId xmlns:p14="http://schemas.microsoft.com/office/powerpoint/2010/main" val="25323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72A41A33-EB71-43C1-88AB-8D8B1E2AC1EF}"/>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6" name="Rectangle 14">
            <a:extLst>
              <a:ext uri="{FF2B5EF4-FFF2-40B4-BE49-F238E27FC236}">
                <a16:creationId xmlns:a16="http://schemas.microsoft.com/office/drawing/2014/main" id="{47C5B0F9-B721-4CA4-BABE-22B512B88033}"/>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A30FDF07-E6FD-41B9-8D4C-64B32A0BE035}"/>
              </a:ext>
            </a:extLst>
          </p:cNvPr>
          <p:cNvSpPr>
            <a:spLocks noGrp="1" noChangeArrowheads="1"/>
          </p:cNvSpPr>
          <p:nvPr>
            <p:ph type="sldNum" sz="quarter" idx="12"/>
          </p:nvPr>
        </p:nvSpPr>
        <p:spPr>
          <a:ln/>
        </p:spPr>
        <p:txBody>
          <a:bodyPr/>
          <a:lstStyle>
            <a:lvl1pPr>
              <a:defRPr/>
            </a:lvl1pPr>
          </a:lstStyle>
          <a:p>
            <a:pPr>
              <a:defRPr/>
            </a:pPr>
            <a:fld id="{8F5569B4-313B-4BD8-A4B5-BBD5EC1A1E7C}" type="slidenum">
              <a:rPr lang="de-DE" altLang="de-DE"/>
              <a:pPr>
                <a:defRPr/>
              </a:pPr>
              <a:t>‹Nr.›</a:t>
            </a:fld>
            <a:endParaRPr lang="de-DE" altLang="de-DE"/>
          </a:p>
        </p:txBody>
      </p:sp>
    </p:spTree>
    <p:extLst>
      <p:ext uri="{BB962C8B-B14F-4D97-AF65-F5344CB8AC3E}">
        <p14:creationId xmlns:p14="http://schemas.microsoft.com/office/powerpoint/2010/main" val="423341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52EF07AF-8FA1-4484-BDBC-2DBF4A9A358F}"/>
              </a:ext>
            </a:extLst>
          </p:cNvPr>
          <p:cNvSpPr>
            <a:spLocks noGrp="1" noChangeArrowheads="1"/>
          </p:cNvSpPr>
          <p:nvPr>
            <p:ph type="dt" sz="half" idx="10"/>
          </p:nvPr>
        </p:nvSpPr>
        <p:spPr>
          <a:ln/>
        </p:spPr>
        <p:txBody>
          <a:bodyPr/>
          <a:lstStyle>
            <a:lvl1pPr>
              <a:defRPr/>
            </a:lvl1pPr>
          </a:lstStyle>
          <a:p>
            <a:pPr>
              <a:defRPr/>
            </a:pPr>
            <a:r>
              <a:rPr lang="de-DE" altLang="de-DE"/>
              <a:t>05.12.16</a:t>
            </a:r>
          </a:p>
        </p:txBody>
      </p:sp>
      <p:sp>
        <p:nvSpPr>
          <p:cNvPr id="6" name="Rectangle 14">
            <a:extLst>
              <a:ext uri="{FF2B5EF4-FFF2-40B4-BE49-F238E27FC236}">
                <a16:creationId xmlns:a16="http://schemas.microsoft.com/office/drawing/2014/main" id="{FD23F0C5-5076-4ACE-AF7C-2F518FE3B608}"/>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DEF1D7CD-F898-4546-8B1C-145A18CDFFF8}"/>
              </a:ext>
            </a:extLst>
          </p:cNvPr>
          <p:cNvSpPr>
            <a:spLocks noGrp="1" noChangeArrowheads="1"/>
          </p:cNvSpPr>
          <p:nvPr>
            <p:ph type="sldNum" sz="quarter" idx="12"/>
          </p:nvPr>
        </p:nvSpPr>
        <p:spPr>
          <a:ln/>
        </p:spPr>
        <p:txBody>
          <a:bodyPr/>
          <a:lstStyle>
            <a:lvl1pPr>
              <a:defRPr/>
            </a:lvl1pPr>
          </a:lstStyle>
          <a:p>
            <a:pPr>
              <a:defRPr/>
            </a:pPr>
            <a:fld id="{FBD9BF32-A63A-492B-85E5-090647DF482F}" type="slidenum">
              <a:rPr lang="de-DE" altLang="de-DE"/>
              <a:pPr>
                <a:defRPr/>
              </a:pPr>
              <a:t>‹Nr.›</a:t>
            </a:fld>
            <a:endParaRPr lang="de-DE" altLang="de-DE"/>
          </a:p>
        </p:txBody>
      </p:sp>
    </p:spTree>
    <p:extLst>
      <p:ext uri="{BB962C8B-B14F-4D97-AF65-F5344CB8AC3E}">
        <p14:creationId xmlns:p14="http://schemas.microsoft.com/office/powerpoint/2010/main" val="287549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C555D936-1641-4B97-A9C7-461F6AEB8A1F}"/>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BD5B5D1-EAFD-4ED3-ABF1-B9783D90468F}"/>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sp>
          <p:nvSpPr>
            <p:cNvPr id="1028" name="Rectangle 4">
              <a:extLst>
                <a:ext uri="{FF2B5EF4-FFF2-40B4-BE49-F238E27FC236}">
                  <a16:creationId xmlns:a16="http://schemas.microsoft.com/office/drawing/2014/main" id="{F7D993EC-D54F-49CB-A7F5-4385651ED96A}"/>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grpSp>
      <p:sp>
        <p:nvSpPr>
          <p:cNvPr id="2" name="AutoShape 5">
            <a:extLst>
              <a:ext uri="{FF2B5EF4-FFF2-40B4-BE49-F238E27FC236}">
                <a16:creationId xmlns:a16="http://schemas.microsoft.com/office/drawing/2014/main" id="{D07FBF1A-76B5-49A6-8D42-559C3661EA0F}"/>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3" name="Rectangle 7">
            <a:extLst>
              <a:ext uri="{FF2B5EF4-FFF2-40B4-BE49-F238E27FC236}">
                <a16:creationId xmlns:a16="http://schemas.microsoft.com/office/drawing/2014/main" id="{97AA2CAD-7213-4365-8C72-02D010A9D40D}"/>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29" name="Rectangle 8">
            <a:extLst>
              <a:ext uri="{FF2B5EF4-FFF2-40B4-BE49-F238E27FC236}">
                <a16:creationId xmlns:a16="http://schemas.microsoft.com/office/drawing/2014/main" id="{CAC1C6FD-F6A1-4E31-941B-53408B36D2C0}"/>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984D3AAD-D5B9-4A90-BB96-68884D63448E}"/>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r>
              <a:rPr lang="de-DE" altLang="de-DE"/>
              <a:t>05.12.16</a:t>
            </a:r>
          </a:p>
        </p:txBody>
      </p:sp>
      <p:sp>
        <p:nvSpPr>
          <p:cNvPr id="1038" name="Rectangle 14">
            <a:extLst>
              <a:ext uri="{FF2B5EF4-FFF2-40B4-BE49-F238E27FC236}">
                <a16:creationId xmlns:a16="http://schemas.microsoft.com/office/drawing/2014/main" id="{3DB9BDEC-3432-4BA4-A0ED-3D458EE9DEB3}"/>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r>
              <a:rPr lang="de-DE" altLang="de-DE"/>
              <a:t>Multiplikatorin I Hochschule </a:t>
            </a:r>
          </a:p>
        </p:txBody>
      </p:sp>
      <p:sp>
        <p:nvSpPr>
          <p:cNvPr id="1039" name="Rectangle 15">
            <a:extLst>
              <a:ext uri="{FF2B5EF4-FFF2-40B4-BE49-F238E27FC236}">
                <a16:creationId xmlns:a16="http://schemas.microsoft.com/office/drawing/2014/main" id="{45FF60A5-FF05-4A99-BC01-792264B9565A}"/>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lnSpc>
                <a:spcPct val="93000"/>
              </a:lnSpc>
              <a:buClr>
                <a:srgbClr val="000000"/>
              </a:buClr>
              <a:buSzPct val="100000"/>
              <a:buFont typeface="Times New Roman" panose="02020603050405020304" pitchFamily="18" charset="0"/>
              <a:buNone/>
              <a:defRPr b="1">
                <a:solidFill>
                  <a:schemeClr val="bg1"/>
                </a:solidFill>
              </a:defRPr>
            </a:lvl1pPr>
          </a:lstStyle>
          <a:p>
            <a:pPr>
              <a:defRPr/>
            </a:pPr>
            <a:fld id="{7F409DBC-9E95-47BC-8E59-4512D02864FD}" type="slidenum">
              <a:rPr lang="de-DE" altLang="de-DE"/>
              <a:pPr>
                <a:defRPr/>
              </a:pPr>
              <a:t>‹Nr.›</a:t>
            </a:fld>
            <a:endParaRPr lang="de-DE" altLang="de-DE"/>
          </a:p>
        </p:txBody>
      </p:sp>
      <p:pic>
        <p:nvPicPr>
          <p:cNvPr id="1033" name="Grafik 11">
            <a:extLst>
              <a:ext uri="{FF2B5EF4-FFF2-40B4-BE49-F238E27FC236}">
                <a16:creationId xmlns:a16="http://schemas.microsoft.com/office/drawing/2014/main" id="{A2DE2D65-79B3-4568-BCAB-D8F77D8FEBFF}"/>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010400" y="0"/>
            <a:ext cx="20177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3"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64" r:id="rId12"/>
    <p:sldLayoutId id="2147484365" r:id="rId13"/>
    <p:sldLayoutId id="2147484352" r:id="rId14"/>
    <p:sldLayoutId id="2147484366" r:id="rId15"/>
    <p:sldLayoutId id="2147484367" r:id="rId16"/>
  </p:sldLayoutIdLst>
  <p:hf hdr="0"/>
  <p:txStyles>
    <p:titleStyle>
      <a:lvl1pPr algn="l" rtl="0" eaLnBrk="0" fontAlgn="base" hangingPunct="0">
        <a:lnSpc>
          <a:spcPct val="90000"/>
        </a:lnSpc>
        <a:spcBef>
          <a:spcPct val="0"/>
        </a:spcBef>
        <a:spcAft>
          <a:spcPct val="0"/>
        </a:spcAft>
        <a:defRPr sz="2800" b="1" kern="1200">
          <a:solidFill>
            <a:schemeClr val="bg2"/>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69D04FFA-4E37-4BF5-9699-D9F8BA22B7AE}"/>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A4772DA7-89E0-428F-9B2F-9FF8E5042AC9}"/>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F1EAC45-F361-47EC-966D-FE8377153E77}"/>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84B31B09-2E42-44C9-94F3-1A08727E98ED}"/>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2052" name="Rectangle 7">
            <a:extLst>
              <a:ext uri="{FF2B5EF4-FFF2-40B4-BE49-F238E27FC236}">
                <a16:creationId xmlns:a16="http://schemas.microsoft.com/office/drawing/2014/main" id="{EE1A80F5-1D55-4870-9865-A868FAABB309}"/>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2053" name="Rectangle 8">
            <a:extLst>
              <a:ext uri="{FF2B5EF4-FFF2-40B4-BE49-F238E27FC236}">
                <a16:creationId xmlns:a16="http://schemas.microsoft.com/office/drawing/2014/main" id="{B81A536A-0824-4201-9FAC-9DDB85BB744C}"/>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99C906BF-A250-46AB-B560-3FC01AAE95C1}"/>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CAB22A20-55BE-40E1-9504-D22D5D029814}"/>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FF661FFC-C70F-40FA-9B9A-B714AF15ACFE}"/>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7C17954E-B4C9-42D8-9274-4188F2C432FF}" type="slidenum">
              <a:rPr lang="de-DE" altLang="de-DE"/>
              <a:pPr>
                <a:defRPr/>
              </a:pPr>
              <a:t>‹Nr.›</a:t>
            </a:fld>
            <a:endParaRPr lang="de-DE" altLang="de-DE"/>
          </a:p>
        </p:txBody>
      </p:sp>
      <p:pic>
        <p:nvPicPr>
          <p:cNvPr id="2057" name="Grafik 3">
            <a:extLst>
              <a:ext uri="{FF2B5EF4-FFF2-40B4-BE49-F238E27FC236}">
                <a16:creationId xmlns:a16="http://schemas.microsoft.com/office/drawing/2014/main" id="{EA46DBA1-7EE5-4F45-A8DA-F14CBA3EBE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010400" y="0"/>
            <a:ext cx="20177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8"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9" r:id="rId12"/>
    <p:sldLayoutId id="2147484370" r:id="rId13"/>
    <p:sldLayoutId id="2147484371"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AFFE1C4-8126-4D74-A893-566B8917FF04}"/>
              </a:ext>
            </a:extLst>
          </p:cNvPr>
          <p:cNvSpPr>
            <a:spLocks noGrp="1" noChangeArrowheads="1"/>
          </p:cNvSpPr>
          <p:nvPr>
            <p:ph type="ctrTitle" sz="quarter"/>
          </p:nvPr>
        </p:nvSpPr>
        <p:spPr>
          <a:xfrm>
            <a:off x="685800" y="1700213"/>
            <a:ext cx="7772400" cy="1463675"/>
          </a:xfrm>
        </p:spPr>
        <p:txBody>
          <a:bodyPr/>
          <a:lstStyle/>
          <a:p>
            <a:pP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altLang="de-DE" sz="4000">
                <a:latin typeface="Calibri" panose="020F0502020204030204" pitchFamily="34" charset="0"/>
                <a:cs typeface="Calibri" panose="020F0502020204030204" pitchFamily="34" charset="0"/>
              </a:rPr>
              <a:t>Konsumverhalten, alternative Materialien und Altkleider</a:t>
            </a:r>
            <a:br>
              <a:rPr lang="en-US" altLang="de-DE" sz="4000">
                <a:latin typeface="Calibri" panose="020F0502020204030204" pitchFamily="34" charset="0"/>
                <a:cs typeface="Calibri" panose="020F0502020204030204" pitchFamily="34" charset="0"/>
              </a:rPr>
            </a:br>
            <a:endParaRPr lang="en-US" altLang="de-DE" sz="4000">
              <a:latin typeface="Calibri" panose="020F0502020204030204" pitchFamily="34" charset="0"/>
              <a:cs typeface="Calibri" panose="020F0502020204030204" pitchFamily="34" charset="0"/>
            </a:endParaRPr>
          </a:p>
        </p:txBody>
      </p:sp>
      <p:sp>
        <p:nvSpPr>
          <p:cNvPr id="14339" name="Rectangle 2">
            <a:extLst>
              <a:ext uri="{FF2B5EF4-FFF2-40B4-BE49-F238E27FC236}">
                <a16:creationId xmlns:a16="http://schemas.microsoft.com/office/drawing/2014/main" id="{9D27376D-B6CA-4F27-AD83-F83DC86577DF}"/>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ea typeface="Microsoft YaHei" panose="020B0503020204020204" pitchFamily="34" charset="-122"/>
            </a:endParaRPr>
          </a:p>
        </p:txBody>
      </p:sp>
      <p:sp>
        <p:nvSpPr>
          <p:cNvPr id="14340" name="Rectangle 3">
            <a:extLst>
              <a:ext uri="{FF2B5EF4-FFF2-40B4-BE49-F238E27FC236}">
                <a16:creationId xmlns:a16="http://schemas.microsoft.com/office/drawing/2014/main" id="{0570FCA8-042C-4FCB-BF66-7DBEDA24037E}"/>
              </a:ext>
            </a:extLst>
          </p:cNvPr>
          <p:cNvSpPr>
            <a:spLocks noChangeArrowheads="1"/>
          </p:cNvSpPr>
          <p:nvPr/>
        </p:nvSpPr>
        <p:spPr bwMode="auto">
          <a:xfrm>
            <a:off x="4737100" y="3429000"/>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9pPr>
          </a:lstStyle>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Multiplikatorin</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Hochschule </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16942842-77E2-4008-BF04-2F2C2ADE7266}"/>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10</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32771" name="Fußzeilenplatzhalter 1">
            <a:extLst>
              <a:ext uri="{FF2B5EF4-FFF2-40B4-BE49-F238E27FC236}">
                <a16:creationId xmlns:a16="http://schemas.microsoft.com/office/drawing/2014/main" id="{0A59E15F-2D4C-4819-902A-8D8A5346B60E}"/>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32772" name="Rechteck 1">
            <a:extLst>
              <a:ext uri="{FF2B5EF4-FFF2-40B4-BE49-F238E27FC236}">
                <a16:creationId xmlns:a16="http://schemas.microsoft.com/office/drawing/2014/main" id="{5A29D7C9-3AC3-49BA-9288-C7BE0F2609D2}"/>
              </a:ext>
            </a:extLst>
          </p:cNvPr>
          <p:cNvSpPr>
            <a:spLocks noChangeArrowheads="1"/>
          </p:cNvSpPr>
          <p:nvPr/>
        </p:nvSpPr>
        <p:spPr bwMode="auto">
          <a:xfrm>
            <a:off x="762000" y="3251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800">
                <a:solidFill>
                  <a:srgbClr val="003366"/>
                </a:solidFill>
                <a:latin typeface="Calibri" panose="020F0502020204030204" pitchFamily="34" charset="0"/>
                <a:ea typeface="Microsoft YaHei" panose="020B0503020204020204" pitchFamily="34" charset="-122"/>
                <a:cs typeface="Calibri" panose="020F0502020204030204" pitchFamily="34" charset="0"/>
              </a:rPr>
              <a:t>Wie lange tragen Sie Ihre Kleidung?</a:t>
            </a:r>
          </a:p>
        </p:txBody>
      </p:sp>
      <p:pic>
        <p:nvPicPr>
          <p:cNvPr id="32773" name="Grafik 10">
            <a:extLst>
              <a:ext uri="{FF2B5EF4-FFF2-40B4-BE49-F238E27FC236}">
                <a16:creationId xmlns:a16="http://schemas.microsoft.com/office/drawing/2014/main" id="{B31A600E-262B-45CB-8580-E9CA9B0C7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8413"/>
            <a:ext cx="3273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7947BC98-8EF8-4BE7-B56E-D2ED4C178B01}"/>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11</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34819" name="Fußzeilenplatzhalter 1">
            <a:extLst>
              <a:ext uri="{FF2B5EF4-FFF2-40B4-BE49-F238E27FC236}">
                <a16:creationId xmlns:a16="http://schemas.microsoft.com/office/drawing/2014/main" id="{6ADBF749-D7A6-48D2-9889-B935F583DCFC}"/>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34820" name="Rechteck 1">
            <a:extLst>
              <a:ext uri="{FF2B5EF4-FFF2-40B4-BE49-F238E27FC236}">
                <a16:creationId xmlns:a16="http://schemas.microsoft.com/office/drawing/2014/main" id="{57B7BC83-BBD1-4E38-8895-9CCF510CE3E6}"/>
              </a:ext>
            </a:extLst>
          </p:cNvPr>
          <p:cNvSpPr>
            <a:spLocks noChangeArrowheads="1"/>
          </p:cNvSpPr>
          <p:nvPr/>
        </p:nvSpPr>
        <p:spPr bwMode="auto">
          <a:xfrm>
            <a:off x="900113" y="2328863"/>
            <a:ext cx="457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„Fast jeder Zweite gibt an, innerhalb weniger als einem Jahr Schuhe, Oberteile und Hosen auszusortieren.</a:t>
            </a:r>
          </a:p>
          <a:p>
            <a:pPr algn="ctr" eaLnBrk="1" hangingPunct="1">
              <a:buClr>
                <a:srgbClr val="000000"/>
              </a:buClr>
              <a:buSzPct val="100000"/>
              <a:buFont typeface="Times New Roman" panose="02020603050405020304" pitchFamily="18" charset="0"/>
              <a:buNone/>
            </a:pPr>
            <a:endPar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Spätestens nach drei Jahren werden mehr als die Hälfte der Oberteile, Hosen und Schuhe ausgemustert.“</a:t>
            </a:r>
          </a:p>
          <a:p>
            <a:pPr algn="ctr" eaLnBrk="1" hangingPunct="1">
              <a:buClr>
                <a:srgbClr val="000000"/>
              </a:buClr>
              <a:buSzPct val="100000"/>
              <a:buFont typeface="Times New Roman" panose="02020603050405020304" pitchFamily="18" charset="0"/>
              <a:buNone/>
            </a:pPr>
            <a:endPar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de-DE" altLang="de-DE" sz="1600">
                <a:solidFill>
                  <a:srgbClr val="003366"/>
                </a:solidFill>
                <a:latin typeface="Calibri" panose="020F0502020204030204" pitchFamily="34" charset="0"/>
                <a:ea typeface="Microsoft YaHei" panose="020B0503020204020204" pitchFamily="34" charset="-122"/>
                <a:cs typeface="Calibri" panose="020F0502020204030204" pitchFamily="34" charset="0"/>
              </a:rPr>
              <a:t>- Greenpeace -</a:t>
            </a:r>
            <a:endParaRPr lang="de-DE" altLang="de-DE" sz="14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34821" name="Grafik 10">
            <a:extLst>
              <a:ext uri="{FF2B5EF4-FFF2-40B4-BE49-F238E27FC236}">
                <a16:creationId xmlns:a16="http://schemas.microsoft.com/office/drawing/2014/main" id="{01AE9144-96CD-40B5-BCF8-30C47BEB81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8413"/>
            <a:ext cx="3273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B0CC29F1-2D07-48AB-9BDC-18F441B15457}"/>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12</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36867" name="Fußzeilenplatzhalter 1">
            <a:extLst>
              <a:ext uri="{FF2B5EF4-FFF2-40B4-BE49-F238E27FC236}">
                <a16:creationId xmlns:a16="http://schemas.microsoft.com/office/drawing/2014/main" id="{BA8CB00F-E06D-41F8-A704-1086D46118B0}"/>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36868" name="Rechteck 1">
            <a:extLst>
              <a:ext uri="{FF2B5EF4-FFF2-40B4-BE49-F238E27FC236}">
                <a16:creationId xmlns:a16="http://schemas.microsoft.com/office/drawing/2014/main" id="{E1B7A06A-E0BA-4F5E-A5BA-835B3758BBB2}"/>
              </a:ext>
            </a:extLst>
          </p:cNvPr>
          <p:cNvSpPr>
            <a:spLocks noChangeArrowheads="1"/>
          </p:cNvSpPr>
          <p:nvPr/>
        </p:nvSpPr>
        <p:spPr bwMode="auto">
          <a:xfrm>
            <a:off x="827088" y="3024188"/>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800">
                <a:solidFill>
                  <a:srgbClr val="003366"/>
                </a:solidFill>
                <a:latin typeface="Calibri" panose="020F0502020204030204" pitchFamily="34" charset="0"/>
                <a:ea typeface="Microsoft YaHei" panose="020B0503020204020204" pitchFamily="34" charset="-122"/>
                <a:cs typeface="Calibri" panose="020F0502020204030204" pitchFamily="34" charset="0"/>
              </a:rPr>
              <a:t>Wie viel Kilo Kleidung landen pro Kopf jährlich in der Altkleidertonne? </a:t>
            </a:r>
          </a:p>
        </p:txBody>
      </p:sp>
      <p:pic>
        <p:nvPicPr>
          <p:cNvPr id="36869" name="Picture 5">
            <a:extLst>
              <a:ext uri="{FF2B5EF4-FFF2-40B4-BE49-F238E27FC236}">
                <a16:creationId xmlns:a16="http://schemas.microsoft.com/office/drawing/2014/main" id="{032DEC7E-4AF8-46A1-A552-8A3059766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68413"/>
            <a:ext cx="33607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2CB66A24-34B5-4800-A3C1-B6D6FBCEE6D4}"/>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13</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38915" name="Fußzeilenplatzhalter 1">
            <a:extLst>
              <a:ext uri="{FF2B5EF4-FFF2-40B4-BE49-F238E27FC236}">
                <a16:creationId xmlns:a16="http://schemas.microsoft.com/office/drawing/2014/main" id="{C14F8744-F876-4823-8707-F6BD441EDE4E}"/>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38916" name="Rechteck 1">
            <a:extLst>
              <a:ext uri="{FF2B5EF4-FFF2-40B4-BE49-F238E27FC236}">
                <a16:creationId xmlns:a16="http://schemas.microsoft.com/office/drawing/2014/main" id="{43A1A301-1FEE-4F9B-9489-D69701D62407}"/>
              </a:ext>
            </a:extLst>
          </p:cNvPr>
          <p:cNvSpPr>
            <a:spLocks noChangeArrowheads="1"/>
          </p:cNvSpPr>
          <p:nvPr/>
        </p:nvSpPr>
        <p:spPr bwMode="auto">
          <a:xfrm>
            <a:off x="763588" y="2644775"/>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12-15 kg pro Person</a:t>
            </a:r>
          </a:p>
          <a:p>
            <a:pPr algn="ctr" eaLnBrk="1" hangingPunct="1">
              <a:buClr>
                <a:srgbClr val="000000"/>
              </a:buClr>
              <a:buSzPct val="100000"/>
              <a:buFont typeface="Times New Roman" panose="02020603050405020304" pitchFamily="18" charset="0"/>
              <a:buNone/>
            </a:pPr>
            <a:endPar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1 Million Tonnen insgesamt</a:t>
            </a:r>
          </a:p>
          <a:p>
            <a:pPr algn="ctr" eaLnBrk="1" hangingPunct="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(Stand 2015), Tendenz steigend</a:t>
            </a:r>
          </a:p>
        </p:txBody>
      </p:sp>
      <p:pic>
        <p:nvPicPr>
          <p:cNvPr id="38917" name="Picture 5">
            <a:extLst>
              <a:ext uri="{FF2B5EF4-FFF2-40B4-BE49-F238E27FC236}">
                <a16:creationId xmlns:a16="http://schemas.microsoft.com/office/drawing/2014/main" id="{86782E0C-611E-4B15-97D2-2BDFA55B6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68413"/>
            <a:ext cx="33607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89242A25-5319-4124-84D4-A431C028D565}"/>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14</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40963" name="Fußzeilenplatzhalter 1">
            <a:extLst>
              <a:ext uri="{FF2B5EF4-FFF2-40B4-BE49-F238E27FC236}">
                <a16:creationId xmlns:a16="http://schemas.microsoft.com/office/drawing/2014/main" id="{06CF343D-68EB-49B3-B60F-34CE6728D31B}"/>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40964" name="Rechteck 1">
            <a:extLst>
              <a:ext uri="{FF2B5EF4-FFF2-40B4-BE49-F238E27FC236}">
                <a16:creationId xmlns:a16="http://schemas.microsoft.com/office/drawing/2014/main" id="{E15B284A-E7C5-44EE-8AA1-C6E167BB0BA5}"/>
              </a:ext>
            </a:extLst>
          </p:cNvPr>
          <p:cNvSpPr>
            <a:spLocks noChangeArrowheads="1"/>
          </p:cNvSpPr>
          <p:nvPr/>
        </p:nvSpPr>
        <p:spPr bwMode="auto">
          <a:xfrm>
            <a:off x="827088" y="3024188"/>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800">
                <a:solidFill>
                  <a:srgbClr val="003366"/>
                </a:solidFill>
                <a:latin typeface="Calibri" panose="020F0502020204030204" pitchFamily="34" charset="0"/>
                <a:ea typeface="Microsoft YaHei" panose="020B0503020204020204" pitchFamily="34" charset="-122"/>
                <a:cs typeface="Calibri" panose="020F0502020204030204" pitchFamily="34" charset="0"/>
              </a:rPr>
              <a:t>Wie viel Prozent der Altkleider können noch getragen werden?</a:t>
            </a:r>
          </a:p>
        </p:txBody>
      </p:sp>
      <p:pic>
        <p:nvPicPr>
          <p:cNvPr id="40965" name="Picture 8" descr="15412865430_88b651779b_z">
            <a:extLst>
              <a:ext uri="{FF2B5EF4-FFF2-40B4-BE49-F238E27FC236}">
                <a16:creationId xmlns:a16="http://schemas.microsoft.com/office/drawing/2014/main" id="{F38B54B0-E940-4F62-BE4B-3AE86E040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20788"/>
            <a:ext cx="333057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a:extLst>
              <a:ext uri="{FF2B5EF4-FFF2-40B4-BE49-F238E27FC236}">
                <a16:creationId xmlns:a16="http://schemas.microsoft.com/office/drawing/2014/main" id="{B1146427-2BBD-4911-BB55-10FC67A4AE14}"/>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15</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43011" name="Fußzeilenplatzhalter 1">
            <a:extLst>
              <a:ext uri="{FF2B5EF4-FFF2-40B4-BE49-F238E27FC236}">
                <a16:creationId xmlns:a16="http://schemas.microsoft.com/office/drawing/2014/main" id="{980E1ECD-BC35-4D6B-A374-8F7C3147B5C7}"/>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43012" name="Rechteck 1">
            <a:extLst>
              <a:ext uri="{FF2B5EF4-FFF2-40B4-BE49-F238E27FC236}">
                <a16:creationId xmlns:a16="http://schemas.microsoft.com/office/drawing/2014/main" id="{A3D26937-3B88-4852-A339-2781540EFD44}"/>
              </a:ext>
            </a:extLst>
          </p:cNvPr>
          <p:cNvSpPr>
            <a:spLocks noChangeArrowheads="1"/>
          </p:cNvSpPr>
          <p:nvPr/>
        </p:nvSpPr>
        <p:spPr bwMode="auto">
          <a:xfrm>
            <a:off x="762000" y="3044825"/>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4400">
                <a:solidFill>
                  <a:srgbClr val="003366"/>
                </a:solidFill>
                <a:latin typeface="Calibri" panose="020F0502020204030204" pitchFamily="34" charset="0"/>
                <a:ea typeface="Microsoft YaHei" panose="020B0503020204020204" pitchFamily="34" charset="-122"/>
                <a:cs typeface="Calibri" panose="020F0502020204030204" pitchFamily="34" charset="0"/>
              </a:rPr>
              <a:t>ca. 50-55%</a:t>
            </a:r>
          </a:p>
        </p:txBody>
      </p:sp>
      <p:pic>
        <p:nvPicPr>
          <p:cNvPr id="43013" name="Picture 8" descr="15412865430_88b651779b_z">
            <a:extLst>
              <a:ext uri="{FF2B5EF4-FFF2-40B4-BE49-F238E27FC236}">
                <a16:creationId xmlns:a16="http://schemas.microsoft.com/office/drawing/2014/main" id="{36A6465B-D53A-4927-B9B1-23D350F96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20788"/>
            <a:ext cx="333057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4B18B9F3-1AAF-4D38-9BA2-46765DAA1A5B}"/>
              </a:ext>
            </a:extLst>
          </p:cNvPr>
          <p:cNvSpPr txBox="1">
            <a:spLocks noChangeArrowheads="1"/>
          </p:cNvSpPr>
          <p:nvPr/>
        </p:nvSpPr>
        <p:spPr bwMode="auto">
          <a:xfrm>
            <a:off x="914400" y="1352550"/>
            <a:ext cx="8001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Zusammensetzung von Gebrauchtkleidung </a:t>
            </a:r>
            <a:r>
              <a:rPr lang="de-DE" altLang="de-DE" sz="2400" b="1">
                <a:solidFill>
                  <a:srgbClr val="C00000"/>
                </a:solidFill>
                <a:latin typeface="Calibri" panose="020F0502020204030204" pitchFamily="34" charset="0"/>
                <a:ea typeface="Microsoft YaHei" panose="020B0503020204020204" pitchFamily="34" charset="-122"/>
                <a:cs typeface="Calibri" panose="020F0502020204030204" pitchFamily="34" charset="0"/>
              </a:rPr>
              <a:t>durchschnittliches Sortierergebnis in einem deutschen Sortierbetrieb</a:t>
            </a:r>
            <a:endParaRPr lang="de-DE" altLang="de-DE" sz="2800" b="1">
              <a:solidFill>
                <a:srgbClr val="C0000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5059" name="Text Box 2">
            <a:extLst>
              <a:ext uri="{FF2B5EF4-FFF2-40B4-BE49-F238E27FC236}">
                <a16:creationId xmlns:a16="http://schemas.microsoft.com/office/drawing/2014/main" id="{C1AD4EDB-4216-46CD-85BB-C971B3627B9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9pPr>
          </a:lstStyle>
          <a:p>
            <a:pPr eaLnBrk="1">
              <a:lnSpc>
                <a:spcPct val="93000"/>
              </a:lnSpc>
              <a:spcAft>
                <a:spcPts val="525"/>
              </a:spcAft>
              <a:buSzPct val="100000"/>
            </a:pPr>
            <a:endParaRPr lang="de-DE" altLang="de-DE" b="1">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5060" name="Text Box 5">
            <a:extLst>
              <a:ext uri="{FF2B5EF4-FFF2-40B4-BE49-F238E27FC236}">
                <a16:creationId xmlns:a16="http://schemas.microsoft.com/office/drawing/2014/main" id="{2BD23D3C-DBFA-4EAB-9D71-B94B06E0A603}"/>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16</a:t>
            </a:r>
          </a:p>
        </p:txBody>
      </p:sp>
      <p:sp>
        <p:nvSpPr>
          <p:cNvPr id="2" name="Fußzeilenplatzhalter 1">
            <a:extLst>
              <a:ext uri="{FF2B5EF4-FFF2-40B4-BE49-F238E27FC236}">
                <a16:creationId xmlns:a16="http://schemas.microsoft.com/office/drawing/2014/main" id="{89401952-6336-49DD-B65F-FC8E77F485FD}"/>
              </a:ext>
            </a:extLst>
          </p:cNvPr>
          <p:cNvSpPr>
            <a:spLocks noGrp="1"/>
          </p:cNvSpPr>
          <p:nvPr>
            <p:ph type="ftr" sz="quarter" idx="11"/>
          </p:nvPr>
        </p:nvSpPr>
        <p:spPr/>
        <p:txBody>
          <a:bodyPr/>
          <a:lstStyle/>
          <a:p>
            <a:pPr>
              <a:defRPr/>
            </a:pPr>
            <a:r>
              <a:rPr lang="de-DE"/>
              <a:t>Multiplikatorin</a:t>
            </a:r>
          </a:p>
        </p:txBody>
      </p:sp>
      <p:pic>
        <p:nvPicPr>
          <p:cNvPr id="45062" name="Bild 3">
            <a:extLst>
              <a:ext uri="{FF2B5EF4-FFF2-40B4-BE49-F238E27FC236}">
                <a16:creationId xmlns:a16="http://schemas.microsoft.com/office/drawing/2014/main" id="{F24A2787-1315-4FA8-8DFD-1E46CFB4C6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005013"/>
            <a:ext cx="6853237"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hteck 2">
            <a:extLst>
              <a:ext uri="{FF2B5EF4-FFF2-40B4-BE49-F238E27FC236}">
                <a16:creationId xmlns:a16="http://schemas.microsoft.com/office/drawing/2014/main" id="{E7AB5A72-2939-4EA8-9AAA-899CFBEBCF1C}"/>
              </a:ext>
            </a:extLst>
          </p:cNvPr>
          <p:cNvSpPr>
            <a:spLocks noChangeArrowheads="1"/>
          </p:cNvSpPr>
          <p:nvPr/>
        </p:nvSpPr>
        <p:spPr bwMode="auto">
          <a:xfrm>
            <a:off x="773113" y="65500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400">
                <a:latin typeface="Calibri" panose="020F0502020204030204" pitchFamily="34" charset="0"/>
                <a:cs typeface="Calibri" panose="020F0502020204030204" pitchFamily="34" charset="0"/>
              </a:rPr>
              <a:t>Grafik: www.altkleiderspenden.de</a:t>
            </a:r>
          </a:p>
        </p:txBody>
      </p:sp>
      <p:sp>
        <p:nvSpPr>
          <p:cNvPr id="45064" name="Rechteck 3">
            <a:extLst>
              <a:ext uri="{FF2B5EF4-FFF2-40B4-BE49-F238E27FC236}">
                <a16:creationId xmlns:a16="http://schemas.microsoft.com/office/drawing/2014/main" id="{BB94C113-7893-40E7-A2AB-E6C65EBB2C7A}"/>
              </a:ext>
            </a:extLst>
          </p:cNvPr>
          <p:cNvSpPr>
            <a:spLocks noChangeArrowheads="1"/>
          </p:cNvSpPr>
          <p:nvPr/>
        </p:nvSpPr>
        <p:spPr bwMode="auto">
          <a:xfrm>
            <a:off x="7099300" y="6497638"/>
            <a:ext cx="157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E77813C7-B372-4488-87D5-A594581260F3}"/>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17</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47107" name="Fußzeilenplatzhalter 1">
            <a:extLst>
              <a:ext uri="{FF2B5EF4-FFF2-40B4-BE49-F238E27FC236}">
                <a16:creationId xmlns:a16="http://schemas.microsoft.com/office/drawing/2014/main" id="{0B95D7B5-8C95-4F58-9C6F-B123D97BD1B2}"/>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47108" name="Picture 4">
            <a:extLst>
              <a:ext uri="{FF2B5EF4-FFF2-40B4-BE49-F238E27FC236}">
                <a16:creationId xmlns:a16="http://schemas.microsoft.com/office/drawing/2014/main" id="{936DC52A-12BE-40EB-BDC2-C8DC78A57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846138"/>
            <a:ext cx="6461125"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2">
            <a:extLst>
              <a:ext uri="{FF2B5EF4-FFF2-40B4-BE49-F238E27FC236}">
                <a16:creationId xmlns:a16="http://schemas.microsoft.com/office/drawing/2014/main" id="{798B2003-3B65-461C-B05E-BD0404DE0AA1}"/>
              </a:ext>
            </a:extLst>
          </p:cNvPr>
          <p:cNvSpPr>
            <a:spLocks noGrp="1"/>
          </p:cNvSpPr>
          <p:nvPr>
            <p:ph type="ftr" sz="quarter" idx="11"/>
          </p:nvPr>
        </p:nvSpPr>
        <p:spPr>
          <a:xfrm>
            <a:off x="6248400" y="6483350"/>
            <a:ext cx="2895600" cy="349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800">
                <a:latin typeface="Calibri" panose="020F0502020204030204" pitchFamily="34" charset="0"/>
                <a:cs typeface="Calibri" panose="020F0502020204030204" pitchFamily="34" charset="0"/>
              </a:rPr>
              <a:t>Multiplikatorin</a:t>
            </a:r>
          </a:p>
        </p:txBody>
      </p:sp>
      <p:grpSp>
        <p:nvGrpSpPr>
          <p:cNvPr id="49155" name="Gruppieren 9">
            <a:extLst>
              <a:ext uri="{FF2B5EF4-FFF2-40B4-BE49-F238E27FC236}">
                <a16:creationId xmlns:a16="http://schemas.microsoft.com/office/drawing/2014/main" id="{E4CAFF2F-AA0C-40F9-985A-9476657C296C}"/>
              </a:ext>
            </a:extLst>
          </p:cNvPr>
          <p:cNvGrpSpPr>
            <a:grpSpLocks/>
          </p:cNvGrpSpPr>
          <p:nvPr/>
        </p:nvGrpSpPr>
        <p:grpSpPr bwMode="auto">
          <a:xfrm>
            <a:off x="1323975" y="828675"/>
            <a:ext cx="6496050" cy="5645150"/>
            <a:chOff x="1619672" y="836712"/>
            <a:chExt cx="6624736" cy="5758493"/>
          </a:xfrm>
        </p:grpSpPr>
        <p:pic>
          <p:nvPicPr>
            <p:cNvPr id="49157" name="Grafik 4">
              <a:extLst>
                <a:ext uri="{FF2B5EF4-FFF2-40B4-BE49-F238E27FC236}">
                  <a16:creationId xmlns:a16="http://schemas.microsoft.com/office/drawing/2014/main" id="{52E9E049-D491-4147-9587-67F5E3E90D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836712"/>
              <a:ext cx="6552728" cy="575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bgerundetes Rechteck 5">
              <a:extLst>
                <a:ext uri="{FF2B5EF4-FFF2-40B4-BE49-F238E27FC236}">
                  <a16:creationId xmlns:a16="http://schemas.microsoft.com/office/drawing/2014/main" id="{F6421009-8A19-4DE7-8691-B79A0A4778F9}"/>
                </a:ext>
              </a:extLst>
            </p:cNvPr>
            <p:cNvSpPr>
              <a:spLocks noChangeArrowheads="1"/>
            </p:cNvSpPr>
            <p:nvPr/>
          </p:nvSpPr>
          <p:spPr bwMode="auto">
            <a:xfrm>
              <a:off x="4428187" y="5876727"/>
              <a:ext cx="1295622" cy="577182"/>
            </a:xfrm>
            <a:prstGeom prst="roundRect">
              <a:avLst>
                <a:gd name="adj" fmla="val 16667"/>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endParaRPr lang="de-DE" altLang="de-DE" sz="2400">
                <a:latin typeface="Times New Roman" panose="02020603050405020304" pitchFamily="18" charset="0"/>
                <a:ea typeface="Microsoft YaHei" panose="020B0503020204020204" pitchFamily="34" charset="-122"/>
              </a:endParaRPr>
            </a:p>
          </p:txBody>
        </p:sp>
        <p:sp>
          <p:nvSpPr>
            <p:cNvPr id="49159" name="Abgerundetes Rechteck 6">
              <a:extLst>
                <a:ext uri="{FF2B5EF4-FFF2-40B4-BE49-F238E27FC236}">
                  <a16:creationId xmlns:a16="http://schemas.microsoft.com/office/drawing/2014/main" id="{66004689-5B3A-4277-8953-E916E7D1A4CB}"/>
                </a:ext>
              </a:extLst>
            </p:cNvPr>
            <p:cNvSpPr>
              <a:spLocks noChangeArrowheads="1"/>
            </p:cNvSpPr>
            <p:nvPr/>
          </p:nvSpPr>
          <p:spPr bwMode="auto">
            <a:xfrm>
              <a:off x="4500166" y="3429367"/>
              <a:ext cx="1079685" cy="719812"/>
            </a:xfrm>
            <a:prstGeom prst="roundRect">
              <a:avLst>
                <a:gd name="adj" fmla="val 16667"/>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endParaRPr lang="de-DE" altLang="de-DE" sz="2400">
                <a:latin typeface="Times New Roman" panose="02020603050405020304" pitchFamily="18" charset="0"/>
                <a:ea typeface="Microsoft YaHei" panose="020B0503020204020204" pitchFamily="34" charset="-122"/>
              </a:endParaRPr>
            </a:p>
          </p:txBody>
        </p:sp>
        <p:sp>
          <p:nvSpPr>
            <p:cNvPr id="49160" name="Abgerundetes Rechteck 7">
              <a:extLst>
                <a:ext uri="{FF2B5EF4-FFF2-40B4-BE49-F238E27FC236}">
                  <a16:creationId xmlns:a16="http://schemas.microsoft.com/office/drawing/2014/main" id="{24833794-D410-4568-A5F4-0F2937343DD5}"/>
                </a:ext>
              </a:extLst>
            </p:cNvPr>
            <p:cNvSpPr>
              <a:spLocks noChangeArrowheads="1"/>
            </p:cNvSpPr>
            <p:nvPr/>
          </p:nvSpPr>
          <p:spPr bwMode="auto">
            <a:xfrm>
              <a:off x="4500166" y="2276335"/>
              <a:ext cx="1079685" cy="1009070"/>
            </a:xfrm>
            <a:prstGeom prst="roundRect">
              <a:avLst>
                <a:gd name="adj" fmla="val 16667"/>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endParaRPr lang="de-DE" altLang="de-DE" sz="2400">
                <a:latin typeface="Times New Roman" panose="02020603050405020304" pitchFamily="18" charset="0"/>
                <a:ea typeface="Microsoft YaHei" panose="020B0503020204020204" pitchFamily="34" charset="-122"/>
              </a:endParaRPr>
            </a:p>
          </p:txBody>
        </p:sp>
        <p:sp>
          <p:nvSpPr>
            <p:cNvPr id="49161" name="Abgerundetes Rechteck 8">
              <a:extLst>
                <a:ext uri="{FF2B5EF4-FFF2-40B4-BE49-F238E27FC236}">
                  <a16:creationId xmlns:a16="http://schemas.microsoft.com/office/drawing/2014/main" id="{1DA401E1-96A1-4837-95F5-26AF5DA3367F}"/>
                </a:ext>
              </a:extLst>
            </p:cNvPr>
            <p:cNvSpPr>
              <a:spLocks noChangeArrowheads="1"/>
            </p:cNvSpPr>
            <p:nvPr/>
          </p:nvSpPr>
          <p:spPr bwMode="auto">
            <a:xfrm>
              <a:off x="6804828" y="2420298"/>
              <a:ext cx="1439580" cy="505202"/>
            </a:xfrm>
            <a:prstGeom prst="roundRect">
              <a:avLst>
                <a:gd name="adj" fmla="val 16667"/>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endParaRPr lang="de-DE" altLang="de-DE" sz="2400">
                <a:latin typeface="Times New Roman" panose="02020603050405020304" pitchFamily="18" charset="0"/>
                <a:ea typeface="Microsoft YaHei" panose="020B0503020204020204" pitchFamily="34" charset="-122"/>
              </a:endParaRPr>
            </a:p>
          </p:txBody>
        </p:sp>
      </p:grpSp>
      <p:sp>
        <p:nvSpPr>
          <p:cNvPr id="49156" name="Foliennummernplatzhalter 3">
            <a:extLst>
              <a:ext uri="{FF2B5EF4-FFF2-40B4-BE49-F238E27FC236}">
                <a16:creationId xmlns:a16="http://schemas.microsoft.com/office/drawing/2014/main" id="{5D831A08-A1D8-42D1-91B4-AABE62B530B3}"/>
              </a:ext>
            </a:extLst>
          </p:cNvPr>
          <p:cNvSpPr>
            <a:spLocks noGrp="1"/>
          </p:cNvSpPr>
          <p:nvPr>
            <p:ph type="sldNum" sz="quarter" idx="12"/>
          </p:nvPr>
        </p:nvSpPr>
        <p:spPr>
          <a:xfrm>
            <a:off x="0" y="6473825"/>
            <a:ext cx="755650" cy="377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D967FDFC-5AA0-4F36-AF41-12114ADEAF0F}" type="slidenum">
              <a:rPr lang="de-DE" altLang="de-DE" sz="2000" smtClean="0">
                <a:latin typeface="Calibri" panose="020F0502020204030204" pitchFamily="34" charset="0"/>
                <a:cs typeface="Calibri" panose="020F0502020204030204" pitchFamily="34" charset="0"/>
              </a:rPr>
              <a:pPr algn="ctr"/>
              <a:t>18</a:t>
            </a:fld>
            <a:endParaRPr lang="de-DE" altLang="de-DE" sz="200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0BEBDF81-B7E0-43FA-80FB-E5CC96ABA1C0}"/>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Gruppenarbeit I:</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Spende oder Profit – Wie fair ist der Export von Altkleidung in afrikanische Märkte? </a:t>
            </a:r>
            <a:endParaRPr lang="de-DE" sz="2800" dirty="0">
              <a:solidFill>
                <a:srgbClr val="002060"/>
              </a:solidFill>
              <a:latin typeface="Calibri" panose="020F0502020204030204" pitchFamily="34" charset="0"/>
              <a:cs typeface="Calibri" panose="020F0502020204030204" pitchFamily="34" charset="0"/>
            </a:endParaRPr>
          </a:p>
        </p:txBody>
      </p:sp>
      <p:sp>
        <p:nvSpPr>
          <p:cNvPr id="264" name="CustomShape 2">
            <a:extLst>
              <a:ext uri="{FF2B5EF4-FFF2-40B4-BE49-F238E27FC236}">
                <a16:creationId xmlns:a16="http://schemas.microsoft.com/office/drawing/2014/main" id="{5606B3A1-AF00-4F37-9864-D3A089CC42D6}"/>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67" name="TextShape 5">
            <a:extLst>
              <a:ext uri="{FF2B5EF4-FFF2-40B4-BE49-F238E27FC236}">
                <a16:creationId xmlns:a16="http://schemas.microsoft.com/office/drawing/2014/main" id="{08BC7DEF-9F4D-48AC-98C7-BD124A447CFF}"/>
              </a:ext>
            </a:extLst>
          </p:cNvPr>
          <p:cNvSpPr txBox="1"/>
          <p:nvPr/>
        </p:nvSpPr>
        <p:spPr>
          <a:xfrm>
            <a:off x="0" y="6191250"/>
            <a:ext cx="755650" cy="666750"/>
          </a:xfrm>
          <a:prstGeom prst="rect">
            <a:avLst/>
          </a:prstGeom>
          <a:noFill/>
          <a:ln>
            <a:noFill/>
          </a:ln>
        </p:spPr>
        <p:txBody>
          <a:bodyPr anchor="b" anchorCtr="1"/>
          <a:lstStyle/>
          <a:p>
            <a:pPr>
              <a:defRPr/>
            </a:pPr>
            <a:r>
              <a:rPr lang="de-DE" sz="2000" b="1"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19</a:t>
            </a:r>
            <a:endParaRPr lang="de-DE" sz="16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51205" name="Rechteck 2">
            <a:extLst>
              <a:ext uri="{FF2B5EF4-FFF2-40B4-BE49-F238E27FC236}">
                <a16:creationId xmlns:a16="http://schemas.microsoft.com/office/drawing/2014/main" id="{D9452F78-69B9-48FF-BBC2-506EB5554175}"/>
              </a:ext>
            </a:extLst>
          </p:cNvPr>
          <p:cNvSpPr>
            <a:spLocks noChangeArrowheads="1"/>
          </p:cNvSpPr>
          <p:nvPr/>
        </p:nvSpPr>
        <p:spPr bwMode="auto">
          <a:xfrm>
            <a:off x="6997700" y="6488113"/>
            <a:ext cx="157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a:solidFill>
                  <a:srgbClr val="002060"/>
                </a:solidFill>
                <a:latin typeface="Calibri" panose="020F0502020204030204" pitchFamily="34" charset="0"/>
                <a:cs typeface="Calibri" panose="020F0502020204030204" pitchFamily="34" charset="0"/>
              </a:rPr>
              <a:t>Multiplikatorin</a:t>
            </a:r>
            <a:endParaRPr lang="de-DE" altLang="de-DE"/>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a:extLst>
              <a:ext uri="{FF2B5EF4-FFF2-40B4-BE49-F238E27FC236}">
                <a16:creationId xmlns:a16="http://schemas.microsoft.com/office/drawing/2014/main" id="{1C829514-7977-4C98-A1FA-BFE112683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hteck 1">
            <a:extLst>
              <a:ext uri="{FF2B5EF4-FFF2-40B4-BE49-F238E27FC236}">
                <a16:creationId xmlns:a16="http://schemas.microsoft.com/office/drawing/2014/main" id="{7E566D3D-3FEA-4734-A362-67A582032183}"/>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a:t>
            </a:r>
            <a:endParaRPr lang="de-DE" altLang="de-DE" b="1">
              <a:solidFill>
                <a:srgbClr val="FFFFFF"/>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C6D6A3C1-F4B7-469A-AD2A-DC0E8AA322AF}"/>
              </a:ext>
            </a:extLst>
          </p:cNvPr>
          <p:cNvSpPr txBox="1"/>
          <p:nvPr/>
        </p:nvSpPr>
        <p:spPr>
          <a:xfrm>
            <a:off x="1119188" y="2052638"/>
            <a:ext cx="6264275" cy="4975225"/>
          </a:xfrm>
          <a:prstGeom prst="rect">
            <a:avLst/>
          </a:prstGeom>
          <a:noFill/>
        </p:spPr>
        <p:txBody>
          <a:bodyPr>
            <a:spAutoFit/>
          </a:bodyPr>
          <a:lstStyle/>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1. Politisches Engagement:</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in der Kampagne für Saubere Kleidung (CCC)</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im Bündnis für Nachhaltige Textilien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beim </a:t>
            </a:r>
            <a:r>
              <a:rPr lang="de-DE" sz="1600" dirty="0" err="1">
                <a:solidFill>
                  <a:srgbClr val="002060"/>
                </a:solidFill>
                <a:latin typeface="Calibri" panose="020F0502020204030204" pitchFamily="34" charset="0"/>
                <a:cs typeface="Calibri" panose="020F0502020204030204" pitchFamily="34" charset="0"/>
              </a:rPr>
              <a:t>CorA</a:t>
            </a:r>
            <a:r>
              <a:rPr lang="de-DE" sz="1600" dirty="0">
                <a:solidFill>
                  <a:srgbClr val="002060"/>
                </a:solidFill>
                <a:latin typeface="Calibri" panose="020F0502020204030204" pitchFamily="34" charset="0"/>
                <a:cs typeface="Calibri" panose="020F0502020204030204" pitchFamily="34" charset="0"/>
              </a:rPr>
              <a:t>-Netzwerk </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Einsatz gegen moderne Sklaverei in Spinnereien in Indien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Kampagnen #</a:t>
            </a:r>
            <a:r>
              <a:rPr lang="de-DE" sz="1600" dirty="0" err="1">
                <a:solidFill>
                  <a:srgbClr val="002060"/>
                </a:solidFill>
                <a:latin typeface="Calibri" panose="020F0502020204030204" pitchFamily="34" charset="0"/>
                <a:cs typeface="Calibri" panose="020F0502020204030204" pitchFamily="34" charset="0"/>
              </a:rPr>
              <a:t>GegenGewalt</a:t>
            </a:r>
            <a:r>
              <a:rPr lang="de-DE" sz="1600" dirty="0">
                <a:solidFill>
                  <a:srgbClr val="002060"/>
                </a:solidFill>
                <a:latin typeface="Calibri" panose="020F0502020204030204" pitchFamily="34" charset="0"/>
                <a:cs typeface="Calibri" panose="020F0502020204030204" pitchFamily="34" charset="0"/>
              </a:rPr>
              <a:t> an Textilarbeiterinnen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 #Wer passt auf? Mütter und Kinder in Fabriken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Engagement in Köln und Bonn (</a:t>
            </a:r>
            <a:r>
              <a:rPr lang="de-DE" sz="1600" dirty="0" err="1">
                <a:solidFill>
                  <a:srgbClr val="002060"/>
                </a:solidFill>
                <a:latin typeface="Calibri" panose="020F0502020204030204" pitchFamily="34" charset="0"/>
                <a:cs typeface="Calibri" panose="020F0502020204030204" pitchFamily="34" charset="0"/>
              </a:rPr>
              <a:t>FairQuatschen</a:t>
            </a:r>
            <a:r>
              <a:rPr lang="de-DE" sz="1600" dirty="0">
                <a:solidFill>
                  <a:srgbClr val="002060"/>
                </a:solidFill>
                <a:latin typeface="Calibri" panose="020F0502020204030204" pitchFamily="34" charset="0"/>
                <a:cs typeface="Calibri" panose="020F0502020204030204" pitchFamily="34" charset="0"/>
              </a:rPr>
              <a:t>)</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2. Bildungs- und Beratungsprojekte:</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Bildungsarbeit an Hochschulen und Schulen</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faire öffentliche Beschaffung von Berufsbekleidung</a:t>
            </a:r>
          </a:p>
          <a:p>
            <a:pPr marL="285750" indent="-285750" defTabSz="407442" eaLnBrk="1">
              <a:lnSpc>
                <a:spcPct val="93000"/>
              </a:lnSpc>
              <a:spcAft>
                <a:spcPts val="522"/>
              </a:spcAft>
              <a:buSzPct val="100000"/>
              <a:buFont typeface="Arial" panose="020B0604020202020204" pitchFamily="34" charset="0"/>
              <a:buChar char="•"/>
              <a:defRPr/>
            </a:pPr>
            <a:r>
              <a:rPr lang="de-DE" sz="1600" dirty="0" err="1">
                <a:solidFill>
                  <a:srgbClr val="002060"/>
                </a:solidFill>
                <a:latin typeface="Calibri" panose="020F0502020204030204" pitchFamily="34" charset="0"/>
                <a:cs typeface="Calibri" panose="020F0502020204030204" pitchFamily="34" charset="0"/>
              </a:rPr>
              <a:t>Verbraucher_innentipps</a:t>
            </a:r>
            <a:r>
              <a:rPr lang="de-DE" sz="1600" dirty="0">
                <a:solidFill>
                  <a:srgbClr val="002060"/>
                </a:solidFill>
                <a:latin typeface="Calibri" panose="020F0502020204030204" pitchFamily="34" charset="0"/>
                <a:cs typeface="Calibri" panose="020F0502020204030204" pitchFamily="34" charset="0"/>
              </a:rPr>
              <a:t> zu öko-fairer Mode</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3. Solidaritätsfonds: </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Unterstützung von </a:t>
            </a:r>
            <a:r>
              <a:rPr lang="de-DE" sz="1600" dirty="0" err="1">
                <a:solidFill>
                  <a:srgbClr val="002060"/>
                </a:solidFill>
                <a:latin typeface="Calibri" panose="020F0502020204030204" pitchFamily="34" charset="0"/>
                <a:cs typeface="Calibri" panose="020F0502020204030204" pitchFamily="34" charset="0"/>
              </a:rPr>
              <a:t>Arbeiter_innen</a:t>
            </a:r>
            <a:r>
              <a:rPr lang="de-DE" sz="1600" dirty="0">
                <a:solidFill>
                  <a:srgbClr val="002060"/>
                </a:solidFill>
                <a:latin typeface="Calibri" panose="020F0502020204030204" pitchFamily="34" charset="0"/>
                <a:cs typeface="Calibri" panose="020F0502020204030204" pitchFamily="34" charset="0"/>
              </a:rPr>
              <a:t> in Indien und Bangladesch</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Finanzierung von Rechtsbeistand und Beratung</a:t>
            </a:r>
            <a:endParaRPr lang="de-DE" altLang="de-DE" sz="1600" dirty="0">
              <a:solidFill>
                <a:srgbClr val="002060"/>
              </a:solidFill>
              <a:latin typeface="Calibri" panose="020F0502020204030204" pitchFamily="34" charset="0"/>
              <a:cs typeface="Calibri" panose="020F0502020204030204" pitchFamily="34" charset="0"/>
            </a:endParaRP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p:txBody>
      </p:sp>
      <p:sp>
        <p:nvSpPr>
          <p:cNvPr id="16389" name="Rechteck 3">
            <a:extLst>
              <a:ext uri="{FF2B5EF4-FFF2-40B4-BE49-F238E27FC236}">
                <a16:creationId xmlns:a16="http://schemas.microsoft.com/office/drawing/2014/main" id="{CFCC49ED-A8E3-4978-B2A2-5E382FC07487}"/>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100000"/>
            </a:pPr>
            <a:r>
              <a:rPr lang="de-DE" altLang="de-DE" sz="2000" b="1">
                <a:solidFill>
                  <a:srgbClr val="003366"/>
                </a:solidFill>
                <a:latin typeface="Calibri" panose="020F0502020204030204" pitchFamily="34" charset="0"/>
                <a:cs typeface="Calibri" panose="020F0502020204030204" pitchFamily="34" charset="0"/>
              </a:rPr>
              <a:t>Unser Ziel: </a:t>
            </a:r>
            <a:r>
              <a:rPr lang="de-DE" altLang="de-DE" sz="2000">
                <a:solidFill>
                  <a:srgbClr val="003366"/>
                </a:solidFill>
                <a:latin typeface="Calibri" panose="020F0502020204030204" pitchFamily="34" charset="0"/>
                <a:cs typeface="Calibri" panose="020F0502020204030204" pitchFamily="34" charset="0"/>
              </a:rPr>
              <a:t>menschenwürdige, sichere Arbeitsbedingungen für Frauen und Mädchen in der globalen Textilindustrie</a:t>
            </a:r>
          </a:p>
          <a:p>
            <a:pPr algn="ctr" eaLnBrk="1" hangingPunct="1">
              <a:lnSpc>
                <a:spcPct val="90000"/>
              </a:lnSpc>
              <a:buSzPct val="100000"/>
            </a:pPr>
            <a:endParaRPr lang="de-DE" altLang="de-DE" b="1">
              <a:solidFill>
                <a:srgbClr val="003366"/>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2DA9C925-65D3-424C-B427-79BC549C791B}"/>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Gruppenarbeit II:</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Die Verwendung von Altkleidern und Produktionsabfällen </a:t>
            </a:r>
            <a:endParaRPr lang="de-DE" sz="2800" dirty="0">
              <a:solidFill>
                <a:srgbClr val="002060"/>
              </a:solidFill>
              <a:latin typeface="Calibri" panose="020F0502020204030204" pitchFamily="34" charset="0"/>
              <a:cs typeface="Calibri" panose="020F0502020204030204" pitchFamily="34" charset="0"/>
            </a:endParaRPr>
          </a:p>
        </p:txBody>
      </p:sp>
      <p:sp>
        <p:nvSpPr>
          <p:cNvPr id="264" name="CustomShape 2">
            <a:extLst>
              <a:ext uri="{FF2B5EF4-FFF2-40B4-BE49-F238E27FC236}">
                <a16:creationId xmlns:a16="http://schemas.microsoft.com/office/drawing/2014/main" id="{3BCACF20-7C3D-4A67-9AAC-C1864FD05978}"/>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67" name="TextShape 5">
            <a:extLst>
              <a:ext uri="{FF2B5EF4-FFF2-40B4-BE49-F238E27FC236}">
                <a16:creationId xmlns:a16="http://schemas.microsoft.com/office/drawing/2014/main" id="{413E91D4-66FF-4512-9EF8-D78242427783}"/>
              </a:ext>
            </a:extLst>
          </p:cNvPr>
          <p:cNvSpPr txBox="1"/>
          <p:nvPr/>
        </p:nvSpPr>
        <p:spPr>
          <a:xfrm>
            <a:off x="0" y="6191250"/>
            <a:ext cx="755650" cy="666750"/>
          </a:xfrm>
          <a:prstGeom prst="rect">
            <a:avLst/>
          </a:prstGeom>
          <a:noFill/>
          <a:ln>
            <a:noFill/>
          </a:ln>
        </p:spPr>
        <p:txBody>
          <a:bodyPr anchor="b" anchorCtr="1"/>
          <a:lstStyle/>
          <a:p>
            <a:pPr>
              <a:defRPr/>
            </a:pPr>
            <a:r>
              <a:rPr lang="de-DE" sz="2000" b="1"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20</a:t>
            </a:r>
            <a:endParaRPr lang="de-DE" sz="16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53253" name="Rechteck 2">
            <a:extLst>
              <a:ext uri="{FF2B5EF4-FFF2-40B4-BE49-F238E27FC236}">
                <a16:creationId xmlns:a16="http://schemas.microsoft.com/office/drawing/2014/main" id="{E9601C76-EB00-4E7A-BAEE-7F0B9ABA1DE5}"/>
              </a:ext>
            </a:extLst>
          </p:cNvPr>
          <p:cNvSpPr>
            <a:spLocks noChangeArrowheads="1"/>
          </p:cNvSpPr>
          <p:nvPr/>
        </p:nvSpPr>
        <p:spPr bwMode="auto">
          <a:xfrm>
            <a:off x="6997700" y="6488113"/>
            <a:ext cx="157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a:solidFill>
                  <a:srgbClr val="002060"/>
                </a:solidFill>
                <a:latin typeface="Calibri" panose="020F0502020204030204" pitchFamily="34" charset="0"/>
                <a:cs typeface="Calibri" panose="020F0502020204030204" pitchFamily="34" charset="0"/>
              </a:rPr>
              <a:t>Multiplikatorin</a:t>
            </a:r>
            <a:endParaRPr lang="de-DE" altLang="de-DE"/>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12626140-42CE-47A3-8FA9-421973822DA2}"/>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Debating Club</a:t>
            </a: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400" b="1">
                <a:solidFill>
                  <a:srgbClr val="C00000"/>
                </a:solidFill>
                <a:latin typeface="Calibri" panose="020F0502020204030204" pitchFamily="34" charset="0"/>
                <a:ea typeface="Microsoft YaHei" panose="020B0503020204020204" pitchFamily="34" charset="-122"/>
                <a:cs typeface="Calibri" panose="020F0502020204030204" pitchFamily="34" charset="0"/>
              </a:rPr>
              <a:t>Bilden Sie sich eine Meinung zu…</a:t>
            </a:r>
          </a:p>
        </p:txBody>
      </p:sp>
      <p:sp>
        <p:nvSpPr>
          <p:cNvPr id="62467" name="Text Box 2">
            <a:extLst>
              <a:ext uri="{FF2B5EF4-FFF2-40B4-BE49-F238E27FC236}">
                <a16:creationId xmlns:a16="http://schemas.microsoft.com/office/drawing/2014/main" id="{57DB7D05-F341-4DD3-8FED-173514FEC381}"/>
              </a:ext>
            </a:extLst>
          </p:cNvPr>
          <p:cNvSpPr txBox="1">
            <a:spLocks noChangeArrowheads="1"/>
          </p:cNvSpPr>
          <p:nvPr/>
        </p:nvSpPr>
        <p:spPr bwMode="auto">
          <a:xfrm>
            <a:off x="914400" y="2362200"/>
            <a:ext cx="8001000" cy="2146300"/>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1587" indent="0" eaLnBrk="1" hangingPunct="1">
              <a:spcBef>
                <a:spcPts val="500"/>
              </a:spcBef>
              <a:buClr>
                <a:srgbClr val="003366"/>
              </a:buClr>
              <a:buSzPct val="75000"/>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Diskutieren Sie in ihrer Gruppe, auf welchen Argumenten ihre Meinung basiert. Notieren Sie die Kernargumente auf einem Blatt Papier und händigen Sie diese der Jury aus. Wählen Sie vier </a:t>
            </a: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Sprecher_innen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die ihre Argumente vertreten:</a:t>
            </a:r>
          </a:p>
          <a:p>
            <a:pPr marL="287337" indent="-285750" eaLnBrk="1" hangingPunct="1">
              <a:spcBef>
                <a:spcPts val="500"/>
              </a:spcBef>
              <a:buClr>
                <a:srgbClr val="003366"/>
              </a:buClr>
              <a:buSzPct val="75000"/>
              <a:buFont typeface="Arial" panose="020B0604020202020204" pitchFamily="34" charset="0"/>
              <a:buChar char="•"/>
              <a:defRPr/>
            </a:pP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1 stellt die grundsätzliche Perspektive zum Thema dar,</a:t>
            </a:r>
          </a:p>
          <a:p>
            <a:pPr marL="344487" indent="-342900" eaLnBrk="1" hangingPunct="1">
              <a:spcBef>
                <a:spcPts val="500"/>
              </a:spcBef>
              <a:buClr>
                <a:srgbClr val="003366"/>
              </a:buClr>
              <a:buSzPct val="75000"/>
              <a:buFont typeface="Arial" panose="020B0604020202020204" pitchFamily="34" charset="0"/>
              <a:buChar char="•"/>
              <a:defRPr/>
            </a:pP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2 bringt die wichtigsten Argumente vor, </a:t>
            </a:r>
          </a:p>
          <a:p>
            <a:pPr marL="344487" indent="-342900" eaLnBrk="1" hangingPunct="1">
              <a:spcBef>
                <a:spcPts val="500"/>
              </a:spcBef>
              <a:buClr>
                <a:srgbClr val="003366"/>
              </a:buClr>
              <a:buSzPct val="75000"/>
              <a:buFont typeface="Arial" panose="020B0604020202020204" pitchFamily="34" charset="0"/>
              <a:buChar char="•"/>
              <a:defRPr/>
            </a:pP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3 geht auf die bisherigen Argumente der Gegenseite ein </a:t>
            </a:r>
          </a:p>
          <a:p>
            <a:pPr marL="344487" indent="-342900" eaLnBrk="1" hangingPunct="1">
              <a:spcBef>
                <a:spcPts val="500"/>
              </a:spcBef>
              <a:buClr>
                <a:srgbClr val="003366"/>
              </a:buClr>
              <a:buSzPct val="75000"/>
              <a:buFont typeface="Arial" panose="020B0604020202020204" pitchFamily="34" charset="0"/>
              <a:buChar char="•"/>
              <a:defRPr/>
            </a:pP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4 hält ein Schlussplädoyer</a:t>
            </a:r>
          </a:p>
          <a:p>
            <a:pPr marL="1587" indent="0" eaLnBrk="1" hangingPunct="1">
              <a:spcBef>
                <a:spcPts val="500"/>
              </a:spcBef>
              <a:buClr>
                <a:srgbClr val="003366"/>
              </a:buClr>
              <a:buSzPct val="75000"/>
              <a:defRPr/>
            </a:pP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eaLnBrk="1" hangingPunct="1">
              <a:spcBef>
                <a:spcPts val="500"/>
              </a:spcBef>
              <a:buClr>
                <a:srgbClr val="003366"/>
              </a:buClr>
              <a:buSzPct val="75000"/>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a:t>
            </a: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Sprecher_innen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haben abwechselnd zwei Minuten Zeit für ihre Rede. Nach dieser Zeit hat das Publikum zwei Minuten Zeit, um direkt zu dementieren bzw. zu untermauern. Die Jury hat die Aufgabe dafür zu sorgen, dass die Zeiten eingehalten werden. Ferner beschließt sie, welche Gruppe die stärkeren Argumente und Auftritte hatte (beides zählt gleich viel).</a:t>
            </a:r>
          </a:p>
          <a:p>
            <a:pPr marL="344487" indent="-342900" eaLnBrk="1" hangingPunct="1">
              <a:spcBef>
                <a:spcPts val="500"/>
              </a:spcBef>
              <a:buClr>
                <a:srgbClr val="003366"/>
              </a:buClr>
              <a:buSzPct val="75000"/>
              <a:buFont typeface="Arial" panose="020B0604020202020204" pitchFamily="34" charset="0"/>
              <a:buChar char="•"/>
              <a:defRPr/>
            </a:pP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55300" name="Text Box 5">
            <a:extLst>
              <a:ext uri="{FF2B5EF4-FFF2-40B4-BE49-F238E27FC236}">
                <a16:creationId xmlns:a16="http://schemas.microsoft.com/office/drawing/2014/main" id="{D11C0B34-669D-4D4E-BB01-8E7EEF9247F0}"/>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21</a:t>
            </a:r>
            <a:endParaRPr lang="de-DE" altLang="de-DE" sz="2600" b="1">
              <a:solidFill>
                <a:srgbClr val="FFFFFF"/>
              </a:solidFill>
              <a:latin typeface="Calibri" panose="020F0502020204030204" pitchFamily="34" charset="0"/>
              <a:cs typeface="Calibri" panose="020F0502020204030204" pitchFamily="34" charset="0"/>
            </a:endParaRPr>
          </a:p>
        </p:txBody>
      </p:sp>
      <p:sp>
        <p:nvSpPr>
          <p:cNvPr id="55301" name="Fußzeilenplatzhalter 1">
            <a:extLst>
              <a:ext uri="{FF2B5EF4-FFF2-40B4-BE49-F238E27FC236}">
                <a16:creationId xmlns:a16="http://schemas.microsoft.com/office/drawing/2014/main" id="{C7D59DE6-FB67-4B4C-ABDE-C4AC190B27C3}"/>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0A2088DB-F678-4BA0-9D0E-CACB1CA54AD2}"/>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Online und als Download verfügbar</a:t>
            </a:r>
          </a:p>
        </p:txBody>
      </p:sp>
      <p:sp>
        <p:nvSpPr>
          <p:cNvPr id="57347" name="Text Box 2">
            <a:extLst>
              <a:ext uri="{FF2B5EF4-FFF2-40B4-BE49-F238E27FC236}">
                <a16:creationId xmlns:a16="http://schemas.microsoft.com/office/drawing/2014/main" id="{63863A6C-30D6-46F7-A0C4-E96B5357D74D}"/>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S PGothic" panose="020B0600070205080204" pitchFamily="34" charset="-128"/>
              </a:defRPr>
            </a:lvl9pPr>
          </a:lstStyle>
          <a:p>
            <a:pPr eaLnBrk="1" hangingPunct="1">
              <a:spcBef>
                <a:spcPts val="500"/>
              </a:spcBef>
              <a:buClr>
                <a:srgbClr val="003366"/>
              </a:buClr>
              <a:buSzPct val="75000"/>
            </a:pPr>
            <a:r>
              <a:rPr lang="de-DE" altLang="de-DE" sz="2400" b="1">
                <a:solidFill>
                  <a:srgbClr val="003366"/>
                </a:solidFill>
                <a:latin typeface="Calibri" panose="020F0502020204030204" pitchFamily="34" charset="0"/>
                <a:cs typeface="Calibri" panose="020F0502020204030204" pitchFamily="34" charset="0"/>
              </a:rPr>
              <a:t>Broschüre „Sustainbale Sourcing“ unter folgendem Link:</a:t>
            </a:r>
          </a:p>
          <a:p>
            <a:pPr eaLnBrk="1" hangingPunct="1">
              <a:spcBef>
                <a:spcPts val="500"/>
              </a:spcBef>
              <a:buClr>
                <a:srgbClr val="003366"/>
              </a:buClr>
              <a:buSzPct val="75000"/>
            </a:pPr>
            <a:r>
              <a:rPr lang="de-DE" altLang="de-DE" sz="2400">
                <a:solidFill>
                  <a:srgbClr val="003366"/>
                </a:solidFill>
                <a:latin typeface="Calibri" panose="020F0502020204030204" pitchFamily="34" charset="0"/>
                <a:cs typeface="Calibri" panose="020F0502020204030204" pitchFamily="34" charset="0"/>
              </a:rPr>
              <a:t>http://www.fairschnitt.org/images/downloads/Femnet-Sustainable-Sourcing.pdf </a:t>
            </a:r>
          </a:p>
        </p:txBody>
      </p:sp>
      <p:sp>
        <p:nvSpPr>
          <p:cNvPr id="57348" name="Text Box 5">
            <a:extLst>
              <a:ext uri="{FF2B5EF4-FFF2-40B4-BE49-F238E27FC236}">
                <a16:creationId xmlns:a16="http://schemas.microsoft.com/office/drawing/2014/main" id="{8867F5D1-5BB4-4A34-9E0E-6E6407ED30D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22</a:t>
            </a:r>
            <a:endParaRPr lang="de-DE" altLang="de-DE" sz="2600" b="1">
              <a:solidFill>
                <a:srgbClr val="FFFFFF"/>
              </a:solidFill>
              <a:latin typeface="Calibri" panose="020F0502020204030204" pitchFamily="34" charset="0"/>
              <a:cs typeface="Calibri" panose="020F0502020204030204" pitchFamily="34" charset="0"/>
            </a:endParaRPr>
          </a:p>
        </p:txBody>
      </p:sp>
      <p:sp>
        <p:nvSpPr>
          <p:cNvPr id="57349" name="Fußzeilenplatzhalter 1">
            <a:extLst>
              <a:ext uri="{FF2B5EF4-FFF2-40B4-BE49-F238E27FC236}">
                <a16:creationId xmlns:a16="http://schemas.microsoft.com/office/drawing/2014/main" id="{B0C94340-4066-4DC2-9E4B-5BDB8E7517A6}"/>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10FF057E-B3B8-47B6-B6C8-2EFB5FB9FDC1}"/>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CF0FFFB2-76F6-438D-87EB-1DB3EB8AC6F3}"/>
              </a:ext>
            </a:extLst>
          </p:cNvPr>
          <p:cNvSpPr txBox="1">
            <a:spLocks noChangeArrowheads="1"/>
          </p:cNvSpPr>
          <p:nvPr/>
        </p:nvSpPr>
        <p:spPr bwMode="auto">
          <a:xfrm>
            <a:off x="914400" y="2362200"/>
            <a:ext cx="8001000" cy="3733800"/>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59396" name="Text Box 5">
            <a:extLst>
              <a:ext uri="{FF2B5EF4-FFF2-40B4-BE49-F238E27FC236}">
                <a16:creationId xmlns:a16="http://schemas.microsoft.com/office/drawing/2014/main" id="{B9C1691C-E7C0-4224-AB04-18E625AD71A4}"/>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23</a:t>
            </a:r>
          </a:p>
        </p:txBody>
      </p:sp>
      <p:pic>
        <p:nvPicPr>
          <p:cNvPr id="51205" name="Picture 6">
            <a:extLst>
              <a:ext uri="{FF2B5EF4-FFF2-40B4-BE49-F238E27FC236}">
                <a16:creationId xmlns:a16="http://schemas.microsoft.com/office/drawing/2014/main" id="{7FBAA1DB-E4A3-42A1-8F30-96EACF67495C}"/>
              </a:ext>
            </a:extLst>
          </p:cNvPr>
          <p:cNvPicPr>
            <a:picLocks noChangeAspect="1" noChangeArrowheads="1"/>
          </p:cNvPicPr>
          <p:nvPr/>
        </p:nvPicPr>
        <p:blipFill>
          <a:blip r:embed="rId3"/>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p:spPr>
      </p:pic>
      <p:sp>
        <p:nvSpPr>
          <p:cNvPr id="59398" name="Fußzeilenplatzhalter 1">
            <a:extLst>
              <a:ext uri="{FF2B5EF4-FFF2-40B4-BE49-F238E27FC236}">
                <a16:creationId xmlns:a16="http://schemas.microsoft.com/office/drawing/2014/main" id="{5BE29D30-578E-4EE2-95C2-4927023D5771}"/>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4D577FD-E861-4B2E-8A8C-9CC471FA7EDA}"/>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CFACA4CF-3720-4BB5-ABD8-71133CECB06A}"/>
              </a:ext>
            </a:extLst>
          </p:cNvPr>
          <p:cNvSpPr>
            <a:spLocks noGrp="1" noChangeArrowheads="1"/>
          </p:cNvSpPr>
          <p:nvPr>
            <p:ph idx="1"/>
          </p:nvPr>
        </p:nvSpPr>
        <p:spPr>
          <a:xfrm>
            <a:off x="889000" y="1822450"/>
            <a:ext cx="8001000" cy="3733800"/>
          </a:xfrm>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E323F3B0-F0B1-419B-82A0-ABB5B36F2D70}"/>
              </a:ext>
            </a:extLst>
          </p:cNvPr>
          <p:cNvSpPr txBox="1"/>
          <p:nvPr/>
        </p:nvSpPr>
        <p:spPr>
          <a:xfrm>
            <a:off x="1093788" y="2214563"/>
            <a:ext cx="5635625" cy="1962150"/>
          </a:xfrm>
          <a:prstGeom prst="rect">
            <a:avLst/>
          </a:prstGeom>
          <a:noFill/>
        </p:spPr>
        <p:txBody>
          <a:bodyPr lIns="91420" tIns="45711" rIns="91420" bIns="45711">
            <a:spAutoFit/>
          </a:bodyPr>
          <a:lstStyle/>
          <a:p>
            <a:pPr defTabSz="914400" eaLnBrk="1" hangingPunct="1">
              <a:spcBef>
                <a:spcPts val="600"/>
              </a:spcBef>
              <a:buSzPct val="75000"/>
              <a:defRPr/>
            </a:pPr>
            <a:endParaRPr lang="de-DE" altLang="de-DE" sz="2000" i="1" dirty="0">
              <a:solidFill>
                <a:srgbClr val="003366"/>
              </a:solidFill>
              <a:latin typeface="Calibri" panose="020F0502020204030204" pitchFamily="34" charset="0"/>
              <a:ea typeface="WenQuanYi Micro Hei" charset="0"/>
              <a:cs typeface="Calibri" panose="020F0502020204030204" pitchFamily="34" charset="0"/>
            </a:endParaRPr>
          </a:p>
          <a:p>
            <a:pPr defTabSz="914400" eaLnBrk="1" hangingPunct="1">
              <a:spcBef>
                <a:spcPts val="6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Kontakt: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Kerstin</a:t>
            </a: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Dahmen</a:t>
            </a:r>
          </a:p>
          <a:p>
            <a:pPr defTabSz="914400" eaLnBrk="1" hangingPunct="1">
              <a:spcBef>
                <a:spcPts val="5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E-Mail: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fairschnitt@femnet-ev.de</a:t>
            </a:r>
          </a:p>
          <a:p>
            <a:pPr defTabSz="914400" eaLnBrk="1" hangingPunct="1">
              <a:spcBef>
                <a:spcPts val="500"/>
              </a:spcBef>
              <a:buSzPct val="75000"/>
              <a:defRPr/>
            </a:pPr>
            <a:r>
              <a:rPr lang="de-DE" altLang="de-DE" sz="2000" b="1" dirty="0">
                <a:solidFill>
                  <a:srgbClr val="002060"/>
                </a:solidFill>
                <a:latin typeface="Calibri" panose="020F0502020204030204" pitchFamily="34" charset="0"/>
                <a:ea typeface="WenQuanYi Micro Hei" charset="0"/>
                <a:cs typeface="Calibri" panose="020F0502020204030204" pitchFamily="34" charset="0"/>
              </a:rPr>
              <a:t>Internet:	</a:t>
            </a:r>
            <a:r>
              <a:rPr lang="de-DE" sz="2000" i="1" dirty="0">
                <a:solidFill>
                  <a:srgbClr val="002060"/>
                </a:solidFill>
                <a:latin typeface="Calibri" panose="020F0502020204030204" pitchFamily="34" charset="0"/>
                <a:ea typeface="+mn-ea"/>
                <a:cs typeface="Calibri" panose="020F0502020204030204" pitchFamily="34" charset="0"/>
              </a:rPr>
              <a:t>www.fairschnitt.org</a:t>
            </a:r>
          </a:p>
          <a:p>
            <a:pPr defTabSz="914400" eaLnBrk="1" hangingPunct="1">
              <a:spcBef>
                <a:spcPts val="500"/>
              </a:spcBef>
              <a:buSzPct val="75000"/>
              <a:defRPr/>
            </a:pPr>
            <a:r>
              <a:rPr lang="de-DE" sz="2000" b="1" dirty="0">
                <a:solidFill>
                  <a:srgbClr val="003366">
                    <a:lumMod val="75000"/>
                  </a:srgbClr>
                </a:solidFill>
                <a:latin typeface="Calibri" panose="020F0502020204030204" pitchFamily="34" charset="0"/>
                <a:ea typeface="+mn-ea"/>
                <a:cs typeface="Calibri" panose="020F0502020204030204" pitchFamily="34" charset="0"/>
              </a:rPr>
              <a:t>Tel.:		</a:t>
            </a:r>
            <a:r>
              <a:rPr lang="de-DE" sz="2000" dirty="0">
                <a:solidFill>
                  <a:srgbClr val="003366">
                    <a:lumMod val="75000"/>
                  </a:srgbClr>
                </a:solidFill>
                <a:latin typeface="Calibri" panose="020F0502020204030204" pitchFamily="34" charset="0"/>
                <a:ea typeface="+mn-ea"/>
                <a:cs typeface="Calibri" panose="020F0502020204030204" pitchFamily="34" charset="0"/>
              </a:rPr>
              <a:t>0228 - 18038116</a:t>
            </a:r>
          </a:p>
        </p:txBody>
      </p:sp>
      <p:sp>
        <p:nvSpPr>
          <p:cNvPr id="61445" name="Text Box 5">
            <a:extLst>
              <a:ext uri="{FF2B5EF4-FFF2-40B4-BE49-F238E27FC236}">
                <a16:creationId xmlns:a16="http://schemas.microsoft.com/office/drawing/2014/main" id="{5CD1A9FD-0B08-4B68-85D4-D463A069B348}"/>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S PGothic" panose="020B0600070205080204" pitchFamily="34" charset="-128"/>
              </a:defRPr>
            </a:lvl1pPr>
            <a:lvl2pPr marL="457200">
              <a:defRPr>
                <a:solidFill>
                  <a:schemeClr val="tx1"/>
                </a:solidFill>
                <a:latin typeface="Arial" panose="020B0604020202020204" pitchFamily="34" charset="0"/>
                <a:ea typeface="MS PGothic" panose="020B0600070205080204" pitchFamily="34" charset="-128"/>
              </a:defRPr>
            </a:lvl2pPr>
            <a:lvl3pPr marL="914400">
              <a:defRPr>
                <a:solidFill>
                  <a:schemeClr val="tx1"/>
                </a:solidFill>
                <a:latin typeface="Arial" panose="020B0604020202020204" pitchFamily="34" charset="0"/>
                <a:ea typeface="MS PGothic" panose="020B0600070205080204" pitchFamily="34" charset="-128"/>
              </a:defRPr>
            </a:lvl3pPr>
            <a:lvl4pPr marL="1371600">
              <a:defRPr>
                <a:solidFill>
                  <a:schemeClr val="tx1"/>
                </a:solidFill>
                <a:latin typeface="Arial" panose="020B0604020202020204" pitchFamily="34" charset="0"/>
                <a:ea typeface="MS PGothic" panose="020B0600070205080204" pitchFamily="34" charset="-128"/>
              </a:defRPr>
            </a:lvl4pPr>
            <a:lvl5pPr marL="1828800">
              <a:defRPr>
                <a:solidFill>
                  <a:schemeClr val="tx1"/>
                </a:solidFill>
                <a:latin typeface="Arial" panose="020B0604020202020204" pitchFamily="34" charset="0"/>
                <a:ea typeface="MS PGothic" panose="020B0600070205080204" pitchFamily="34" charset="-128"/>
              </a:defRPr>
            </a:lvl5pPr>
            <a:lvl6pPr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a:spcBef>
                <a:spcPct val="50000"/>
              </a:spcBef>
            </a:pPr>
            <a:r>
              <a:rPr lang="de-DE" altLang="de-DE" sz="6600" b="1" i="1">
                <a:solidFill>
                  <a:srgbClr val="003366"/>
                </a:solidFill>
                <a:latin typeface="Comic Sans MS" panose="030F0702030302020204" pitchFamily="66" charset="0"/>
                <a:cs typeface="Arial" panose="020B0604020202020204" pitchFamily="34" charset="0"/>
              </a:rPr>
              <a:t>Fragen?</a:t>
            </a:r>
          </a:p>
        </p:txBody>
      </p:sp>
      <p:sp>
        <p:nvSpPr>
          <p:cNvPr id="61449" name="Rechteck 1">
            <a:extLst>
              <a:ext uri="{FF2B5EF4-FFF2-40B4-BE49-F238E27FC236}">
                <a16:creationId xmlns:a16="http://schemas.microsoft.com/office/drawing/2014/main" id="{C1006ECA-1A9C-41E0-841A-7016D493CB3D}"/>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24</a:t>
            </a:r>
          </a:p>
        </p:txBody>
      </p:sp>
      <p:sp>
        <p:nvSpPr>
          <p:cNvPr id="61450" name="Fußzeilenplatzhalter 1">
            <a:extLst>
              <a:ext uri="{FF2B5EF4-FFF2-40B4-BE49-F238E27FC236}">
                <a16:creationId xmlns:a16="http://schemas.microsoft.com/office/drawing/2014/main" id="{52120D7D-9D59-4B77-A4F1-D70EB7E1796C}"/>
              </a:ext>
            </a:extLst>
          </p:cNvPr>
          <p:cNvSpPr>
            <a:spLocks noGrp="1"/>
          </p:cNvSpPr>
          <p:nvPr>
            <p:ph type="ftr" sz="quarter" idx="11"/>
          </p:nvPr>
        </p:nvSpPr>
        <p:spPr>
          <a:xfrm>
            <a:off x="6248400" y="6488113"/>
            <a:ext cx="2895600" cy="3698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800">
                <a:solidFill>
                  <a:srgbClr val="002060"/>
                </a:solidFill>
                <a:latin typeface="Calibri" panose="020F0502020204030204" pitchFamily="34" charset="0"/>
                <a:ea typeface="MS PGothic" panose="020B0600070205080204" pitchFamily="34" charset="-128"/>
                <a:cs typeface="Calibri" panose="020F0502020204030204" pitchFamily="34" charset="0"/>
              </a:rPr>
              <a:t>Multiplikatorin</a:t>
            </a:r>
          </a:p>
        </p:txBody>
      </p:sp>
      <p:sp>
        <p:nvSpPr>
          <p:cNvPr id="1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58170" y="5431504"/>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02" y="5600402"/>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09" y="5462092"/>
            <a:ext cx="1769687" cy="773054"/>
          </a:xfrm>
          <a:prstGeom prst="rect">
            <a:avLst/>
          </a:prstGeom>
        </p:spPr>
      </p:pic>
      <p:pic>
        <p:nvPicPr>
          <p:cNvPr id="15" name="Grafik 14">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58" y="5753229"/>
            <a:ext cx="1796089" cy="555720"/>
          </a:xfrm>
          <a:prstGeom prst="rect">
            <a:avLst/>
          </a:prstGeom>
        </p:spPr>
      </p:pic>
      <p:pic>
        <p:nvPicPr>
          <p:cNvPr id="16" name="Grafik 15">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972" y="5809151"/>
            <a:ext cx="1989247" cy="4997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4438CF44-07C9-4C75-835E-39982CC51FAD}"/>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103427" name="Text Box 2">
            <a:extLst>
              <a:ext uri="{FF2B5EF4-FFF2-40B4-BE49-F238E27FC236}">
                <a16:creationId xmlns:a16="http://schemas.microsoft.com/office/drawing/2014/main" id="{0305C619-C08F-443E-BF68-B6EA394DA0FC}"/>
              </a:ext>
            </a:extLst>
          </p:cNvPr>
          <p:cNvSpPr txBox="1">
            <a:spLocks noChangeArrowheads="1"/>
          </p:cNvSpPr>
          <p:nvPr/>
        </p:nvSpPr>
        <p:spPr bwMode="auto">
          <a:xfrm>
            <a:off x="914400" y="2362200"/>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300"/>
              </a:spcBef>
              <a:buClr>
                <a:srgbClr val="003366"/>
              </a:buClr>
              <a:buSzPct val="75000"/>
              <a:buFont typeface="Arial" panose="020B0604020202020204" pitchFamily="34" charset="0"/>
              <a:buChar char="•"/>
              <a:defRP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Altkleiderspenden Webseite: https://altkleiderspenden.de/, Zugriff 14.08.2019</a:t>
            </a:r>
          </a:p>
          <a:p>
            <a:pPr eaLnBrk="1" hangingPunct="1">
              <a:spcBef>
                <a:spcPts val="300"/>
              </a:spcBef>
              <a:buClr>
                <a:srgbClr val="003366"/>
              </a:buClr>
              <a:buSzPct val="75000"/>
              <a:buFont typeface="Arial" panose="020B0604020202020204" pitchFamily="34" charset="0"/>
              <a:buChar char="•"/>
              <a:defRPr/>
            </a:pPr>
            <a:r>
              <a:rPr lang="de-DE" altLang="de-DE" sz="16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FairWertung</a:t>
            </a: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Webseite: https://fairwertung.de/, Zugriff 14.08.2019</a:t>
            </a:r>
          </a:p>
          <a:p>
            <a:pPr eaLnBrk="1" hangingPunct="1">
              <a:spcBef>
                <a:spcPts val="300"/>
              </a:spcBef>
              <a:buClr>
                <a:srgbClr val="003366"/>
              </a:buClr>
              <a:buSzPct val="75000"/>
              <a:buFont typeface="Arial" panose="020B0604020202020204" pitchFamily="34" charset="0"/>
              <a:buChar char="•"/>
              <a:defRP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Greenpeace (2015): Wegwerfware Kleidung – Repräsentative Greenpeace-Umfrage zu Kaufverhalten, Tragedauer und Entsorgung von Mode, https://www.greenpeace.de/sites/www.greenpeace.de/files/publications/20151123_greenpeace_modekonsum_flyer.pdf, Zugriff 06.08.2019</a:t>
            </a:r>
          </a:p>
          <a:p>
            <a:pPr eaLnBrk="1" hangingPunct="1">
              <a:spcBef>
                <a:spcPts val="300"/>
              </a:spcBef>
              <a:buClr>
                <a:srgbClr val="003366"/>
              </a:buClr>
              <a:buSzPct val="75000"/>
              <a:buFont typeface="Arial" panose="020B0604020202020204" pitchFamily="34" charset="0"/>
              <a:buChar char="•"/>
              <a:defRP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Statistisches Bundesamt (Destatis) (2018): Einkommen, Konsum, Lebensbedingungen, Zugriff 06.05.2019</a:t>
            </a:r>
          </a:p>
          <a:p>
            <a:pPr eaLnBrk="1" hangingPunct="1">
              <a:spcBef>
                <a:spcPts val="300"/>
              </a:spcBef>
              <a:buClr>
                <a:srgbClr val="003366"/>
              </a:buClr>
              <a:buSzPct val="75000"/>
              <a:buFont typeface="Arial" panose="020B0604020202020204" pitchFamily="34" charset="0"/>
              <a:buChar char="•"/>
              <a:defRP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Statistisches Bundesamt (Destatis) (2018): Konsumausgaben privater Haushalte 2017, https://www.destatis.de/DE/Themen/Gesellschaft-Umwelt/Einkommen-Konsum-Lebensbedingungen/_Grafik/_Statisch/Konsumausgaben_Bereiche.png?__blob=poster&amp;v=2, Zugriff 06.08.2019</a:t>
            </a:r>
          </a:p>
          <a:p>
            <a:pPr marL="0" indent="0" eaLnBrk="1" hangingPunct="1">
              <a:spcBef>
                <a:spcPts val="300"/>
              </a:spcBef>
              <a:buClr>
                <a:srgbClr val="003366"/>
              </a:buClr>
              <a:buSzPct val="75000"/>
              <a:defRPr/>
            </a:pPr>
            <a:endParaRPr lang="de-DE" altLang="de-DE" sz="1600" dirty="0">
              <a:solidFill>
                <a:schemeClr val="tx1"/>
              </a:solidFill>
              <a:latin typeface="Calibri" panose="020F0502020204030204" pitchFamily="34" charset="0"/>
              <a:cs typeface="Calibri" panose="020F0502020204030204" pitchFamily="34" charset="0"/>
            </a:endParaRPr>
          </a:p>
          <a:p>
            <a:pPr eaLnBrk="1" hangingPunct="1">
              <a:spcBef>
                <a:spcPts val="300"/>
              </a:spcBef>
              <a:buClr>
                <a:srgbClr val="003366"/>
              </a:buClr>
              <a:buSzPct val="75000"/>
              <a:buFont typeface="Arial" panose="020B0604020202020204" pitchFamily="34" charset="0"/>
              <a:buChar char="•"/>
              <a:defRPr/>
            </a:pPr>
            <a:endPar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3492" name="Text Box 5">
            <a:extLst>
              <a:ext uri="{FF2B5EF4-FFF2-40B4-BE49-F238E27FC236}">
                <a16:creationId xmlns:a16="http://schemas.microsoft.com/office/drawing/2014/main" id="{4929ABC5-C98A-40EC-A818-9E03881347AF}"/>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25</a:t>
            </a:r>
            <a:endParaRPr lang="de-DE" altLang="de-DE" sz="2600" b="1">
              <a:solidFill>
                <a:srgbClr val="FFFFFF"/>
              </a:solidFill>
              <a:latin typeface="Calibri" panose="020F0502020204030204" pitchFamily="34" charset="0"/>
              <a:cs typeface="Calibri" panose="020F0502020204030204" pitchFamily="34" charset="0"/>
            </a:endParaRPr>
          </a:p>
        </p:txBody>
      </p:sp>
      <p:sp>
        <p:nvSpPr>
          <p:cNvPr id="63493" name="Fußzeilenplatzhalter 1">
            <a:extLst>
              <a:ext uri="{FF2B5EF4-FFF2-40B4-BE49-F238E27FC236}">
                <a16:creationId xmlns:a16="http://schemas.microsoft.com/office/drawing/2014/main" id="{21AF0FC0-0A45-426B-9A88-EC6270696246}"/>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a:extLst>
              <a:ext uri="{FF2B5EF4-FFF2-40B4-BE49-F238E27FC236}">
                <a16:creationId xmlns:a16="http://schemas.microsoft.com/office/drawing/2014/main" id="{AF38C5A7-7713-4A9A-A93A-2C493AEDA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a:extLst>
              <a:ext uri="{FF2B5EF4-FFF2-40B4-BE49-F238E27FC236}">
                <a16:creationId xmlns:a16="http://schemas.microsoft.com/office/drawing/2014/main" id="{B69DBD30-75C9-4B61-8C30-C699C47BE593}"/>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buSzPct val="100000"/>
            </a:pPr>
            <a:r>
              <a:rPr lang="de-DE" altLang="de-DE" sz="2000" b="1">
                <a:solidFill>
                  <a:srgbClr val="003366"/>
                </a:solidFill>
                <a:latin typeface="Calibri" panose="020F0502020204030204" pitchFamily="34" charset="0"/>
                <a:ea typeface="Microsoft YaHei" panose="020B0503020204020204" pitchFamily="34" charset="-122"/>
                <a:cs typeface="Calibri" panose="020F0502020204030204" pitchFamily="34" charset="0"/>
              </a:rPr>
              <a:t>Projektziel: </a:t>
            </a: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der Näher_innen, Sozial- und Umweltstandards sowie Verantwortung</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von Unternehmen</a:t>
            </a:r>
          </a:p>
          <a:p>
            <a:pPr eaLnBrk="1" hangingPunct="1">
              <a:lnSpc>
                <a:spcPct val="93000"/>
              </a:lnSpc>
              <a:buSzPct val="100000"/>
            </a:pPr>
            <a:endParaRPr lang="de-DE" altLang="de-DE">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8436" name="Rechteck 2">
            <a:extLst>
              <a:ext uri="{FF2B5EF4-FFF2-40B4-BE49-F238E27FC236}">
                <a16:creationId xmlns:a16="http://schemas.microsoft.com/office/drawing/2014/main" id="{E891F270-B241-4BF0-94FB-EB663C64FF08}"/>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a:solidFill>
                  <a:srgbClr val="FFFFFF"/>
                </a:solidFill>
                <a:latin typeface="Calibri" panose="020F0502020204030204" pitchFamily="34" charset="0"/>
                <a:cs typeface="Calibri" panose="020F0502020204030204" pitchFamily="34" charset="0"/>
              </a:rPr>
              <a:t>3</a:t>
            </a:r>
          </a:p>
        </p:txBody>
      </p:sp>
      <p:sp>
        <p:nvSpPr>
          <p:cNvPr id="4" name="Textfeld 3">
            <a:extLst>
              <a:ext uri="{FF2B5EF4-FFF2-40B4-BE49-F238E27FC236}">
                <a16:creationId xmlns:a16="http://schemas.microsoft.com/office/drawing/2014/main" id="{CC4B3DE0-BB70-4CE1-A558-CA346EAEF4BB}"/>
              </a:ext>
            </a:extLst>
          </p:cNvPr>
          <p:cNvSpPr txBox="1"/>
          <p:nvPr/>
        </p:nvSpPr>
        <p:spPr>
          <a:xfrm>
            <a:off x="1116013" y="2555875"/>
            <a:ext cx="7308850" cy="1957388"/>
          </a:xfrm>
          <a:prstGeom prst="rect">
            <a:avLst/>
          </a:prstGeom>
          <a:noFill/>
        </p:spPr>
        <p:txBody>
          <a:bodyPr>
            <a:spAutoFit/>
          </a:bodyPr>
          <a:lstStyle/>
          <a:p>
            <a:pPr>
              <a:lnSpc>
                <a:spcPct val="93000"/>
              </a:lnSpc>
              <a:spcAft>
                <a:spcPts val="522"/>
              </a:spcAft>
              <a:defRPr/>
            </a:pPr>
            <a:r>
              <a:rPr lang="de-DE" b="1" dirty="0">
                <a:solidFill>
                  <a:srgbClr val="002060"/>
                </a:solidFill>
                <a:latin typeface="Calibri" panose="020F0502020204030204" pitchFamily="34" charset="0"/>
                <a:cs typeface="Calibri" panose="020F0502020204030204" pitchFamily="34" charset="0"/>
              </a:rPr>
              <a:t>Aktivitäten: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Vorträge und Seminare and Hochschulen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 Betreuung und Beratung von Studieren</a:t>
            </a:r>
          </a:p>
          <a:p>
            <a:pPr marL="285750" indent="-285750">
              <a:lnSpc>
                <a:spcPct val="93000"/>
              </a:lnSpc>
              <a:spcAft>
                <a:spcPts val="522"/>
              </a:spcAft>
              <a:buFont typeface="Arial" panose="020B0604020202020204" pitchFamily="34" charset="0"/>
              <a:buChar char="•"/>
              <a:defRPr/>
            </a:pPr>
            <a:r>
              <a:rPr lang="de-DE" dirty="0" err="1">
                <a:solidFill>
                  <a:srgbClr val="002060"/>
                </a:solidFill>
                <a:latin typeface="Calibri" panose="020F0502020204030204" pitchFamily="34" charset="0"/>
                <a:cs typeface="Calibri" panose="020F0502020204030204" pitchFamily="34" charset="0"/>
              </a:rPr>
              <a:t>Modeblog</a:t>
            </a:r>
            <a:r>
              <a:rPr lang="de-DE" dirty="0">
                <a:solidFill>
                  <a:srgbClr val="002060"/>
                </a:solidFill>
                <a:latin typeface="Calibri" panose="020F0502020204030204" pitchFamily="34" charset="0"/>
                <a:cs typeface="Calibri" panose="020F0502020204030204" pitchFamily="34" charset="0"/>
              </a:rPr>
              <a:t> </a:t>
            </a:r>
            <a:r>
              <a:rPr lang="de-DE" i="1" dirty="0">
                <a:solidFill>
                  <a:srgbClr val="002060"/>
                </a:solidFill>
                <a:latin typeface="Calibri" panose="020F0502020204030204" pitchFamily="34" charset="0"/>
                <a:cs typeface="Calibri" panose="020F0502020204030204" pitchFamily="34" charset="0"/>
              </a:rPr>
              <a:t>modefairarbeiten.de</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Konferenzen und Informationsveranstaltungen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Webseite </a:t>
            </a:r>
            <a:r>
              <a:rPr lang="de-DE" i="1" dirty="0">
                <a:solidFill>
                  <a:srgbClr val="002060"/>
                </a:solidFill>
                <a:latin typeface="Calibri" panose="020F0502020204030204" pitchFamily="34" charset="0"/>
                <a:cs typeface="Calibri" panose="020F0502020204030204" pitchFamily="34" charset="0"/>
              </a:rPr>
              <a:t>fairschnitt.org </a:t>
            </a:r>
            <a:r>
              <a:rPr lang="de-DE" dirty="0">
                <a:solidFill>
                  <a:srgbClr val="002060"/>
                </a:solidFill>
                <a:latin typeface="Calibri" panose="020F0502020204030204" pitchFamily="34" charset="0"/>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07449C38-C7F0-4F7B-B7BA-1D441086715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Kampagne für Saubere Kleidung</a:t>
            </a:r>
          </a:p>
          <a:p>
            <a:pPr algn="ctr" eaLnBrk="1" hangingPunct="1">
              <a:lnSpc>
                <a:spcPct val="90000"/>
              </a:lnSpc>
              <a:buSzPct val="100000"/>
            </a:pPr>
            <a:r>
              <a:rPr lang="de-DE" altLang="de-DE" sz="2400" b="1">
                <a:solidFill>
                  <a:srgbClr val="003366"/>
                </a:solidFill>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C595EB51-0A2B-4D8E-A07D-F543603C408E}"/>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r>
              <a:rPr lang="de-DE" altLang="de-DE" sz="1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Facts</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lvl="1" eaLnBrk="1">
              <a:lnSpc>
                <a:spcPct val="93000"/>
              </a:lnSpc>
              <a:spcAft>
                <a:spcPts val="522"/>
              </a:spcAft>
              <a:buSzPct val="100000"/>
              <a:buFont typeface="Courier New" panose="02070309020205020404" pitchFamily="49" charset="0"/>
              <a:buChar char="o"/>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eaLnBrk="1">
              <a:lnSpc>
                <a:spcPct val="93000"/>
              </a:lnSpc>
              <a:spcAft>
                <a:spcPts val="522"/>
              </a:spcAft>
              <a:buSzPct val="100000"/>
              <a:buFont typeface="Arial" panose="020B0604020202020204" pitchFamily="34" charset="0"/>
              <a:buChar char="•"/>
              <a:defRPr/>
            </a:pP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0" indent="0" eaLnBrk="1">
              <a:lnSpc>
                <a:spcPct val="93000"/>
              </a:lnSpc>
              <a:spcAft>
                <a:spcPts val="522"/>
              </a:spcAft>
              <a:buSzPct val="100000"/>
              <a:defRPr/>
            </a:pPr>
            <a:r>
              <a:rPr lang="de-DE" altLang="de-DE" sz="1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Aktivitäten</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lang="de-DE" altLang="de-DE" sz="18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vor Ort</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indent="-285750" eaLnBrk="1">
              <a:lnSpc>
                <a:spcPct val="93000"/>
              </a:lnSpc>
              <a:spcAft>
                <a:spcPts val="522"/>
              </a:spcAft>
              <a:buSzPct val="100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20484" name="Text Box 5">
            <a:extLst>
              <a:ext uri="{FF2B5EF4-FFF2-40B4-BE49-F238E27FC236}">
                <a16:creationId xmlns:a16="http://schemas.microsoft.com/office/drawing/2014/main" id="{6F59B535-FAFC-4BA8-8BBF-AD6EC1811ED6}"/>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4</a:t>
            </a:r>
          </a:p>
        </p:txBody>
      </p:sp>
      <p:sp>
        <p:nvSpPr>
          <p:cNvPr id="20485" name="Textfeld 2">
            <a:extLst>
              <a:ext uri="{FF2B5EF4-FFF2-40B4-BE49-F238E27FC236}">
                <a16:creationId xmlns:a16="http://schemas.microsoft.com/office/drawing/2014/main" id="{ACF176B3-2C8F-4854-BE31-78095D78135C}"/>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400">
                <a:solidFill>
                  <a:srgbClr val="002060"/>
                </a:solidFill>
                <a:latin typeface="Calibri" panose="020F0502020204030204" pitchFamily="34" charset="0"/>
                <a:cs typeface="Calibri" panose="020F0502020204030204" pitchFamily="34" charset="0"/>
              </a:rPr>
              <a:t>*ILO = internationale Arbeitsorganisation</a:t>
            </a:r>
          </a:p>
        </p:txBody>
      </p:sp>
      <p:sp>
        <p:nvSpPr>
          <p:cNvPr id="20486" name="Fußzeilenplatzhalter 1">
            <a:extLst>
              <a:ext uri="{FF2B5EF4-FFF2-40B4-BE49-F238E27FC236}">
                <a16:creationId xmlns:a16="http://schemas.microsoft.com/office/drawing/2014/main" id="{D14970BA-445B-482B-B407-CA90D73CF865}"/>
              </a:ext>
            </a:extLst>
          </p:cNvPr>
          <p:cNvSpPr>
            <a:spLocks noGrp="1" noChangeArrowheads="1"/>
          </p:cNvSpPr>
          <p:nvPr>
            <p:ph type="ftr" sz="quarter" idx="11"/>
          </p:nvPr>
        </p:nvSpPr>
        <p:spPr/>
        <p:txBody>
          <a:bodyPr/>
          <a:lstStyle/>
          <a:p>
            <a:pPr>
              <a:defRPr/>
            </a:pPr>
            <a:r>
              <a:rPr lang="de-DE" altLang="de-DE">
                <a:solidFill>
                  <a:srgbClr val="FFFFFF"/>
                </a:solidFill>
              </a:rPr>
              <a:t>Multiplikatorin</a:t>
            </a:r>
          </a:p>
        </p:txBody>
      </p:sp>
      <p:pic>
        <p:nvPicPr>
          <p:cNvPr id="20487" name="Grafik 7">
            <a:extLst>
              <a:ext uri="{FF2B5EF4-FFF2-40B4-BE49-F238E27FC236}">
                <a16:creationId xmlns:a16="http://schemas.microsoft.com/office/drawing/2014/main" id="{78C99F98-251C-4EDB-96AC-FB2225919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198688"/>
            <a:ext cx="25431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447E846F-C60A-42ED-BC24-6C82E6C69A50}"/>
              </a:ext>
            </a:extLst>
          </p:cNvPr>
          <p:cNvSpPr txBox="1">
            <a:spLocks noChangeArrowheads="1"/>
          </p:cNvSpPr>
          <p:nvPr/>
        </p:nvSpPr>
        <p:spPr bwMode="auto">
          <a:xfrm>
            <a:off x="2532063" y="2851150"/>
            <a:ext cx="40782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3600" b="1">
                <a:solidFill>
                  <a:srgbClr val="003366"/>
                </a:solidFill>
                <a:latin typeface="Calibri" panose="020F0502020204030204" pitchFamily="34" charset="0"/>
                <a:ea typeface="Microsoft YaHei" panose="020B0503020204020204" pitchFamily="34" charset="-122"/>
                <a:cs typeface="Calibri" panose="020F0502020204030204" pitchFamily="34" charset="0"/>
              </a:rPr>
              <a:t>Kurzer Ausblick auf das Programm</a:t>
            </a:r>
          </a:p>
        </p:txBody>
      </p:sp>
      <p:sp>
        <p:nvSpPr>
          <p:cNvPr id="22531" name="Text Box 4">
            <a:extLst>
              <a:ext uri="{FF2B5EF4-FFF2-40B4-BE49-F238E27FC236}">
                <a16:creationId xmlns:a16="http://schemas.microsoft.com/office/drawing/2014/main" id="{FC697C36-EC8C-4193-B663-D64BEFB773C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5</a:t>
            </a:r>
            <a:endParaRPr lang="de-DE" altLang="de-DE" sz="2600" b="1">
              <a:solidFill>
                <a:srgbClr val="FFFFFF"/>
              </a:solidFill>
              <a:latin typeface="Calibri" panose="020F0502020204030204" pitchFamily="34" charset="0"/>
              <a:cs typeface="Calibri" panose="020F0502020204030204" pitchFamily="34" charset="0"/>
            </a:endParaRPr>
          </a:p>
        </p:txBody>
      </p:sp>
      <p:sp>
        <p:nvSpPr>
          <p:cNvPr id="22532" name="Fußzeilenplatzhalter 1">
            <a:extLst>
              <a:ext uri="{FF2B5EF4-FFF2-40B4-BE49-F238E27FC236}">
                <a16:creationId xmlns:a16="http://schemas.microsoft.com/office/drawing/2014/main" id="{1E7F750E-9426-44E3-9454-6ABB53BB26A5}"/>
              </a:ext>
            </a:extLst>
          </p:cNvPr>
          <p:cNvSpPr>
            <a:spLocks noGrp="1"/>
          </p:cNvSpPr>
          <p:nvPr>
            <p:ph type="ftr" sz="quarter" idx="11"/>
          </p:nvPr>
        </p:nvSpPr>
        <p:spPr>
          <a:xfrm>
            <a:off x="6248400" y="6553200"/>
            <a:ext cx="2894013" cy="30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EF07622B-FC5B-4630-85D9-C1A83C0E40A3}"/>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6</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24579" name="Fußzeilenplatzhalter 1">
            <a:extLst>
              <a:ext uri="{FF2B5EF4-FFF2-40B4-BE49-F238E27FC236}">
                <a16:creationId xmlns:a16="http://schemas.microsoft.com/office/drawing/2014/main" id="{BD6A8069-1C22-4012-A188-CEF1AF4A62BE}"/>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24580" name="Picture 5">
            <a:extLst>
              <a:ext uri="{FF2B5EF4-FFF2-40B4-BE49-F238E27FC236}">
                <a16:creationId xmlns:a16="http://schemas.microsoft.com/office/drawing/2014/main" id="{5440C212-D5F2-4285-B46F-8EFC1BA70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16" r="37715"/>
          <a:stretch>
            <a:fillRect/>
          </a:stretch>
        </p:blipFill>
        <p:spPr bwMode="auto">
          <a:xfrm>
            <a:off x="5508625" y="1147763"/>
            <a:ext cx="3286125"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1">
            <a:extLst>
              <a:ext uri="{FF2B5EF4-FFF2-40B4-BE49-F238E27FC236}">
                <a16:creationId xmlns:a16="http://schemas.microsoft.com/office/drawing/2014/main" id="{BB44EF90-CEA5-4AC6-AD38-620491DBC3CE}"/>
              </a:ext>
            </a:extLst>
          </p:cNvPr>
          <p:cNvSpPr>
            <a:spLocks noChangeArrowheads="1"/>
          </p:cNvSpPr>
          <p:nvPr/>
        </p:nvSpPr>
        <p:spPr bwMode="auto">
          <a:xfrm>
            <a:off x="774700" y="310038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de-DE" sz="2800">
                <a:solidFill>
                  <a:srgbClr val="003366"/>
                </a:solidFill>
                <a:latin typeface="Calibri" panose="020F0502020204030204" pitchFamily="34" charset="0"/>
                <a:ea typeface="Microsoft YaHei" panose="020B0503020204020204" pitchFamily="34" charset="-122"/>
                <a:cs typeface="Calibri" panose="020F0502020204030204" pitchFamily="34" charset="0"/>
              </a:rPr>
              <a:t>Wie viele Kleidungsstücke besitzen Sie?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53C2B12F-4897-4BBA-B8EE-DB8973CB1D83}"/>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7</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26627" name="Fußzeilenplatzhalter 1">
            <a:extLst>
              <a:ext uri="{FF2B5EF4-FFF2-40B4-BE49-F238E27FC236}">
                <a16:creationId xmlns:a16="http://schemas.microsoft.com/office/drawing/2014/main" id="{35F6E36A-3F2D-4804-8B6D-8A5CAE02F327}"/>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26628" name="Picture 5">
            <a:extLst>
              <a:ext uri="{FF2B5EF4-FFF2-40B4-BE49-F238E27FC236}">
                <a16:creationId xmlns:a16="http://schemas.microsoft.com/office/drawing/2014/main" id="{C4F2BA41-C26B-4347-BB00-1ECDA5549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16" r="37715"/>
          <a:stretch>
            <a:fillRect/>
          </a:stretch>
        </p:blipFill>
        <p:spPr bwMode="auto">
          <a:xfrm>
            <a:off x="5508625" y="1147763"/>
            <a:ext cx="3286125"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hteck 1">
            <a:extLst>
              <a:ext uri="{FF2B5EF4-FFF2-40B4-BE49-F238E27FC236}">
                <a16:creationId xmlns:a16="http://schemas.microsoft.com/office/drawing/2014/main" id="{5AFE4074-DF3D-4ACA-8D54-406324B76A84}"/>
              </a:ext>
            </a:extLst>
          </p:cNvPr>
          <p:cNvSpPr>
            <a:spLocks noChangeArrowheads="1"/>
          </p:cNvSpPr>
          <p:nvPr/>
        </p:nvSpPr>
        <p:spPr bwMode="auto">
          <a:xfrm>
            <a:off x="762000" y="2305050"/>
            <a:ext cx="457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“Im Durchschnitt besitzt jede erwachsene</a:t>
            </a:r>
          </a:p>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Person (18 – 69 Jahre) in Deutschland</a:t>
            </a:r>
          </a:p>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95 Kleidungsstücke (ohne Unterwäsche und Socken).</a:t>
            </a:r>
          </a:p>
          <a:p>
            <a:pPr algn="ctr" eaLnBrk="1" hangingPunct="1">
              <a:buClr>
                <a:srgbClr val="000000"/>
              </a:buClr>
              <a:buSzPct val="100000"/>
              <a:buFont typeface="Times New Roman" panose="02020603050405020304" pitchFamily="18" charset="0"/>
              <a:buNone/>
            </a:pPr>
            <a:endPar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Das sind etwa 5,2 Milliarden</a:t>
            </a:r>
          </a:p>
          <a:p>
            <a:pPr algn="ctr" eaLnBrk="1" hangingPunct="1">
              <a:buClr>
                <a:srgbClr val="000000"/>
              </a:buClr>
              <a:buSzPct val="100000"/>
              <a:buFont typeface="Times New Roman" panose="02020603050405020304" pitchFamily="18" charset="0"/>
              <a:buNone/>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Kleidungsstücke in Deutschland.”</a:t>
            </a:r>
          </a:p>
          <a:p>
            <a:pPr algn="ctr" eaLnBrk="1" hangingPunct="1">
              <a:buClr>
                <a:srgbClr val="000000"/>
              </a:buClr>
              <a:buSzPct val="100000"/>
              <a:buFont typeface="Times New Roman" panose="02020603050405020304" pitchFamily="18" charset="0"/>
              <a:buNone/>
            </a:pPr>
            <a:endPar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de-DE" altLang="de-DE" sz="1600">
                <a:solidFill>
                  <a:srgbClr val="003366"/>
                </a:solidFill>
                <a:latin typeface="Calibri" panose="020F0502020204030204" pitchFamily="34" charset="0"/>
                <a:ea typeface="Microsoft YaHei" panose="020B0503020204020204" pitchFamily="34" charset="-122"/>
                <a:cs typeface="Calibri" panose="020F0502020204030204" pitchFamily="34" charset="0"/>
              </a:rPr>
              <a:t>- Greenpeace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a:extLst>
              <a:ext uri="{FF2B5EF4-FFF2-40B4-BE49-F238E27FC236}">
                <a16:creationId xmlns:a16="http://schemas.microsoft.com/office/drawing/2014/main" id="{51D7E080-17FF-4DFC-BAFB-4A118D922ADA}"/>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8</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28675" name="Fußzeilenplatzhalter 1">
            <a:extLst>
              <a:ext uri="{FF2B5EF4-FFF2-40B4-BE49-F238E27FC236}">
                <a16:creationId xmlns:a16="http://schemas.microsoft.com/office/drawing/2014/main" id="{CC092B02-884B-4EAC-BD9C-77335114881D}"/>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28676" name="Rechteck 1">
            <a:extLst>
              <a:ext uri="{FF2B5EF4-FFF2-40B4-BE49-F238E27FC236}">
                <a16:creationId xmlns:a16="http://schemas.microsoft.com/office/drawing/2014/main" id="{1B3EBB92-00A5-4102-9B7B-F42F04B5680F}"/>
              </a:ext>
            </a:extLst>
          </p:cNvPr>
          <p:cNvSpPr>
            <a:spLocks noChangeArrowheads="1"/>
          </p:cNvSpPr>
          <p:nvPr/>
        </p:nvSpPr>
        <p:spPr bwMode="auto">
          <a:xfrm>
            <a:off x="774700" y="310038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de-DE" altLang="de-DE" sz="2800">
                <a:solidFill>
                  <a:srgbClr val="003366"/>
                </a:solidFill>
                <a:latin typeface="Calibri" panose="020F0502020204030204" pitchFamily="34" charset="0"/>
                <a:ea typeface="Microsoft YaHei" panose="020B0503020204020204" pitchFamily="34" charset="-122"/>
                <a:cs typeface="Calibri" panose="020F0502020204030204" pitchFamily="34" charset="0"/>
              </a:rPr>
              <a:t>Wie viel geben Sie im Monat für neue Bekleidung aus?</a:t>
            </a:r>
          </a:p>
        </p:txBody>
      </p:sp>
      <p:pic>
        <p:nvPicPr>
          <p:cNvPr id="28677" name="Picture 6">
            <a:extLst>
              <a:ext uri="{FF2B5EF4-FFF2-40B4-BE49-F238E27FC236}">
                <a16:creationId xmlns:a16="http://schemas.microsoft.com/office/drawing/2014/main" id="{6E8AC2D3-BF82-435E-BF9B-04A76E6B0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100138"/>
            <a:ext cx="33020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a:extLst>
              <a:ext uri="{FF2B5EF4-FFF2-40B4-BE49-F238E27FC236}">
                <a16:creationId xmlns:a16="http://schemas.microsoft.com/office/drawing/2014/main" id="{8E7F3D74-F0C8-4ECF-B343-8BF3B7A430B2}"/>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9</a:t>
            </a:r>
            <a:endParaRPr lang="de-DE" altLang="de-DE" sz="2400" b="1">
              <a:solidFill>
                <a:srgbClr val="FFFFFF"/>
              </a:solidFill>
              <a:latin typeface="Calibri" panose="020F0502020204030204" pitchFamily="34" charset="0"/>
              <a:cs typeface="Calibri" panose="020F0502020204030204" pitchFamily="34" charset="0"/>
            </a:endParaRPr>
          </a:p>
        </p:txBody>
      </p:sp>
      <p:sp>
        <p:nvSpPr>
          <p:cNvPr id="30723" name="Fußzeilenplatzhalter 1">
            <a:extLst>
              <a:ext uri="{FF2B5EF4-FFF2-40B4-BE49-F238E27FC236}">
                <a16:creationId xmlns:a16="http://schemas.microsoft.com/office/drawing/2014/main" id="{A363C310-C211-4605-A374-178B50A32C6B}"/>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30724" name="Picture 6">
            <a:extLst>
              <a:ext uri="{FF2B5EF4-FFF2-40B4-BE49-F238E27FC236}">
                <a16:creationId xmlns:a16="http://schemas.microsoft.com/office/drawing/2014/main" id="{AEF38646-445C-42C9-8F88-E7799A978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100138"/>
            <a:ext cx="33020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Bild 5">
            <a:extLst>
              <a:ext uri="{FF2B5EF4-FFF2-40B4-BE49-F238E27FC236}">
                <a16:creationId xmlns:a16="http://schemas.microsoft.com/office/drawing/2014/main" id="{70F41ED3-D3B0-42D8-A1EC-ABF2DD5338D5}"/>
              </a:ext>
            </a:extLst>
          </p:cNvPr>
          <p:cNvPicPr>
            <a:picLocks noChangeAspect="1"/>
          </p:cNvPicPr>
          <p:nvPr/>
        </p:nvPicPr>
        <p:blipFill>
          <a:blip r:embed="rId4">
            <a:extLst>
              <a:ext uri="{28A0092B-C50C-407E-A947-70E740481C1C}">
                <a14:useLocalDpi xmlns:a14="http://schemas.microsoft.com/office/drawing/2010/main" val="0"/>
              </a:ext>
            </a:extLst>
          </a:blip>
          <a:srcRect l="6577" t="3375" r="10719" b="4117"/>
          <a:stretch>
            <a:fillRect/>
          </a:stretch>
        </p:blipFill>
        <p:spPr bwMode="auto">
          <a:xfrm>
            <a:off x="900113" y="1157288"/>
            <a:ext cx="4497387"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1">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Designvorlage PPT FEMNET</Template>
  <TotalTime>0</TotalTime>
  <Words>3996</Words>
  <Application>Microsoft Office PowerPoint</Application>
  <PresentationFormat>Bildschirmpräsentation (4:3)</PresentationFormat>
  <Paragraphs>484</Paragraphs>
  <Slides>25</Slides>
  <Notes>25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25</vt:i4>
      </vt:variant>
    </vt:vector>
  </HeadingPairs>
  <TitlesOfParts>
    <vt:vector size="34" baseType="lpstr">
      <vt:lpstr>Calibri</vt:lpstr>
      <vt:lpstr>Comic Sans MS</vt:lpstr>
      <vt:lpstr>Wingdings</vt:lpstr>
      <vt:lpstr>Courier New</vt:lpstr>
      <vt:lpstr>Arial</vt:lpstr>
      <vt:lpstr>Times New Roman</vt:lpstr>
      <vt:lpstr>MS PGothic</vt:lpstr>
      <vt:lpstr>Design1</vt:lpstr>
      <vt:lpstr>1_FEMNET-powerpoint</vt:lpstr>
      <vt:lpstr>Konsumverhalten, alternative Materialien und Altkleider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subject/>
  <dc:creator>CK</dc:creator>
  <cp:keywords/>
  <dc:description/>
  <cp:lastModifiedBy>Praktikantin</cp:lastModifiedBy>
  <cp:revision>183</cp:revision>
  <cp:lastPrinted>2009-04-22T18:24:48Z</cp:lastPrinted>
  <dcterms:created xsi:type="dcterms:W3CDTF">2013-11-12T14:42:10Z</dcterms:created>
  <dcterms:modified xsi:type="dcterms:W3CDTF">2019-10-21T10:02:21Z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14</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