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48" r:id="rId1"/>
    <p:sldMasterId id="2147483649" r:id="rId2"/>
    <p:sldMasterId id="2147483650" r:id="rId3"/>
    <p:sldMasterId id="2147483651" r:id="rId4"/>
    <p:sldMasterId id="2147484804" r:id="rId5"/>
    <p:sldMasterId id="2147484819" r:id="rId6"/>
  </p:sldMasterIdLst>
  <p:notesMasterIdLst>
    <p:notesMasterId r:id="rId49"/>
  </p:notesMasterIdLst>
  <p:handoutMasterIdLst>
    <p:handoutMasterId r:id="rId50"/>
  </p:handoutMasterIdLst>
  <p:sldIdLst>
    <p:sldId id="256" r:id="rId7"/>
    <p:sldId id="357" r:id="rId8"/>
    <p:sldId id="298" r:id="rId9"/>
    <p:sldId id="356"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377" r:id="rId35"/>
    <p:sldId id="284" r:id="rId36"/>
    <p:sldId id="380" r:id="rId37"/>
    <p:sldId id="286" r:id="rId38"/>
    <p:sldId id="288" r:id="rId39"/>
    <p:sldId id="289" r:id="rId40"/>
    <p:sldId id="290" r:id="rId41"/>
    <p:sldId id="291" r:id="rId42"/>
    <p:sldId id="292" r:id="rId43"/>
    <p:sldId id="293" r:id="rId44"/>
    <p:sldId id="294" r:id="rId45"/>
    <p:sldId id="295" r:id="rId46"/>
    <p:sldId id="296" r:id="rId47"/>
    <p:sldId id="297" r:id="rId48"/>
  </p:sldIdLst>
  <p:sldSz cx="9144000" cy="6858000" type="screen4x3"/>
  <p:notesSz cx="9144000" cy="6858000"/>
  <p:embeddedFontLst>
    <p:embeddedFont>
      <p:font typeface="MS PGothic" panose="020B0600070205080204" pitchFamily="34" charset="-128"/>
      <p:regular r:id="rId51"/>
    </p:embeddedFont>
    <p:embeddedFont>
      <p:font typeface="Comic Sans MS" panose="030F0702030302020204" pitchFamily="66" charset="0"/>
      <p:regular r:id="rId52"/>
      <p:bold r:id="rId53"/>
    </p:embeddedFont>
    <p:embeddedFont>
      <p:font typeface="Calibri" panose="020F0502020204030204" pitchFamily="34" charset="0"/>
      <p:regular r:id="rId54"/>
      <p:bold r:id="rId55"/>
      <p:italic r:id="rId56"/>
      <p:boldItalic r:id="rId57"/>
    </p:embeddedFont>
    <p:embeddedFont>
      <p:font typeface="MS PGothic" panose="020B0600070205080204" pitchFamily="34" charset="-128"/>
      <p:regular r:id="rId51"/>
    </p:embeddedFont>
    <p:embeddedFont>
      <p:font typeface="Microsoft YaHei" panose="020B0503020204020204" pitchFamily="34" charset="-122"/>
      <p:regular r:id="rId58"/>
      <p:bold r:id="rId59"/>
    </p:embeddedFont>
    <p:embeddedFont>
      <p:font typeface="Segoe UI" panose="020B0502040204020203" pitchFamily="34" charset="0"/>
      <p:regular r:id="rId60"/>
      <p:bold r:id="rId61"/>
      <p:italic r:id="rId62"/>
      <p:boldItalic r:id="rId63"/>
    </p:embeddedFont>
    <p:embeddedFont>
      <p:font typeface="DejaVu Sans" panose="020B0603030804020204" pitchFamily="34" charset="0"/>
      <p:regular r:id="rId64"/>
      <p:bold r:id="rId65"/>
      <p:italic r:id="rId66"/>
      <p:boldItalic r:id="rId67"/>
    </p:embeddedFont>
  </p:embeddedFontLst>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4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91" autoAdjust="0"/>
    <p:restoredTop sz="76937" autoAdjust="0"/>
  </p:normalViewPr>
  <p:slideViewPr>
    <p:cSldViewPr showGuides="1">
      <p:cViewPr varScale="1">
        <p:scale>
          <a:sx n="65" d="100"/>
          <a:sy n="65" d="100"/>
        </p:scale>
        <p:origin x="1944" y="3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showGuides="1">
      <p:cViewPr varScale="1">
        <p:scale>
          <a:sx n="116" d="100"/>
          <a:sy n="116" d="100"/>
        </p:scale>
        <p:origin x="-1384" y="-11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pPr>
              <a:defRPr/>
            </a:pPr>
            <a:fld id="{E39EEFF0-4C5A-4515-BE1D-01FE1FA73791}" type="datetimeFigureOut">
              <a:rPr lang="de-DE"/>
              <a:pPr>
                <a:defRPr/>
              </a:pPr>
              <a:t>21.10.2019</a:t>
            </a:fld>
            <a:endParaRPr lang="de-DE"/>
          </a:p>
        </p:txBody>
      </p:sp>
      <p:sp>
        <p:nvSpPr>
          <p:cNvPr id="4" name="Fußzeilenplatzhalt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pPr>
              <a:defRPr/>
            </a:pPr>
            <a:endParaRPr lang="de-DE"/>
          </a:p>
        </p:txBody>
      </p:sp>
      <p:sp>
        <p:nvSpPr>
          <p:cNvPr id="5" name="Foliennummernplatzhalt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pPr>
              <a:defRPr/>
            </a:pPr>
            <a:fld id="{73DF070C-DF83-403B-80E8-C19D5AE8A5D0}" type="slidenum">
              <a:rPr lang="de-DE"/>
              <a:pPr>
                <a:defRPr/>
              </a:pPr>
              <a:t>‹Nr.›</a:t>
            </a:fld>
            <a:endParaRPr lang="de-DE"/>
          </a:p>
        </p:txBody>
      </p:sp>
    </p:spTree>
    <p:extLst>
      <p:ext uri="{BB962C8B-B14F-4D97-AF65-F5344CB8AC3E}">
        <p14:creationId xmlns:p14="http://schemas.microsoft.com/office/powerpoint/2010/main" val="28889217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AutoShape 1"/>
          <p:cNvSpPr>
            <a:spLocks noChangeArrowheads="1"/>
          </p:cNvSpPr>
          <p:nvPr/>
        </p:nvSpPr>
        <p:spPr bwMode="auto">
          <a:xfrm>
            <a:off x="0" y="0"/>
            <a:ext cx="9144000" cy="6858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3555" name="Text Box 2"/>
          <p:cNvSpPr txBox="1">
            <a:spLocks noChangeArrowheads="1"/>
          </p:cNvSpPr>
          <p:nvPr/>
        </p:nvSpPr>
        <p:spPr bwMode="auto">
          <a:xfrm>
            <a:off x="0" y="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3556" name="Text Box 3"/>
          <p:cNvSpPr txBox="1">
            <a:spLocks noChangeArrowheads="1"/>
          </p:cNvSpPr>
          <p:nvPr/>
        </p:nvSpPr>
        <p:spPr bwMode="auto">
          <a:xfrm>
            <a:off x="5181600" y="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3557" name="Rectangle 4"/>
          <p:cNvSpPr>
            <a:spLocks noGrp="1" noRot="1" noChangeAspect="1" noChangeArrowheads="1"/>
          </p:cNvSpPr>
          <p:nvPr>
            <p:ph type="sldImg"/>
          </p:nvPr>
        </p:nvSpPr>
        <p:spPr bwMode="auto">
          <a:xfrm>
            <a:off x="2857500" y="514350"/>
            <a:ext cx="3427413" cy="2570163"/>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p:nvPr>
        </p:nvSpPr>
        <p:spPr bwMode="auto">
          <a:xfrm>
            <a:off x="1219200" y="3257550"/>
            <a:ext cx="6704013" cy="3084513"/>
          </a:xfrm>
          <a:prstGeom prst="rect">
            <a:avLst/>
          </a:prstGeom>
          <a:noFill/>
          <a:ln>
            <a:noFill/>
          </a:ln>
          <a:effectLst/>
        </p:spPr>
        <p:txBody>
          <a:bodyPr vert="horz" wrap="square" lIns="90000" tIns="46800" rIns="90000" bIns="46800" numCol="1" anchor="t" anchorCtr="0" compatLnSpc="1">
            <a:prstTxWarp prst="textNoShape">
              <a:avLst/>
            </a:prstTxWarp>
          </a:bodyPr>
          <a:lstStyle/>
          <a:p>
            <a:pPr lvl="0"/>
            <a:endParaRPr lang="de-DE" altLang="de-DE" noProof="0"/>
          </a:p>
        </p:txBody>
      </p:sp>
      <p:sp>
        <p:nvSpPr>
          <p:cNvPr id="23559" name="Text Box 6"/>
          <p:cNvSpPr txBox="1">
            <a:spLocks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6151" name="Rectangle 7"/>
          <p:cNvSpPr>
            <a:spLocks noGrp="1" noChangeArrowheads="1"/>
          </p:cNvSpPr>
          <p:nvPr>
            <p:ph type="sldNum"/>
          </p:nvPr>
        </p:nvSpPr>
        <p:spPr bwMode="auto">
          <a:xfrm>
            <a:off x="5181600" y="6515100"/>
            <a:ext cx="3960813" cy="341313"/>
          </a:xfrm>
          <a:prstGeom prst="rect">
            <a:avLst/>
          </a:prstGeom>
          <a:noFill/>
          <a:ln>
            <a:noFill/>
          </a:ln>
          <a:effectLst/>
        </p:spPr>
        <p:txBody>
          <a:bodyPr vert="horz" wrap="square" lIns="90000" tIns="46800" rIns="90000" bIns="46800" numCol="1" anchor="b" anchorCtr="0" compatLnSpc="1">
            <a:prstTxWarp prst="textNoShape">
              <a:avLst/>
            </a:prstTxWarp>
          </a:bodyPr>
          <a:lstStyle>
            <a:lvl1pPr marL="215900" indent="-215900" algn="r" eaLnBrk="1" hangingPunct="1">
              <a:buClr>
                <a:srgbClr val="000000"/>
              </a:buClr>
              <a:buSzPct val="45000"/>
              <a:buFont typeface="Wingdings" panose="05000000000000000000" pitchFamily="2" charset="2"/>
              <a:buNone/>
              <a:tabLst>
                <a:tab pos="449263" algn="l"/>
                <a:tab pos="898525" algn="l"/>
                <a:tab pos="1347788" algn="l"/>
                <a:tab pos="1797050" algn="l"/>
                <a:tab pos="2246313" algn="l"/>
                <a:tab pos="2695575" algn="l"/>
              </a:tabLst>
              <a:defRPr sz="1200">
                <a:solidFill>
                  <a:srgbClr val="000000"/>
                </a:solidFill>
              </a:defRPr>
            </a:lvl1pPr>
          </a:lstStyle>
          <a:p>
            <a:pPr>
              <a:defRPr/>
            </a:pPr>
            <a:fld id="{50232FF1-B813-461A-AC0F-CFF2446B3D45}" type="slidenum">
              <a:rPr lang="de-DE" altLang="de-DE"/>
              <a:pPr>
                <a:defRPr/>
              </a:pPr>
              <a:t>‹Nr.›</a:t>
            </a:fld>
            <a:endParaRPr lang="de-DE" altLang="de-DE"/>
          </a:p>
        </p:txBody>
      </p:sp>
    </p:spTree>
    <p:extLst>
      <p:ext uri="{BB962C8B-B14F-4D97-AF65-F5344CB8AC3E}">
        <p14:creationId xmlns:p14="http://schemas.microsoft.com/office/powerpoint/2010/main" val="2896894061"/>
      </p:ext>
    </p:extLst>
  </p:cSld>
  <p:clrMap bg1="lt1" tx1="dk1" bg2="lt2" tx2="dk2" accent1="accent1" accent2="accent2" accent3="accent3" accent4="accent4" accent5="accent5" accent6="accent6" hlink="hlink" folHlink="folHlink"/>
  <p:hf hdr="0" ftr="0" dt="0"/>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anose="020B0600070205080204" pitchFamily="34" charset="-128"/>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anose="020B0600070205080204" pitchFamily="34"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anose="020B0600070205080204" pitchFamily="34"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anose="020B0600070205080204" pitchFamily="34"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brandeins.de/magazine/brand-eins-wirtschaftsmagazin/2015/geschwindigkeit/avanti-avanti"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gleichstellen.net/.standards/externe-pdfs/Aug2012_Branchenreport_Handel.pdf"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boeckler.de/5137.htm?produkt=HBS-003491&amp;chunk=20&amp;jahr"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E0998A4D-1373-4745-8888-E529A9A73A3B}" type="slidenum">
              <a:rPr lang="de-DE" altLang="de-DE" sz="1200" smtClean="0">
                <a:solidFill>
                  <a:srgbClr val="000000"/>
                </a:solidFill>
              </a:rPr>
              <a:pPr/>
              <a:t>1</a:t>
            </a:fld>
            <a:endParaRPr lang="de-DE" altLang="de-DE" sz="1200" smtClean="0">
              <a:solidFill>
                <a:srgbClr val="000000"/>
              </a:solidFill>
            </a:endParaRPr>
          </a:p>
        </p:txBody>
      </p:sp>
      <p:sp>
        <p:nvSpPr>
          <p:cNvPr id="26627"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a:spLocks noChangeArrowheads="1"/>
          </p:cNvSpPr>
          <p:nvPr>
            <p:ph type="body" idx="1"/>
          </p:nvPr>
        </p:nvSpPr>
        <p:spPr>
          <a:xfrm>
            <a:off x="1219200" y="3257550"/>
            <a:ext cx="67056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eaLnBrk="1" hangingPunct="1">
              <a:spcBef>
                <a:spcPct val="0"/>
              </a:spcBef>
              <a:buClrTx/>
              <a:buSzTx/>
              <a:buFontTx/>
              <a:buNone/>
            </a:pPr>
            <a:r>
              <a:rPr lang="de-DE" altLang="de-DE" b="1" smtClean="0">
                <a:solidFill>
                  <a:schemeClr val="tx1"/>
                </a:solidFill>
                <a:latin typeface="Times New Roman" panose="02020603050405020304" pitchFamily="18" charset="0"/>
              </a:rPr>
              <a:t>Anmerkungen zu den Folien stehen in den Notizfeldern</a:t>
            </a:r>
          </a:p>
          <a:p>
            <a:pPr defTabSz="914400" eaLnBrk="1" hangingPunct="1">
              <a:spcBef>
                <a:spcPct val="0"/>
              </a:spcBef>
              <a:buClrTx/>
              <a:buSzTx/>
              <a:buFontTx/>
              <a:buNone/>
            </a:pPr>
            <a:r>
              <a:rPr lang="de-DE" altLang="de-DE" b="1" smtClean="0">
                <a:solidFill>
                  <a:schemeClr val="tx1"/>
                </a:solidFill>
                <a:latin typeface="Times New Roman" panose="02020603050405020304" pitchFamily="18" charset="0"/>
              </a:rPr>
              <a:t>kursive Anmerkungen sind zur Info für die Seminarleitung</a:t>
            </a:r>
          </a:p>
          <a:p>
            <a:pPr defTabSz="914400" eaLnBrk="1" hangingPunct="1">
              <a:spcBef>
                <a:spcPct val="0"/>
              </a:spcBef>
              <a:buClrTx/>
              <a:buSzTx/>
              <a:buFontTx/>
              <a:buNone/>
            </a:pPr>
            <a:r>
              <a:rPr lang="de-DE" altLang="de-DE" b="1" smtClean="0">
                <a:solidFill>
                  <a:schemeClr val="tx1"/>
                </a:solidFill>
                <a:latin typeface="Times New Roman" panose="02020603050405020304" pitchFamily="18" charset="0"/>
              </a:rPr>
              <a:t>oder bei Nachfrage der bzw. mögliche Fragen an die Teilnehmenden</a:t>
            </a:r>
          </a:p>
          <a:p>
            <a:pPr defTabSz="914400"/>
            <a:endParaRPr lang="de-DE" altLang="de-DE" b="1" smtClean="0">
              <a:latin typeface="Times New Roman" panose="02020603050405020304" pitchFamily="18" charset="0"/>
            </a:endParaRPr>
          </a:p>
        </p:txBody>
      </p:sp>
    </p:spTree>
    <p:extLst>
      <p:ext uri="{BB962C8B-B14F-4D97-AF65-F5344CB8AC3E}">
        <p14:creationId xmlns:p14="http://schemas.microsoft.com/office/powerpoint/2010/main" val="391576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C7371839-AD03-4A75-AB19-D69A0CC381AD}" type="slidenum">
              <a:rPr lang="de-DE" altLang="de-DE" sz="1200" smtClean="0">
                <a:solidFill>
                  <a:srgbClr val="000000"/>
                </a:solidFill>
              </a:rPr>
              <a:pPr/>
              <a:t>10</a:t>
            </a:fld>
            <a:endParaRPr lang="de-DE" altLang="de-DE" sz="1200" smtClean="0">
              <a:solidFill>
                <a:srgbClr val="000000"/>
              </a:solidFill>
            </a:endParaRPr>
          </a:p>
        </p:txBody>
      </p:sp>
      <p:sp>
        <p:nvSpPr>
          <p:cNvPr id="45059" name="Text Box 1"/>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BC1B764D-F09E-4BF1-BA04-74A312D1A666}" type="slidenum">
              <a:rPr lang="de-DE" altLang="de-DE" sz="1200">
                <a:solidFill>
                  <a:srgbClr val="003366"/>
                </a:solidFill>
              </a:rPr>
              <a:pPr algn="r" eaLnBrk="1" hangingPunct="1">
                <a:buSzPct val="100000"/>
              </a:pPr>
              <a:t>10</a:t>
            </a:fld>
            <a:endParaRPr lang="de-DE" altLang="de-DE" sz="1200">
              <a:solidFill>
                <a:srgbClr val="003366"/>
              </a:solidFill>
            </a:endParaRPr>
          </a:p>
        </p:txBody>
      </p:sp>
      <p:sp>
        <p:nvSpPr>
          <p:cNvPr id="45060" name="Rectangle 2"/>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1" name="Text Box 3"/>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Wir können insgesamt 3 Trends festellen: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latin typeface="Arial" panose="020B0604020202020204" pitchFamily="34" charset="0"/>
              </a:rPr>
              <a:t>Billiger</a:t>
            </a:r>
          </a:p>
          <a:p>
            <a:pPr eaLnBrk="1" hangingPunct="1">
              <a:spcBef>
                <a:spcPts val="450"/>
              </a:spcBef>
              <a:buClr>
                <a:srgbClr val="000000"/>
              </a:buClr>
              <a:buSzPct val="100000"/>
              <a:buFont typeface="Times New Roman" panose="02020603050405020304" pitchFamily="18" charset="0"/>
              <a:buNone/>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Zu 2) bei den Auktionen wird ein Auftrag ausgegeben, Produzenten können sich darauf bewerben und sehen die Angebot der anderen </a:t>
            </a: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Spirale, sich zu unterbieten; die Angebote müssen so schnell abgegeben werden, dass kaum zeit bleibt, zu kalkulieren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Hintergrundinfos/Quelle: Im Visier Discounter, S. 7</a:t>
            </a:r>
          </a:p>
        </p:txBody>
      </p:sp>
      <p:sp>
        <p:nvSpPr>
          <p:cNvPr id="45062" name="Notizenplatzhalter 1"/>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smtClean="0">
                <a:latin typeface="Times New Roman" panose="02020603050405020304" pitchFamily="18" charset="0"/>
              </a:rPr>
              <a:t>Insgesamt 3 Trends</a:t>
            </a:r>
          </a:p>
          <a:p>
            <a:endParaRPr lang="de-DE" altLang="de-DE" smtClean="0">
              <a:latin typeface="Times New Roman" panose="02020603050405020304" pitchFamily="18" charset="0"/>
            </a:endParaRPr>
          </a:p>
          <a:p>
            <a:r>
              <a:rPr lang="de-DE" altLang="de-DE" b="1" smtClean="0">
                <a:latin typeface="Times New Roman" panose="02020603050405020304" pitchFamily="18" charset="0"/>
              </a:rPr>
              <a:t>1. Trend: Billiger</a:t>
            </a:r>
            <a:endParaRPr lang="de-DE" altLang="de-DE" i="1" smtClean="0">
              <a:latin typeface="Times New Roman" panose="02020603050405020304" pitchFamily="18" charset="0"/>
            </a:endParaRPr>
          </a:p>
          <a:p>
            <a:r>
              <a:rPr lang="de-DE" altLang="de-DE" i="1" smtClean="0">
                <a:latin typeface="Times New Roman" panose="02020603050405020304" pitchFamily="18" charset="0"/>
              </a:rPr>
              <a:t>Info zu </a:t>
            </a:r>
            <a:r>
              <a:rPr lang="de-DE" altLang="de-DE" i="1" smtClean="0">
                <a:solidFill>
                  <a:srgbClr val="003366"/>
                </a:solidFill>
                <a:latin typeface="Calibri" panose="020F0502020204030204" pitchFamily="34" charset="0"/>
                <a:ea typeface="Microsoft YaHei" panose="020B0503020204020204" pitchFamily="34" charset="-122"/>
                <a:cs typeface="Calibri" panose="020F0502020204030204" pitchFamily="34" charset="0"/>
              </a:rPr>
              <a:t>Preise werden gedrückt (Online Reverse Auctions)</a:t>
            </a:r>
            <a:r>
              <a:rPr lang="de-DE" altLang="de-DE" i="1" smtClean="0">
                <a:latin typeface="Times New Roman" panose="02020603050405020304" pitchFamily="18" charset="0"/>
              </a:rPr>
              <a:t>:  </a:t>
            </a:r>
            <a:r>
              <a:rPr lang="de-DE" altLang="de-DE" smtClean="0">
                <a:latin typeface="Times New Roman" panose="02020603050405020304" pitchFamily="18" charset="0"/>
              </a:rPr>
              <a:t>bei </a:t>
            </a:r>
            <a:r>
              <a:rPr lang="de-DE" altLang="de-DE" smtClean="0">
                <a:solidFill>
                  <a:srgbClr val="003366"/>
                </a:solidFill>
                <a:latin typeface="Calibri" panose="020F0502020204030204" pitchFamily="34" charset="0"/>
                <a:ea typeface="Microsoft YaHei" panose="020B0503020204020204" pitchFamily="34" charset="-122"/>
              </a:rPr>
              <a:t>Online Reverse Auctions</a:t>
            </a:r>
          </a:p>
          <a:p>
            <a:r>
              <a:rPr lang="de-DE" altLang="de-DE" smtClean="0">
                <a:latin typeface="Times New Roman" panose="02020603050405020304" pitchFamily="18" charset="0"/>
              </a:rPr>
              <a:t>wird ein Auftrag vergeben auf den sich Produzenten bewerben können. Dabei sehen sie</a:t>
            </a:r>
          </a:p>
          <a:p>
            <a:r>
              <a:rPr lang="de-DE" altLang="de-DE" smtClean="0">
                <a:latin typeface="Times New Roman" panose="02020603050405020304" pitchFamily="18" charset="0"/>
              </a:rPr>
              <a:t>die Angebote der anderen und versuchen sich gegenseitig zu unterbieten. Die Angebote</a:t>
            </a:r>
          </a:p>
          <a:p>
            <a:r>
              <a:rPr lang="de-DE" altLang="de-DE" smtClean="0">
                <a:latin typeface="Times New Roman" panose="02020603050405020304" pitchFamily="18" charset="0"/>
              </a:rPr>
              <a:t>müssen so schnell abgegeben werden, dass kaum Zeit bleibt, richtig zu kalkulieren.</a:t>
            </a:r>
          </a:p>
          <a:p>
            <a:endParaRPr lang="de-DE" altLang="de-DE" smtClean="0">
              <a:latin typeface="Times New Roman" panose="02020603050405020304" pitchFamily="18" charset="0"/>
            </a:endParaRPr>
          </a:p>
          <a:p>
            <a:r>
              <a:rPr lang="de-DE" altLang="de-DE" i="1" smtClean="0">
                <a:latin typeface="Times New Roman" panose="02020603050405020304" pitchFamily="18" charset="0"/>
              </a:rPr>
              <a:t>Quelle: Im Visier: Discounter, Seite 7</a:t>
            </a:r>
          </a:p>
          <a:p>
            <a:r>
              <a:rPr lang="de-DE" altLang="de-DE" i="1" smtClean="0">
                <a:latin typeface="Times New Roman" panose="02020603050405020304" pitchFamily="18" charset="0"/>
              </a:rPr>
              <a:t>Hintergrundinfo zu Online Reverse Auction: https://de.wikipedia.org/wiki/E-Reverse_Auction, Zugriff 15.07.2019</a:t>
            </a:r>
            <a:endParaRPr lang="de-DE" altLang="de-DE" smtClean="0">
              <a:latin typeface="Times New Roman" panose="02020603050405020304" pitchFamily="18" charset="0"/>
            </a:endParaRPr>
          </a:p>
        </p:txBody>
      </p:sp>
    </p:spTree>
    <p:extLst>
      <p:ext uri="{BB962C8B-B14F-4D97-AF65-F5344CB8AC3E}">
        <p14:creationId xmlns:p14="http://schemas.microsoft.com/office/powerpoint/2010/main" val="346231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8623FCC5-41D5-4505-B3EA-9518C098E640}" type="slidenum">
              <a:rPr lang="de-DE" altLang="de-DE" sz="1200" smtClean="0">
                <a:solidFill>
                  <a:srgbClr val="000000"/>
                </a:solidFill>
              </a:rPr>
              <a:pPr/>
              <a:t>11</a:t>
            </a:fld>
            <a:endParaRPr lang="de-DE" altLang="de-DE" sz="1200" smtClean="0">
              <a:solidFill>
                <a:srgbClr val="000000"/>
              </a:solidFill>
            </a:endParaRPr>
          </a:p>
        </p:txBody>
      </p:sp>
      <p:sp>
        <p:nvSpPr>
          <p:cNvPr id="47107" name="Text Box 1"/>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800CDD2B-52DB-4DD2-9502-C317D6EDC0CB}" type="slidenum">
              <a:rPr lang="de-DE" altLang="de-DE" sz="1200">
                <a:solidFill>
                  <a:srgbClr val="003366"/>
                </a:solidFill>
              </a:rPr>
              <a:pPr algn="r" eaLnBrk="1" hangingPunct="1">
                <a:buSzPct val="100000"/>
              </a:pPr>
              <a:t>11</a:t>
            </a:fld>
            <a:endParaRPr lang="de-DE" altLang="de-DE" sz="1200">
              <a:solidFill>
                <a:srgbClr val="003366"/>
              </a:solidFill>
            </a:endParaRPr>
          </a:p>
        </p:txBody>
      </p:sp>
      <p:sp>
        <p:nvSpPr>
          <p:cNvPr id="47108" name="Rectangle 2"/>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9" name="Text Box 3"/>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Zu 1) Zara war die erste Kette mit monatlich wechselnden Kollektionen; geht nur, weil Zara alle Kleidung per Flugzeug und nicht wie andere per Schiff transportiert </a:t>
            </a: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ökologisch problematisch</a:t>
            </a:r>
          </a:p>
          <a:p>
            <a:pPr eaLnBrk="1" hangingPunct="1">
              <a:spcBef>
                <a:spcPts val="450"/>
              </a:spcBef>
              <a:buSzPct val="100000"/>
            </a:pPr>
            <a:r>
              <a:rPr lang="de-DE" altLang="de-DE" sz="1200">
                <a:solidFill>
                  <a:srgbClr val="000000"/>
                </a:solidFill>
                <a:latin typeface="Arial" panose="020B0604020202020204" pitchFamily="34" charset="0"/>
              </a:rPr>
              <a:t>inzwischen machen es viele nach, viele kommen auch auf eine neue Kollektion  im Schnitt alle 2 Wochen</a:t>
            </a:r>
          </a:p>
          <a:p>
            <a:pPr eaLnBrk="1" hangingPunct="1">
              <a:spcBef>
                <a:spcPts val="450"/>
              </a:spcBef>
              <a:buSzPct val="100000"/>
            </a:pPr>
            <a:r>
              <a:rPr lang="de-DE" altLang="de-DE" sz="1200">
                <a:solidFill>
                  <a:srgbClr val="000000"/>
                </a:solidFill>
                <a:latin typeface="Arial" panose="020B0604020202020204" pitchFamily="34" charset="0"/>
              </a:rPr>
              <a:t>Also: 12-14 oder bis zu 24 Kollektionen (H&amp;M) im Jahr.</a:t>
            </a:r>
          </a:p>
          <a:p>
            <a:pPr eaLnBrk="1" hangingPunct="1">
              <a:spcBef>
                <a:spcPts val="450"/>
              </a:spcBef>
              <a:buSzPct val="100000"/>
            </a:pP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Der Film „The True Cost“ spricht sogar von bis zu 52 Kollektionen pro Jahr</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Zu 2) bei besonders kurzfristigen Fast Fashion Artikeln: 3-6 Wochen (20-40 Tage) für die Produktion ab Design -&gt; Standard für Fast Fashion sind inzwischen 21 Tage (H&amp;M zum Beispiel)</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endParaRPr lang="de-DE" altLang="de-DE" sz="1200" i="1">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Quelle H&amp;M: http://www.fluter.de/de/148/thema/13743/</a:t>
            </a:r>
          </a:p>
          <a:p>
            <a:pPr eaLnBrk="1" hangingPunct="1">
              <a:spcBef>
                <a:spcPts val="450"/>
              </a:spcBef>
              <a:buSzPct val="100000"/>
            </a:pPr>
            <a:r>
              <a:rPr lang="de-DE" altLang="de-DE" sz="1200" i="1">
                <a:solidFill>
                  <a:srgbClr val="000000"/>
                </a:solidFill>
                <a:latin typeface="Arial" panose="020B0604020202020204" pitchFamily="34" charset="0"/>
              </a:rPr>
              <a:t>Quelle 2 Fast Fashion: http://www.brandeins.de/archiv/2015/geschwindigkeit/hinter-den-kulissen-der-modebranche-avanti-avanti/</a:t>
            </a:r>
          </a:p>
          <a:p>
            <a:pPr eaLnBrk="1" hangingPunct="1">
              <a:spcBef>
                <a:spcPts val="450"/>
              </a:spcBef>
              <a:buSzPct val="100000"/>
            </a:pPr>
            <a:r>
              <a:rPr lang="de-DE" altLang="de-DE" sz="1200" i="1">
                <a:solidFill>
                  <a:srgbClr val="000000"/>
                </a:solidFill>
                <a:latin typeface="Arial" panose="020B0604020202020204" pitchFamily="34" charset="0"/>
              </a:rPr>
              <a:t>Hintergrundinfos/Quelle: Im Visier Discounter, S. 7</a:t>
            </a:r>
          </a:p>
          <a:p>
            <a:pPr eaLnBrk="1" hangingPunct="1">
              <a:spcBef>
                <a:spcPts val="450"/>
              </a:spcBef>
              <a:buSzPct val="100000"/>
            </a:pPr>
            <a:endParaRPr lang="de-DE" altLang="de-DE" sz="1200" i="1">
              <a:solidFill>
                <a:srgbClr val="000000"/>
              </a:solidFill>
              <a:latin typeface="Arial" panose="020B0604020202020204" pitchFamily="34" charset="0"/>
            </a:endParaRPr>
          </a:p>
        </p:txBody>
      </p:sp>
      <p:sp>
        <p:nvSpPr>
          <p:cNvPr id="76806" name="Notizenplatzhalter 1"/>
          <p:cNvSpPr>
            <a:spLocks noGrp="1" noChangeArrowheads="1"/>
          </p:cNvSpPr>
          <p:nvPr>
            <p:ph type="body" idx="1"/>
          </p:nvPr>
        </p:nvSpPr>
        <p:spPr>
          <a:ln/>
        </p:spPr>
        <p:txBody>
          <a:bodyPr/>
          <a:lstStyle/>
          <a:p>
            <a:pPr>
              <a:defRPr/>
            </a:pPr>
            <a:r>
              <a:rPr lang="de-DE" altLang="de-DE" b="1" dirty="0">
                <a:solidFill>
                  <a:srgbClr val="C00000"/>
                </a:solidFill>
                <a:latin typeface="Calibri" panose="020F0502020204030204" pitchFamily="34" charset="0"/>
                <a:ea typeface="Microsoft YaHei" panose="020B0503020204020204" pitchFamily="34" charset="-122"/>
                <a:cs typeface="Calibri" panose="020F0502020204030204" pitchFamily="34" charset="0"/>
              </a:rPr>
              <a:t>2. Trend: Schneller</a:t>
            </a:r>
          </a:p>
          <a:p>
            <a:pPr>
              <a:defRPr/>
            </a:pPr>
            <a:r>
              <a:rPr lang="de-DE" altLang="de-DE" i="1" dirty="0">
                <a:latin typeface="Times New Roman" panose="02020603050405020304" pitchFamily="18" charset="0"/>
              </a:rPr>
              <a:t>Info zu </a:t>
            </a:r>
            <a:r>
              <a:rPr lang="de-DE" altLang="de-DE" i="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permanenter Wechsel von Kollektionen:</a:t>
            </a:r>
            <a:endParaRPr lang="de-DE" altLang="de-DE" i="1" dirty="0">
              <a:latin typeface="Times New Roman" panose="02020603050405020304" pitchFamily="18" charset="0"/>
            </a:endParaRPr>
          </a:p>
          <a:p>
            <a:pPr marL="171450" indent="-171450">
              <a:buFont typeface="Arial" panose="020B0604020202020204" pitchFamily="34" charset="0"/>
              <a:buChar char="•"/>
              <a:defRPr/>
            </a:pPr>
            <a:r>
              <a:rPr lang="de-DE" altLang="de-DE" dirty="0">
                <a:latin typeface="Times New Roman" panose="02020603050405020304" pitchFamily="18" charset="0"/>
              </a:rPr>
              <a:t>Zara war die erste Kette mit monatlich wechselnden Kollektionen</a:t>
            </a:r>
          </a:p>
          <a:p>
            <a:pPr marL="171450" indent="-171450">
              <a:buFont typeface="Arial" panose="020B0604020202020204" pitchFamily="34" charset="0"/>
              <a:buChar char="•"/>
              <a:defRPr/>
            </a:pPr>
            <a:r>
              <a:rPr lang="de-DE" altLang="de-DE" dirty="0">
                <a:latin typeface="Times New Roman" panose="02020603050405020304" pitchFamily="18" charset="0"/>
              </a:rPr>
              <a:t>möglich, weil Zara alle Kleidung per Flugzeug und nicht wie andere per</a:t>
            </a:r>
          </a:p>
          <a:p>
            <a:pPr>
              <a:buFont typeface="Arial" panose="020B0604020202020204" pitchFamily="34" charset="0"/>
              <a:buNone/>
              <a:defRPr/>
            </a:pPr>
            <a:r>
              <a:rPr lang="de-DE" altLang="de-DE" dirty="0">
                <a:latin typeface="Times New Roman" panose="02020603050405020304" pitchFamily="18" charset="0"/>
              </a:rPr>
              <a:t>Schiff transportiert (ökologisch problematisch, inzwischen machen es aber viele nach)</a:t>
            </a:r>
          </a:p>
          <a:p>
            <a:pPr marL="171450" indent="-171450">
              <a:buFont typeface="Arial" panose="020B0604020202020204" pitchFamily="34" charset="0"/>
              <a:buChar char="•"/>
              <a:defRPr/>
            </a:pPr>
            <a:r>
              <a:rPr lang="de-DE" altLang="de-DE" dirty="0">
                <a:latin typeface="Times New Roman" panose="02020603050405020304" pitchFamily="18" charset="0"/>
              </a:rPr>
              <a:t>Viele Hersteller/Brands kommen im Schnitt alle zwei Wochen auf eine neue Kollektion</a:t>
            </a:r>
          </a:p>
          <a:p>
            <a:pPr marL="914400" lvl="1" indent="-171450">
              <a:buFont typeface="Arial" panose="020B0604020202020204" pitchFamily="34" charset="0"/>
              <a:buChar char="•"/>
              <a:defRPr/>
            </a:pPr>
            <a:r>
              <a:rPr lang="de-DE" altLang="de-DE" dirty="0">
                <a:latin typeface="Times New Roman" panose="02020603050405020304" pitchFamily="18" charset="0"/>
              </a:rPr>
              <a:t>also: 12-14 oder bis zu 24 Kollektionen (H&amp;M) im Jahr</a:t>
            </a:r>
          </a:p>
          <a:p>
            <a:pPr marL="914400" lvl="1" indent="-171450">
              <a:buFont typeface="Arial" panose="020B0604020202020204" pitchFamily="34" charset="0"/>
              <a:buChar char="•"/>
              <a:defRPr/>
            </a:pPr>
            <a:r>
              <a:rPr lang="de-DE" altLang="de-DE" dirty="0">
                <a:latin typeface="Times New Roman" panose="02020603050405020304" pitchFamily="18" charset="0"/>
              </a:rPr>
              <a:t>der Film „The True </a:t>
            </a:r>
            <a:r>
              <a:rPr lang="de-DE" altLang="de-DE" dirty="0" err="1">
                <a:latin typeface="Times New Roman" panose="02020603050405020304" pitchFamily="18" charset="0"/>
              </a:rPr>
              <a:t>Cost</a:t>
            </a:r>
            <a:r>
              <a:rPr lang="de-DE" altLang="de-DE" dirty="0">
                <a:latin typeface="Times New Roman" panose="02020603050405020304" pitchFamily="18" charset="0"/>
              </a:rPr>
              <a:t>“ spricht sogar von bis zu 52 Kollektionen im Jahr</a:t>
            </a:r>
          </a:p>
          <a:p>
            <a:pPr>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Info zu </a:t>
            </a:r>
            <a:r>
              <a:rPr lang="de-DE" altLang="de-DE" i="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immer kürzere Lieferzeiten:</a:t>
            </a:r>
            <a:endParaRPr lang="de-DE" altLang="de-DE" i="1" dirty="0">
              <a:latin typeface="Times New Roman" panose="02020603050405020304" pitchFamily="18" charset="0"/>
            </a:endParaRPr>
          </a:p>
          <a:p>
            <a:pPr marL="171450" indent="-171450">
              <a:buFont typeface="Arial" panose="020B0604020202020204" pitchFamily="34" charset="0"/>
              <a:buChar char="•"/>
              <a:defRPr/>
            </a:pPr>
            <a:r>
              <a:rPr lang="de-DE" altLang="de-DE" dirty="0">
                <a:latin typeface="Times New Roman" panose="02020603050405020304" pitchFamily="18" charset="0"/>
              </a:rPr>
              <a:t>bei besonders kurzfristigen Fast Fashion Artikeln: 3-6 Wochen (20-40 Tage) für</a:t>
            </a:r>
          </a:p>
          <a:p>
            <a:pPr>
              <a:buFont typeface="Arial" panose="020B0604020202020204" pitchFamily="34" charset="0"/>
              <a:buNone/>
              <a:defRPr/>
            </a:pPr>
            <a:r>
              <a:rPr lang="de-DE" altLang="de-DE" dirty="0">
                <a:latin typeface="Times New Roman" panose="02020603050405020304" pitchFamily="18" charset="0"/>
              </a:rPr>
              <a:t>die Produktion ab Design inkl. Lieferzeit</a:t>
            </a:r>
          </a:p>
          <a:p>
            <a:pPr>
              <a:defRPr/>
            </a:pPr>
            <a:endParaRPr lang="pt-BR" altLang="de-DE" i="1" dirty="0">
              <a:latin typeface="Times New Roman" panose="02020603050405020304" pitchFamily="18" charset="0"/>
            </a:endParaRPr>
          </a:p>
          <a:p>
            <a:pPr>
              <a:defRPr/>
            </a:pPr>
            <a:r>
              <a:rPr lang="pt-BR" altLang="de-DE" i="1" dirty="0">
                <a:latin typeface="Times New Roman" panose="02020603050405020304" pitchFamily="18" charset="0"/>
              </a:rPr>
              <a:t>Quelle zu H&amp;M: http://www.fluter.de/eine-kleine-faktenschau, Zugriff 04.04.2019</a:t>
            </a:r>
          </a:p>
          <a:p>
            <a:pPr>
              <a:defRPr/>
            </a:pPr>
            <a:r>
              <a:rPr lang="de-DE" altLang="de-DE" i="1" dirty="0">
                <a:latin typeface="Times New Roman" panose="02020603050405020304" pitchFamily="18" charset="0"/>
              </a:rPr>
              <a:t>Quelle zu Fast Fashion: https://www.brandeins.de/magazine/brand-eins-wirtschaftsmagazin/2015/geschwindigkeit/avanti-avanti,</a:t>
            </a:r>
          </a:p>
          <a:p>
            <a:pPr>
              <a:defRPr/>
            </a:pPr>
            <a:r>
              <a:rPr lang="de-DE" altLang="de-DE" i="1" dirty="0">
                <a:latin typeface="Times New Roman" panose="02020603050405020304" pitchFamily="18" charset="0"/>
              </a:rPr>
              <a:t>Zugriff 4.4.2019</a:t>
            </a:r>
          </a:p>
          <a:p>
            <a:pPr>
              <a:defRPr/>
            </a:pPr>
            <a:r>
              <a:rPr lang="de-DE" altLang="de-DE" i="1" dirty="0">
                <a:latin typeface="Times New Roman" panose="02020603050405020304" pitchFamily="18" charset="0"/>
              </a:rPr>
              <a:t>weitere Quelle: Im Visier: Discounter, Seite 7</a:t>
            </a:r>
            <a:endParaRPr lang="de-DE" altLang="de-DE" dirty="0">
              <a:latin typeface="Times New Roman" panose="02020603050405020304" pitchFamily="18" charset="0"/>
            </a:endParaRPr>
          </a:p>
        </p:txBody>
      </p:sp>
    </p:spTree>
    <p:extLst>
      <p:ext uri="{BB962C8B-B14F-4D97-AF65-F5344CB8AC3E}">
        <p14:creationId xmlns:p14="http://schemas.microsoft.com/office/powerpoint/2010/main" val="3049386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CDF88BB9-B54E-45EE-BF82-3F210794A65A}" type="slidenum">
              <a:rPr lang="de-DE" altLang="de-DE" sz="1200" smtClean="0">
                <a:solidFill>
                  <a:srgbClr val="000000"/>
                </a:solidFill>
              </a:rPr>
              <a:pPr/>
              <a:t>12</a:t>
            </a:fld>
            <a:endParaRPr lang="de-DE" altLang="de-DE" sz="1200" smtClean="0">
              <a:solidFill>
                <a:srgbClr val="000000"/>
              </a:solidFill>
            </a:endParaRPr>
          </a:p>
        </p:txBody>
      </p:sp>
      <p:sp>
        <p:nvSpPr>
          <p:cNvPr id="49155" name="Text Box 1"/>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687D5C01-DF80-4885-B667-F5009C67A3B4}" type="slidenum">
              <a:rPr lang="de-DE" altLang="de-DE" sz="1200">
                <a:solidFill>
                  <a:srgbClr val="003366"/>
                </a:solidFill>
              </a:rPr>
              <a:pPr algn="r" eaLnBrk="1" hangingPunct="1">
                <a:buSzPct val="100000"/>
              </a:pPr>
              <a:t>12</a:t>
            </a:fld>
            <a:endParaRPr lang="de-DE" altLang="de-DE" sz="1200">
              <a:solidFill>
                <a:srgbClr val="003366"/>
              </a:solidFill>
            </a:endParaRPr>
          </a:p>
        </p:txBody>
      </p:sp>
      <p:sp>
        <p:nvSpPr>
          <p:cNvPr id="49156" name="Rectangle 2"/>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7" name="Text Box 3"/>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Zu 1) Hiermit im Zusammenhang steht: Unternehmen betreiben keine Lagerhaltung mehr; durch die Abgabe der Aufgaben können sie Zeit sparen</a:t>
            </a:r>
          </a:p>
          <a:p>
            <a:pPr eaLnBrk="1" hangingPunct="1">
              <a:spcBef>
                <a:spcPts val="450"/>
              </a:spcBef>
              <a:buSzPct val="100000"/>
            </a:pPr>
            <a:r>
              <a:rPr lang="de-DE" altLang="de-DE" sz="1200">
                <a:solidFill>
                  <a:srgbClr val="000000"/>
                </a:solidFill>
                <a:latin typeface="Arial" panose="020B0604020202020204" pitchFamily="34" charset="0"/>
              </a:rPr>
              <a:t>Zu 2) oft wird geschaut, wie sich etwas verkauft; der Produzent bleibt auf der übrigen Ware sitzen bzw. muss weitere Teile sehr schnell produzieren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endParaRPr lang="de-DE" altLang="de-DE" sz="1200" i="1">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Hintergrundinfos/Quelle: Im Visier Discounter, S. 7</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77830" name="Notizenplatzhalter 1"/>
          <p:cNvSpPr>
            <a:spLocks noGrp="1" noChangeArrowheads="1"/>
          </p:cNvSpPr>
          <p:nvPr>
            <p:ph type="body" idx="1"/>
          </p:nvPr>
        </p:nvSpPr>
        <p:spPr>
          <a:ln/>
        </p:spPr>
        <p:txBody>
          <a:bodyPr/>
          <a:lstStyle/>
          <a:p>
            <a:pPr>
              <a:defRPr/>
            </a:pPr>
            <a:r>
              <a:rPr lang="de-DE" altLang="de-DE" b="1" dirty="0">
                <a:solidFill>
                  <a:srgbClr val="C00000"/>
                </a:solidFill>
                <a:latin typeface="Calibri" panose="020F0502020204030204" pitchFamily="34" charset="0"/>
                <a:ea typeface="Microsoft YaHei" panose="020B0503020204020204" pitchFamily="34" charset="-122"/>
                <a:cs typeface="Calibri" panose="020F0502020204030204" pitchFamily="34" charset="0"/>
              </a:rPr>
              <a:t>3. Trend: Risiko abwälzend </a:t>
            </a:r>
          </a:p>
          <a:p>
            <a:pPr>
              <a:defRPr/>
            </a:pPr>
            <a:r>
              <a:rPr lang="de-DE" altLang="de-DE" i="1" dirty="0">
                <a:latin typeface="Times New Roman" panose="02020603050405020304" pitchFamily="18" charset="0"/>
              </a:rPr>
              <a:t>Info zu </a:t>
            </a:r>
            <a:r>
              <a:rPr lang="de-DE" altLang="de-DE" i="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Lieferanten müssen zunehmend Aufgaben der Textilhändler übernehmen</a:t>
            </a:r>
          </a:p>
          <a:p>
            <a:pPr>
              <a:defRPr/>
            </a:pPr>
            <a:r>
              <a:rPr lang="de-DE" altLang="de-DE" i="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und z.B. Stoffe, Garne, Knöpfe etc. auf eigenes Risiko einkaufen:</a:t>
            </a:r>
            <a:endParaRPr lang="de-DE" altLang="de-DE" i="1" dirty="0">
              <a:latin typeface="Times New Roman" panose="02020603050405020304" pitchFamily="18" charset="0"/>
            </a:endParaRPr>
          </a:p>
          <a:p>
            <a:pPr marL="171450" indent="-171450">
              <a:buFont typeface="Arial" panose="020B0604020202020204" pitchFamily="34" charset="0"/>
              <a:buChar char="•"/>
              <a:defRPr/>
            </a:pPr>
            <a:r>
              <a:rPr lang="de-DE" altLang="de-DE" dirty="0">
                <a:latin typeface="Times New Roman" panose="02020603050405020304" pitchFamily="18" charset="0"/>
              </a:rPr>
              <a:t>hiermit im Zusammenhang steht, dass Unternehmen keine Lagerhaltung mehr betreiben</a:t>
            </a:r>
          </a:p>
          <a:p>
            <a:pPr marL="171450" indent="-171450">
              <a:buFont typeface="Arial" panose="020B0604020202020204" pitchFamily="34" charset="0"/>
              <a:buChar char="•"/>
              <a:defRPr/>
            </a:pPr>
            <a:r>
              <a:rPr lang="de-DE" altLang="de-DE" dirty="0">
                <a:latin typeface="Times New Roman" panose="02020603050405020304" pitchFamily="18" charset="0"/>
              </a:rPr>
              <a:t>durch die Abgabe der Aufgaben können sie Zeit sparen</a:t>
            </a:r>
          </a:p>
          <a:p>
            <a:pPr>
              <a:defRPr/>
            </a:pPr>
            <a:r>
              <a:rPr lang="de-DE" altLang="de-DE" i="1" dirty="0">
                <a:latin typeface="Times New Roman" panose="02020603050405020304" pitchFamily="18" charset="0"/>
              </a:rPr>
              <a:t>Info zu </a:t>
            </a:r>
            <a:r>
              <a:rPr lang="de-DE" altLang="de-DE" i="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Abnahmegarantie teilweise nur für ersten Teil der Ware:</a:t>
            </a:r>
            <a:endParaRPr lang="de-DE" altLang="de-DE" i="1" dirty="0">
              <a:latin typeface="Times New Roman" panose="02020603050405020304" pitchFamily="18" charset="0"/>
            </a:endParaRPr>
          </a:p>
          <a:p>
            <a:pPr marL="171450" indent="-171450">
              <a:buFont typeface="Arial" panose="020B0604020202020204" pitchFamily="34" charset="0"/>
              <a:buChar char="•"/>
              <a:defRPr/>
            </a:pPr>
            <a:r>
              <a:rPr lang="de-DE" altLang="de-DE" dirty="0">
                <a:latin typeface="Times New Roman" panose="02020603050405020304" pitchFamily="18" charset="0"/>
              </a:rPr>
              <a:t>oft wird geschaut, wie gut sich etwas verkauft lässt</a:t>
            </a:r>
          </a:p>
          <a:p>
            <a:pPr marL="171450" indent="-171450">
              <a:buFont typeface="Arial" panose="020B0604020202020204" pitchFamily="34" charset="0"/>
              <a:buChar char="•"/>
              <a:defRPr/>
            </a:pPr>
            <a:r>
              <a:rPr lang="de-DE" altLang="de-DE" dirty="0">
                <a:latin typeface="Times New Roman" panose="02020603050405020304" pitchFamily="18" charset="0"/>
              </a:rPr>
              <a:t>der Produzent bleibt auf der übrigen Ware sitzen bzw. muss weitere Teile sehr schnell produzieren</a:t>
            </a:r>
          </a:p>
          <a:p>
            <a:pPr>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Quelle: Im Visier: Discounter, Seite 7</a:t>
            </a:r>
            <a:endParaRPr lang="de-DE" altLang="de-DE" dirty="0">
              <a:latin typeface="Times New Roman" panose="02020603050405020304" pitchFamily="18" charset="0"/>
            </a:endParaRPr>
          </a:p>
        </p:txBody>
      </p:sp>
    </p:spTree>
    <p:extLst>
      <p:ext uri="{BB962C8B-B14F-4D97-AF65-F5344CB8AC3E}">
        <p14:creationId xmlns:p14="http://schemas.microsoft.com/office/powerpoint/2010/main" val="2824773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C4D289FD-35EC-4739-84D9-BC5FD48EDFC9}" type="slidenum">
              <a:rPr lang="de-DE" altLang="de-DE" sz="1200" smtClean="0">
                <a:solidFill>
                  <a:srgbClr val="000000"/>
                </a:solidFill>
              </a:rPr>
              <a:pPr/>
              <a:t>13</a:t>
            </a:fld>
            <a:endParaRPr lang="de-DE" altLang="de-DE" sz="1200" smtClean="0">
              <a:solidFill>
                <a:srgbClr val="000000"/>
              </a:solidFill>
            </a:endParaRPr>
          </a:p>
        </p:txBody>
      </p:sp>
      <p:sp>
        <p:nvSpPr>
          <p:cNvPr id="51203" name="Text Box 1"/>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0782925E-7150-48CB-9A30-4A54FAA3633D}" type="slidenum">
              <a:rPr lang="de-DE" altLang="de-DE" sz="1200">
                <a:solidFill>
                  <a:srgbClr val="003366"/>
                </a:solidFill>
              </a:rPr>
              <a:pPr algn="r" eaLnBrk="1" hangingPunct="1">
                <a:buSzPct val="100000"/>
              </a:pPr>
              <a:t>13</a:t>
            </a:fld>
            <a:endParaRPr lang="de-DE" altLang="de-DE" sz="1200">
              <a:solidFill>
                <a:srgbClr val="003366"/>
              </a:solidFill>
            </a:endParaRPr>
          </a:p>
        </p:txBody>
      </p:sp>
      <p:sp>
        <p:nvSpPr>
          <p:cNvPr id="51204" name="Rectangle 2"/>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5" name="Text Box 3"/>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Zu 1) bringt ihnen „Grundlast“, teilweise mit kaum/keinem Gewinn, aber dem Vorteil, dass die Infrastruktur und das Personal ausgelastet ist und keine Kosten durch Nicht-Nutzung verursacht</a:t>
            </a:r>
          </a:p>
          <a:p>
            <a:pPr eaLnBrk="1" hangingPunct="1">
              <a:spcBef>
                <a:spcPts val="450"/>
              </a:spcBef>
              <a:buSzPct val="100000"/>
            </a:pPr>
            <a:r>
              <a:rPr lang="de-DE" altLang="de-DE" sz="1200">
                <a:solidFill>
                  <a:srgbClr val="000000"/>
                </a:solidFill>
                <a:latin typeface="Arial" panose="020B0604020202020204" pitchFamily="34" charset="0"/>
              </a:rPr>
              <a:t>Zu 2) da die Produzenten sich nicht leisten können, dass die Aufträge wegbrechen (weil er aufgrund der großen Aufträge möglicherweise andere Aufträge abgelehnt hat)</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Hintergrundinfos: Im Visier Discounter, S. 6+7</a:t>
            </a:r>
          </a:p>
          <a:p>
            <a:pPr eaLnBrk="1" hangingPunct="1">
              <a:spcBef>
                <a:spcPts val="450"/>
              </a:spcBef>
              <a:buSzPct val="100000"/>
            </a:pPr>
            <a:endParaRPr lang="de-DE" altLang="de-DE" sz="1200" i="1">
              <a:solidFill>
                <a:srgbClr val="000000"/>
              </a:solidFill>
              <a:latin typeface="Arial" panose="020B0604020202020204" pitchFamily="34" charset="0"/>
            </a:endParaRPr>
          </a:p>
        </p:txBody>
      </p:sp>
      <p:sp>
        <p:nvSpPr>
          <p:cNvPr id="78854" name="Notizenplatzhalter 1"/>
          <p:cNvSpPr>
            <a:spLocks noGrp="1" noChangeArrowheads="1"/>
          </p:cNvSpPr>
          <p:nvPr>
            <p:ph type="body" idx="1"/>
          </p:nvPr>
        </p:nvSpPr>
        <p:spPr>
          <a:ln/>
        </p:spPr>
        <p:txBody>
          <a:bodyPr/>
          <a:lstStyle/>
          <a:p>
            <a:pPr>
              <a:defRPr/>
            </a:pPr>
            <a:r>
              <a:rPr lang="de-DE" altLang="de-DE" i="1" dirty="0">
                <a:latin typeface="Times New Roman" panose="02020603050405020304" pitchFamily="18" charset="0"/>
              </a:rPr>
              <a:t>Info zu </a:t>
            </a:r>
            <a:r>
              <a:rPr lang="de-DE" altLang="de-DE" i="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Aufträge von wenigen Unternehmen, dafür mit großen Volumina:</a:t>
            </a:r>
            <a:endParaRPr lang="de-DE" altLang="de-DE" i="1" dirty="0">
              <a:latin typeface="Times New Roman" panose="02020603050405020304" pitchFamily="18" charset="0"/>
            </a:endParaRPr>
          </a:p>
          <a:p>
            <a:pPr marL="171450" indent="-171450">
              <a:buFont typeface="Arial" panose="020B0604020202020204" pitchFamily="34" charset="0"/>
              <a:buChar char="•"/>
              <a:defRPr/>
            </a:pPr>
            <a:r>
              <a:rPr lang="de-DE" altLang="de-DE" dirty="0">
                <a:latin typeface="Times New Roman" panose="02020603050405020304" pitchFamily="18" charset="0"/>
              </a:rPr>
              <a:t>bringt den Produzenten eine „Grundlast“, teilweise mit kaum/keinem Gewinn, aber</a:t>
            </a:r>
          </a:p>
          <a:p>
            <a:pPr>
              <a:buFont typeface="Arial" panose="020B0604020202020204" pitchFamily="34" charset="0"/>
              <a:buNone/>
              <a:defRPr/>
            </a:pPr>
            <a:r>
              <a:rPr lang="de-DE" altLang="de-DE" dirty="0">
                <a:latin typeface="Times New Roman" panose="02020603050405020304" pitchFamily="18" charset="0"/>
              </a:rPr>
              <a:t>dem Vorteil, dass die Infrastruktur und das Personal ausgelastet ist und keine</a:t>
            </a:r>
          </a:p>
          <a:p>
            <a:pPr>
              <a:buFont typeface="Arial" panose="020B0604020202020204" pitchFamily="34" charset="0"/>
              <a:buNone/>
              <a:defRPr/>
            </a:pPr>
            <a:r>
              <a:rPr lang="de-DE" altLang="de-DE" dirty="0">
                <a:latin typeface="Times New Roman" panose="02020603050405020304" pitchFamily="18" charset="0"/>
              </a:rPr>
              <a:t>Kosten durch Nicht-Nutzung verursacht werden</a:t>
            </a:r>
          </a:p>
          <a:p>
            <a:pPr>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Info zu </a:t>
            </a:r>
            <a:r>
              <a:rPr lang="de-DE" altLang="de-DE" i="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große Unternehmen mit hohem Auftragsvolumen können Bedingungen (Preis, Lieferzeit etc.) diktieren:</a:t>
            </a:r>
            <a:endParaRPr lang="de-DE" altLang="de-DE" i="1" dirty="0">
              <a:latin typeface="Times New Roman" panose="02020603050405020304" pitchFamily="18" charset="0"/>
            </a:endParaRPr>
          </a:p>
          <a:p>
            <a:pPr marL="171450" indent="-171450">
              <a:buFont typeface="Arial" panose="020B0604020202020204" pitchFamily="34" charset="0"/>
              <a:buChar char="•"/>
              <a:defRPr/>
            </a:pPr>
            <a:r>
              <a:rPr lang="de-DE" altLang="de-DE" dirty="0">
                <a:latin typeface="Times New Roman" panose="02020603050405020304" pitchFamily="18" charset="0"/>
              </a:rPr>
              <a:t>Grund: Produzenten können sich nicht leisten, dass die Aufträge wegbrechen, da</a:t>
            </a:r>
          </a:p>
          <a:p>
            <a:pPr>
              <a:buFont typeface="Arial" panose="020B0604020202020204" pitchFamily="34" charset="0"/>
              <a:buNone/>
              <a:defRPr/>
            </a:pPr>
            <a:r>
              <a:rPr lang="de-DE" altLang="de-DE" dirty="0">
                <a:latin typeface="Times New Roman" panose="02020603050405020304" pitchFamily="18" charset="0"/>
              </a:rPr>
              <a:t>aufgrund der großen Aufträge möglicherweise andere Aufträge abgelehnt wurden</a:t>
            </a:r>
          </a:p>
          <a:p>
            <a:pPr>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Quelle: Im Visier: Discounter, Seite 6 und 7</a:t>
            </a:r>
            <a:endParaRPr lang="de-DE" altLang="de-DE" dirty="0">
              <a:latin typeface="Times New Roman" panose="02020603050405020304" pitchFamily="18" charset="0"/>
            </a:endParaRPr>
          </a:p>
        </p:txBody>
      </p:sp>
    </p:spTree>
    <p:extLst>
      <p:ext uri="{BB962C8B-B14F-4D97-AF65-F5344CB8AC3E}">
        <p14:creationId xmlns:p14="http://schemas.microsoft.com/office/powerpoint/2010/main" val="2599633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426C2960-D14C-4395-A3AC-93949CA01199}" type="slidenum">
              <a:rPr lang="de-DE" altLang="de-DE" sz="1200" smtClean="0">
                <a:solidFill>
                  <a:srgbClr val="000000"/>
                </a:solidFill>
              </a:rPr>
              <a:pPr/>
              <a:t>14</a:t>
            </a:fld>
            <a:endParaRPr lang="de-DE" altLang="de-DE" sz="1200" smtClean="0">
              <a:solidFill>
                <a:srgbClr val="000000"/>
              </a:solidFill>
            </a:endParaRPr>
          </a:p>
        </p:txBody>
      </p:sp>
      <p:sp>
        <p:nvSpPr>
          <p:cNvPr id="53251" name="Text Box 1"/>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94AC556E-793D-4E5E-8E75-948AF8C20E88}" type="slidenum">
              <a:rPr lang="de-DE" altLang="de-DE" sz="1200">
                <a:solidFill>
                  <a:srgbClr val="003366"/>
                </a:solidFill>
              </a:rPr>
              <a:pPr algn="r" eaLnBrk="1" hangingPunct="1">
                <a:buSzPct val="100000"/>
              </a:pPr>
              <a:t>14</a:t>
            </a:fld>
            <a:endParaRPr lang="de-DE" altLang="de-DE" sz="1200">
              <a:solidFill>
                <a:srgbClr val="003366"/>
              </a:solidFill>
            </a:endParaRPr>
          </a:p>
        </p:txBody>
      </p:sp>
      <p:sp>
        <p:nvSpPr>
          <p:cNvPr id="53252" name="Text Box 2"/>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420B4CD0-DEB5-4CB0-A3B2-8C4311C175AF}" type="slidenum">
              <a:rPr lang="de-DE" altLang="de-DE" sz="1200">
                <a:solidFill>
                  <a:srgbClr val="003366"/>
                </a:solidFill>
              </a:rPr>
              <a:pPr algn="r" eaLnBrk="1" hangingPunct="1">
                <a:buSzPct val="100000"/>
              </a:pPr>
              <a:t>14</a:t>
            </a:fld>
            <a:endParaRPr lang="de-DE" altLang="de-DE" sz="1200">
              <a:solidFill>
                <a:srgbClr val="003366"/>
              </a:solidFill>
            </a:endParaRPr>
          </a:p>
        </p:txBody>
      </p:sp>
      <p:sp>
        <p:nvSpPr>
          <p:cNvPr id="53253" name="Rectangle 3"/>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4" name="Text Box 4"/>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Wichtig ist den Trend aufzuzeigen, faktisch das was man „fast fashion“ nennt: </a:t>
            </a:r>
            <a:br>
              <a:rPr lang="de-DE" altLang="de-DE" sz="1200">
                <a:solidFill>
                  <a:srgbClr val="000000"/>
                </a:solidFill>
                <a:latin typeface="Arial" panose="020B0604020202020204" pitchFamily="34" charset="0"/>
              </a:rPr>
            </a:br>
            <a:r>
              <a:rPr lang="de-DE" altLang="de-DE" sz="1200">
                <a:solidFill>
                  <a:srgbClr val="000000"/>
                </a:solidFill>
                <a:latin typeface="Arial" panose="020B0604020202020204" pitchFamily="34" charset="0"/>
              </a:rPr>
              <a:t>a) billiger</a:t>
            </a:r>
            <a:br>
              <a:rPr lang="de-DE" altLang="de-DE" sz="1200">
                <a:solidFill>
                  <a:srgbClr val="000000"/>
                </a:solidFill>
                <a:latin typeface="Arial" panose="020B0604020202020204" pitchFamily="34" charset="0"/>
              </a:rPr>
            </a:br>
            <a:r>
              <a:rPr lang="de-DE" altLang="de-DE" sz="1200">
                <a:solidFill>
                  <a:srgbClr val="000000"/>
                </a:solidFill>
                <a:latin typeface="Arial" panose="020B0604020202020204" pitchFamily="34" charset="0"/>
              </a:rPr>
              <a:t>b) schneller: monatlich neue Kollektionen (von Zara eingeführt, geht nur, weil Zara alle Kleidung per Flugzeug und nicht wie andere per Schiff transportiert </a:t>
            </a: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ökologisch problematisch)</a:t>
            </a:r>
            <a:br>
              <a:rPr lang="de-DE" altLang="de-DE" sz="1200">
                <a:solidFill>
                  <a:srgbClr val="000000"/>
                </a:solidFill>
                <a:latin typeface="Arial" panose="020B0604020202020204" pitchFamily="34" charset="0"/>
              </a:rPr>
            </a:br>
            <a:r>
              <a:rPr lang="de-DE" altLang="de-DE" sz="1200">
                <a:solidFill>
                  <a:srgbClr val="000000"/>
                </a:solidFill>
                <a:latin typeface="Arial" panose="020B0604020202020204" pitchFamily="34" charset="0"/>
              </a:rPr>
              <a:t>c) Risiko auf Lieferanten abwälzend, Unternehmen betreiben keine Lagerhaltung mehr</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Hintergrundinfos: Im Visier Discounter, S. 6+7 und enorm-Artikel „Avanti, avanti“</a:t>
            </a:r>
          </a:p>
          <a:p>
            <a:pPr eaLnBrk="1" hangingPunct="1">
              <a:spcBef>
                <a:spcPts val="450"/>
              </a:spcBef>
              <a:buSzPct val="100000"/>
            </a:pPr>
            <a:endParaRPr lang="de-DE" altLang="de-DE" sz="1200" i="1">
              <a:solidFill>
                <a:srgbClr val="000000"/>
              </a:solidFill>
              <a:latin typeface="Arial" panose="020B0604020202020204" pitchFamily="34" charset="0"/>
            </a:endParaRPr>
          </a:p>
        </p:txBody>
      </p:sp>
      <p:sp>
        <p:nvSpPr>
          <p:cNvPr id="53255" name="Text Box 5"/>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Wichtig ist den Trend aufzuzeigen, faktisch das was man „fast fashion“ nennt: </a:t>
            </a:r>
            <a:br>
              <a:rPr lang="de-DE" altLang="de-DE" sz="1200">
                <a:solidFill>
                  <a:srgbClr val="000000"/>
                </a:solidFill>
                <a:latin typeface="Arial" panose="020B0604020202020204" pitchFamily="34" charset="0"/>
              </a:rPr>
            </a:br>
            <a:r>
              <a:rPr lang="de-DE" altLang="de-DE" sz="1200">
                <a:solidFill>
                  <a:srgbClr val="000000"/>
                </a:solidFill>
                <a:latin typeface="Arial" panose="020B0604020202020204" pitchFamily="34" charset="0"/>
              </a:rPr>
              <a:t>a) billiger</a:t>
            </a:r>
            <a:br>
              <a:rPr lang="de-DE" altLang="de-DE" sz="1200">
                <a:solidFill>
                  <a:srgbClr val="000000"/>
                </a:solidFill>
                <a:latin typeface="Arial" panose="020B0604020202020204" pitchFamily="34" charset="0"/>
              </a:rPr>
            </a:br>
            <a:r>
              <a:rPr lang="de-DE" altLang="de-DE" sz="1200">
                <a:solidFill>
                  <a:srgbClr val="000000"/>
                </a:solidFill>
                <a:latin typeface="Arial" panose="020B0604020202020204" pitchFamily="34" charset="0"/>
              </a:rPr>
              <a:t>b) schneller: monatlich neue Kollektionen (von Zara eingeführt, geht nur, weil Zara alle Kleidung per Flugzeug und nicht wie andere per Schiff transportiert </a:t>
            </a: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ökologisch problematisch)</a:t>
            </a:r>
            <a:br>
              <a:rPr lang="de-DE" altLang="de-DE" sz="1200">
                <a:solidFill>
                  <a:srgbClr val="000000"/>
                </a:solidFill>
                <a:latin typeface="Arial" panose="020B0604020202020204" pitchFamily="34" charset="0"/>
              </a:rPr>
            </a:br>
            <a:r>
              <a:rPr lang="de-DE" altLang="de-DE" sz="1200">
                <a:solidFill>
                  <a:srgbClr val="000000"/>
                </a:solidFill>
                <a:latin typeface="Arial" panose="020B0604020202020204" pitchFamily="34" charset="0"/>
              </a:rPr>
              <a:t>c) Risiko auf Lieferanten abwälzend, Unternehmen betreiben keine Lagerhaltung mehr</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Hintergrundinfos: Im Visier Discounter, S. 6+7 und enorm-Artikel „Avanti, avanti“</a:t>
            </a:r>
          </a:p>
          <a:p>
            <a:pPr>
              <a:spcBef>
                <a:spcPts val="450"/>
              </a:spcBef>
              <a:buSzPct val="100000"/>
            </a:pPr>
            <a:endParaRPr lang="de-DE" altLang="de-DE" sz="1200">
              <a:solidFill>
                <a:srgbClr val="000000"/>
              </a:solidFill>
              <a:latin typeface="Arial" panose="020B0604020202020204" pitchFamily="34" charset="0"/>
            </a:endParaRPr>
          </a:p>
          <a:p>
            <a:pPr>
              <a:spcBef>
                <a:spcPts val="450"/>
              </a:spcBef>
              <a:buSzPct val="100000"/>
            </a:pPr>
            <a:endParaRPr lang="de-DE" altLang="de-DE" sz="1200">
              <a:solidFill>
                <a:srgbClr val="000000"/>
              </a:solidFill>
              <a:latin typeface="Arial" panose="020B0604020202020204" pitchFamily="34" charset="0"/>
            </a:endParaRPr>
          </a:p>
          <a:p>
            <a:pPr>
              <a:spcBef>
                <a:spcPts val="450"/>
              </a:spcBef>
              <a:buSzPct val="100000"/>
            </a:pPr>
            <a:r>
              <a:rPr lang="de-DE" altLang="de-DE" sz="1200">
                <a:solidFill>
                  <a:srgbClr val="000000"/>
                </a:solidFill>
                <a:latin typeface="Arial" panose="020B0604020202020204" pitchFamily="34" charset="0"/>
              </a:rPr>
              <a:t>Zu Zeile 3) Subcontracting verhindert, dass die einkaufenden Unternehmen ihre Lieferkette überhaupt kennen können -&gt; um verantwortlich handeln zu können, muss die Lieferkette aber transparent sein -&gt; deshalb sollte Subcontracting möglichst verhindert werden</a:t>
            </a:r>
          </a:p>
        </p:txBody>
      </p:sp>
      <p:sp>
        <p:nvSpPr>
          <p:cNvPr id="79880" name="Notizenplatzhalter 1"/>
          <p:cNvSpPr>
            <a:spLocks noGrp="1" noChangeArrowheads="1"/>
          </p:cNvSpPr>
          <p:nvPr>
            <p:ph type="body" idx="1"/>
          </p:nvPr>
        </p:nvSpPr>
        <p:spPr>
          <a:ln/>
        </p:spPr>
        <p:txBody>
          <a:bodyPr/>
          <a:lstStyle/>
          <a:p>
            <a:pPr>
              <a:defRPr/>
            </a:pPr>
            <a:r>
              <a:rPr lang="de-DE" altLang="de-DE" dirty="0">
                <a:latin typeface="Times New Roman" panose="02020603050405020304" pitchFamily="18" charset="0"/>
              </a:rPr>
              <a:t>Wichtig ist den Trend aufzuzeigen, also faktisch das, was man „Fast Fashion“ nennt:</a:t>
            </a:r>
          </a:p>
          <a:p>
            <a:pPr>
              <a:defRPr/>
            </a:pPr>
            <a:r>
              <a:rPr lang="de-DE" altLang="de-DE" dirty="0">
                <a:latin typeface="Times New Roman" panose="02020603050405020304" pitchFamily="18" charset="0"/>
              </a:rPr>
              <a:t>1) Billiger</a:t>
            </a:r>
          </a:p>
          <a:p>
            <a:pPr>
              <a:defRPr/>
            </a:pPr>
            <a:r>
              <a:rPr lang="de-DE" altLang="de-DE" dirty="0">
                <a:latin typeface="Times New Roman" panose="02020603050405020304" pitchFamily="18" charset="0"/>
              </a:rPr>
              <a:t>2) Schneller</a:t>
            </a:r>
          </a:p>
          <a:p>
            <a:pPr>
              <a:defRPr/>
            </a:pPr>
            <a:r>
              <a:rPr lang="de-DE" altLang="de-DE" dirty="0">
                <a:latin typeface="Times New Roman" panose="02020603050405020304" pitchFamily="18" charset="0"/>
              </a:rPr>
              <a:t>3) Risiko abwälzen</a:t>
            </a:r>
          </a:p>
          <a:p>
            <a:pPr>
              <a:defRPr/>
            </a:pPr>
            <a:endParaRPr lang="de-DE" altLang="de-DE" i="1" dirty="0">
              <a:latin typeface="Times New Roman" panose="02020603050405020304" pitchFamily="18" charset="0"/>
            </a:endParaRPr>
          </a:p>
          <a:p>
            <a:pPr>
              <a:defRPr/>
            </a:pPr>
            <a:r>
              <a:rPr lang="de-DE" altLang="de-DE" i="1" dirty="0">
                <a:latin typeface="Times New Roman" panose="02020603050405020304" pitchFamily="18" charset="0"/>
              </a:rPr>
              <a:t>Quelle: Im Visier: Discounter, Seite 6&amp;7 und enorm-Artikel „Avanti, avanti“</a:t>
            </a:r>
          </a:p>
          <a:p>
            <a:pPr>
              <a:defRPr/>
            </a:pPr>
            <a:endParaRPr lang="de-DE" altLang="de-DE" dirty="0">
              <a:latin typeface="Times New Roman" panose="02020603050405020304" pitchFamily="18" charset="0"/>
            </a:endParaRPr>
          </a:p>
          <a:p>
            <a:pPr>
              <a:defRPr/>
            </a:pPr>
            <a:r>
              <a:rPr lang="de-DE" altLang="de-DE" dirty="0">
                <a:latin typeface="Times New Roman" panose="02020603050405020304" pitchFamily="18" charset="0"/>
              </a:rPr>
              <a:t>Info zu </a:t>
            </a:r>
            <a:r>
              <a:rPr lang="de-DE" altLang="de-DE" dirty="0" err="1">
                <a:latin typeface="Times New Roman" panose="02020603050405020304" pitchFamily="18" charset="0"/>
              </a:rPr>
              <a:t>Subcontracting</a:t>
            </a:r>
            <a:r>
              <a:rPr lang="de-DE" altLang="de-DE" dirty="0">
                <a:latin typeface="Times New Roman" panose="02020603050405020304" pitchFamily="18" charset="0"/>
              </a:rPr>
              <a:t>:</a:t>
            </a:r>
          </a:p>
          <a:p>
            <a:pPr marL="171450" indent="-171450">
              <a:buFont typeface="Arial" panose="020B0604020202020204" pitchFamily="34" charset="0"/>
              <a:buChar char="•"/>
              <a:defRPr/>
            </a:pPr>
            <a:r>
              <a:rPr lang="de-DE" altLang="de-DE" dirty="0">
                <a:latin typeface="Times New Roman" panose="02020603050405020304" pitchFamily="18" charset="0"/>
              </a:rPr>
              <a:t> verhindert, dass die einkaufenden Unternehmen ihre Lieferkette überhaupt kennen können</a:t>
            </a:r>
          </a:p>
          <a:p>
            <a:pPr marL="171450" indent="-171450">
              <a:buFont typeface="Arial" panose="020B0604020202020204" pitchFamily="34" charset="0"/>
              <a:buChar char="•"/>
              <a:defRPr/>
            </a:pPr>
            <a:r>
              <a:rPr lang="de-DE" altLang="de-DE" dirty="0">
                <a:latin typeface="Times New Roman" panose="02020603050405020304" pitchFamily="18" charset="0"/>
              </a:rPr>
              <a:t>um verantwortlich handeln zu können, muss die Lieferkette aber transparent sein</a:t>
            </a:r>
          </a:p>
          <a:p>
            <a:pPr marL="171450" indent="-171450">
              <a:buFont typeface="Arial" panose="020B0604020202020204" pitchFamily="34" charset="0"/>
              <a:buChar char="•"/>
              <a:defRPr/>
            </a:pPr>
            <a:r>
              <a:rPr lang="de-DE" altLang="de-DE" dirty="0" err="1">
                <a:latin typeface="Times New Roman" panose="02020603050405020304" pitchFamily="18" charset="0"/>
              </a:rPr>
              <a:t>Subcontracting</a:t>
            </a:r>
            <a:r>
              <a:rPr lang="de-DE" altLang="de-DE" dirty="0">
                <a:latin typeface="Times New Roman" panose="02020603050405020304" pitchFamily="18" charset="0"/>
              </a:rPr>
              <a:t> sollte also möglichst verhindert werden</a:t>
            </a:r>
          </a:p>
        </p:txBody>
      </p:sp>
    </p:spTree>
    <p:extLst>
      <p:ext uri="{BB962C8B-B14F-4D97-AF65-F5344CB8AC3E}">
        <p14:creationId xmlns:p14="http://schemas.microsoft.com/office/powerpoint/2010/main" val="3668515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D81EA040-BD6C-418A-819D-65A343B87BED}" type="slidenum">
              <a:rPr lang="de-DE" altLang="de-DE" sz="1200" smtClean="0">
                <a:solidFill>
                  <a:srgbClr val="000000"/>
                </a:solidFill>
              </a:rPr>
              <a:pPr/>
              <a:t>15</a:t>
            </a:fld>
            <a:endParaRPr lang="de-DE" altLang="de-DE" sz="1200" smtClean="0">
              <a:solidFill>
                <a:srgbClr val="000000"/>
              </a:solidFill>
            </a:endParaRPr>
          </a:p>
        </p:txBody>
      </p:sp>
      <p:sp>
        <p:nvSpPr>
          <p:cNvPr id="55299" name="Text Box 1"/>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CF73F642-E1E7-45C3-A7E7-93E0D961B435}" type="slidenum">
              <a:rPr lang="de-DE" altLang="de-DE" sz="1200">
                <a:solidFill>
                  <a:srgbClr val="003366"/>
                </a:solidFill>
              </a:rPr>
              <a:pPr algn="r" eaLnBrk="1" hangingPunct="1">
                <a:buSzPct val="100000"/>
              </a:pPr>
              <a:t>15</a:t>
            </a:fld>
            <a:endParaRPr lang="de-DE" altLang="de-DE" sz="1200">
              <a:solidFill>
                <a:srgbClr val="003366"/>
              </a:solidFill>
            </a:endParaRPr>
          </a:p>
        </p:txBody>
      </p:sp>
      <p:sp>
        <p:nvSpPr>
          <p:cNvPr id="55300" name="Rectangle 2"/>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1" name="Text Box 3"/>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Die Einkaufspraxis führt direkt zu Arbeitsrechtsverletzungen zum Beispiel in Bangladesch: -&gt; Punkte 1-3 sind Verstöße gegen die ILO-Kernarbeitsrnomen (Verweis auf Modul 2)</a:t>
            </a:r>
          </a:p>
          <a:p>
            <a:pPr eaLnBrk="1" hangingPunct="1">
              <a:spcBef>
                <a:spcPts val="450"/>
              </a:spcBef>
              <a:buClr>
                <a:srgbClr val="000000"/>
              </a:buClr>
              <a:buSzPct val="100000"/>
              <a:buFont typeface="Times New Roman" panose="02020603050405020304" pitchFamily="18" charset="0"/>
              <a:buAutoNum type="arabicParenR"/>
            </a:pPr>
            <a:r>
              <a:rPr lang="de-DE" altLang="de-DE" sz="1200">
                <a:solidFill>
                  <a:srgbClr val="000000"/>
                </a:solidFill>
                <a:latin typeface="Arial" panose="020B0604020202020204" pitchFamily="34" charset="0"/>
              </a:rPr>
              <a:t>Um Aufträge fristgemäß fertigzustellen; (Zwangsarbeit = ILO Kernarbeitsnorm, ist allerdings umstritten ob Überstunden als Zwangsarbeit verstanden wird, FEMNET sieht es so, andere verstehen nur Gefängnisarbeit darunter), </a:t>
            </a:r>
          </a:p>
          <a:p>
            <a:pPr eaLnBrk="1" hangingPunct="1">
              <a:spcBef>
                <a:spcPts val="450"/>
              </a:spcBef>
              <a:buClr>
                <a:srgbClr val="000000"/>
              </a:buClr>
              <a:buSzPct val="100000"/>
              <a:buFont typeface="Times New Roman" panose="02020603050405020304" pitchFamily="18" charset="0"/>
              <a:buAutoNum type="arabicParenR"/>
            </a:pPr>
            <a:r>
              <a:rPr lang="de-DE" altLang="de-DE" sz="1200">
                <a:solidFill>
                  <a:srgbClr val="000000"/>
                </a:solidFill>
                <a:latin typeface="Arial" panose="020B0604020202020204" pitchFamily="34" charset="0"/>
              </a:rPr>
              <a:t>Mit Einhaltung der Arbeitsgesetzgebung wären die Aufträge nicht erfüllbar; durch Unterdrückung sind Arbeiter_innen fügsam, weitere Arbeit suchende Menschen sind vorhanden</a:t>
            </a:r>
          </a:p>
          <a:p>
            <a:pPr eaLnBrk="1" hangingPunct="1">
              <a:spcBef>
                <a:spcPts val="450"/>
              </a:spcBef>
              <a:buSzPct val="100000"/>
            </a:pPr>
            <a:r>
              <a:rPr lang="de-DE" altLang="de-DE" sz="1200">
                <a:solidFill>
                  <a:srgbClr val="000000"/>
                </a:solidFill>
                <a:latin typeface="Arial" panose="020B0604020202020204" pitchFamily="34" charset="0"/>
              </a:rPr>
              <a:t>Außerdem als Arbeitsrechtsverletzung vorhanden, die teils mit den ersten beiden Verletzungen zusammenhängt</a:t>
            </a:r>
          </a:p>
          <a:p>
            <a:pPr eaLnBrk="1" hangingPunct="1">
              <a:spcBef>
                <a:spcPts val="450"/>
              </a:spcBef>
              <a:buSzPct val="100000"/>
            </a:pPr>
            <a:r>
              <a:rPr lang="de-DE" altLang="de-DE" sz="1200">
                <a:solidFill>
                  <a:srgbClr val="000000"/>
                </a:solidFill>
                <a:latin typeface="Arial" panose="020B0604020202020204" pitchFamily="34" charset="0"/>
              </a:rPr>
              <a:t>3) Besonders viele Frauen arbeiten als Näherinnen, sie werden diskriminiert</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weitere Probleme, die aber keine Verstöße gegen die ILO-Kernarbeitsnormen sind:</a:t>
            </a:r>
          </a:p>
          <a:p>
            <a:pPr eaLnBrk="1" hangingPunct="1">
              <a:spcBef>
                <a:spcPts val="450"/>
              </a:spcBef>
              <a:buSzPct val="100000"/>
            </a:pPr>
            <a:r>
              <a:rPr lang="de-DE" altLang="de-DE" sz="1200">
                <a:solidFill>
                  <a:srgbClr val="000000"/>
                </a:solidFill>
                <a:latin typeface="Arial" panose="020B0604020202020204" pitchFamily="34" charset="0"/>
              </a:rPr>
              <a:t>4+5</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80902" name="Notizenplatzhalter 1"/>
          <p:cNvSpPr>
            <a:spLocks noGrp="1" noChangeArrowheads="1"/>
          </p:cNvSpPr>
          <p:nvPr>
            <p:ph type="body" idx="1"/>
          </p:nvPr>
        </p:nvSpPr>
        <p:spPr>
          <a:ln/>
        </p:spPr>
        <p:txBody>
          <a:bodyPr/>
          <a:lstStyle/>
          <a:p>
            <a:pPr>
              <a:defRPr/>
            </a:pPr>
            <a:r>
              <a:rPr lang="de-DE" altLang="de-DE" dirty="0">
                <a:latin typeface="Times New Roman" panose="02020603050405020304" pitchFamily="18" charset="0"/>
              </a:rPr>
              <a:t>Die Einkaufspraxis führt direkt zu Arbeitsrechtsverletzungen.</a:t>
            </a:r>
          </a:p>
          <a:p>
            <a:pPr>
              <a:defRPr/>
            </a:pPr>
            <a:r>
              <a:rPr lang="de-DE" altLang="de-DE" dirty="0">
                <a:latin typeface="Times New Roman" panose="02020603050405020304" pitchFamily="18" charset="0"/>
              </a:rPr>
              <a:t>Beispiel Bangladesch:</a:t>
            </a:r>
          </a:p>
          <a:p>
            <a:pPr marL="171450" indent="-171450">
              <a:buFont typeface="Arial" panose="020B0604020202020204" pitchFamily="34" charset="0"/>
              <a:buChar char="•"/>
              <a:defRPr/>
            </a:pPr>
            <a:r>
              <a:rPr lang="de-DE" altLang="de-DE" dirty="0">
                <a:latin typeface="Times New Roman" panose="02020603050405020304" pitchFamily="18" charset="0"/>
              </a:rPr>
              <a:t>die ersten drei Punkte sind Verstöße gegen die ILO-Kernarbeitsnormen</a:t>
            </a:r>
          </a:p>
          <a:p>
            <a:pPr>
              <a:buFont typeface="Arial" panose="020B0604020202020204" pitchFamily="34" charset="0"/>
              <a:buNone/>
              <a:defRPr/>
            </a:pPr>
            <a:r>
              <a:rPr lang="de-DE" altLang="de-DE" i="1" dirty="0">
                <a:latin typeface="Times New Roman" panose="02020603050405020304" pitchFamily="18" charset="0"/>
              </a:rPr>
              <a:t>(ILO-Kernarbeitsnormen siehe https://www.ilo.org/berlin/arbeits-und-standards/kernarbeitsnormen/lang--de/index.htm,</a:t>
            </a:r>
          </a:p>
          <a:p>
            <a:pPr>
              <a:buFont typeface="Arial" panose="020B0604020202020204" pitchFamily="34" charset="0"/>
              <a:buNone/>
              <a:defRPr/>
            </a:pPr>
            <a:r>
              <a:rPr lang="de-DE" altLang="de-DE" i="1" dirty="0">
                <a:latin typeface="Times New Roman" panose="02020603050405020304" pitchFamily="18" charset="0"/>
              </a:rPr>
              <a:t>Zugriff 15.07.2019)</a:t>
            </a:r>
          </a:p>
          <a:p>
            <a:pPr marL="171450" indent="-171450">
              <a:buFont typeface="Arial" panose="020B0604020202020204" pitchFamily="34" charset="0"/>
              <a:buChar char="•"/>
              <a:defRPr/>
            </a:pPr>
            <a:r>
              <a:rPr lang="de-DE" altLang="de-DE" i="1" dirty="0">
                <a:latin typeface="Times New Roman" panose="02020603050405020304" pitchFamily="18" charset="0"/>
              </a:rPr>
              <a:t>Grund </a:t>
            </a:r>
            <a:r>
              <a:rPr lang="de-DE" altLang="de-DE" i="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erzwungene Überstunden/Zwangsarbeit</a:t>
            </a:r>
            <a:r>
              <a:rPr lang="de-DE" altLang="de-DE" i="1" dirty="0">
                <a:latin typeface="Times New Roman" panose="02020603050405020304" pitchFamily="18" charset="0"/>
              </a:rPr>
              <a:t>: </a:t>
            </a:r>
            <a:r>
              <a:rPr lang="de-DE" altLang="de-DE" dirty="0">
                <a:latin typeface="Times New Roman" panose="02020603050405020304" pitchFamily="18" charset="0"/>
              </a:rPr>
              <a:t>Aufträge fristgemäß fertig stellen</a:t>
            </a:r>
          </a:p>
          <a:p>
            <a:pPr>
              <a:buFont typeface="Arial" panose="020B0604020202020204" pitchFamily="34" charset="0"/>
              <a:buNone/>
              <a:defRPr/>
            </a:pPr>
            <a:r>
              <a:rPr lang="de-DE" altLang="de-DE" i="1" dirty="0">
                <a:latin typeface="Times New Roman" panose="02020603050405020304" pitchFamily="18" charset="0"/>
              </a:rPr>
              <a:t>(Hinweis: es ist umstritten, ob Überstunden als Zwangsarbeit verstanden werden;</a:t>
            </a:r>
          </a:p>
          <a:p>
            <a:pPr>
              <a:buFont typeface="Arial" panose="020B0604020202020204" pitchFamily="34" charset="0"/>
              <a:buNone/>
              <a:defRPr/>
            </a:pPr>
            <a:r>
              <a:rPr lang="de-DE" altLang="de-DE" i="1" dirty="0">
                <a:latin typeface="Times New Roman" panose="02020603050405020304" pitchFamily="18" charset="0"/>
              </a:rPr>
              <a:t>FEMNET sieht es so, da diese in der Regel nicht freiwillig geschehen, es viel zu viele</a:t>
            </a:r>
          </a:p>
          <a:p>
            <a:pPr>
              <a:buFont typeface="Arial" panose="020B0604020202020204" pitchFamily="34" charset="0"/>
              <a:buNone/>
              <a:defRPr/>
            </a:pPr>
            <a:r>
              <a:rPr lang="de-DE" altLang="de-DE" i="1" dirty="0">
                <a:latin typeface="Times New Roman" panose="02020603050405020304" pitchFamily="18" charset="0"/>
              </a:rPr>
              <a:t>Überstunden sind, diese gemacht werden müssen, da die Arbeit sonst nicht fertig</a:t>
            </a:r>
          </a:p>
          <a:p>
            <a:pPr>
              <a:buFont typeface="Arial" panose="020B0604020202020204" pitchFamily="34" charset="0"/>
              <a:buNone/>
              <a:defRPr/>
            </a:pPr>
            <a:r>
              <a:rPr lang="de-DE" altLang="de-DE" i="1" dirty="0">
                <a:latin typeface="Times New Roman" panose="02020603050405020304" pitchFamily="18" charset="0"/>
              </a:rPr>
              <a:t>wird und den Arbeiterinnen gedroht wird, dass diese ihnen Job verlieren, wenn</a:t>
            </a:r>
          </a:p>
          <a:p>
            <a:pPr>
              <a:buFont typeface="Arial" panose="020B0604020202020204" pitchFamily="34" charset="0"/>
              <a:buNone/>
              <a:defRPr/>
            </a:pPr>
            <a:r>
              <a:rPr lang="de-DE" altLang="de-DE" i="1" dirty="0">
                <a:latin typeface="Times New Roman" panose="02020603050405020304" pitchFamily="18" charset="0"/>
              </a:rPr>
              <a:t>sie die Arbeit nicht fertig machen/die Überstunden nicht machen und die Überstunden</a:t>
            </a:r>
          </a:p>
          <a:p>
            <a:pPr>
              <a:buFont typeface="Arial" panose="020B0604020202020204" pitchFamily="34" charset="0"/>
              <a:buNone/>
              <a:defRPr/>
            </a:pPr>
            <a:r>
              <a:rPr lang="de-DE" altLang="de-DE" i="1" dirty="0">
                <a:latin typeface="Times New Roman" panose="02020603050405020304" pitchFamily="18" charset="0"/>
              </a:rPr>
              <a:t>nicht bezahlt werden; andere verstehen nur Gefängnisarbeit darunter)</a:t>
            </a:r>
          </a:p>
          <a:p>
            <a:pPr marL="171450" indent="-171450">
              <a:buFont typeface="Arial" panose="020B0604020202020204" pitchFamily="34" charset="0"/>
              <a:buChar char="•"/>
              <a:defRPr/>
            </a:pPr>
            <a:r>
              <a:rPr lang="de-DE" altLang="de-DE" i="1" dirty="0">
                <a:latin typeface="Times New Roman" panose="02020603050405020304" pitchFamily="18" charset="0"/>
              </a:rPr>
              <a:t>Grund </a:t>
            </a:r>
            <a:r>
              <a:rPr lang="de-DE" altLang="de-DE" i="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Gewerkschaftsunterdrückung:</a:t>
            </a:r>
            <a:endParaRPr lang="de-DE" altLang="de-DE" i="1" dirty="0">
              <a:latin typeface="Times New Roman" panose="02020603050405020304" pitchFamily="18" charset="0"/>
            </a:endParaRPr>
          </a:p>
          <a:p>
            <a:pPr marL="914400" lvl="1" indent="-171450">
              <a:buFont typeface="Arial" panose="020B0604020202020204" pitchFamily="34" charset="0"/>
              <a:buChar char="•"/>
              <a:defRPr/>
            </a:pPr>
            <a:r>
              <a:rPr lang="de-DE" altLang="de-DE" dirty="0">
                <a:latin typeface="Times New Roman" panose="02020603050405020304" pitchFamily="18" charset="0"/>
              </a:rPr>
              <a:t>mit Einhaltung der Arbeitsgesetzgebung wären die Aufträge nicht erfüllbar</a:t>
            </a:r>
          </a:p>
          <a:p>
            <a:pPr marL="914400" lvl="1" indent="-171450">
              <a:buFont typeface="Arial" panose="020B0604020202020204" pitchFamily="34" charset="0"/>
              <a:buChar char="•"/>
              <a:defRPr/>
            </a:pPr>
            <a:r>
              <a:rPr lang="de-DE" altLang="de-DE" dirty="0">
                <a:latin typeface="Times New Roman" panose="02020603050405020304" pitchFamily="18" charset="0"/>
              </a:rPr>
              <a:t>durch Unterdrückung sind </a:t>
            </a:r>
            <a:r>
              <a:rPr lang="de-DE" altLang="de-DE" dirty="0" err="1">
                <a:latin typeface="Times New Roman" panose="02020603050405020304" pitchFamily="18" charset="0"/>
              </a:rPr>
              <a:t>Arbeiter_innen</a:t>
            </a:r>
            <a:r>
              <a:rPr lang="de-DE" altLang="de-DE" dirty="0">
                <a:latin typeface="Times New Roman" panose="02020603050405020304" pitchFamily="18" charset="0"/>
              </a:rPr>
              <a:t> fügsam</a:t>
            </a:r>
          </a:p>
          <a:p>
            <a:pPr marL="914400" lvl="1" indent="-171450">
              <a:buFont typeface="Arial" panose="020B0604020202020204" pitchFamily="34" charset="0"/>
              <a:buChar char="•"/>
              <a:defRPr/>
            </a:pPr>
            <a:r>
              <a:rPr lang="de-DE" altLang="de-DE" dirty="0">
                <a:latin typeface="Times New Roman" panose="02020603050405020304" pitchFamily="18" charset="0"/>
              </a:rPr>
              <a:t>weitere Arbeit suchende Menschen sind vorhanden – damit wird</a:t>
            </a:r>
          </a:p>
          <a:p>
            <a:pPr lvl="1" indent="0">
              <a:buFont typeface="Arial" panose="020B0604020202020204" pitchFamily="34" charset="0"/>
              <a:buNone/>
              <a:defRPr/>
            </a:pPr>
            <a:r>
              <a:rPr lang="de-DE" altLang="de-DE" dirty="0">
                <a:latin typeface="Times New Roman" panose="02020603050405020304" pitchFamily="18" charset="0"/>
              </a:rPr>
              <a:t>Frauen gedroht; sie könnten ganz einfacher ersetzt werden</a:t>
            </a:r>
          </a:p>
          <a:p>
            <a:pPr marL="171450" indent="-171450">
              <a:buFont typeface="Arial" panose="020B0604020202020204" pitchFamily="34" charset="0"/>
              <a:buChar char="•"/>
              <a:defRPr/>
            </a:pPr>
            <a:r>
              <a:rPr lang="de-DE" altLang="de-DE" i="1" dirty="0">
                <a:latin typeface="Times New Roman" panose="02020603050405020304" pitchFamily="18" charset="0"/>
              </a:rPr>
              <a:t>Info zu </a:t>
            </a:r>
            <a:r>
              <a:rPr lang="de-DE" altLang="de-DE" i="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Frauendiskriminierung</a:t>
            </a:r>
            <a:r>
              <a:rPr lang="de-DE" altLang="de-DE" i="1" dirty="0">
                <a:latin typeface="Times New Roman" panose="02020603050405020304" pitchFamily="18" charset="0"/>
              </a:rPr>
              <a:t>: b</a:t>
            </a:r>
            <a:r>
              <a:rPr lang="de-DE" altLang="de-DE" dirty="0">
                <a:latin typeface="Times New Roman" panose="02020603050405020304" pitchFamily="18" charset="0"/>
              </a:rPr>
              <a:t>esonders viele Frauen arbeiten als Näherinnen,</a:t>
            </a:r>
          </a:p>
          <a:p>
            <a:pPr>
              <a:buFont typeface="Arial" panose="020B0604020202020204" pitchFamily="34" charset="0"/>
              <a:buNone/>
              <a:defRPr/>
            </a:pPr>
            <a:r>
              <a:rPr lang="de-DE" altLang="de-DE" dirty="0">
                <a:latin typeface="Times New Roman" panose="02020603050405020304" pitchFamily="18" charset="0"/>
              </a:rPr>
              <a:t>80-90% weibliche Beschäftigte, sie werden häufig diskriminiert</a:t>
            </a:r>
          </a:p>
          <a:p>
            <a:pPr marL="171450" indent="-171450">
              <a:buFont typeface="Arial" panose="020B0604020202020204" pitchFamily="34" charset="0"/>
              <a:buChar char="•"/>
              <a:defRPr/>
            </a:pPr>
            <a:r>
              <a:rPr lang="de-DE" altLang="de-DE" dirty="0">
                <a:latin typeface="Times New Roman" panose="02020603050405020304" pitchFamily="18" charset="0"/>
              </a:rPr>
              <a:t>weitere Probleme, die aber keine Verstöße gegen die ILO-Kernarbeitsnormen</a:t>
            </a:r>
          </a:p>
          <a:p>
            <a:pPr>
              <a:buFont typeface="Arial" panose="020B0604020202020204" pitchFamily="34" charset="0"/>
              <a:buNone/>
              <a:defRPr/>
            </a:pPr>
            <a:r>
              <a:rPr lang="de-DE" altLang="de-DE" dirty="0">
                <a:latin typeface="Times New Roman" panose="02020603050405020304" pitchFamily="18" charset="0"/>
              </a:rPr>
              <a:t>sind, sind der vierte und fünfte Punkt</a:t>
            </a:r>
          </a:p>
        </p:txBody>
      </p:sp>
    </p:spTree>
    <p:extLst>
      <p:ext uri="{BB962C8B-B14F-4D97-AF65-F5344CB8AC3E}">
        <p14:creationId xmlns:p14="http://schemas.microsoft.com/office/powerpoint/2010/main" val="589162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0F33D2E2-A7D7-4677-A2CF-9CD173CD1CCB}" type="slidenum">
              <a:rPr lang="de-DE" altLang="de-DE" sz="1200" smtClean="0">
                <a:solidFill>
                  <a:srgbClr val="000000"/>
                </a:solidFill>
              </a:rPr>
              <a:pPr/>
              <a:t>16</a:t>
            </a:fld>
            <a:endParaRPr lang="de-DE" altLang="de-DE" sz="1200" smtClean="0">
              <a:solidFill>
                <a:srgbClr val="000000"/>
              </a:solidFill>
            </a:endParaRPr>
          </a:p>
        </p:txBody>
      </p:sp>
      <p:sp>
        <p:nvSpPr>
          <p:cNvPr id="57347" name="Text Box 1"/>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CBCE3E67-A039-455E-AD3A-F661D57821F8}" type="slidenum">
              <a:rPr lang="de-DE" altLang="de-DE" sz="1200">
                <a:solidFill>
                  <a:srgbClr val="003366"/>
                </a:solidFill>
              </a:rPr>
              <a:pPr algn="r" eaLnBrk="1" hangingPunct="1">
                <a:buSzPct val="100000"/>
              </a:pPr>
              <a:t>16</a:t>
            </a:fld>
            <a:endParaRPr lang="de-DE" altLang="de-DE" sz="1200">
              <a:solidFill>
                <a:srgbClr val="003366"/>
              </a:solidFill>
            </a:endParaRPr>
          </a:p>
        </p:txBody>
      </p:sp>
      <p:sp>
        <p:nvSpPr>
          <p:cNvPr id="57348" name="Rectangle 2"/>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9" name="Text Box 3"/>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Wir wollen uns näher mit dem Prinzip der Discounter beschäftigen -&gt; a), weil der Textilumsatz hier hoch ist (vgl. Folie 8) und b) weil die Discount-Einzelhändler besonders die Mechanismen wie vorher erklärt vorantreiben -&gt; bei hochpreisigen Anbietern sind die Arbeitsbedingungen nicht automatisch (vgl. Buch Todschick zu Hugo Boss), aber Discounter verstärken die Trends von Folie 14</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Traditionell wird das Konzept im Lebensmitteleinzelhandel angewendet, also ist die Rede von Lidl, Aldi &amp; Co</a:t>
            </a:r>
          </a:p>
          <a:p>
            <a:pPr eaLnBrk="1" hangingPunct="1">
              <a:spcBef>
                <a:spcPts val="450"/>
              </a:spcBef>
              <a:buSzPct val="100000"/>
            </a:pPr>
            <a:r>
              <a:rPr lang="de-DE" altLang="de-DE" sz="1200">
                <a:solidFill>
                  <a:srgbClr val="000000"/>
                </a:solidFill>
                <a:latin typeface="Arial" panose="020B0604020202020204" pitchFamily="34" charset="0"/>
              </a:rPr>
              <a:t>Zu 1) Aldi führt ca. 700 Food Artikel, mit Non-Food ca 1000; Lidl fast 2000 Artikel; ein Supermarkt ca. 25.000 Artikel</a:t>
            </a:r>
          </a:p>
          <a:p>
            <a:pPr eaLnBrk="1" hangingPunct="1">
              <a:spcBef>
                <a:spcPts val="450"/>
              </a:spcBef>
              <a:buSzPct val="100000"/>
            </a:pPr>
            <a:r>
              <a:rPr lang="de-DE" altLang="de-DE" sz="1200">
                <a:solidFill>
                  <a:srgbClr val="000000"/>
                </a:solidFill>
                <a:latin typeface="Arial" panose="020B0604020202020204" pitchFamily="34" charset="0"/>
              </a:rPr>
              <a:t>Zu 2) = Artikel des täglichen Bedarfs, die spontan zu niedrigen Preisen gekauft werden</a:t>
            </a:r>
          </a:p>
          <a:p>
            <a:pPr eaLnBrk="1" hangingPunct="1">
              <a:spcBef>
                <a:spcPts val="450"/>
              </a:spcBef>
              <a:buSzPct val="100000"/>
            </a:pPr>
            <a:r>
              <a:rPr lang="de-DE" altLang="de-DE" sz="1200">
                <a:solidFill>
                  <a:srgbClr val="000000"/>
                </a:solidFill>
                <a:latin typeface="Arial" panose="020B0604020202020204" pitchFamily="34" charset="0"/>
              </a:rPr>
              <a:t>Zu 3) v.a., aber nicht immer ausschließlich</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Konzept wird auf Textilien übertragen; zu Textil-Discountern zählen: KiK, NKD, Takko, aber auch z.B. H&amp;M, Primark, C&amp;A und Zara können dazu gezählt werden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Im folgenden sollen Discounter und exemplarisch Lidl näher beleuchtet werden, anschließend H&amp;M</a:t>
            </a:r>
          </a:p>
          <a:p>
            <a:pPr eaLnBrk="1" hangingPunct="1">
              <a:spcBef>
                <a:spcPts val="450"/>
              </a:spcBef>
              <a:buSzPct val="100000"/>
            </a:pPr>
            <a:endParaRPr lang="de-DE" altLang="de-DE" sz="1200" i="1">
              <a:solidFill>
                <a:srgbClr val="000000"/>
              </a:solidFill>
              <a:latin typeface="Arial" panose="020B0604020202020204" pitchFamily="34" charset="0"/>
            </a:endParaRPr>
          </a:p>
          <a:p>
            <a:pPr eaLnBrk="1" hangingPunct="1">
              <a:spcBef>
                <a:spcPts val="450"/>
              </a:spcBef>
              <a:buSzPct val="100000"/>
            </a:pPr>
            <a:endParaRPr lang="de-DE" altLang="de-DE" sz="1200" i="1">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Quelle: Infos zu Discountern: Im Visier: Discounter, S. 5</a:t>
            </a:r>
          </a:p>
          <a:p>
            <a:pPr eaLnBrk="1" hangingPunct="1">
              <a:spcBef>
                <a:spcPts val="450"/>
              </a:spcBef>
              <a:buSzPct val="100000"/>
            </a:pPr>
            <a:endParaRPr lang="de-DE" altLang="de-DE" sz="1200" i="1">
              <a:solidFill>
                <a:srgbClr val="000000"/>
              </a:solidFill>
              <a:latin typeface="Arial" panose="020B0604020202020204" pitchFamily="34" charset="0"/>
            </a:endParaRPr>
          </a:p>
        </p:txBody>
      </p:sp>
      <p:sp>
        <p:nvSpPr>
          <p:cNvPr id="81926" name="Notizenplatzhalter 1"/>
          <p:cNvSpPr>
            <a:spLocks noGrp="1" noChangeArrowheads="1"/>
          </p:cNvSpPr>
          <p:nvPr>
            <p:ph type="body" idx="1"/>
          </p:nvPr>
        </p:nvSpPr>
        <p:spPr>
          <a:ln/>
        </p:spPr>
        <p:txBody>
          <a:bodyPr/>
          <a:lstStyle/>
          <a:p>
            <a:pPr>
              <a:defRPr/>
            </a:pPr>
            <a:r>
              <a:rPr lang="de-DE" altLang="de-DE" dirty="0">
                <a:latin typeface="Times New Roman" panose="02020603050405020304" pitchFamily="18" charset="0"/>
              </a:rPr>
              <a:t>Wir wollen uns näher mit dem Prinzip der Discounter beschäftigen.</a:t>
            </a:r>
          </a:p>
          <a:p>
            <a:pPr>
              <a:defRPr/>
            </a:pPr>
            <a:r>
              <a:rPr lang="de-DE" altLang="de-DE" dirty="0">
                <a:latin typeface="Times New Roman" panose="02020603050405020304" pitchFamily="18" charset="0"/>
              </a:rPr>
              <a:t>Gründe:</a:t>
            </a:r>
          </a:p>
          <a:p>
            <a:pPr marL="171450" indent="-171450">
              <a:buFont typeface="Arial" panose="020B0604020202020204" pitchFamily="34" charset="0"/>
              <a:buChar char="•"/>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Marktanteil von Discountern im Textileinzelhandel ist in den letzten Jahren gestiegen</a:t>
            </a:r>
            <a:endParaRPr lang="de-DE" altLang="de-DE" dirty="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marL="171450" indent="-171450">
              <a:buFont typeface="Arial" panose="020B0604020202020204" pitchFamily="34" charset="0"/>
              <a:buChar char="•"/>
              <a:defRPr/>
            </a:pPr>
            <a:r>
              <a:rPr lang="de-DE" altLang="de-DE" dirty="0">
                <a:latin typeface="Times New Roman" panose="02020603050405020304" pitchFamily="18" charset="0"/>
              </a:rPr>
              <a:t>Textilumsatz relativ hoch ist (vgl. Folie 8)</a:t>
            </a:r>
          </a:p>
          <a:p>
            <a:pPr marL="171450" indent="-171450">
              <a:buFont typeface="Arial" panose="020B0604020202020204" pitchFamily="34" charset="0"/>
              <a:buChar char="•"/>
              <a:defRPr/>
            </a:pPr>
            <a:r>
              <a:rPr lang="de-DE" altLang="de-DE" dirty="0">
                <a:latin typeface="Times New Roman" panose="02020603050405020304" pitchFamily="18" charset="0"/>
              </a:rPr>
              <a:t>Discount-Einzelhändler treiben besonders die vorher erklärten Mechanismen voran</a:t>
            </a:r>
          </a:p>
          <a:p>
            <a:pPr>
              <a:defRPr/>
            </a:pPr>
            <a:r>
              <a:rPr lang="de-DE" altLang="de-DE" i="1" dirty="0">
                <a:latin typeface="Times New Roman" panose="02020603050405020304" pitchFamily="18" charset="0"/>
              </a:rPr>
              <a:t>Anmerkung: bei hochpreisigen Anbietern sind die Arbeitsbedingungen nicht automatisch</a:t>
            </a:r>
          </a:p>
          <a:p>
            <a:pPr>
              <a:defRPr/>
            </a:pPr>
            <a:r>
              <a:rPr lang="de-DE" altLang="de-DE" i="1" dirty="0">
                <a:latin typeface="Times New Roman" panose="02020603050405020304" pitchFamily="18" charset="0"/>
              </a:rPr>
              <a:t>besser (vgl. Buch </a:t>
            </a:r>
            <a:r>
              <a:rPr lang="de-DE" i="1" dirty="0"/>
              <a:t>Todschick: Edle Labels, billige Mode – unmenschlich produziert</a:t>
            </a:r>
            <a:r>
              <a:rPr lang="de-DE" altLang="de-DE" i="1" dirty="0">
                <a:latin typeface="Times New Roman" panose="02020603050405020304" pitchFamily="18" charset="0"/>
              </a:rPr>
              <a:t>), aber Discounter</a:t>
            </a:r>
          </a:p>
          <a:p>
            <a:pPr>
              <a:defRPr/>
            </a:pPr>
            <a:r>
              <a:rPr lang="de-DE" altLang="de-DE" i="1" dirty="0">
                <a:latin typeface="Times New Roman" panose="02020603050405020304" pitchFamily="18" charset="0"/>
              </a:rPr>
              <a:t>verstärken die Trends von Folie 14</a:t>
            </a:r>
          </a:p>
          <a:p>
            <a:pPr>
              <a:defRPr/>
            </a:pPr>
            <a:endParaRPr lang="de-DE" altLang="de-DE" dirty="0">
              <a:latin typeface="Times New Roman" panose="02020603050405020304" pitchFamily="18" charset="0"/>
            </a:endParaRPr>
          </a:p>
          <a:p>
            <a:pPr>
              <a:defRPr/>
            </a:pPr>
            <a:r>
              <a:rPr lang="de-DE" altLang="de-DE" dirty="0">
                <a:latin typeface="Times New Roman" panose="02020603050405020304" pitchFamily="18" charset="0"/>
              </a:rPr>
              <a:t>Traditionell wird das Konzept im Lebensmitteleinzelhandel angewendet, also</a:t>
            </a:r>
          </a:p>
          <a:p>
            <a:pPr>
              <a:defRPr/>
            </a:pPr>
            <a:r>
              <a:rPr lang="de-DE" altLang="de-DE" dirty="0">
                <a:latin typeface="Times New Roman" panose="02020603050405020304" pitchFamily="18" charset="0"/>
              </a:rPr>
              <a:t>ist die Rede von Lidl, Aldi und Co.</a:t>
            </a:r>
          </a:p>
          <a:p>
            <a:pPr>
              <a:defRPr/>
            </a:pPr>
            <a:endParaRPr lang="de-DE" altLang="de-DE" i="1" dirty="0">
              <a:latin typeface="Times New Roman" panose="02020603050405020304" pitchFamily="18" charset="0"/>
            </a:endParaRPr>
          </a:p>
          <a:p>
            <a:pPr>
              <a:defRPr/>
            </a:pPr>
            <a:r>
              <a:rPr lang="de-DE" altLang="de-DE" i="1" dirty="0">
                <a:latin typeface="Times New Roman" panose="02020603050405020304" pitchFamily="18" charset="0"/>
              </a:rPr>
              <a:t>Zu </a:t>
            </a:r>
            <a:r>
              <a:rPr lang="de-DE" altLang="de-DE" i="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begrenztes Sortiment:</a:t>
            </a:r>
            <a:r>
              <a:rPr lang="de-DE" altLang="de-DE" dirty="0">
                <a:latin typeface="Times New Roman" panose="02020603050405020304" pitchFamily="18" charset="0"/>
              </a:rPr>
              <a:t> </a:t>
            </a:r>
            <a:r>
              <a:rPr lang="de-DE" altLang="de-DE" b="1" dirty="0">
                <a:latin typeface="Times New Roman" panose="02020603050405020304" pitchFamily="18" charset="0"/>
              </a:rPr>
              <a:t>Lidl</a:t>
            </a:r>
            <a:r>
              <a:rPr lang="de-DE" altLang="de-DE" dirty="0">
                <a:latin typeface="Times New Roman" panose="02020603050405020304" pitchFamily="18" charset="0"/>
              </a:rPr>
              <a:t> führt </a:t>
            </a:r>
            <a:r>
              <a:rPr lang="de-DE" altLang="de-DE" b="1" dirty="0">
                <a:latin typeface="Times New Roman" panose="02020603050405020304" pitchFamily="18" charset="0"/>
              </a:rPr>
              <a:t>3.500 Artikel</a:t>
            </a:r>
          </a:p>
          <a:p>
            <a:pPr>
              <a:defRPr/>
            </a:pPr>
            <a:r>
              <a:rPr lang="de-DE" altLang="de-DE" i="1" dirty="0">
                <a:latin typeface="Times New Roman" panose="02020603050405020304" pitchFamily="18" charset="0"/>
              </a:rPr>
              <a:t>(Quelle: https://www.lidl-nachhaltigkeit.de/nachhaltigkeit-bei-lidl/nachhaltigkeitsbericht-20162017/strategie-und-management/,</a:t>
            </a:r>
          </a:p>
          <a:p>
            <a:pPr>
              <a:defRPr/>
            </a:pPr>
            <a:r>
              <a:rPr lang="de-DE" altLang="de-DE" i="1" dirty="0">
                <a:latin typeface="Times New Roman" panose="02020603050405020304" pitchFamily="18" charset="0"/>
              </a:rPr>
              <a:t>Zugriff 15,07.2019)</a:t>
            </a:r>
            <a:r>
              <a:rPr lang="de-DE" altLang="de-DE" dirty="0">
                <a:latin typeface="Times New Roman" panose="02020603050405020304" pitchFamily="18" charset="0"/>
              </a:rPr>
              <a:t>;</a:t>
            </a:r>
          </a:p>
          <a:p>
            <a:pPr>
              <a:defRPr/>
            </a:pPr>
            <a:r>
              <a:rPr lang="de-DE" altLang="de-DE" dirty="0">
                <a:latin typeface="Times New Roman" panose="02020603050405020304" pitchFamily="18" charset="0"/>
              </a:rPr>
              <a:t>ein </a:t>
            </a:r>
            <a:r>
              <a:rPr lang="de-DE" altLang="de-DE" b="1" dirty="0">
                <a:latin typeface="Times New Roman" panose="02020603050405020304" pitchFamily="18" charset="0"/>
              </a:rPr>
              <a:t>„richtiger“ Supermarkt ca. 25.000 Artikel</a:t>
            </a:r>
          </a:p>
          <a:p>
            <a:pPr>
              <a:defRPr/>
            </a:pPr>
            <a:r>
              <a:rPr lang="de-DE" altLang="de-DE" i="1" dirty="0">
                <a:latin typeface="Times New Roman" panose="02020603050405020304" pitchFamily="18" charset="0"/>
              </a:rPr>
              <a:t>(Quelle: https://www.sueddeutsche.de/geld/sortiment-in-supermaerkten-von-allem-zu-viel-1.2253540,</a:t>
            </a:r>
          </a:p>
          <a:p>
            <a:pPr>
              <a:defRPr/>
            </a:pPr>
            <a:r>
              <a:rPr lang="de-DE" altLang="de-DE" i="1" dirty="0">
                <a:latin typeface="Times New Roman" panose="02020603050405020304" pitchFamily="18" charset="0"/>
              </a:rPr>
              <a:t>Zugriff 15.07.2019)</a:t>
            </a:r>
          </a:p>
          <a:p>
            <a:pPr>
              <a:defRPr/>
            </a:pPr>
            <a:endParaRPr lang="de-DE" altLang="de-DE" i="1" dirty="0">
              <a:latin typeface="Times New Roman" panose="02020603050405020304" pitchFamily="18" charset="0"/>
            </a:endParaRPr>
          </a:p>
          <a:p>
            <a:pPr>
              <a:defRPr/>
            </a:pPr>
            <a:r>
              <a:rPr lang="de-DE" altLang="de-DE" i="1" dirty="0">
                <a:latin typeface="Times New Roman" panose="02020603050405020304" pitchFamily="18" charset="0"/>
              </a:rPr>
              <a:t>Zu </a:t>
            </a:r>
            <a:r>
              <a:rPr lang="de-DE" altLang="de-DE" i="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schnell drehende Produkte:</a:t>
            </a:r>
            <a:r>
              <a:rPr lang="de-DE" altLang="de-DE" i="1" dirty="0">
                <a:latin typeface="Times New Roman" panose="02020603050405020304" pitchFamily="18" charset="0"/>
              </a:rPr>
              <a:t> </a:t>
            </a:r>
            <a:r>
              <a:rPr lang="de-DE" altLang="de-DE" dirty="0">
                <a:latin typeface="Times New Roman" panose="02020603050405020304" pitchFamily="18" charset="0"/>
              </a:rPr>
              <a:t>Artikel des täglichen Bedarfs, die spontan zu niedrigen</a:t>
            </a:r>
          </a:p>
          <a:p>
            <a:pPr>
              <a:defRPr/>
            </a:pPr>
            <a:r>
              <a:rPr lang="de-DE" altLang="de-DE" dirty="0">
                <a:latin typeface="Times New Roman" panose="02020603050405020304" pitchFamily="18" charset="0"/>
              </a:rPr>
              <a:t>Preisen gekauft werden</a:t>
            </a:r>
          </a:p>
          <a:p>
            <a:pPr>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Zu </a:t>
            </a:r>
            <a:r>
              <a:rPr lang="de-DE" altLang="de-DE" i="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Eigenmarken:</a:t>
            </a:r>
            <a:r>
              <a:rPr lang="de-DE" altLang="de-DE" i="1" dirty="0">
                <a:latin typeface="Times New Roman" panose="02020603050405020304" pitchFamily="18" charset="0"/>
              </a:rPr>
              <a:t> </a:t>
            </a:r>
            <a:r>
              <a:rPr lang="de-DE" altLang="de-DE" dirty="0">
                <a:latin typeface="Times New Roman" panose="02020603050405020304" pitchFamily="18" charset="0"/>
              </a:rPr>
              <a:t>jedoch nicht ausschließlich</a:t>
            </a:r>
          </a:p>
          <a:p>
            <a:pPr>
              <a:defRPr/>
            </a:pPr>
            <a:r>
              <a:rPr lang="de-DE" altLang="de-DE" dirty="0">
                <a:latin typeface="Times New Roman" panose="02020603050405020304" pitchFamily="18" charset="0"/>
              </a:rPr>
              <a:t>Konzept wird auf Textilien übertragen; zu Textil-Discountern zählen: </a:t>
            </a:r>
            <a:r>
              <a:rPr lang="de-DE" altLang="de-DE" dirty="0" err="1">
                <a:latin typeface="Times New Roman" panose="02020603050405020304" pitchFamily="18" charset="0"/>
              </a:rPr>
              <a:t>KiK</a:t>
            </a:r>
            <a:r>
              <a:rPr lang="de-DE" altLang="de-DE" dirty="0">
                <a:latin typeface="Times New Roman" panose="02020603050405020304" pitchFamily="18" charset="0"/>
              </a:rPr>
              <a:t>, NKD, Takko,</a:t>
            </a:r>
          </a:p>
          <a:p>
            <a:pPr>
              <a:defRPr/>
            </a:pPr>
            <a:r>
              <a:rPr lang="de-DE" altLang="de-DE" dirty="0">
                <a:latin typeface="Times New Roman" panose="02020603050405020304" pitchFamily="18" charset="0"/>
              </a:rPr>
              <a:t>H&amp;M, Primark, C&amp;A und Zara</a:t>
            </a:r>
          </a:p>
          <a:p>
            <a:pPr>
              <a:defRPr/>
            </a:pPr>
            <a:endParaRPr lang="de-DE" altLang="de-DE" dirty="0">
              <a:latin typeface="Times New Roman" panose="02020603050405020304" pitchFamily="18" charset="0"/>
            </a:endParaRPr>
          </a:p>
          <a:p>
            <a:pPr>
              <a:defRPr/>
            </a:pPr>
            <a:r>
              <a:rPr lang="de-DE" altLang="de-DE" dirty="0">
                <a:latin typeface="Times New Roman" panose="02020603050405020304" pitchFamily="18" charset="0"/>
              </a:rPr>
              <a:t>Im folgenden sollen Discounter und exemplarisch Lidl näher beleuchtet werden, anschließend H&amp;M</a:t>
            </a:r>
          </a:p>
          <a:p>
            <a:pPr>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Quelle: Im Visier: Discounter, Seite 5</a:t>
            </a:r>
            <a:endParaRPr lang="de-DE" altLang="de-DE" dirty="0">
              <a:latin typeface="Times New Roman" panose="02020603050405020304" pitchFamily="18" charset="0"/>
            </a:endParaRPr>
          </a:p>
        </p:txBody>
      </p:sp>
    </p:spTree>
    <p:extLst>
      <p:ext uri="{BB962C8B-B14F-4D97-AF65-F5344CB8AC3E}">
        <p14:creationId xmlns:p14="http://schemas.microsoft.com/office/powerpoint/2010/main" val="1188640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1F81BAE0-F455-4B2B-A297-5FC1EAEBEA0D}" type="slidenum">
              <a:rPr lang="de-DE" altLang="de-DE" sz="1200" smtClean="0">
                <a:solidFill>
                  <a:srgbClr val="000000"/>
                </a:solidFill>
              </a:rPr>
              <a:pPr/>
              <a:t>17</a:t>
            </a:fld>
            <a:endParaRPr lang="de-DE" altLang="de-DE" sz="1200" smtClean="0">
              <a:solidFill>
                <a:srgbClr val="000000"/>
              </a:solidFill>
            </a:endParaRPr>
          </a:p>
        </p:txBody>
      </p:sp>
      <p:sp>
        <p:nvSpPr>
          <p:cNvPr id="59395" name="Text Box 1"/>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0C224A55-36A6-48C1-B93E-05466B8C8B1F}" type="slidenum">
              <a:rPr lang="de-DE" altLang="de-DE" sz="1200">
                <a:solidFill>
                  <a:srgbClr val="003366"/>
                </a:solidFill>
              </a:rPr>
              <a:pPr algn="r" eaLnBrk="1" hangingPunct="1">
                <a:buSzPct val="100000"/>
              </a:pPr>
              <a:t>17</a:t>
            </a:fld>
            <a:endParaRPr lang="de-DE" altLang="de-DE" sz="1200">
              <a:solidFill>
                <a:srgbClr val="003366"/>
              </a:solidFill>
            </a:endParaRPr>
          </a:p>
        </p:txBody>
      </p:sp>
      <p:sp>
        <p:nvSpPr>
          <p:cNvPr id="59396" name="Rectangle 2"/>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7" name="Text Box 3"/>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Fazit: Discounter, insbesondere aus dem Nicht-Textilfachhandel spielen eine zunehmende Rolle</a:t>
            </a:r>
          </a:p>
          <a:p>
            <a:pPr eaLnBrk="1" hangingPunct="1">
              <a:spcBef>
                <a:spcPts val="450"/>
              </a:spcBef>
              <a:buSzPct val="100000"/>
            </a:pPr>
            <a:endParaRPr lang="de-DE" altLang="de-DE" sz="1200" i="1">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Bei Bedarf Erläuterung: </a:t>
            </a:r>
          </a:p>
          <a:p>
            <a:pPr eaLnBrk="1" hangingPunct="1">
              <a:spcBef>
                <a:spcPts val="450"/>
              </a:spcBef>
              <a:buSzPct val="100000"/>
            </a:pPr>
            <a:r>
              <a:rPr lang="de-DE" altLang="de-DE" sz="1200" i="1">
                <a:solidFill>
                  <a:srgbClr val="000000"/>
                </a:solidFill>
                <a:latin typeface="Arial" panose="020B0604020202020204" pitchFamily="34" charset="0"/>
              </a:rPr>
              <a:t>Zu 1) gefragt wurde nach z.B. (z.B. Adler, Takko oder KiK), hierunter kann aber auch H&amp;M, Primark und C&amp;A gezählt werden</a:t>
            </a:r>
          </a:p>
          <a:p>
            <a:pPr eaLnBrk="1" hangingPunct="1">
              <a:spcBef>
                <a:spcPts val="450"/>
              </a:spcBef>
              <a:buSzPct val="100000"/>
            </a:pPr>
            <a:r>
              <a:rPr lang="de-DE" altLang="de-DE" sz="1200" i="1">
                <a:solidFill>
                  <a:srgbClr val="000000"/>
                </a:solidFill>
                <a:latin typeface="Arial" panose="020B0604020202020204" pitchFamily="34" charset="0"/>
              </a:rPr>
              <a:t>Zu 2): in 2014: gut 40 % (Textilfachhandel: 60% = auf Textilien spezialisierte Geschäfte, AUCH H&amp;M, C&amp;A), zum Nicht-Textilfachhandel zählen z.B. Discounter, Kaufhäuser, Versandkataloge, Online-Shops</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Hintergrundinfos:</a:t>
            </a:r>
          </a:p>
          <a:p>
            <a:pPr eaLnBrk="1" hangingPunct="1">
              <a:spcBef>
                <a:spcPts val="450"/>
              </a:spcBef>
              <a:buSzPct val="100000"/>
            </a:pPr>
            <a:r>
              <a:rPr lang="de-DE" altLang="de-DE" sz="1200" i="1">
                <a:solidFill>
                  <a:srgbClr val="000000"/>
                </a:solidFill>
                <a:latin typeface="Arial" panose="020B0604020202020204" pitchFamily="34" charset="0"/>
              </a:rPr>
              <a:t>Hier wird unterschieden in Nicht-Textilfachhandel und Textilfachhandel; zum ersteren gehören Discounter (Lidl, Aldi, Tchibo), zum Textilfachhandel gehören jedoch die Textil-Discountern, also H&amp;M, C&amp;A, Kik, Takko… neben Peek&amp;Clppenburg etc</a:t>
            </a:r>
          </a:p>
          <a:p>
            <a:pPr eaLnBrk="1" hangingPunct="1">
              <a:spcBef>
                <a:spcPts val="450"/>
              </a:spcBef>
              <a:buSzPct val="100000"/>
            </a:pPr>
            <a:endParaRPr lang="de-DE" altLang="de-DE" sz="1200" i="1">
              <a:solidFill>
                <a:srgbClr val="000000"/>
              </a:solidFill>
              <a:latin typeface="Arial" panose="020B0604020202020204" pitchFamily="34" charset="0"/>
            </a:endParaRPr>
          </a:p>
        </p:txBody>
      </p:sp>
      <p:sp>
        <p:nvSpPr>
          <p:cNvPr id="82950" name="Notizenplatzhalter 1"/>
          <p:cNvSpPr>
            <a:spLocks noGrp="1" noChangeArrowheads="1"/>
          </p:cNvSpPr>
          <p:nvPr>
            <p:ph type="body" idx="1"/>
          </p:nvPr>
        </p:nvSpPr>
        <p:spPr>
          <a:ln/>
        </p:spPr>
        <p:txBody>
          <a:bodyPr/>
          <a:lstStyle/>
          <a:p>
            <a:pPr>
              <a:defRPr/>
            </a:pPr>
            <a:r>
              <a:rPr lang="de-DE" altLang="de-DE" dirty="0">
                <a:latin typeface="Times New Roman" panose="02020603050405020304" pitchFamily="18" charset="0"/>
              </a:rPr>
              <a:t>Discounter, insbesondere aus dem Nicht-Textilfachhandel spielen eine wichtige Rolle</a:t>
            </a:r>
          </a:p>
          <a:p>
            <a:pPr>
              <a:defRPr/>
            </a:pPr>
            <a:endParaRPr lang="de-DE" altLang="de-DE" i="1" dirty="0">
              <a:latin typeface="Times New Roman" panose="02020603050405020304" pitchFamily="18" charset="0"/>
            </a:endParaRPr>
          </a:p>
          <a:p>
            <a:pPr>
              <a:defRPr/>
            </a:pPr>
            <a:r>
              <a:rPr lang="de-DE" altLang="de-DE" i="1" dirty="0">
                <a:latin typeface="Times New Roman" panose="02020603050405020304" pitchFamily="18" charset="0"/>
              </a:rPr>
              <a:t>Zu </a:t>
            </a:r>
            <a:r>
              <a:rPr lang="de-DE" altLang="de-DE" i="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im Jahr 2011 kauften rund 52% der Deutschen häufig oder gelegentlich</a:t>
            </a:r>
          </a:p>
          <a:p>
            <a:pPr>
              <a:defRPr/>
            </a:pPr>
            <a:r>
              <a:rPr lang="de-DE" altLang="de-DE" i="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Kleidung beim Textildiscounter:</a:t>
            </a:r>
          </a:p>
          <a:p>
            <a:pPr marL="171450" indent="-171450">
              <a:buFont typeface="Arial" panose="020B0604020202020204" pitchFamily="34" charset="0"/>
              <a:buChar char="•"/>
              <a:defRPr/>
            </a:pPr>
            <a:r>
              <a:rPr lang="de-DE" altLang="de-DE" i="1" dirty="0">
                <a:latin typeface="Times New Roman" panose="02020603050405020304" pitchFamily="18" charset="0"/>
              </a:rPr>
              <a:t>gefragt wurde hier nach z.B. Takko oder </a:t>
            </a:r>
            <a:r>
              <a:rPr lang="de-DE" altLang="de-DE" i="1" dirty="0" err="1">
                <a:latin typeface="Times New Roman" panose="02020603050405020304" pitchFamily="18" charset="0"/>
              </a:rPr>
              <a:t>KiK</a:t>
            </a:r>
            <a:r>
              <a:rPr lang="de-DE" altLang="de-DE" i="1" dirty="0">
                <a:latin typeface="Times New Roman" panose="02020603050405020304" pitchFamily="18" charset="0"/>
              </a:rPr>
              <a:t>; wenn man H&amp;M, C&amp;A, Primark und Co.</a:t>
            </a:r>
          </a:p>
          <a:p>
            <a:pPr>
              <a:buFont typeface="Arial" panose="020B0604020202020204" pitchFamily="34" charset="0"/>
              <a:buNone/>
              <a:defRPr/>
            </a:pPr>
            <a:r>
              <a:rPr lang="de-DE" altLang="de-DE" i="1" dirty="0">
                <a:latin typeface="Times New Roman" panose="02020603050405020304" pitchFamily="18" charset="0"/>
              </a:rPr>
              <a:t>hinzuzählt, kommt man auf 84%</a:t>
            </a:r>
          </a:p>
          <a:p>
            <a:pPr>
              <a:buFont typeface="Arial" panose="020B0604020202020204" pitchFamily="34" charset="0"/>
              <a:buNone/>
              <a:defRPr/>
            </a:pPr>
            <a:r>
              <a:rPr lang="de-DE" altLang="de-DE" i="1" dirty="0">
                <a:latin typeface="Times New Roman" panose="02020603050405020304" pitchFamily="18" charset="0"/>
              </a:rPr>
              <a:t>Quelle: https://femnet.de/images/downloads/CCC/Studie_Im_Visier-2012.pdf, S. 7,</a:t>
            </a:r>
          </a:p>
          <a:p>
            <a:pPr>
              <a:buFont typeface="Arial" panose="020B0604020202020204" pitchFamily="34" charset="0"/>
              <a:buNone/>
              <a:defRPr/>
            </a:pPr>
            <a:r>
              <a:rPr lang="de-DE" altLang="de-DE" i="1" dirty="0">
                <a:latin typeface="Times New Roman" panose="02020603050405020304" pitchFamily="18" charset="0"/>
              </a:rPr>
              <a:t>Zugriff 04.04.2019)</a:t>
            </a:r>
          </a:p>
          <a:p>
            <a:pPr>
              <a:buFont typeface="Arial" panose="020B0604020202020204" pitchFamily="34" charset="0"/>
              <a:buNone/>
              <a:defRPr/>
            </a:pPr>
            <a:endParaRPr lang="de-DE" altLang="de-DE" i="1" dirty="0">
              <a:latin typeface="Times New Roman" panose="02020603050405020304" pitchFamily="18" charset="0"/>
            </a:endParaRPr>
          </a:p>
          <a:p>
            <a:pPr>
              <a:buFont typeface="Arial" panose="020B0604020202020204" pitchFamily="34" charset="0"/>
              <a:buNone/>
              <a:defRPr/>
            </a:pPr>
            <a:r>
              <a:rPr lang="de-DE" altLang="de-DE" i="1" dirty="0">
                <a:latin typeface="Times New Roman" panose="02020603050405020304" pitchFamily="18" charset="0"/>
              </a:rPr>
              <a:t>Anmerkung</a:t>
            </a:r>
            <a:r>
              <a:rPr lang="de-DE" altLang="de-DE" sz="1400" i="1" dirty="0">
                <a:latin typeface="Times New Roman" panose="02020603050405020304" pitchFamily="18" charset="0"/>
              </a:rPr>
              <a:t>: </a:t>
            </a:r>
            <a:r>
              <a:rPr lang="de-DE" altLang="de-DE" i="1" dirty="0">
                <a:latin typeface="Times New Roman" panose="02020603050405020304" pitchFamily="18" charset="0"/>
              </a:rPr>
              <a:t>Die Daten dazu, wie oft Deutsche bei Textildiscountern kaufen, liefern</a:t>
            </a:r>
          </a:p>
          <a:p>
            <a:pPr>
              <a:buFont typeface="Arial" panose="020B0604020202020204" pitchFamily="34" charset="0"/>
              <a:buNone/>
              <a:defRPr/>
            </a:pPr>
            <a:r>
              <a:rPr lang="de-DE" altLang="de-DE" i="1" dirty="0">
                <a:latin typeface="Times New Roman" panose="02020603050405020304" pitchFamily="18" charset="0"/>
              </a:rPr>
              <a:t>die Spiegel-Outfit-Studien. In der Studie „Im Visier: Discounter“ wird Outfit 7 zitiert.</a:t>
            </a:r>
          </a:p>
          <a:p>
            <a:pPr>
              <a:buFont typeface="Arial" panose="020B0604020202020204" pitchFamily="34" charset="0"/>
              <a:buNone/>
              <a:defRPr/>
            </a:pPr>
            <a:r>
              <a:rPr lang="de-DE" altLang="de-DE" i="1" dirty="0">
                <a:latin typeface="Times New Roman" panose="02020603050405020304" pitchFamily="18" charset="0"/>
              </a:rPr>
              <a:t>Unterdessen liegt Outfit 9 vor. Leider liegt darauf kein Zugriff vor.</a:t>
            </a:r>
          </a:p>
          <a:p>
            <a:pPr>
              <a:buFont typeface="Arial" panose="020B0604020202020204" pitchFamily="34" charset="0"/>
              <a:buNone/>
              <a:defRPr/>
            </a:pPr>
            <a:r>
              <a:rPr lang="de-DE" altLang="de-DE" i="1" dirty="0">
                <a:latin typeface="Times New Roman" panose="02020603050405020304" pitchFamily="18" charset="0"/>
              </a:rPr>
              <a:t>Wir können jedoch davon ausgehen, dass das Niveau ungefähr gleichgeblieben ist. </a:t>
            </a:r>
          </a:p>
          <a:p>
            <a:pPr>
              <a:buFont typeface="Arial" panose="020B0604020202020204" pitchFamily="34" charset="0"/>
              <a:buNone/>
              <a:defRPr/>
            </a:pPr>
            <a:endParaRPr lang="de-DE" altLang="de-DE" i="1" dirty="0">
              <a:latin typeface="Times New Roman" panose="02020603050405020304" pitchFamily="18" charset="0"/>
            </a:endParaRPr>
          </a:p>
          <a:p>
            <a:pPr>
              <a:defRPr/>
            </a:pPr>
            <a:r>
              <a:rPr lang="de-DE" altLang="de-DE" i="1" dirty="0">
                <a:latin typeface="Times New Roman" panose="02020603050405020304" pitchFamily="18" charset="0"/>
              </a:rPr>
              <a:t>Quelle: https://femnet.de/images/downloads/CCC/Studie_Im_Visier-2012.pdf, S. 5, Zugriff 04.04.2019</a:t>
            </a:r>
          </a:p>
          <a:p>
            <a:pPr>
              <a:defRPr/>
            </a:pPr>
            <a:endParaRPr lang="de-DE" altLang="de-DE" i="1" dirty="0">
              <a:latin typeface="Times New Roman" panose="02020603050405020304" pitchFamily="18" charset="0"/>
            </a:endParaRPr>
          </a:p>
          <a:p>
            <a:pPr>
              <a:defRPr/>
            </a:pPr>
            <a:r>
              <a:rPr lang="de-DE" altLang="de-DE" i="1" dirty="0">
                <a:latin typeface="Times New Roman" panose="02020603050405020304" pitchFamily="18" charset="0"/>
              </a:rPr>
              <a:t>Anmerkung: Es wird unterschieden in Nicht-Textilfachhandel (Discounter wie Lidl, Aldi, Tchibo) und</a:t>
            </a:r>
          </a:p>
          <a:p>
            <a:pPr>
              <a:defRPr/>
            </a:pPr>
            <a:r>
              <a:rPr lang="de-DE" altLang="de-DE" i="1" dirty="0">
                <a:latin typeface="Times New Roman" panose="02020603050405020304" pitchFamily="18" charset="0"/>
              </a:rPr>
              <a:t>Textilfachhandel (Textil-Discounter wie H&amp;M, C&amp;A, </a:t>
            </a:r>
            <a:r>
              <a:rPr lang="de-DE" altLang="de-DE" i="1" dirty="0" err="1">
                <a:latin typeface="Times New Roman" panose="02020603050405020304" pitchFamily="18" charset="0"/>
              </a:rPr>
              <a:t>KiK</a:t>
            </a:r>
            <a:r>
              <a:rPr lang="de-DE" altLang="de-DE" i="1" dirty="0">
                <a:latin typeface="Times New Roman" panose="02020603050405020304" pitchFamily="18" charset="0"/>
              </a:rPr>
              <a:t>, Takko etc.).</a:t>
            </a:r>
          </a:p>
        </p:txBody>
      </p:sp>
    </p:spTree>
    <p:extLst>
      <p:ext uri="{BB962C8B-B14F-4D97-AF65-F5344CB8AC3E}">
        <p14:creationId xmlns:p14="http://schemas.microsoft.com/office/powerpoint/2010/main" val="626409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AC14196A-0B94-443F-896F-711AC884B24B}" type="slidenum">
              <a:rPr lang="de-DE" altLang="de-DE" sz="1200" smtClean="0">
                <a:solidFill>
                  <a:srgbClr val="000000"/>
                </a:solidFill>
              </a:rPr>
              <a:pPr/>
              <a:t>18</a:t>
            </a:fld>
            <a:endParaRPr lang="de-DE" altLang="de-DE" sz="1200" smtClean="0">
              <a:solidFill>
                <a:srgbClr val="000000"/>
              </a:solidFill>
            </a:endParaRPr>
          </a:p>
        </p:txBody>
      </p:sp>
      <p:sp>
        <p:nvSpPr>
          <p:cNvPr id="61443"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Zu 3) belegt damit Platz 11 der Werbeausgaben von Unternehmen in Deutschland</a:t>
            </a:r>
          </a:p>
          <a:p>
            <a:pPr eaLnBrk="1" hangingPunct="1">
              <a:spcBef>
                <a:spcPts val="450"/>
              </a:spcBef>
              <a:buSzPct val="100000"/>
            </a:pPr>
            <a:r>
              <a:rPr lang="de-DE" altLang="de-DE" sz="1200">
                <a:solidFill>
                  <a:srgbClr val="000000"/>
                </a:solidFill>
                <a:latin typeface="Arial" panose="020B0604020202020204" pitchFamily="34" charset="0"/>
              </a:rPr>
              <a:t>Zu 5) Textilumsatz somit mehr als 5% des Gesamtumsatzes (1 / 18 Mrd)</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Anmerkung: Zahl zum Textilumsatz von Lidl entsprechend Folie 8 aktualisieren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Hintergrundinfos/Quelle: Im Visier Discounter, S. 11-12</a:t>
            </a:r>
          </a:p>
          <a:p>
            <a:pPr eaLnBrk="1" hangingPunct="1">
              <a:spcBef>
                <a:spcPts val="450"/>
              </a:spcBef>
              <a:buSzPct val="100000"/>
            </a:pPr>
            <a:endParaRPr lang="de-DE" altLang="de-DE" sz="1200" i="1">
              <a:solidFill>
                <a:srgbClr val="000000"/>
              </a:solidFill>
              <a:latin typeface="Arial" panose="020B0604020202020204" pitchFamily="34" charset="0"/>
            </a:endParaRPr>
          </a:p>
        </p:txBody>
      </p:sp>
      <p:sp>
        <p:nvSpPr>
          <p:cNvPr id="61445"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352E4356-17F0-4CD2-9FB4-F583A15DFA8D}" type="slidenum">
              <a:rPr lang="de-DE" altLang="de-DE" sz="1200">
                <a:solidFill>
                  <a:srgbClr val="003366"/>
                </a:solidFill>
              </a:rPr>
              <a:pPr algn="r" eaLnBrk="1" hangingPunct="1">
                <a:buSzPct val="100000"/>
              </a:pPr>
              <a:t>18</a:t>
            </a:fld>
            <a:endParaRPr lang="de-DE" altLang="de-DE" sz="1200">
              <a:solidFill>
                <a:srgbClr val="003366"/>
              </a:solidFill>
            </a:endParaRPr>
          </a:p>
        </p:txBody>
      </p:sp>
      <p:sp>
        <p:nvSpPr>
          <p:cNvPr id="83974" name="Notizenplatzhalter 1"/>
          <p:cNvSpPr>
            <a:spLocks noGrp="1" noChangeArrowheads="1"/>
          </p:cNvSpPr>
          <p:nvPr>
            <p:ph type="body" idx="1"/>
          </p:nvPr>
        </p:nvSpPr>
        <p:spPr>
          <a:ln/>
        </p:spPr>
        <p:txBody>
          <a:bodyPr/>
          <a:lstStyle/>
          <a:p>
            <a:pPr>
              <a:defRPr/>
            </a:pPr>
            <a:r>
              <a:rPr lang="de-DE" altLang="de-DE" dirty="0">
                <a:latin typeface="Times New Roman" panose="02020603050405020304" pitchFamily="18" charset="0"/>
              </a:rPr>
              <a:t>1930 trat der Heilbronner Kaufmann Josef Schwarz (1903–1977) als persönlich</a:t>
            </a:r>
          </a:p>
          <a:p>
            <a:pPr>
              <a:defRPr/>
            </a:pPr>
            <a:r>
              <a:rPr lang="de-DE" altLang="de-DE" dirty="0">
                <a:latin typeface="Times New Roman" panose="02020603050405020304" pitchFamily="18" charset="0"/>
              </a:rPr>
              <a:t>haftender Gesellschafter in die </a:t>
            </a:r>
            <a:r>
              <a:rPr lang="de-DE" altLang="de-DE" i="1" dirty="0">
                <a:latin typeface="Times New Roman" panose="02020603050405020304" pitchFamily="18" charset="0"/>
              </a:rPr>
              <a:t>Lidl &amp; Co. Südfrüchtenhandlung</a:t>
            </a:r>
            <a:r>
              <a:rPr lang="de-DE" altLang="de-DE" dirty="0">
                <a:latin typeface="Times New Roman" panose="02020603050405020304" pitchFamily="18" charset="0"/>
              </a:rPr>
              <a:t> ein. Das Unternehmen</a:t>
            </a:r>
          </a:p>
          <a:p>
            <a:pPr>
              <a:defRPr/>
            </a:pPr>
            <a:r>
              <a:rPr lang="de-DE" altLang="de-DE" dirty="0">
                <a:latin typeface="Times New Roman" panose="02020603050405020304" pitchFamily="18" charset="0"/>
              </a:rPr>
              <a:t>wurde in </a:t>
            </a:r>
            <a:r>
              <a:rPr lang="de-DE" altLang="de-DE" i="1" dirty="0">
                <a:latin typeface="Times New Roman" panose="02020603050405020304" pitchFamily="18" charset="0"/>
              </a:rPr>
              <a:t>Lidl &amp; Schwarz KG</a:t>
            </a:r>
            <a:r>
              <a:rPr lang="de-DE" altLang="de-DE" dirty="0">
                <a:latin typeface="Times New Roman" panose="02020603050405020304" pitchFamily="18" charset="0"/>
              </a:rPr>
              <a:t> umbenannt und zügig zu einer Lebensmittelgroßhandlung</a:t>
            </a:r>
          </a:p>
          <a:p>
            <a:pPr>
              <a:defRPr/>
            </a:pPr>
            <a:r>
              <a:rPr lang="de-DE" altLang="de-DE" dirty="0">
                <a:latin typeface="Times New Roman" panose="02020603050405020304" pitchFamily="18" charset="0"/>
              </a:rPr>
              <a:t>für die Region ausgebaut. Lidl ist heute der größte Discounter-Konzern weltweit</a:t>
            </a:r>
          </a:p>
          <a:p>
            <a:pPr>
              <a:defRPr/>
            </a:pPr>
            <a:r>
              <a:rPr lang="de-DE" altLang="de-DE" dirty="0">
                <a:latin typeface="Times New Roman" panose="02020603050405020304" pitchFamily="18" charset="0"/>
              </a:rPr>
              <a:t>und generierte 2018 einen Umsatz von 81,2  Milliarden Euro Umsatz weltweit.</a:t>
            </a:r>
          </a:p>
          <a:p>
            <a:pPr>
              <a:defRPr/>
            </a:pPr>
            <a:r>
              <a:rPr lang="de-DE" altLang="de-DE" dirty="0">
                <a:latin typeface="Times New Roman" panose="02020603050405020304" pitchFamily="18" charset="0"/>
              </a:rPr>
              <a:t>Aktuell (Stand 2019) betreibt Lidl rund 10.500 Filialen in 30 verschiedenen Ländern.</a:t>
            </a:r>
          </a:p>
          <a:p>
            <a:pPr>
              <a:defRPr/>
            </a:pPr>
            <a:endParaRPr lang="de-DE" altLang="de-DE" dirty="0">
              <a:latin typeface="Times New Roman" panose="02020603050405020304" pitchFamily="18" charset="0"/>
            </a:endParaRPr>
          </a:p>
          <a:p>
            <a:pPr>
              <a:defRPr/>
            </a:pPr>
            <a:r>
              <a:rPr lang="de-DE" altLang="de-DE" dirty="0">
                <a:latin typeface="Times New Roman" panose="02020603050405020304" pitchFamily="18" charset="0"/>
              </a:rPr>
              <a:t>Textilien machen rund ¼ der Aktionsware aus.</a:t>
            </a:r>
          </a:p>
          <a:p>
            <a:pPr>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Quellen:</a:t>
            </a:r>
          </a:p>
          <a:p>
            <a:pPr marL="171450" indent="-171450">
              <a:buFont typeface="Arial" panose="020B0604020202020204" pitchFamily="34" charset="0"/>
              <a:buChar char="•"/>
              <a:defRPr/>
            </a:pPr>
            <a:r>
              <a:rPr lang="de-DE" altLang="de-DE" i="1" dirty="0">
                <a:latin typeface="Times New Roman" panose="02020603050405020304" pitchFamily="18" charset="0"/>
              </a:rPr>
              <a:t>https://www.handelsblatt.com/unternehmen/handel-konsumgueter/schwarz-gruppe-lidl-mutter-knackt-100-milliarden-euro-marke-beim-umsatz/24336672.html?ticket=ST-8915913-RRSs7VOD9cVpVL4hceeL-ap6, Zugriff 15.07.2019</a:t>
            </a:r>
            <a:endParaRPr lang="de-DE" altLang="de-DE" dirty="0">
              <a:latin typeface="Times New Roman" panose="02020603050405020304" pitchFamily="18" charset="0"/>
            </a:endParaRPr>
          </a:p>
          <a:p>
            <a:pPr marL="171450" indent="-171450">
              <a:buFont typeface="Arial" panose="020B0604020202020204" pitchFamily="34" charset="0"/>
              <a:buChar char="•"/>
              <a:defRPr/>
            </a:pPr>
            <a:r>
              <a:rPr lang="de-DE" altLang="de-DE" i="1" dirty="0">
                <a:latin typeface="Times New Roman" panose="02020603050405020304" pitchFamily="18" charset="0"/>
              </a:rPr>
              <a:t>https://jobs.lidl.de/de/4325.htm, Zugriff 15.7.2019</a:t>
            </a:r>
          </a:p>
          <a:p>
            <a:pPr marL="171450" indent="-171450">
              <a:buFont typeface="Arial" panose="020B0604020202020204" pitchFamily="34" charset="0"/>
              <a:buChar char="•"/>
              <a:defRPr/>
            </a:pPr>
            <a:r>
              <a:rPr lang="de-DE" altLang="de-DE" i="1" dirty="0">
                <a:latin typeface="Times New Roman" panose="02020603050405020304" pitchFamily="18" charset="0"/>
              </a:rPr>
              <a:t>https://www.handelsdaten.de/deutschsprachiger-einzelhandel/werbeaufwendungen-werbestaerkste-handelsunternehmen-deutschland, Zugriff 15.07.2019</a:t>
            </a:r>
          </a:p>
          <a:p>
            <a:pPr marL="171450" indent="-171450">
              <a:buFont typeface="Arial" panose="020B0604020202020204" pitchFamily="34" charset="0"/>
              <a:buChar char="•"/>
              <a:defRPr/>
            </a:pPr>
            <a:r>
              <a:rPr lang="de-DE" altLang="de-DE" i="1" dirty="0">
                <a:latin typeface="Times New Roman" panose="02020603050405020304" pitchFamily="18" charset="0"/>
              </a:rPr>
              <a:t>https://www.lidl-nachhaltigkeit.de/nachhaltigkeit-bei-lidl/nachhaltigkeitsbericht-20162017/strategie-und-management/, Zugriff 15.07.2019</a:t>
            </a:r>
          </a:p>
        </p:txBody>
      </p:sp>
    </p:spTree>
    <p:extLst>
      <p:ext uri="{BB962C8B-B14F-4D97-AF65-F5344CB8AC3E}">
        <p14:creationId xmlns:p14="http://schemas.microsoft.com/office/powerpoint/2010/main" val="2442547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DC0546E4-5237-4BDC-8091-DE156FEDA815}" type="slidenum">
              <a:rPr lang="de-DE" altLang="de-DE" sz="1200" smtClean="0">
                <a:solidFill>
                  <a:srgbClr val="000000"/>
                </a:solidFill>
              </a:rPr>
              <a:pPr/>
              <a:t>19</a:t>
            </a:fld>
            <a:endParaRPr lang="de-DE" altLang="de-DE" sz="1200" smtClean="0">
              <a:solidFill>
                <a:srgbClr val="000000"/>
              </a:solidFill>
            </a:endParaRPr>
          </a:p>
        </p:txBody>
      </p:sp>
      <p:sp>
        <p:nvSpPr>
          <p:cNvPr id="63491"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Was Lidl für die Arbeitsrechte der Beschäftigten in der Produktion und im Verkauf hier tut, ist nicht transparent, vermutlich eher wenig;</a:t>
            </a:r>
          </a:p>
          <a:p>
            <a:pPr eaLnBrk="1" hangingPunct="1">
              <a:spcBef>
                <a:spcPts val="450"/>
              </a:spcBef>
              <a:buSzPct val="100000"/>
            </a:pPr>
            <a:r>
              <a:rPr lang="de-DE" altLang="de-DE" sz="1200">
                <a:solidFill>
                  <a:srgbClr val="000000"/>
                </a:solidFill>
                <a:latin typeface="Arial" panose="020B0604020202020204" pitchFamily="34" charset="0"/>
              </a:rPr>
              <a:t>Ziel ist immer, nach außen ein möglichst gutes Bild abzugeben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BSCI: Hier nicht weiter ausführen, nur kurz als Unternehmensinitiative vorstellen mit über 1000 Mitgliedern, Verweis auf später, da dazu eine Gruppenarbeit geplant ist</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63493"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053C39A3-4B51-479F-B01F-05E01B1E61A4}" type="slidenum">
              <a:rPr lang="de-DE" altLang="de-DE" sz="1200">
                <a:solidFill>
                  <a:srgbClr val="003366"/>
                </a:solidFill>
              </a:rPr>
              <a:pPr algn="r" eaLnBrk="1" hangingPunct="1">
                <a:buSzPct val="100000"/>
              </a:pPr>
              <a:t>19</a:t>
            </a:fld>
            <a:endParaRPr lang="de-DE" altLang="de-DE" sz="1200">
              <a:solidFill>
                <a:srgbClr val="003366"/>
              </a:solidFill>
            </a:endParaRPr>
          </a:p>
        </p:txBody>
      </p:sp>
      <p:sp>
        <p:nvSpPr>
          <p:cNvPr id="84998" name="Notizenplatzhalter 1"/>
          <p:cNvSpPr>
            <a:spLocks noGrp="1" noChangeArrowheads="1"/>
          </p:cNvSpPr>
          <p:nvPr>
            <p:ph type="body" idx="1"/>
          </p:nvPr>
        </p:nvSpPr>
        <p:spPr>
          <a:ln/>
        </p:spPr>
        <p:txBody>
          <a:bodyPr/>
          <a:lstStyle/>
          <a:p>
            <a:pPr>
              <a:defRPr/>
            </a:pPr>
            <a:r>
              <a:rPr lang="de-DE" altLang="de-DE" dirty="0">
                <a:latin typeface="Times New Roman" panose="02020603050405020304" pitchFamily="18" charset="0"/>
              </a:rPr>
              <a:t>Was Lidl für die Arbeitsrechte der Beschäftigten in der Produktion und</a:t>
            </a:r>
          </a:p>
          <a:p>
            <a:pPr>
              <a:defRPr/>
            </a:pPr>
            <a:r>
              <a:rPr lang="de-DE" altLang="de-DE" dirty="0">
                <a:latin typeface="Times New Roman" panose="02020603050405020304" pitchFamily="18" charset="0"/>
              </a:rPr>
              <a:t>im Verkauf hier tut, ist nicht transparent.</a:t>
            </a:r>
          </a:p>
          <a:p>
            <a:pPr>
              <a:defRPr/>
            </a:pPr>
            <a:endParaRPr lang="de-DE" altLang="de-DE" dirty="0">
              <a:latin typeface="Times New Roman" panose="02020603050405020304" pitchFamily="18" charset="0"/>
              <a:cs typeface="Calibri" panose="020F0502020204030204" pitchFamily="34" charset="0"/>
            </a:endParaRPr>
          </a:p>
          <a:p>
            <a:pPr>
              <a:defRPr/>
            </a:pPr>
            <a:r>
              <a:rPr lang="de-DE" altLang="de-DE" dirty="0">
                <a:latin typeface="Times New Roman" panose="02020603050405020304" pitchFamily="18" charset="0"/>
                <a:cs typeface="Calibri" panose="020F0502020204030204" pitchFamily="34" charset="0"/>
              </a:rPr>
              <a:t>A</a:t>
            </a: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us Sicht der Kampagne für Saubere Kleidung verstecken sich Unternehmen</a:t>
            </a:r>
          </a:p>
          <a:p>
            <a:pPr>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hinter der BSCI und delegieren ihre Verantwortung.</a:t>
            </a:r>
            <a:endParaRPr lang="de-DE" altLang="de-DE" dirty="0">
              <a:latin typeface="Times New Roman" panose="02020603050405020304" pitchFamily="18" charset="0"/>
            </a:endParaRPr>
          </a:p>
          <a:p>
            <a:pPr>
              <a:defRPr/>
            </a:pPr>
            <a:r>
              <a:rPr lang="de-DE" altLang="de-DE" sz="16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Verhaltenskodex der BSCI:</a:t>
            </a:r>
          </a:p>
          <a:p>
            <a:pPr marL="285750" indent="-285750">
              <a:buFont typeface="Arial" panose="020B0604020202020204" pitchFamily="34" charset="0"/>
              <a:buChar char="•"/>
              <a:defRPr/>
            </a:pPr>
            <a:r>
              <a:rPr lang="de-DE" altLang="de-DE" sz="16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Berücksichtigung der ILO-Kernarbeitsnormen</a:t>
            </a:r>
          </a:p>
          <a:p>
            <a:pPr marL="285750" indent="-285750">
              <a:buFont typeface="Arial" panose="020B0604020202020204" pitchFamily="34" charset="0"/>
              <a:buChar char="•"/>
              <a:defRPr/>
            </a:pPr>
            <a:r>
              <a:rPr lang="de-DE" altLang="de-DE" sz="16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weitere Standards bezüglich Arbeitsstunden sowie Sicherheits- und Gesundheitsaspekte</a:t>
            </a: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BSCI: Hier nicht weiter ausführen, nur kurz als Unternehmensinitiative vorstellen mit</a:t>
            </a:r>
          </a:p>
          <a:p>
            <a:pPr>
              <a:defRPr/>
            </a:pPr>
            <a:r>
              <a:rPr lang="de-DE" altLang="de-DE" i="1" dirty="0">
                <a:latin typeface="Times New Roman" panose="02020603050405020304" pitchFamily="18" charset="0"/>
              </a:rPr>
              <a:t>über 1000 Mitgliedern; Verweis auf später, da dazu eine Gruppenarbeit geplant ist.</a:t>
            </a:r>
          </a:p>
          <a:p>
            <a:pPr>
              <a:defRPr/>
            </a:pPr>
            <a:endParaRPr lang="de-DE" altLang="de-DE" dirty="0">
              <a:latin typeface="Times New Roman" panose="02020603050405020304" pitchFamily="18" charset="0"/>
            </a:endParaRPr>
          </a:p>
          <a:p>
            <a:pPr marL="171450" indent="-171450">
              <a:buFont typeface="Arial" panose="020B0604020202020204" pitchFamily="34" charset="0"/>
              <a:buChar char="•"/>
              <a:defRPr/>
            </a:pPr>
            <a:r>
              <a:rPr lang="de-DE" altLang="de-DE" dirty="0">
                <a:latin typeface="Times New Roman" panose="02020603050405020304" pitchFamily="18" charset="0"/>
              </a:rPr>
              <a:t>Offenlegung von Hauptproduktionsstätten für Textilien und Schuhe</a:t>
            </a:r>
          </a:p>
          <a:p>
            <a:pPr>
              <a:buFont typeface="Arial" panose="020B0604020202020204" pitchFamily="34" charset="0"/>
              <a:buNone/>
              <a:defRPr/>
            </a:pPr>
            <a:r>
              <a:rPr lang="de-DE" altLang="de-DE" dirty="0">
                <a:latin typeface="Times New Roman" panose="02020603050405020304" pitchFamily="18" charset="0"/>
              </a:rPr>
              <a:t>(</a:t>
            </a:r>
            <a:r>
              <a:rPr lang="de-DE" altLang="de-DE" dirty="0">
                <a:solidFill>
                  <a:srgbClr val="002060"/>
                </a:solidFill>
                <a:latin typeface="Calibri" panose="020F0502020204030204" pitchFamily="34" charset="0"/>
                <a:cs typeface="Calibri" panose="020F0502020204030204" pitchFamily="34" charset="0"/>
              </a:rPr>
              <a:t>Lidl spricht von „rund 650 Hauptproduktionsstätten“, die Excel-Tabelle zeigt jedoch nur 474 Einträge)</a:t>
            </a:r>
            <a:endParaRPr lang="de-DE" altLang="de-DE" dirty="0">
              <a:latin typeface="Times New Roman" panose="02020603050405020304" pitchFamily="18" charset="0"/>
            </a:endParaRPr>
          </a:p>
          <a:p>
            <a:pPr marL="171450" indent="-171450">
              <a:buFont typeface="Arial" panose="020B0604020202020204" pitchFamily="34" charset="0"/>
              <a:buChar char="•"/>
              <a:defRPr/>
            </a:pPr>
            <a:r>
              <a:rPr lang="de-DE" altLang="de-DE" dirty="0">
                <a:solidFill>
                  <a:srgbClr val="002060"/>
                </a:solidFill>
                <a:latin typeface="Calibri" panose="020F0502020204030204" pitchFamily="34" charset="0"/>
                <a:ea typeface="Microsoft YaHei" panose="020B0503020204020204" pitchFamily="34" charset="-122"/>
                <a:cs typeface="Calibri" panose="020F0502020204030204" pitchFamily="34" charset="0"/>
              </a:rPr>
              <a:t>Unterstützer der Detox Kampagne von Greenpeace (gegen umwelt- und gesundheitsschädliche</a:t>
            </a:r>
          </a:p>
          <a:p>
            <a:pPr marL="171450" indent="-171450">
              <a:buFont typeface="Arial" panose="020B0604020202020204" pitchFamily="34" charset="0"/>
              <a:buChar char="•"/>
              <a:defRPr/>
            </a:pPr>
            <a:r>
              <a:rPr lang="de-DE" altLang="de-DE" dirty="0">
                <a:solidFill>
                  <a:srgbClr val="002060"/>
                </a:solidFill>
                <a:latin typeface="Calibri" panose="020F0502020204030204" pitchFamily="34" charset="0"/>
                <a:ea typeface="Microsoft YaHei" panose="020B0503020204020204" pitchFamily="34" charset="-122"/>
                <a:cs typeface="Calibri" panose="020F0502020204030204" pitchFamily="34" charset="0"/>
              </a:rPr>
              <a:t>Chemikalien in Kleidung)</a:t>
            </a:r>
            <a:r>
              <a:rPr lang="de-DE" altLang="de-DE" dirty="0">
                <a:latin typeface="Times New Roman" panose="02020603050405020304" pitchFamily="18" charset="0"/>
              </a:rPr>
              <a:t>: </a:t>
            </a:r>
            <a:r>
              <a:rPr lang="de-DE" altLang="de-DE" i="1" dirty="0">
                <a:latin typeface="Times New Roman" panose="02020603050405020304" pitchFamily="18" charset="0"/>
              </a:rPr>
              <a:t>https://www.lidl.de/de/asset/other/Lidl_Detox-Commitment_10122014.pdf, Zugriff 15.07.2019</a:t>
            </a:r>
          </a:p>
          <a:p>
            <a:pPr marL="171450" indent="-171450">
              <a:buFont typeface="Arial" panose="020B0604020202020204" pitchFamily="34" charset="0"/>
              <a:buChar char="•"/>
              <a:defRPr/>
            </a:pPr>
            <a:r>
              <a:rPr lang="de-DE" altLang="de-DE" dirty="0">
                <a:solidFill>
                  <a:srgbClr val="002060"/>
                </a:solidFill>
                <a:latin typeface="Calibri" panose="020F0502020204030204" pitchFamily="34" charset="0"/>
                <a:ea typeface="Microsoft YaHei" panose="020B0503020204020204" pitchFamily="34" charset="-122"/>
                <a:cs typeface="Calibri" panose="020F0502020204030204" pitchFamily="34" charset="0"/>
              </a:rPr>
              <a:t>Unterzeichner des Accord on </a:t>
            </a:r>
            <a:r>
              <a:rPr lang="de-DE" altLang="de-DE"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Fire</a:t>
            </a:r>
            <a:r>
              <a:rPr lang="de-DE" altLang="de-DE"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and Building </a:t>
            </a:r>
            <a:r>
              <a:rPr lang="de-DE" altLang="de-DE"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Safety</a:t>
            </a:r>
            <a:r>
              <a:rPr lang="de-DE" altLang="de-DE"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in </a:t>
            </a:r>
            <a:r>
              <a:rPr lang="de-DE" altLang="de-DE"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Bangladesh</a:t>
            </a:r>
            <a:endParaRPr lang="de-DE" altLang="de-DE" dirty="0">
              <a:latin typeface="Times New Roman" panose="02020603050405020304" pitchFamily="18" charset="0"/>
            </a:endParaRPr>
          </a:p>
          <a:p>
            <a:pPr marL="171450" indent="-171450" eaLnBrk="1" hangingPunct="1">
              <a:spcBef>
                <a:spcPts val="500"/>
              </a:spcBef>
              <a:buClr>
                <a:srgbClr val="003366"/>
              </a:buClr>
              <a:buSzPct val="75000"/>
              <a:buFont typeface="Arial" panose="020B0604020202020204" pitchFamily="34" charset="0"/>
              <a:buChar char="•"/>
              <a:defRPr/>
            </a:pPr>
            <a:r>
              <a:rPr lang="de-DE" dirty="0">
                <a:solidFill>
                  <a:srgbClr val="002060"/>
                </a:solidFill>
                <a:latin typeface="Calibri" panose="020F0502020204030204" pitchFamily="34" charset="0"/>
                <a:cs typeface="Calibri" panose="020F0502020204030204" pitchFamily="34" charset="0"/>
              </a:rPr>
              <a:t>Mitglied des Bündnis für nachhaltige Textilien (Textilbündnis)</a:t>
            </a:r>
            <a:endParaRPr lang="de-DE" altLang="de-DE" dirty="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a:buFont typeface="Arial" panose="020B0604020202020204" pitchFamily="34" charset="0"/>
              <a:buNone/>
              <a:defRPr/>
            </a:pPr>
            <a:endParaRPr lang="de-DE" altLang="de-DE" i="1" dirty="0">
              <a:latin typeface="Times New Roman" panose="02020603050405020304" pitchFamily="18" charset="0"/>
            </a:endParaRPr>
          </a:p>
          <a:p>
            <a:pPr>
              <a:buFont typeface="Arial" panose="020B0604020202020204" pitchFamily="34" charset="0"/>
              <a:buNone/>
              <a:defRPr/>
            </a:pPr>
            <a:r>
              <a:rPr lang="de-DE" altLang="de-DE" i="1" dirty="0">
                <a:latin typeface="Times New Roman" panose="02020603050405020304" pitchFamily="18" charset="0"/>
              </a:rPr>
              <a:t>Quelle: https://www.lidl.de/de/sortiment-verantwortung-in-der-nonfood-lieferkette/s7377409, Zugriff 15.07.2019</a:t>
            </a:r>
            <a:r>
              <a:rPr lang="de-DE" altLang="de-DE" dirty="0">
                <a:latin typeface="Times New Roman" panose="02020603050405020304" pitchFamily="18" charset="0"/>
              </a:rPr>
              <a:t> </a:t>
            </a:r>
          </a:p>
        </p:txBody>
      </p:sp>
    </p:spTree>
    <p:extLst>
      <p:ext uri="{BB962C8B-B14F-4D97-AF65-F5344CB8AC3E}">
        <p14:creationId xmlns:p14="http://schemas.microsoft.com/office/powerpoint/2010/main" val="1162454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1"/>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1pPr>
            <a:lvl2pPr marL="685800" indent="-263525"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2pPr>
            <a:lvl3pPr marL="1054100"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3pPr>
            <a:lvl4pPr marL="1476375"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4pPr>
            <a:lvl5pPr marL="1898650"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5pPr>
            <a:lvl6pPr marL="23558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6pPr>
            <a:lvl7pPr marL="28130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7pPr>
            <a:lvl8pPr marL="32702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8pPr>
            <a:lvl9pPr marL="37274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SzTx/>
              <a:buFontTx/>
              <a:buNone/>
            </a:pPr>
            <a:fld id="{EBC66E40-6DCE-4659-B11D-69D30ADE4771}" type="slidenum">
              <a:rPr lang="de-DE" altLang="de-DE" smtClean="0">
                <a:ea typeface="Microsoft YaHei" panose="020B0503020204020204" pitchFamily="34" charset="-122"/>
              </a:rPr>
              <a:pPr>
                <a:spcBef>
                  <a:spcPct val="0"/>
                </a:spcBef>
                <a:buClrTx/>
                <a:buSzTx/>
                <a:buFontTx/>
                <a:buNone/>
              </a:pPr>
              <a:t>2</a:t>
            </a:fld>
            <a:endParaRPr lang="de-DE" altLang="de-DE" smtClean="0">
              <a:ea typeface="Microsoft YaHei" panose="020B0503020204020204" pitchFamily="34" charset="-122"/>
            </a:endParaRPr>
          </a:p>
        </p:txBody>
      </p:sp>
      <p:sp>
        <p:nvSpPr>
          <p:cNvPr id="28675" name="Rectangle 1"/>
          <p:cNvSpPr>
            <a:spLocks noGrp="1" noRot="1" noChangeAspect="1" noChangeArrowheads="1" noTextEdit="1"/>
          </p:cNvSpPr>
          <p:nvPr>
            <p:ph type="sldImg"/>
          </p:nvPr>
        </p:nvSpPr>
        <p:spPr>
          <a:xfrm>
            <a:off x="1144588" y="695325"/>
            <a:ext cx="4568825" cy="3427413"/>
          </a:xfrm>
          <a:solidFill>
            <a:srgbClr val="FFFFFF"/>
          </a:solidFill>
          <a:ln/>
        </p:spPr>
      </p:sp>
      <p:sp>
        <p:nvSpPr>
          <p:cNvPr id="17412" name="Rectangle 2"/>
          <p:cNvSpPr>
            <a:spLocks noGrp="1" noChangeArrowheads="1"/>
          </p:cNvSpPr>
          <p:nvPr>
            <p:ph type="body" idx="1"/>
          </p:nvPr>
        </p:nvSpPr>
        <p:spPr>
          <a:xfrm>
            <a:off x="685800" y="4343400"/>
            <a:ext cx="5486400" cy="4114800"/>
          </a:xfrm>
        </p:spPr>
        <p:txBody>
          <a:bodyPr wrap="none" lIns="80163" tIns="40081" rIns="80163" bIns="40081" anchor="ctr"/>
          <a:lstStyle/>
          <a:p>
            <a:pPr defTabSz="914400">
              <a:buClrTx/>
              <a:buSzTx/>
              <a:buFontTx/>
              <a:buNone/>
              <a:defRPr/>
            </a:pPr>
            <a:r>
              <a:rPr lang="de-DE" dirty="0">
                <a:cs typeface="+mn-cs"/>
              </a:rPr>
              <a:t>Unsere </a:t>
            </a:r>
            <a:r>
              <a:rPr lang="de-DE" dirty="0" err="1">
                <a:cs typeface="+mn-cs"/>
              </a:rPr>
              <a:t>Partner_innen</a:t>
            </a:r>
            <a:r>
              <a:rPr lang="de-DE" dirty="0">
                <a:cs typeface="+mn-cs"/>
              </a:rPr>
              <a:t> sind </a:t>
            </a:r>
            <a:r>
              <a:rPr lang="de-DE" dirty="0" err="1">
                <a:cs typeface="+mn-cs"/>
              </a:rPr>
              <a:t>basisnah</a:t>
            </a:r>
            <a:r>
              <a:rPr lang="de-DE" dirty="0">
                <a:cs typeface="+mn-cs"/>
              </a:rPr>
              <a:t>, sprich vor Ort und setzen sich größtenteils</a:t>
            </a:r>
          </a:p>
          <a:p>
            <a:pPr defTabSz="914400">
              <a:buClrTx/>
              <a:buSzTx/>
              <a:buFontTx/>
              <a:buNone/>
              <a:defRPr/>
            </a:pPr>
            <a:r>
              <a:rPr lang="de-DE" dirty="0">
                <a:cs typeface="+mn-cs"/>
              </a:rPr>
              <a:t>aus ehemaligen </a:t>
            </a:r>
            <a:r>
              <a:rPr lang="de-DE" dirty="0" err="1">
                <a:cs typeface="+mn-cs"/>
              </a:rPr>
              <a:t>Arbeiter_innen</a:t>
            </a:r>
            <a:r>
              <a:rPr lang="de-DE" dirty="0">
                <a:cs typeface="+mn-cs"/>
              </a:rPr>
              <a:t> zusammen.</a:t>
            </a:r>
          </a:p>
          <a:p>
            <a:pPr defTabSz="914400">
              <a:buClrTx/>
              <a:buSzTx/>
              <a:buFontTx/>
              <a:buNone/>
              <a:defRPr/>
            </a:pPr>
            <a:r>
              <a:rPr lang="de-DE" dirty="0">
                <a:cs typeface="+mn-cs"/>
              </a:rPr>
              <a:t>Dadurch sind sie mit den Problemen und Bedürfnissen der </a:t>
            </a:r>
            <a:r>
              <a:rPr lang="de-DE" dirty="0" err="1">
                <a:cs typeface="+mn-cs"/>
              </a:rPr>
              <a:t>Arbeiter_innen</a:t>
            </a:r>
            <a:r>
              <a:rPr lang="de-DE" dirty="0">
                <a:cs typeface="+mn-cs"/>
              </a:rPr>
              <a:t> besonders </a:t>
            </a:r>
            <a:r>
              <a:rPr lang="de-DE" dirty="0"/>
              <a:t>vertraut.</a:t>
            </a:r>
          </a:p>
          <a:p>
            <a:pPr defTabSz="914400">
              <a:buClrTx/>
              <a:buSzTx/>
              <a:buFontTx/>
              <a:buNone/>
              <a:defRPr/>
            </a:pPr>
            <a:r>
              <a:rPr lang="de-DE" dirty="0"/>
              <a:t>Sie </a:t>
            </a:r>
            <a:r>
              <a:rPr lang="de-DE" dirty="0">
                <a:cs typeface="+mn-cs"/>
              </a:rPr>
              <a:t>entwickeln ihre Projektideen selbstständig, arbeiten transparent, rechnen nachvollziehbar ab</a:t>
            </a:r>
          </a:p>
          <a:p>
            <a:pPr defTabSz="914400">
              <a:buClrTx/>
              <a:buSzTx/>
              <a:buFontTx/>
              <a:buNone/>
              <a:defRPr/>
            </a:pPr>
            <a:r>
              <a:rPr lang="de-DE" dirty="0">
                <a:cs typeface="+mn-cs"/>
              </a:rPr>
              <a:t>und statten Produktionsstätten regelmäßige Besuche ab.</a:t>
            </a:r>
          </a:p>
          <a:p>
            <a:pPr>
              <a:defRPr/>
            </a:pPr>
            <a:endParaRPr lang="de-DE" altLang="de-DE" dirty="0"/>
          </a:p>
        </p:txBody>
      </p:sp>
    </p:spTree>
    <p:extLst>
      <p:ext uri="{BB962C8B-B14F-4D97-AF65-F5344CB8AC3E}">
        <p14:creationId xmlns:p14="http://schemas.microsoft.com/office/powerpoint/2010/main" val="21308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CFACB541-E7A0-4E7C-B2B3-2BDC56733172}" type="slidenum">
              <a:rPr lang="de-DE" altLang="de-DE" sz="1200" smtClean="0">
                <a:solidFill>
                  <a:srgbClr val="000000"/>
                </a:solidFill>
              </a:rPr>
              <a:pPr/>
              <a:t>20</a:t>
            </a:fld>
            <a:endParaRPr lang="de-DE" altLang="de-DE" sz="1200" smtClean="0">
              <a:solidFill>
                <a:srgbClr val="000000"/>
              </a:solidFill>
            </a:endParaRPr>
          </a:p>
        </p:txBody>
      </p:sp>
      <p:sp>
        <p:nvSpPr>
          <p:cNvPr id="65539" name="Text Box 1"/>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F05EEACB-F561-45D6-870A-54F7D5356C79}" type="slidenum">
              <a:rPr lang="de-DE" altLang="de-DE" sz="1200">
                <a:solidFill>
                  <a:srgbClr val="003366"/>
                </a:solidFill>
              </a:rPr>
              <a:pPr algn="r" eaLnBrk="1" hangingPunct="1">
                <a:buSzPct val="100000"/>
              </a:pPr>
              <a:t>20</a:t>
            </a:fld>
            <a:endParaRPr lang="de-DE" altLang="de-DE" sz="1200">
              <a:solidFill>
                <a:srgbClr val="003366"/>
              </a:solidFill>
            </a:endParaRPr>
          </a:p>
        </p:txBody>
      </p:sp>
      <p:sp>
        <p:nvSpPr>
          <p:cNvPr id="65540" name="Rectangle 2"/>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1" name="Text Box 3"/>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Dass Lidl mit guten Arbeitsbedingungen in der Produktion wirbt, hat Verbraucherschützer und ArbeitsrechtsaktivistInnen 2010 auf den Plan gerufen: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CCC= Clean Clothes Campaign </a:t>
            </a:r>
          </a:p>
          <a:p>
            <a:pPr eaLnBrk="1" hangingPunct="1">
              <a:spcBef>
                <a:spcPts val="450"/>
              </a:spcBef>
              <a:buSzPct val="100000"/>
            </a:pPr>
            <a:r>
              <a:rPr lang="de-DE" altLang="de-DE" sz="1200">
                <a:solidFill>
                  <a:srgbClr val="000000"/>
                </a:solidFill>
                <a:latin typeface="Arial" panose="020B0604020202020204" pitchFamily="34" charset="0"/>
              </a:rPr>
              <a:t>ECCHR= European Center for Constitutional and Human Rights (NGO, die über juristische Wege versucht, Menschen- und Arbeitsrechte durchzusetzen)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Infos zur Klage: Kampagne für Saubere Kleidung 2012: S. 40-41</a:t>
            </a:r>
          </a:p>
          <a:p>
            <a:pPr eaLnBrk="1" hangingPunct="1">
              <a:spcBef>
                <a:spcPts val="450"/>
              </a:spcBef>
              <a:buSzPct val="100000"/>
            </a:pPr>
            <a:endParaRPr lang="de-DE" altLang="de-DE" sz="1200" i="1">
              <a:solidFill>
                <a:srgbClr val="000000"/>
              </a:solidFill>
              <a:latin typeface="Arial" panose="020B0604020202020204" pitchFamily="34" charset="0"/>
            </a:endParaRPr>
          </a:p>
        </p:txBody>
      </p:sp>
      <p:sp>
        <p:nvSpPr>
          <p:cNvPr id="65542" name="Notizenplatzhalter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rPr>
              <a:t>Dass Lidl mit guten Arbeitsbedingungen in der Produktion wirbt, hat</a:t>
            </a:r>
          </a:p>
          <a:p>
            <a:r>
              <a:rPr lang="de-DE" altLang="de-DE" smtClean="0">
                <a:latin typeface="Times New Roman" panose="02020603050405020304" pitchFamily="18" charset="0"/>
              </a:rPr>
              <a:t>Verbraucherschützer und Arbeitsrechtsaktivist_innen im Jahr 2010 auf den Plan gerufen:</a:t>
            </a:r>
          </a:p>
          <a:p>
            <a:r>
              <a:rPr lang="de-DE" altLang="de-DE" smtClean="0">
                <a:latin typeface="Times New Roman" panose="02020603050405020304" pitchFamily="18" charset="0"/>
              </a:rPr>
              <a:t>CCC = Clean Clothes Campaign</a:t>
            </a:r>
          </a:p>
          <a:p>
            <a:r>
              <a:rPr lang="en-US" altLang="de-DE" smtClean="0">
                <a:latin typeface="Times New Roman" panose="02020603050405020304" pitchFamily="18" charset="0"/>
              </a:rPr>
              <a:t>ECCHR = European Center for Constitutional and Human Rights (NRO, </a:t>
            </a:r>
            <a:r>
              <a:rPr lang="de-DE" altLang="de-DE" smtClean="0">
                <a:latin typeface="Times New Roman" panose="02020603050405020304" pitchFamily="18" charset="0"/>
              </a:rPr>
              <a:t>die über</a:t>
            </a:r>
          </a:p>
          <a:p>
            <a:r>
              <a:rPr lang="de-DE" altLang="de-DE" smtClean="0">
                <a:latin typeface="Times New Roman" panose="02020603050405020304" pitchFamily="18" charset="0"/>
              </a:rPr>
              <a:t>juristische Wege versucht, Menschen- und Arbeitsrechte durchzusetzen)</a:t>
            </a:r>
          </a:p>
          <a:p>
            <a:endParaRPr lang="de-DE" altLang="de-DE" smtClean="0">
              <a:latin typeface="Times New Roman" panose="02020603050405020304" pitchFamily="18" charset="0"/>
            </a:endParaRPr>
          </a:p>
          <a:p>
            <a:r>
              <a:rPr lang="de-DE" altLang="de-DE" i="1" smtClean="0">
                <a:latin typeface="Times New Roman" panose="02020603050405020304" pitchFamily="18" charset="0"/>
              </a:rPr>
              <a:t>Infos zur Klage: Im Visier: Discounter, Seite 40&amp;41</a:t>
            </a:r>
            <a:endParaRPr lang="de-DE" altLang="de-DE" smtClean="0">
              <a:latin typeface="Times New Roman" panose="02020603050405020304" pitchFamily="18" charset="0"/>
            </a:endParaRPr>
          </a:p>
        </p:txBody>
      </p:sp>
    </p:spTree>
    <p:extLst>
      <p:ext uri="{BB962C8B-B14F-4D97-AF65-F5344CB8AC3E}">
        <p14:creationId xmlns:p14="http://schemas.microsoft.com/office/powerpoint/2010/main" val="877383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44ABE878-37E1-4EB3-AAF4-4E196B744CBE}" type="slidenum">
              <a:rPr lang="de-DE" altLang="de-DE" sz="1200" smtClean="0">
                <a:solidFill>
                  <a:srgbClr val="000000"/>
                </a:solidFill>
              </a:rPr>
              <a:pPr/>
              <a:t>21</a:t>
            </a:fld>
            <a:endParaRPr lang="de-DE" altLang="de-DE" sz="1200" smtClean="0">
              <a:solidFill>
                <a:srgbClr val="000000"/>
              </a:solidFill>
            </a:endParaRPr>
          </a:p>
        </p:txBody>
      </p:sp>
      <p:sp>
        <p:nvSpPr>
          <p:cNvPr id="67587"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H&amp;M arbeitet als vertikales Unternehmen, hat als keine zwischengeschalteten Einkäufer, sondern bezieht die Ware direkt von Produzenten</a:t>
            </a:r>
          </a:p>
          <a:p>
            <a:pPr eaLnBrk="1" hangingPunct="1">
              <a:spcBef>
                <a:spcPts val="450"/>
              </a:spcBef>
              <a:buSzPct val="100000"/>
            </a:pPr>
            <a:r>
              <a:rPr lang="de-DE" altLang="de-DE" sz="1200">
                <a:solidFill>
                  <a:srgbClr val="000000"/>
                </a:solidFill>
                <a:latin typeface="Arial" panose="020B0604020202020204" pitchFamily="34" charset="0"/>
              </a:rPr>
              <a:t>H&amp;M betreibt eine relativ intensive Kommunikation hinsichtlich seiner Unternehmensverantwortung in der Lieferkette/Produktion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Hintergrundinfo zum Brand bei Garib&amp;Garib auf CCC Webseite: </a:t>
            </a:r>
            <a:r>
              <a:rPr lang="de-DE" altLang="de-DE" sz="1200" u="sng">
                <a:solidFill>
                  <a:srgbClr val="000000"/>
                </a:solidFill>
                <a:latin typeface="Arial" panose="020B0604020202020204" pitchFamily="34" charset="0"/>
              </a:rPr>
              <a:t>http://www.cleanclothes.org/news/2010/03/02/21-workers-die-at-bangladeshi-factory-fire</a:t>
            </a:r>
          </a:p>
          <a:p>
            <a:pPr eaLnBrk="1" hangingPunct="1">
              <a:spcBef>
                <a:spcPts val="450"/>
              </a:spcBef>
              <a:buSzPct val="100000"/>
            </a:pPr>
            <a:endParaRPr lang="de-DE" altLang="de-DE" sz="1200" u="sng">
              <a:solidFill>
                <a:srgbClr val="000000"/>
              </a:solidFill>
              <a:latin typeface="Arial" panose="020B0604020202020204" pitchFamily="34" charset="0"/>
            </a:endParaRPr>
          </a:p>
        </p:txBody>
      </p:sp>
      <p:sp>
        <p:nvSpPr>
          <p:cNvPr id="67589"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C5A0410E-8E62-428F-BED1-97A368CAF517}" type="slidenum">
              <a:rPr lang="de-DE" altLang="de-DE" sz="1200">
                <a:solidFill>
                  <a:srgbClr val="003366"/>
                </a:solidFill>
              </a:rPr>
              <a:pPr algn="r" eaLnBrk="1" hangingPunct="1">
                <a:buSzPct val="100000"/>
              </a:pPr>
              <a:t>21</a:t>
            </a:fld>
            <a:endParaRPr lang="de-DE" altLang="de-DE" sz="1200">
              <a:solidFill>
                <a:srgbClr val="003366"/>
              </a:solidFill>
            </a:endParaRPr>
          </a:p>
        </p:txBody>
      </p:sp>
      <p:sp>
        <p:nvSpPr>
          <p:cNvPr id="87046" name="Notizenplatzhalter 1"/>
          <p:cNvSpPr>
            <a:spLocks noGrp="1" noChangeArrowheads="1"/>
          </p:cNvSpPr>
          <p:nvPr>
            <p:ph type="body" idx="1"/>
          </p:nvPr>
        </p:nvSpPr>
        <p:spPr>
          <a:ln/>
        </p:spPr>
        <p:txBody>
          <a:bodyPr/>
          <a:lstStyle/>
          <a:p>
            <a:pPr>
              <a:defRPr/>
            </a:pPr>
            <a:r>
              <a:rPr lang="de-DE" altLang="de-DE" dirty="0">
                <a:solidFill>
                  <a:srgbClr val="002060"/>
                </a:solidFill>
                <a:latin typeface="Times New Roman" panose="02020603050405020304" pitchFamily="18" charset="0"/>
              </a:rPr>
              <a:t>H&amp;M arbeitet als vertikales Unternehmen, hat also keine zwischengeschalteten</a:t>
            </a:r>
          </a:p>
          <a:p>
            <a:pPr>
              <a:defRPr/>
            </a:pPr>
            <a:r>
              <a:rPr lang="de-DE" altLang="de-DE" dirty="0">
                <a:solidFill>
                  <a:srgbClr val="002060"/>
                </a:solidFill>
                <a:latin typeface="Times New Roman" panose="02020603050405020304" pitchFamily="18" charset="0"/>
              </a:rPr>
              <a:t>Einkäufer, sondern bezieht die Ware direkt von Produzenten.</a:t>
            </a:r>
          </a:p>
          <a:p>
            <a:pPr>
              <a:defRPr/>
            </a:pPr>
            <a:r>
              <a:rPr lang="de-DE" altLang="de-DE" dirty="0">
                <a:solidFill>
                  <a:srgbClr val="002060"/>
                </a:solidFill>
                <a:latin typeface="Times New Roman" panose="02020603050405020304" pitchFamily="18" charset="0"/>
              </a:rPr>
              <a:t>H&amp;M betreibt eine relativ intensive Kommunikation hinsichtlich der</a:t>
            </a:r>
          </a:p>
          <a:p>
            <a:pPr>
              <a:defRPr/>
            </a:pPr>
            <a:r>
              <a:rPr lang="de-DE" altLang="de-DE" dirty="0">
                <a:solidFill>
                  <a:srgbClr val="002060"/>
                </a:solidFill>
                <a:latin typeface="Times New Roman" panose="02020603050405020304" pitchFamily="18" charset="0"/>
              </a:rPr>
              <a:t>Unternehmensverantwortung in der Lieferkette bzw. Produktion.</a:t>
            </a:r>
          </a:p>
          <a:p>
            <a:pPr>
              <a:defRPr/>
            </a:pPr>
            <a:endParaRPr lang="de-DE" altLang="de-DE" dirty="0">
              <a:solidFill>
                <a:srgbClr val="002060"/>
              </a:solidFill>
              <a:latin typeface="Times New Roman" panose="02020603050405020304" pitchFamily="18" charset="0"/>
            </a:endParaRPr>
          </a:p>
          <a:p>
            <a:pPr>
              <a:defRPr/>
            </a:pPr>
            <a:r>
              <a:rPr lang="de-DE" altLang="de-DE" i="1" dirty="0">
                <a:solidFill>
                  <a:srgbClr val="002060"/>
                </a:solidFill>
                <a:latin typeface="Times New Roman" panose="02020603050405020304" pitchFamily="18" charset="0"/>
              </a:rPr>
              <a:t>Info zu1st und 2nd </a:t>
            </a:r>
            <a:r>
              <a:rPr lang="de-DE" altLang="de-DE" i="1" dirty="0" err="1">
                <a:solidFill>
                  <a:srgbClr val="002060"/>
                </a:solidFill>
                <a:latin typeface="Times New Roman" panose="02020603050405020304" pitchFamily="18" charset="0"/>
              </a:rPr>
              <a:t>tier</a:t>
            </a:r>
            <a:r>
              <a:rPr lang="de-DE" altLang="de-DE" i="1" dirty="0">
                <a:solidFill>
                  <a:srgbClr val="002060"/>
                </a:solidFill>
                <a:latin typeface="Times New Roman" panose="02020603050405020304" pitchFamily="18" charset="0"/>
              </a:rPr>
              <a:t> supplier: https://ecosio.com/de/blog/2017/03/10/Was-ist-ein-Tier-Supplier-oder-Tier-Lieferant/, </a:t>
            </a:r>
            <a:r>
              <a:rPr lang="de-DE" i="1" dirty="0">
                <a:solidFill>
                  <a:srgbClr val="002060"/>
                </a:solidFill>
              </a:rPr>
              <a:t>Zugriff 15.07.2019</a:t>
            </a:r>
            <a:endParaRPr lang="de-DE" i="1" dirty="0">
              <a:solidFill>
                <a:srgbClr val="002060"/>
              </a:solidFill>
              <a:latin typeface="Times New Roman" panose="02020603050405020304" pitchFamily="18" charset="0"/>
            </a:endParaRPr>
          </a:p>
          <a:p>
            <a:pPr>
              <a:defRPr/>
            </a:pPr>
            <a:r>
              <a:rPr lang="de-DE" altLang="de-DE" i="1" dirty="0">
                <a:solidFill>
                  <a:srgbClr val="002060"/>
                </a:solidFill>
                <a:latin typeface="Times New Roman" panose="02020603050405020304" pitchFamily="18" charset="0"/>
              </a:rPr>
              <a:t>Quelle: https://sustainability.hm.com/en/sustainability/downloads-resources/resources/supplier-list.html</a:t>
            </a:r>
            <a:r>
              <a:rPr lang="de-DE" i="1" dirty="0">
                <a:solidFill>
                  <a:srgbClr val="002060"/>
                </a:solidFill>
              </a:rPr>
              <a:t>, Zugriff 15.07.2019</a:t>
            </a:r>
          </a:p>
          <a:p>
            <a:pPr>
              <a:defRPr/>
            </a:pPr>
            <a:endParaRPr lang="de-DE" altLang="de-DE" i="1" dirty="0">
              <a:solidFill>
                <a:srgbClr val="002060"/>
              </a:solidFill>
            </a:endParaRPr>
          </a:p>
          <a:p>
            <a:pPr>
              <a:defRPr/>
            </a:pPr>
            <a:r>
              <a:rPr lang="de-DE" altLang="de-DE" i="1" dirty="0">
                <a:solidFill>
                  <a:srgbClr val="002060"/>
                </a:solidFill>
              </a:rPr>
              <a:t>Quelle zu Audits: </a:t>
            </a:r>
            <a:r>
              <a:rPr lang="de-DE" altLang="de-DE" i="1" dirty="0">
                <a:solidFill>
                  <a:srgbClr val="002060"/>
                </a:solidFill>
                <a:latin typeface="Times New Roman" panose="02020603050405020304" pitchFamily="18" charset="0"/>
              </a:rPr>
              <a:t>H&amp;M (2015): </a:t>
            </a:r>
            <a:r>
              <a:rPr lang="de-DE" altLang="de-DE" i="1" dirty="0" err="1">
                <a:solidFill>
                  <a:srgbClr val="002060"/>
                </a:solidFill>
                <a:latin typeface="Times New Roman" panose="02020603050405020304" pitchFamily="18" charset="0"/>
              </a:rPr>
              <a:t>Conscious</a:t>
            </a:r>
            <a:r>
              <a:rPr lang="de-DE" altLang="de-DE" i="1" dirty="0">
                <a:solidFill>
                  <a:srgbClr val="002060"/>
                </a:solidFill>
                <a:latin typeface="Times New Roman" panose="02020603050405020304" pitchFamily="18" charset="0"/>
              </a:rPr>
              <a:t> Actions: </a:t>
            </a:r>
            <a:r>
              <a:rPr lang="de-DE" altLang="de-DE" i="1" dirty="0" err="1">
                <a:solidFill>
                  <a:srgbClr val="002060"/>
                </a:solidFill>
                <a:latin typeface="Times New Roman" panose="02020603050405020304" pitchFamily="18" charset="0"/>
              </a:rPr>
              <a:t>Sustainability</a:t>
            </a:r>
            <a:r>
              <a:rPr lang="de-DE" altLang="de-DE" i="1" dirty="0">
                <a:solidFill>
                  <a:srgbClr val="002060"/>
                </a:solidFill>
                <a:latin typeface="Times New Roman" panose="02020603050405020304" pitchFamily="18" charset="0"/>
              </a:rPr>
              <a:t> Report 201, Seite33, http://sustainability.hm.com/content/dam/hm/about/documents/en/CSR/reports/Conscious%20Actions%20Sustainability%20Report%202014_en.pdf, Zugriff 15.07.2019</a:t>
            </a:r>
          </a:p>
          <a:p>
            <a:pPr>
              <a:defRPr/>
            </a:pPr>
            <a:endParaRPr lang="de-DE" altLang="de-DE" dirty="0">
              <a:solidFill>
                <a:srgbClr val="002060"/>
              </a:solidFill>
              <a:latin typeface="Times New Roman" panose="02020603050405020304" pitchFamily="18" charset="0"/>
            </a:endParaRPr>
          </a:p>
          <a:p>
            <a:pPr>
              <a:defRPr/>
            </a:pPr>
            <a:r>
              <a:rPr lang="de-DE" altLang="de-DE" i="1" dirty="0">
                <a:solidFill>
                  <a:srgbClr val="002060"/>
                </a:solidFill>
                <a:latin typeface="Times New Roman" panose="02020603050405020304" pitchFamily="18" charset="0"/>
              </a:rPr>
              <a:t>Zusatzinfo?</a:t>
            </a:r>
          </a:p>
          <a:p>
            <a:pPr>
              <a:defRPr/>
            </a:pP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2010 Brand bei </a:t>
            </a:r>
            <a:r>
              <a:rPr lang="de-DE" altLang="de-DE"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Garib&amp;Garib</a:t>
            </a:r>
            <a:r>
              <a:rPr lang="de-DE" altLang="de-DE"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einer Fabrik in Bangladesch</a:t>
            </a:r>
            <a:endParaRPr lang="de-DE" altLang="de-DE" dirty="0">
              <a:solidFill>
                <a:srgbClr val="002060"/>
              </a:solidFill>
              <a:latin typeface="Times New Roman" panose="02020603050405020304" pitchFamily="18" charset="0"/>
            </a:endParaRPr>
          </a:p>
          <a:p>
            <a:pPr marL="342900" indent="-3429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21 Tote, 50 Verletzte</a:t>
            </a:r>
          </a:p>
          <a:p>
            <a:pPr marL="342900" indent="-3429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Fabrik ist Lieferant von H&amp;M</a:t>
            </a:r>
          </a:p>
          <a:p>
            <a:pPr marL="342900" indent="-3429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kurz vor dem Brand führte H&amp;M Kontrolle durch</a:t>
            </a:r>
            <a:endParaRPr lang="de-DE" altLang="de-DE" i="1" dirty="0">
              <a:solidFill>
                <a:srgbClr val="002060"/>
              </a:solidFill>
              <a:latin typeface="Times New Roman" panose="02020603050405020304" pitchFamily="18" charset="0"/>
            </a:endParaRPr>
          </a:p>
          <a:p>
            <a:pPr>
              <a:defRPr/>
            </a:pPr>
            <a:r>
              <a:rPr lang="de-DE" altLang="de-DE" i="1" dirty="0">
                <a:solidFill>
                  <a:srgbClr val="002060"/>
                </a:solidFill>
                <a:latin typeface="Times New Roman" panose="02020603050405020304" pitchFamily="18" charset="0"/>
              </a:rPr>
              <a:t>Hintergrundinfo zum Brand bei </a:t>
            </a:r>
            <a:r>
              <a:rPr lang="de-DE" altLang="de-DE" i="1" dirty="0" err="1">
                <a:solidFill>
                  <a:srgbClr val="002060"/>
                </a:solidFill>
                <a:latin typeface="Times New Roman" panose="02020603050405020304" pitchFamily="18" charset="0"/>
              </a:rPr>
              <a:t>Garib&amp;Garib</a:t>
            </a:r>
            <a:r>
              <a:rPr lang="de-DE" altLang="de-DE" i="1" dirty="0">
                <a:solidFill>
                  <a:srgbClr val="002060"/>
                </a:solidFill>
                <a:latin typeface="Times New Roman" panose="02020603050405020304" pitchFamily="18" charset="0"/>
              </a:rPr>
              <a:t> auf CCC Webseite: https://cleanclothes.org/news/2010/03/02/21-workers-die-at-bangladeshi-factory-fire, Zugriff 04.04.2019</a:t>
            </a:r>
          </a:p>
          <a:p>
            <a:pPr>
              <a:defRPr/>
            </a:pPr>
            <a:endParaRPr lang="de-DE" altLang="de-DE"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294723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A0B3DBDF-EDA3-4D54-8748-4E21863BA04C}" type="slidenum">
              <a:rPr lang="de-DE" altLang="de-DE" sz="1200" smtClean="0">
                <a:solidFill>
                  <a:srgbClr val="000000"/>
                </a:solidFill>
              </a:rPr>
              <a:pPr/>
              <a:t>22</a:t>
            </a:fld>
            <a:endParaRPr lang="de-DE" altLang="de-DE" sz="1200" smtClean="0">
              <a:solidFill>
                <a:srgbClr val="000000"/>
              </a:solidFill>
            </a:endParaRPr>
          </a:p>
        </p:txBody>
      </p:sp>
      <p:sp>
        <p:nvSpPr>
          <p:cNvPr id="69635"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Fairer Lohn: keine Definition von einem fairen Lohn, H&amp;M macht keine Zielvorgaben (benchmarks), Gewerkschaften werden nicht ausreichend als Partner genannt. Angeblich sollen Arbeiterinnen selber bestimmen, was ein fairer Lohn ist. Arbeiter_innen sind aber nicht geschult, wie sollen sie das können?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Nachhaltige Baumwolle bei H&amp;M: H&amp;M nennt keine Zahlen wie hoch der Anteil von  Biobaumwolle oder recycelter Baumwolle am Gesamtsortiment ist, verweist auf die Better Cotton Initiative, die z.B. genmanipuliertes Saatgut und synthetische Pestizide erlaubt </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weitere Infos beim Planspiel. An dieser Stelle sollten die Studies darauf aufmerksam gemacht werden, dass man gerade bei H&amp;M genau lesen und nachfragen muss, was genau mit Wörtern wie „nachhaltig“ und „Conscious collection“ gemeint ist. Klingt zunächst gut und H&amp;M macht auch mehr auf dem Gebiet als andere Unternehmen, aber vieles ist eine geschickte Marketingstrategie...</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69637"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FBA3E6F1-79E4-4289-B035-82B76B0AD437}" type="slidenum">
              <a:rPr lang="de-DE" altLang="de-DE" sz="1200">
                <a:solidFill>
                  <a:srgbClr val="003366"/>
                </a:solidFill>
              </a:rPr>
              <a:pPr algn="r" eaLnBrk="1" hangingPunct="1">
                <a:buSzPct val="100000"/>
              </a:pPr>
              <a:t>22</a:t>
            </a:fld>
            <a:endParaRPr lang="de-DE" altLang="de-DE" sz="1200">
              <a:solidFill>
                <a:srgbClr val="003366"/>
              </a:solidFill>
            </a:endParaRPr>
          </a:p>
        </p:txBody>
      </p:sp>
      <p:sp>
        <p:nvSpPr>
          <p:cNvPr id="88070" name="Notizenplatzhalter 1"/>
          <p:cNvSpPr>
            <a:spLocks noGrp="1" noChangeArrowheads="1"/>
          </p:cNvSpPr>
          <p:nvPr>
            <p:ph type="body" idx="1"/>
          </p:nvPr>
        </p:nvSpPr>
        <p:spPr>
          <a:ln/>
        </p:spPr>
        <p:txBody>
          <a:bodyPr/>
          <a:lstStyle/>
          <a:p>
            <a:pPr>
              <a:defRPr/>
            </a:pPr>
            <a:r>
              <a:rPr lang="de-DE" altLang="de-DE" dirty="0">
                <a:latin typeface="Times New Roman" panose="02020603050405020304" pitchFamily="18" charset="0"/>
              </a:rPr>
              <a:t>Definition Living </a:t>
            </a:r>
            <a:r>
              <a:rPr lang="de-DE" altLang="de-DE" dirty="0" err="1">
                <a:latin typeface="Times New Roman" panose="02020603050405020304" pitchFamily="18" charset="0"/>
              </a:rPr>
              <a:t>Wages</a:t>
            </a:r>
            <a:r>
              <a:rPr lang="de-DE" altLang="de-DE" dirty="0">
                <a:latin typeface="Times New Roman" panose="02020603050405020304" pitchFamily="18" charset="0"/>
              </a:rPr>
              <a:t> von ACT:</a:t>
            </a:r>
          </a:p>
          <a:p>
            <a:pPr>
              <a:defRPr/>
            </a:pPr>
            <a:r>
              <a:rPr lang="en-US" altLang="de-DE" dirty="0">
                <a:solidFill>
                  <a:srgbClr val="002060"/>
                </a:solidFill>
                <a:latin typeface="Calibri" panose="020F0502020204030204" pitchFamily="34" charset="0"/>
                <a:ea typeface="Microsoft YaHei" panose="020B0503020204020204" pitchFamily="34" charset="-122"/>
                <a:cs typeface="Calibri" panose="020F0502020204030204" pitchFamily="34" charset="0"/>
              </a:rPr>
              <a:t>„A ‘living wage’ is the minimum income necessary for a worker to meet the basic needs</a:t>
            </a:r>
          </a:p>
          <a:p>
            <a:pPr>
              <a:defRPr/>
            </a:pPr>
            <a:r>
              <a:rPr lang="en-US" altLang="de-DE" dirty="0">
                <a:solidFill>
                  <a:srgbClr val="002060"/>
                </a:solidFill>
                <a:latin typeface="Calibri" panose="020F0502020204030204" pitchFamily="34" charset="0"/>
                <a:ea typeface="Microsoft YaHei" panose="020B0503020204020204" pitchFamily="34" charset="-122"/>
                <a:cs typeface="Calibri" panose="020F0502020204030204" pitchFamily="34" charset="0"/>
              </a:rPr>
              <a:t>of himself/herself and his/her, family including some discretionary income.</a:t>
            </a:r>
          </a:p>
          <a:p>
            <a:pPr>
              <a:defRPr/>
            </a:pPr>
            <a:r>
              <a:rPr lang="en-US" altLang="de-DE" dirty="0">
                <a:solidFill>
                  <a:srgbClr val="002060"/>
                </a:solidFill>
                <a:latin typeface="Calibri" panose="020F0502020204030204" pitchFamily="34" charset="0"/>
                <a:ea typeface="Microsoft YaHei" panose="020B0503020204020204" pitchFamily="34" charset="-122"/>
                <a:cs typeface="Calibri" panose="020F0502020204030204" pitchFamily="34" charset="0"/>
              </a:rPr>
              <a:t>This should be earned during legal normal working hour limits.“</a:t>
            </a:r>
          </a:p>
          <a:p>
            <a:pPr>
              <a:defRPr/>
            </a:pPr>
            <a:endParaRPr lang="en-US" altLang="de-DE" i="1" dirty="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a:defRPr/>
            </a:pPr>
            <a:r>
              <a:rPr lang="de-DE" altLang="de-DE" dirty="0">
                <a:latin typeface="Times New Roman" panose="02020603050405020304" pitchFamily="18" charset="0"/>
              </a:rPr>
              <a:t>Im M</a:t>
            </a:r>
            <a:r>
              <a:rPr lang="de-DE" dirty="0">
                <a:solidFill>
                  <a:srgbClr val="002060"/>
                </a:solidFill>
                <a:latin typeface="Calibri" panose="020F0502020204030204" pitchFamily="34" charset="0"/>
                <a:cs typeface="Calibri" panose="020F0502020204030204" pitchFamily="34" charset="0"/>
              </a:rPr>
              <a:t>emorandum </a:t>
            </a:r>
            <a:r>
              <a:rPr lang="de-DE" dirty="0" err="1">
                <a:solidFill>
                  <a:srgbClr val="002060"/>
                </a:solidFill>
                <a:latin typeface="Calibri" panose="020F0502020204030204" pitchFamily="34" charset="0"/>
                <a:cs typeface="Calibri" panose="020F0502020204030204" pitchFamily="34" charset="0"/>
              </a:rPr>
              <a:t>of</a:t>
            </a:r>
            <a:r>
              <a:rPr lang="de-DE" dirty="0">
                <a:solidFill>
                  <a:srgbClr val="002060"/>
                </a:solidFill>
                <a:latin typeface="Calibri" panose="020F0502020204030204" pitchFamily="34" charset="0"/>
                <a:cs typeface="Calibri" panose="020F0502020204030204" pitchFamily="34" charset="0"/>
              </a:rPr>
              <a:t> Understanding</a:t>
            </a:r>
            <a:r>
              <a:rPr lang="de-DE" altLang="de-DE" dirty="0">
                <a:latin typeface="Times New Roman" panose="02020603050405020304" pitchFamily="18" charset="0"/>
              </a:rPr>
              <a:t> werden auch ganz klar </a:t>
            </a:r>
            <a:r>
              <a:rPr lang="de-DE" dirty="0"/>
              <a:t>Vereinigungsfreiheit,</a:t>
            </a:r>
          </a:p>
          <a:p>
            <a:pPr>
              <a:defRPr/>
            </a:pPr>
            <a:r>
              <a:rPr lang="de-DE" dirty="0"/>
              <a:t>Gewerkschaften, </a:t>
            </a:r>
            <a:r>
              <a:rPr lang="de-DE" dirty="0" err="1"/>
              <a:t>Tarfiverhandlungen</a:t>
            </a:r>
            <a:r>
              <a:rPr lang="de-DE" dirty="0"/>
              <a:t> und Sozialpartnerschaft genannt.</a:t>
            </a:r>
          </a:p>
          <a:p>
            <a:pPr>
              <a:defRPr/>
            </a:pPr>
            <a:r>
              <a:rPr lang="de-DE" altLang="de-DE" i="1" dirty="0">
                <a:latin typeface="Times New Roman" panose="02020603050405020304" pitchFamily="18" charset="0"/>
              </a:rPr>
              <a:t>Quelle: https://about.hm.com/de_de/news/general-news-2018/hm-group-fair-living-wage-summit.html, Zugriff 15.07.2019</a:t>
            </a:r>
          </a:p>
          <a:p>
            <a:pPr>
              <a:defRPr/>
            </a:pPr>
            <a:endParaRPr lang="en-US" altLang="de-DE" i="1" dirty="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a:defRPr/>
            </a:pPr>
            <a:endParaRPr lang="en-US" altLang="de-DE" i="1" dirty="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a:defRPr/>
            </a:pPr>
            <a:r>
              <a:rPr lang="de-DE" altLang="de-DE" i="1" dirty="0">
                <a:latin typeface="Times New Roman" panose="02020603050405020304" pitchFamily="18" charset="0"/>
              </a:rPr>
              <a:t>Quellen:</a:t>
            </a:r>
          </a:p>
          <a:p>
            <a:pPr marL="171450" indent="-171450">
              <a:buFont typeface="Arial" panose="020B0604020202020204" pitchFamily="34" charset="0"/>
              <a:buChar char="•"/>
              <a:defRPr/>
            </a:pPr>
            <a:r>
              <a:rPr lang="de-DE" altLang="de-DE" i="1" dirty="0" err="1">
                <a:latin typeface="Times New Roman" panose="02020603050405020304" pitchFamily="18" charset="0"/>
              </a:rPr>
              <a:t>Sustainability</a:t>
            </a:r>
            <a:r>
              <a:rPr lang="de-DE" altLang="de-DE" i="1" dirty="0">
                <a:latin typeface="Times New Roman" panose="02020603050405020304" pitchFamily="18" charset="0"/>
              </a:rPr>
              <a:t> Report 2018: https://about.hm.com/content/dam/hmgroup/groupsite/documents/masterlanguage/CSR/reports/2018_Sustainability_report/HM_Group_SustainabilityReport_2018_%20FullReport.pdf, ab Seite 69, Zugriff 18.07.2019</a:t>
            </a:r>
          </a:p>
          <a:p>
            <a:pPr marL="171450" indent="-171450">
              <a:buFont typeface="Arial" panose="020B0604020202020204" pitchFamily="34" charset="0"/>
              <a:buChar char="•"/>
              <a:defRPr/>
            </a:pPr>
            <a:r>
              <a:rPr lang="de-DE" altLang="de-DE" i="1" dirty="0">
                <a:latin typeface="Times New Roman" panose="02020603050405020304" pitchFamily="18" charset="0"/>
              </a:rPr>
              <a:t>Wage Management System von H&amp;M: https://sustainability.hm.com/content/dam/hm/about/documents/masterlanguage/CSR/2017%20Sustainability%20report/WMS%20Guideline.pdf, Zugriff 18.07.2019</a:t>
            </a:r>
          </a:p>
          <a:p>
            <a:pPr marL="171450" indent="-171450">
              <a:buFont typeface="Arial" panose="020B0604020202020204" pitchFamily="34" charset="0"/>
              <a:buChar char="•"/>
              <a:defRPr/>
            </a:pPr>
            <a:r>
              <a:rPr lang="de-DE" altLang="de-DE" i="1" dirty="0">
                <a:latin typeface="Times New Roman" panose="02020603050405020304" pitchFamily="18" charset="0"/>
              </a:rPr>
              <a:t>Roadmap Textilbündnis:</a:t>
            </a:r>
            <a:br>
              <a:rPr lang="de-DE" altLang="de-DE" i="1" dirty="0">
                <a:latin typeface="Times New Roman" panose="02020603050405020304" pitchFamily="18" charset="0"/>
              </a:rPr>
            </a:br>
            <a:r>
              <a:rPr lang="de-DE" altLang="de-DE" i="1" dirty="0">
                <a:latin typeface="Times New Roman" panose="02020603050405020304" pitchFamily="18" charset="0"/>
              </a:rPr>
              <a:t>https://www.textilbuendnis.com/wp-content/uploads/2018/10/Ma%C3%9Fnahmenplan-HM-Hennes-Mauritz-B.V.-Co.KG-2018.pdf, Zugriff 18.07.2019</a:t>
            </a:r>
          </a:p>
          <a:p>
            <a:pPr>
              <a:buFont typeface="Arial" panose="020B0604020202020204" pitchFamily="34" charset="0"/>
              <a:buNone/>
              <a:defRPr/>
            </a:pPr>
            <a:endParaRPr lang="de-DE" altLang="de-DE" i="1" dirty="0">
              <a:latin typeface="Times New Roman" panose="02020603050405020304" pitchFamily="18" charset="0"/>
            </a:endParaRPr>
          </a:p>
          <a:p>
            <a:pPr>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Bei Nachfragen:</a:t>
            </a:r>
          </a:p>
          <a:p>
            <a:pPr>
              <a:defRPr/>
            </a:pPr>
            <a:endParaRPr lang="de-DE" altLang="de-DE" i="1" dirty="0">
              <a:latin typeface="Times New Roman" panose="02020603050405020304" pitchFamily="18" charset="0"/>
            </a:endParaRPr>
          </a:p>
          <a:p>
            <a:pPr>
              <a:defRPr/>
            </a:pPr>
            <a:r>
              <a:rPr lang="de-DE" i="1" dirty="0"/>
              <a:t>Baumwolle: Ähnlich kritisch lässt sich auch das Engagement hin zu „nachhaltiger“</a:t>
            </a:r>
          </a:p>
          <a:p>
            <a:pPr>
              <a:defRPr/>
            </a:pPr>
            <a:r>
              <a:rPr lang="de-DE" i="1" dirty="0"/>
              <a:t>Baumwolle kritisieren (nicht genau definiert, keine genauen Zahlen, keine</a:t>
            </a:r>
          </a:p>
          <a:p>
            <a:pPr>
              <a:defRPr/>
            </a:pPr>
            <a:r>
              <a:rPr lang="de-DE" i="1" dirty="0"/>
              <a:t>Abgrenzung von Bio-Baumwolle oder „besserer“ Baumwolle nach der </a:t>
            </a:r>
            <a:r>
              <a:rPr lang="de-DE" i="1" dirty="0" err="1"/>
              <a:t>Better</a:t>
            </a:r>
            <a:r>
              <a:rPr lang="de-DE" i="1" dirty="0"/>
              <a:t> Cotton Initiative,</a:t>
            </a:r>
          </a:p>
          <a:p>
            <a:pPr>
              <a:defRPr/>
            </a:pPr>
            <a:r>
              <a:rPr lang="de-DE" i="1" dirty="0"/>
              <a:t>die zwar eine Verbesserung zum konventionellen Anbau darstellt, jedoch keinen Bio-Landbau</a:t>
            </a:r>
          </a:p>
          <a:p>
            <a:pPr>
              <a:defRPr/>
            </a:pPr>
            <a:r>
              <a:rPr lang="de-DE" i="1" dirty="0"/>
              <a:t>impliziert, </a:t>
            </a:r>
            <a:r>
              <a:rPr lang="de-DE" i="1" dirty="0" err="1"/>
              <a:t>Conscious</a:t>
            </a:r>
            <a:r>
              <a:rPr lang="de-DE" i="1" dirty="0"/>
              <a:t> Collection wirbt mit Bio-Baumwolle, diese ist jedoch nicht zertifiziert,</a:t>
            </a:r>
          </a:p>
          <a:p>
            <a:pPr>
              <a:defRPr/>
            </a:pPr>
            <a:r>
              <a:rPr lang="de-DE" i="1" dirty="0"/>
              <a:t>Arbeitsbedingungen werden überhaupt nicht thematisiert).</a:t>
            </a:r>
          </a:p>
          <a:p>
            <a:pPr>
              <a:defRPr/>
            </a:pPr>
            <a:endParaRPr lang="de-DE" dirty="0"/>
          </a:p>
          <a:p>
            <a:pPr>
              <a:defRPr/>
            </a:pPr>
            <a:r>
              <a:rPr lang="de-DE" i="1" dirty="0"/>
              <a:t>Recycling: Hierbei kann ebenfalls kritisiert werden, dass es zwar unter dem Argument</a:t>
            </a:r>
          </a:p>
          <a:p>
            <a:pPr>
              <a:defRPr/>
            </a:pPr>
            <a:r>
              <a:rPr lang="de-DE" i="1" dirty="0"/>
              <a:t>der Ressourcenschonung durch H&amp;M vermarktet wird, letztlich jedoch dem Ziel dient,</a:t>
            </a:r>
          </a:p>
          <a:p>
            <a:pPr>
              <a:defRPr/>
            </a:pPr>
            <a:r>
              <a:rPr lang="de-DE" i="1" dirty="0"/>
              <a:t>den Konsum von Neuware (durch Warengutscheine und ein gutes Gewissen) anzukurbeln;</a:t>
            </a:r>
          </a:p>
          <a:p>
            <a:pPr>
              <a:defRPr/>
            </a:pPr>
            <a:r>
              <a:rPr lang="de-DE" i="1" dirty="0"/>
              <a:t>die gesammelten zurückgegebenen Kleidungsstücke werden kommerziellem</a:t>
            </a:r>
          </a:p>
          <a:p>
            <a:pPr>
              <a:defRPr/>
            </a:pPr>
            <a:r>
              <a:rPr lang="de-DE" i="1" dirty="0"/>
              <a:t>Altkleidungshändlern weitervermittelt.</a:t>
            </a:r>
            <a:endParaRPr lang="de-DE" dirty="0"/>
          </a:p>
          <a:p>
            <a:pPr>
              <a:defRPr/>
            </a:pPr>
            <a:endParaRPr lang="de-DE" altLang="de-DE" i="1" dirty="0">
              <a:latin typeface="Times New Roman" panose="02020603050405020304" pitchFamily="18" charset="0"/>
            </a:endParaRPr>
          </a:p>
          <a:p>
            <a:pPr>
              <a:defRPr/>
            </a:pPr>
            <a:r>
              <a:rPr lang="de-DE" altLang="de-DE" i="1" dirty="0">
                <a:latin typeface="Times New Roman" panose="02020603050405020304" pitchFamily="18" charset="0"/>
              </a:rPr>
              <a:t>H&amp;M nennt keine Zahlen wie hoch der Anteil von Biobaumwolle oder recycelter Baumwolle</a:t>
            </a:r>
          </a:p>
          <a:p>
            <a:pPr>
              <a:defRPr/>
            </a:pPr>
            <a:r>
              <a:rPr lang="de-DE" altLang="de-DE" i="1" dirty="0">
                <a:latin typeface="Times New Roman" panose="02020603050405020304" pitchFamily="18" charset="0"/>
              </a:rPr>
              <a:t>am Gesamtsortiment ist, verweist auf die </a:t>
            </a:r>
            <a:r>
              <a:rPr lang="de-DE" altLang="de-DE" i="1" dirty="0" err="1">
                <a:latin typeface="Times New Roman" panose="02020603050405020304" pitchFamily="18" charset="0"/>
              </a:rPr>
              <a:t>Better</a:t>
            </a:r>
            <a:r>
              <a:rPr lang="de-DE" altLang="de-DE" i="1" dirty="0">
                <a:latin typeface="Times New Roman" panose="02020603050405020304" pitchFamily="18" charset="0"/>
              </a:rPr>
              <a:t> Cotton Initiative, die aber z.B. genmanipuliertes</a:t>
            </a:r>
          </a:p>
          <a:p>
            <a:pPr>
              <a:defRPr/>
            </a:pPr>
            <a:r>
              <a:rPr lang="de-DE" altLang="de-DE" i="1" dirty="0">
                <a:latin typeface="Times New Roman" panose="02020603050405020304" pitchFamily="18" charset="0"/>
              </a:rPr>
              <a:t>Saatgut und synthetische Pestizide erlaubt.</a:t>
            </a:r>
          </a:p>
          <a:p>
            <a:pPr>
              <a:defRPr/>
            </a:pPr>
            <a:r>
              <a:rPr lang="de-DE" altLang="de-DE" i="1" dirty="0">
                <a:latin typeface="Times New Roman" panose="02020603050405020304" pitchFamily="18" charset="0"/>
              </a:rPr>
              <a:t>Quelle: https://about.hm.com/en/sustainability/sustainable-fashion/materials/cotton.html, Zugriff 04.04.2019</a:t>
            </a:r>
            <a:endParaRPr lang="de-DE" altLang="de-DE" dirty="0">
              <a:latin typeface="Times New Roman" panose="02020603050405020304" pitchFamily="18" charset="0"/>
            </a:endParaRPr>
          </a:p>
          <a:p>
            <a:pPr>
              <a:defRPr/>
            </a:pPr>
            <a:endParaRPr lang="de-DE" altLang="de-DE" dirty="0">
              <a:latin typeface="Times New Roman" panose="02020603050405020304" pitchFamily="18" charset="0"/>
            </a:endParaRPr>
          </a:p>
        </p:txBody>
      </p:sp>
    </p:spTree>
    <p:extLst>
      <p:ext uri="{BB962C8B-B14F-4D97-AF65-F5344CB8AC3E}">
        <p14:creationId xmlns:p14="http://schemas.microsoft.com/office/powerpoint/2010/main" val="1737546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9CFB80BA-6AEE-4142-87F7-E123357D62F2}" type="slidenum">
              <a:rPr lang="de-DE" altLang="de-DE" sz="1200" smtClean="0">
                <a:solidFill>
                  <a:srgbClr val="000000"/>
                </a:solidFill>
              </a:rPr>
              <a:pPr/>
              <a:t>23</a:t>
            </a:fld>
            <a:endParaRPr lang="de-DE" altLang="de-DE" sz="1200" smtClean="0">
              <a:solidFill>
                <a:srgbClr val="000000"/>
              </a:solidFill>
            </a:endParaRPr>
          </a:p>
        </p:txBody>
      </p:sp>
      <p:sp>
        <p:nvSpPr>
          <p:cNvPr id="71683"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en-US" altLang="de-DE" sz="1200">
                <a:solidFill>
                  <a:srgbClr val="000000"/>
                </a:solidFill>
                <a:latin typeface="Arial" panose="020B0604020202020204" pitchFamily="34" charset="0"/>
              </a:rPr>
              <a:t>Als Praxisbeispiel zu den kurzfristigen Handlungsmöglichkeiten eines Unternehmens, wenn es die Auswirkungen seiner Einkaufspraxis berücksichtigt, hier nun ein konkreter Fall</a:t>
            </a:r>
          </a:p>
          <a:p>
            <a:pPr eaLnBrk="1" hangingPunct="1">
              <a:spcBef>
                <a:spcPts val="450"/>
              </a:spcBef>
              <a:buSzPct val="100000"/>
            </a:pPr>
            <a:endParaRPr lang="en-US" altLang="de-DE" sz="1200">
              <a:solidFill>
                <a:srgbClr val="000000"/>
              </a:solidFill>
              <a:latin typeface="Arial" panose="020B0604020202020204" pitchFamily="34" charset="0"/>
            </a:endParaRPr>
          </a:p>
          <a:p>
            <a:pPr eaLnBrk="1" hangingPunct="1">
              <a:spcBef>
                <a:spcPts val="450"/>
              </a:spcBef>
              <a:buSzPct val="100000"/>
            </a:pPr>
            <a:r>
              <a:rPr lang="en-US" altLang="de-DE" sz="1200">
                <a:solidFill>
                  <a:srgbClr val="000000"/>
                </a:solidFill>
                <a:latin typeface="Arial" panose="020B0604020202020204" pitchFamily="34" charset="0"/>
              </a:rPr>
              <a:t>Nur wenige Wochen vor der geplanten Lieferung gibt das Sales Team Alarm: aufgrund der Ergebnisse einer aktuellen Umfrage muss die Farbe gewechselt werden, ansonsten lässt sich das Produkt nicht verkaufen. Es soll trotzdem zum geplanten Termin in den Läden sein</a:t>
            </a:r>
          </a:p>
          <a:p>
            <a:pPr eaLnBrk="1" hangingPunct="1">
              <a:spcBef>
                <a:spcPts val="450"/>
              </a:spcBef>
              <a:buSzPct val="100000"/>
            </a:pPr>
            <a:endParaRPr lang="en-US" altLang="de-DE" sz="1200">
              <a:solidFill>
                <a:srgbClr val="000000"/>
              </a:solidFill>
              <a:latin typeface="Arial" panose="020B0604020202020204" pitchFamily="34" charset="0"/>
            </a:endParaRPr>
          </a:p>
          <a:p>
            <a:pPr eaLnBrk="1" hangingPunct="1">
              <a:spcBef>
                <a:spcPts val="450"/>
              </a:spcBef>
              <a:buSzPct val="100000"/>
            </a:pPr>
            <a:r>
              <a:rPr lang="en-US" altLang="de-DE" sz="1200" i="1">
                <a:solidFill>
                  <a:srgbClr val="000000"/>
                </a:solidFill>
                <a:latin typeface="Arial" panose="020B0604020202020204" pitchFamily="34" charset="0"/>
              </a:rPr>
              <a:t>Wie würden Sie entscheiden?</a:t>
            </a:r>
          </a:p>
          <a:p>
            <a:pPr eaLnBrk="1" hangingPunct="1">
              <a:spcBef>
                <a:spcPts val="450"/>
              </a:spcBef>
              <a:buSzPct val="100000"/>
            </a:pPr>
            <a:endParaRPr lang="en-US" altLang="de-DE" sz="1200">
              <a:solidFill>
                <a:srgbClr val="000000"/>
              </a:solidFill>
              <a:latin typeface="Arial" panose="020B0604020202020204" pitchFamily="34" charset="0"/>
            </a:endParaRPr>
          </a:p>
          <a:p>
            <a:pPr eaLnBrk="1" hangingPunct="1">
              <a:spcBef>
                <a:spcPts val="450"/>
              </a:spcBef>
              <a:buSzPct val="100000"/>
            </a:pPr>
            <a:endParaRPr lang="en-US" altLang="de-DE" sz="1200">
              <a:solidFill>
                <a:srgbClr val="000000"/>
              </a:solidFill>
              <a:latin typeface="Arial" panose="020B0604020202020204" pitchFamily="34" charset="0"/>
            </a:endParaRPr>
          </a:p>
        </p:txBody>
      </p:sp>
      <p:sp>
        <p:nvSpPr>
          <p:cNvPr id="71685"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5241B4F1-05D1-4D65-B5B9-1E27FB814C11}" type="slidenum">
              <a:rPr lang="de-DE" altLang="de-DE" sz="1200">
                <a:solidFill>
                  <a:srgbClr val="003366"/>
                </a:solidFill>
              </a:rPr>
              <a:pPr algn="r" eaLnBrk="1" hangingPunct="1">
                <a:buSzPct val="100000"/>
              </a:pPr>
              <a:t>23</a:t>
            </a:fld>
            <a:endParaRPr lang="de-DE" altLang="de-DE" sz="1200">
              <a:solidFill>
                <a:srgbClr val="003366"/>
              </a:solidFill>
            </a:endParaRPr>
          </a:p>
        </p:txBody>
      </p:sp>
      <p:sp>
        <p:nvSpPr>
          <p:cNvPr id="71686" name="Notizenplatzhalter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rPr>
              <a:t>Als Praxisbeispiel zu den kurzfristigen Handlungsmöglichkeiten eines Unternehmens,</a:t>
            </a:r>
          </a:p>
          <a:p>
            <a:r>
              <a:rPr lang="de-DE" altLang="de-DE" smtClean="0">
                <a:latin typeface="Times New Roman" panose="02020603050405020304" pitchFamily="18" charset="0"/>
              </a:rPr>
              <a:t>wenn es die Auswirkungen seiner Einkaufspraxis berücksichtigt, hier nun ein konkreter Fall:</a:t>
            </a:r>
          </a:p>
          <a:p>
            <a:r>
              <a:rPr lang="de-DE" altLang="de-DE" smtClean="0">
                <a:latin typeface="Times New Roman" panose="02020603050405020304" pitchFamily="18" charset="0"/>
              </a:rPr>
              <a:t>Nur wenige Wochen vor der geplanten Lieferung gibt das Sales Team Alarm: aufgrund der</a:t>
            </a:r>
          </a:p>
          <a:p>
            <a:r>
              <a:rPr lang="de-DE" altLang="de-DE" smtClean="0">
                <a:latin typeface="Times New Roman" panose="02020603050405020304" pitchFamily="18" charset="0"/>
              </a:rPr>
              <a:t>Ergebnisse einer aktuellen Umfrage muss die Farbe gewechselt werden, ansonsten lässt sich</a:t>
            </a:r>
          </a:p>
          <a:p>
            <a:r>
              <a:rPr lang="de-DE" altLang="de-DE" smtClean="0">
                <a:latin typeface="Times New Roman" panose="02020603050405020304" pitchFamily="18" charset="0"/>
              </a:rPr>
              <a:t>das Produkt nicht verkaufen. Es soll trotzdem zum geplanten Termin in den Läden sein.</a:t>
            </a:r>
          </a:p>
          <a:p>
            <a:endParaRPr lang="de-DE" altLang="de-DE" smtClean="0">
              <a:latin typeface="Times New Roman" panose="02020603050405020304" pitchFamily="18" charset="0"/>
            </a:endParaRPr>
          </a:p>
          <a:p>
            <a:r>
              <a:rPr lang="de-DE" altLang="de-DE" smtClean="0">
                <a:latin typeface="Times New Roman" panose="02020603050405020304" pitchFamily="18" charset="0"/>
              </a:rPr>
              <a:t>Wie würden Sie entscheiden?</a:t>
            </a:r>
          </a:p>
        </p:txBody>
      </p:sp>
    </p:spTree>
    <p:extLst>
      <p:ext uri="{BB962C8B-B14F-4D97-AF65-F5344CB8AC3E}">
        <p14:creationId xmlns:p14="http://schemas.microsoft.com/office/powerpoint/2010/main" val="3275108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DCE2F650-E851-46BF-B16E-261357EE3A30}" type="slidenum">
              <a:rPr lang="de-DE" altLang="de-DE" sz="1200" smtClean="0">
                <a:solidFill>
                  <a:srgbClr val="000000"/>
                </a:solidFill>
              </a:rPr>
              <a:pPr/>
              <a:t>24</a:t>
            </a:fld>
            <a:endParaRPr lang="de-DE" altLang="de-DE" sz="1200" smtClean="0">
              <a:solidFill>
                <a:srgbClr val="000000"/>
              </a:solidFill>
            </a:endParaRPr>
          </a:p>
        </p:txBody>
      </p:sp>
      <p:sp>
        <p:nvSpPr>
          <p:cNvPr id="73731"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en-US" altLang="de-DE" sz="1200">
                <a:solidFill>
                  <a:srgbClr val="000000"/>
                </a:solidFill>
                <a:latin typeface="Arial" panose="020B0604020202020204" pitchFamily="34" charset="0"/>
              </a:rPr>
              <a:t>Als Praxisbeispiel zu den kurzfristigen Handlungsmöglichkeiten eines Unternehmens, wenn es die Auswirkungen seiner Einkaufspraxis berücksichtigt, hier nun ein</a:t>
            </a:r>
          </a:p>
          <a:p>
            <a:pPr eaLnBrk="1" hangingPunct="1">
              <a:spcBef>
                <a:spcPts val="450"/>
              </a:spcBef>
              <a:buSzPct val="100000"/>
            </a:pPr>
            <a:endParaRPr lang="en-US" altLang="de-DE" sz="1200">
              <a:solidFill>
                <a:srgbClr val="000000"/>
              </a:solidFill>
              <a:latin typeface="Arial" panose="020B0604020202020204" pitchFamily="34" charset="0"/>
            </a:endParaRPr>
          </a:p>
          <a:p>
            <a:pPr eaLnBrk="1" hangingPunct="1">
              <a:spcBef>
                <a:spcPts val="450"/>
              </a:spcBef>
              <a:buSzPct val="100000"/>
            </a:pPr>
            <a:r>
              <a:rPr lang="en-US" altLang="de-DE" sz="1200">
                <a:solidFill>
                  <a:srgbClr val="000000"/>
                </a:solidFill>
                <a:latin typeface="Arial" panose="020B0604020202020204" pitchFamily="34" charset="0"/>
              </a:rPr>
              <a:t>Vermutlich entscheiden wir als Firma in den meisten Fällen für den Farbwechsel, denn als Firma wollen wir unsere Produkte ja verkaufen.</a:t>
            </a:r>
          </a:p>
          <a:p>
            <a:pPr eaLnBrk="1" hangingPunct="1">
              <a:spcBef>
                <a:spcPts val="450"/>
              </a:spcBef>
              <a:buSzPct val="100000"/>
            </a:pPr>
            <a:endParaRPr lang="en-US" altLang="de-DE" sz="1200">
              <a:solidFill>
                <a:srgbClr val="000000"/>
              </a:solidFill>
              <a:latin typeface="Arial" panose="020B0604020202020204" pitchFamily="34" charset="0"/>
            </a:endParaRPr>
          </a:p>
          <a:p>
            <a:pPr eaLnBrk="1" hangingPunct="1">
              <a:spcBef>
                <a:spcPts val="450"/>
              </a:spcBef>
              <a:buSzPct val="100000"/>
            </a:pPr>
            <a:r>
              <a:rPr lang="en-US" altLang="de-DE" sz="1200">
                <a:solidFill>
                  <a:srgbClr val="000000"/>
                </a:solidFill>
                <a:latin typeface="Arial" panose="020B0604020202020204" pitchFamily="34" charset="0"/>
              </a:rPr>
              <a:t>Welche Konseuqenzen zieht das nach sich? </a:t>
            </a:r>
          </a:p>
          <a:p>
            <a:pPr eaLnBrk="1" hangingPunct="1">
              <a:spcBef>
                <a:spcPts val="450"/>
              </a:spcBef>
              <a:buSzPct val="100000"/>
            </a:pPr>
            <a:endParaRPr lang="en-US" altLang="de-DE" sz="1200">
              <a:solidFill>
                <a:srgbClr val="000000"/>
              </a:solidFill>
              <a:latin typeface="Arial" panose="020B0604020202020204" pitchFamily="34" charset="0"/>
            </a:endParaRPr>
          </a:p>
          <a:p>
            <a:pPr eaLnBrk="1" hangingPunct="1">
              <a:spcBef>
                <a:spcPts val="450"/>
              </a:spcBef>
              <a:buSzPct val="100000"/>
            </a:pPr>
            <a:r>
              <a:rPr lang="en-US" altLang="de-DE" sz="1200">
                <a:solidFill>
                  <a:srgbClr val="000000"/>
                </a:solidFill>
                <a:latin typeface="Arial" panose="020B0604020202020204" pitchFamily="34" charset="0"/>
              </a:rPr>
              <a:t>Für uns als Firma: die Verkaufszahlen und Gewinne werden gute Zahlen liefern, </a:t>
            </a:r>
          </a:p>
          <a:p>
            <a:pPr eaLnBrk="1" hangingPunct="1">
              <a:spcBef>
                <a:spcPts val="450"/>
              </a:spcBef>
              <a:buSzPct val="100000"/>
            </a:pPr>
            <a:endParaRPr lang="en-US" altLang="de-DE" sz="1200">
              <a:solidFill>
                <a:srgbClr val="000000"/>
              </a:solidFill>
              <a:latin typeface="Arial" panose="020B0604020202020204" pitchFamily="34" charset="0"/>
            </a:endParaRPr>
          </a:p>
          <a:p>
            <a:pPr eaLnBrk="1" hangingPunct="1">
              <a:spcBef>
                <a:spcPts val="450"/>
              </a:spcBef>
              <a:buSzPct val="100000"/>
            </a:pPr>
            <a:r>
              <a:rPr lang="en-US" altLang="de-DE" sz="1200">
                <a:solidFill>
                  <a:srgbClr val="000000"/>
                </a:solidFill>
                <a:latin typeface="Arial" panose="020B0604020202020204" pitchFamily="34" charset="0"/>
              </a:rPr>
              <a:t>Aber: es wird einen negativen Einfluss auf die NäherInnen am Anfang der Produktionskette geben</a:t>
            </a:r>
          </a:p>
          <a:p>
            <a:pPr eaLnBrk="1" hangingPunct="1">
              <a:spcBef>
                <a:spcPts val="450"/>
              </a:spcBef>
              <a:buSzPct val="100000"/>
            </a:pPr>
            <a:endParaRPr lang="en-US" altLang="de-DE" sz="1200">
              <a:solidFill>
                <a:srgbClr val="000000"/>
              </a:solidFill>
              <a:latin typeface="Arial" panose="020B0604020202020204" pitchFamily="34" charset="0"/>
            </a:endParaRPr>
          </a:p>
          <a:p>
            <a:pPr eaLnBrk="1" hangingPunct="1">
              <a:spcBef>
                <a:spcPts val="450"/>
              </a:spcBef>
              <a:buSzPct val="100000"/>
            </a:pPr>
            <a:r>
              <a:rPr lang="en-US" altLang="de-DE" sz="1200" i="1">
                <a:solidFill>
                  <a:srgbClr val="000000"/>
                </a:solidFill>
                <a:latin typeface="Arial" panose="020B0604020202020204" pitchFamily="34" charset="0"/>
              </a:rPr>
              <a:t>Welchen?</a:t>
            </a:r>
          </a:p>
          <a:p>
            <a:pPr eaLnBrk="1" hangingPunct="1">
              <a:spcBef>
                <a:spcPts val="450"/>
              </a:spcBef>
              <a:buSzPct val="100000"/>
            </a:pPr>
            <a:endParaRPr lang="en-US" altLang="de-DE" sz="1200" i="1">
              <a:solidFill>
                <a:srgbClr val="000000"/>
              </a:solidFill>
              <a:latin typeface="Arial" panose="020B0604020202020204" pitchFamily="34" charset="0"/>
            </a:endParaRPr>
          </a:p>
          <a:p>
            <a:pPr eaLnBrk="1" hangingPunct="1">
              <a:spcBef>
                <a:spcPts val="450"/>
              </a:spcBef>
              <a:buSzPct val="100000"/>
            </a:pPr>
            <a:r>
              <a:rPr lang="en-US" altLang="de-DE" sz="1200">
                <a:solidFill>
                  <a:srgbClr val="000000"/>
                </a:solidFill>
                <a:latin typeface="Arial" panose="020B0604020202020204" pitchFamily="34" charset="0"/>
              </a:rPr>
              <a:t>Die Kehrseite unserer Entscheidung:</a:t>
            </a:r>
          </a:p>
          <a:p>
            <a:pPr eaLnBrk="1" hangingPunct="1">
              <a:spcBef>
                <a:spcPts val="450"/>
              </a:spcBef>
              <a:buSzPct val="100000"/>
            </a:pPr>
            <a:endParaRPr lang="en-US" altLang="de-DE" sz="1200">
              <a:solidFill>
                <a:srgbClr val="000000"/>
              </a:solidFill>
              <a:latin typeface="Arial" panose="020B0604020202020204" pitchFamily="34" charset="0"/>
            </a:endParaRPr>
          </a:p>
          <a:p>
            <a:pPr eaLnBrk="1" hangingPunct="1">
              <a:spcBef>
                <a:spcPts val="450"/>
              </a:spcBef>
              <a:buSzPct val="100000"/>
            </a:pPr>
            <a:r>
              <a:rPr lang="en-US" altLang="de-DE" sz="1200">
                <a:solidFill>
                  <a:srgbClr val="000000"/>
                </a:solidFill>
                <a:latin typeface="Arial" panose="020B0604020202020204" pitchFamily="34" charset="0"/>
              </a:rPr>
              <a:t>Großer Zeitdurck vor dem Liefertermin führt häufig dazu, dass Menschen zu übermäßigen, schlecht bezahlten Überstunden bezahlt werden. Z.B. die Näherin Shima hier als Beispiel: Ihr Arbeitstag beginnt eigentlich umd 8 und endet umd 18 Uhr, aber ihre tatsächliche Arbeitszeit beträgt weit mehr, manchmal 100 Stunden pro Woche!</a:t>
            </a:r>
          </a:p>
          <a:p>
            <a:pPr eaLnBrk="1" hangingPunct="1">
              <a:spcBef>
                <a:spcPts val="450"/>
              </a:spcBef>
              <a:buSzPct val="100000"/>
            </a:pPr>
            <a:r>
              <a:rPr lang="en-US" altLang="de-DE" sz="1200">
                <a:solidFill>
                  <a:srgbClr val="000000"/>
                </a:solidFill>
                <a:latin typeface="Arial" panose="020B0604020202020204" pitchFamily="34" charset="0"/>
              </a:rPr>
              <a:t>Wenn sie z.B. 16 Stunden am Tag arbeitet, bleibt keine Zeit mehr für ihre Familie oder Erholung, noch nicht einmal für ausreichend Schlaf. Lange Arbeitszeiten verschlechtern auch die Qualität der geleisteten Arbeit und die Sicherheit der ARbeiterInnen, die meisten Unfälle passieren in Überstunden. </a:t>
            </a:r>
          </a:p>
          <a:p>
            <a:pPr eaLnBrk="1" hangingPunct="1">
              <a:spcBef>
                <a:spcPts val="450"/>
              </a:spcBef>
              <a:buSzPct val="100000"/>
            </a:pPr>
            <a:r>
              <a:rPr lang="en-US" altLang="de-DE" sz="1200">
                <a:solidFill>
                  <a:srgbClr val="000000"/>
                </a:solidFill>
                <a:latin typeface="Arial" panose="020B0604020202020204" pitchFamily="34" charset="0"/>
              </a:rPr>
              <a:t>Shima zahlt also den Preis für die guten Verkaufszahlen…</a:t>
            </a:r>
          </a:p>
          <a:p>
            <a:pPr eaLnBrk="1" hangingPunct="1">
              <a:spcBef>
                <a:spcPts val="450"/>
              </a:spcBef>
              <a:buSzPct val="100000"/>
            </a:pPr>
            <a:endParaRPr lang="en-US" altLang="de-DE" sz="1200">
              <a:solidFill>
                <a:srgbClr val="000000"/>
              </a:solidFill>
              <a:latin typeface="Arial" panose="020B0604020202020204" pitchFamily="34" charset="0"/>
            </a:endParaRPr>
          </a:p>
          <a:p>
            <a:pPr eaLnBrk="1" hangingPunct="1">
              <a:spcBef>
                <a:spcPts val="450"/>
              </a:spcBef>
              <a:buSzPct val="100000"/>
            </a:pPr>
            <a:r>
              <a:rPr lang="en-US" altLang="de-DE" sz="1200">
                <a:solidFill>
                  <a:srgbClr val="000000"/>
                </a:solidFill>
                <a:latin typeface="Arial" panose="020B0604020202020204" pitchFamily="34" charset="0"/>
              </a:rPr>
              <a:t>Um zu überlegen, wie die negativen Auswirkungen auf sie reduziert werden könnten, müssen wir verstehen, wodurch Überstunden entstehen?</a:t>
            </a:r>
          </a:p>
          <a:p>
            <a:pPr eaLnBrk="1" hangingPunct="1">
              <a:spcBef>
                <a:spcPts val="450"/>
              </a:spcBef>
              <a:buSzPct val="100000"/>
            </a:pPr>
            <a:r>
              <a:rPr lang="en-US" altLang="de-DE" sz="1200" i="1">
                <a:solidFill>
                  <a:srgbClr val="000000"/>
                </a:solidFill>
                <a:latin typeface="Arial" panose="020B0604020202020204" pitchFamily="34" charset="0"/>
              </a:rPr>
              <a:t>Was sind grob die Mechanismen?</a:t>
            </a:r>
          </a:p>
          <a:p>
            <a:pPr eaLnBrk="1" hangingPunct="1">
              <a:spcBef>
                <a:spcPts val="450"/>
              </a:spcBef>
              <a:buSzPct val="100000"/>
            </a:pPr>
            <a:endParaRPr lang="en-US" altLang="de-DE" sz="1200" i="1">
              <a:solidFill>
                <a:srgbClr val="000000"/>
              </a:solidFill>
              <a:latin typeface="Arial" panose="020B0604020202020204" pitchFamily="34" charset="0"/>
            </a:endParaRPr>
          </a:p>
          <a:p>
            <a:pPr eaLnBrk="1" hangingPunct="1">
              <a:spcBef>
                <a:spcPts val="450"/>
              </a:spcBef>
              <a:buSzPct val="100000"/>
            </a:pPr>
            <a:r>
              <a:rPr lang="en-US" altLang="de-DE" sz="1200">
                <a:solidFill>
                  <a:srgbClr val="000000"/>
                </a:solidFill>
                <a:latin typeface="Arial" panose="020B0604020202020204" pitchFamily="34" charset="0"/>
              </a:rPr>
              <a:t>Faktoren, die zu möglichen Überstunden beitragen sind:</a:t>
            </a:r>
          </a:p>
          <a:p>
            <a:pPr eaLnBrk="1" hangingPunct="1">
              <a:spcBef>
                <a:spcPts val="450"/>
              </a:spcBef>
              <a:buSzPct val="100000"/>
            </a:pPr>
            <a:r>
              <a:rPr lang="en-US" altLang="de-DE" sz="1200">
                <a:solidFill>
                  <a:srgbClr val="000000"/>
                </a:solidFill>
                <a:latin typeface="Arial" panose="020B0604020202020204" pitchFamily="34" charset="0"/>
              </a:rPr>
              <a:t>Wenn der Verschiffungszeitpunkt eingehalten werden soll, reduziert der späte Farbwechsel die zur Verfügung stehende Produktionszeit: neuer Stoff muss bestellt und getestet werden UND der ursprünglich vorgesehene Produktionsslot kann dadurch nicht mehr genutzt werden, ein neuer muss geschaffen werden, vermutlich nachts.</a:t>
            </a:r>
          </a:p>
          <a:p>
            <a:pPr eaLnBrk="1" hangingPunct="1">
              <a:spcBef>
                <a:spcPts val="450"/>
              </a:spcBef>
              <a:buSzPct val="100000"/>
            </a:pPr>
            <a:r>
              <a:rPr lang="en-US" altLang="de-DE" sz="1200">
                <a:solidFill>
                  <a:srgbClr val="000000"/>
                </a:solidFill>
                <a:latin typeface="Arial" panose="020B0604020202020204" pitchFamily="34" charset="0"/>
              </a:rPr>
              <a:t>Diese Überlegungen sind natürlich vereinfacht, aber spiegeln zentrale Probleme bei späten Änderungen in der Bestellung wieder.</a:t>
            </a:r>
          </a:p>
          <a:p>
            <a:pPr eaLnBrk="1" hangingPunct="1">
              <a:spcBef>
                <a:spcPts val="450"/>
              </a:spcBef>
              <a:buSzPct val="100000"/>
            </a:pPr>
            <a:r>
              <a:rPr lang="en-US" altLang="de-DE" sz="1200" i="1">
                <a:solidFill>
                  <a:srgbClr val="000000"/>
                </a:solidFill>
                <a:latin typeface="Arial" panose="020B0604020202020204" pitchFamily="34" charset="0"/>
              </a:rPr>
              <a:t>Welche Handlungsmöglichkeiten haben wir als Unternehmen, um die Produktionszeit zu verlängern oder die negativen Auswirkungen unserer Änderung gering zu halten?</a:t>
            </a:r>
          </a:p>
          <a:p>
            <a:pPr eaLnBrk="1" hangingPunct="1">
              <a:spcBef>
                <a:spcPts val="450"/>
              </a:spcBef>
              <a:buSzPct val="100000"/>
            </a:pPr>
            <a:endParaRPr lang="en-US" altLang="de-DE" sz="1200" i="1">
              <a:solidFill>
                <a:srgbClr val="000000"/>
              </a:solidFill>
              <a:latin typeface="Arial" panose="020B0604020202020204" pitchFamily="34" charset="0"/>
            </a:endParaRPr>
          </a:p>
        </p:txBody>
      </p:sp>
      <p:sp>
        <p:nvSpPr>
          <p:cNvPr id="73733"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01F11446-0449-4336-8631-A15FE18821E6}" type="slidenum">
              <a:rPr lang="de-DE" altLang="de-DE" sz="1200">
                <a:solidFill>
                  <a:srgbClr val="003366"/>
                </a:solidFill>
              </a:rPr>
              <a:pPr algn="r" eaLnBrk="1" hangingPunct="1">
                <a:buSzPct val="100000"/>
              </a:pPr>
              <a:t>24</a:t>
            </a:fld>
            <a:endParaRPr lang="de-DE" altLang="de-DE" sz="1200">
              <a:solidFill>
                <a:srgbClr val="003366"/>
              </a:solidFill>
            </a:endParaRPr>
          </a:p>
        </p:txBody>
      </p:sp>
      <p:sp>
        <p:nvSpPr>
          <p:cNvPr id="73734" name="Notizenplatzhalter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rPr>
              <a:t>Vermutlich entscheiden wir uns als für den Farbwechsel, denn als Unternehmen</a:t>
            </a:r>
          </a:p>
          <a:p>
            <a:r>
              <a:rPr lang="de-DE" altLang="de-DE" smtClean="0">
                <a:latin typeface="Times New Roman" panose="02020603050405020304" pitchFamily="18" charset="0"/>
              </a:rPr>
              <a:t>wollen wir unsere Produkte ja verkaufen.</a:t>
            </a:r>
          </a:p>
          <a:p>
            <a:r>
              <a:rPr lang="de-DE" altLang="de-DE" smtClean="0">
                <a:latin typeface="Times New Roman" panose="02020603050405020304" pitchFamily="18" charset="0"/>
              </a:rPr>
              <a:t>Welche Konsequenzen zieht das nach sich?</a:t>
            </a:r>
          </a:p>
          <a:p>
            <a:r>
              <a:rPr lang="de-DE" altLang="de-DE" smtClean="0">
                <a:latin typeface="Times New Roman" panose="02020603050405020304" pitchFamily="18" charset="0"/>
              </a:rPr>
              <a:t>Für uns als Firma: die Verkaufszahlen und Gewinne werden hoch sein</a:t>
            </a:r>
          </a:p>
          <a:p>
            <a:r>
              <a:rPr lang="de-DE" altLang="de-DE" smtClean="0">
                <a:latin typeface="Times New Roman" panose="02020603050405020304" pitchFamily="18" charset="0"/>
              </a:rPr>
              <a:t>Jedoch: negativen Einfluss für die Näher_innen am Anfang der Produktionskette</a:t>
            </a:r>
          </a:p>
          <a:p>
            <a:endParaRPr lang="de-DE" altLang="de-DE" i="1" smtClean="0">
              <a:latin typeface="Times New Roman" panose="02020603050405020304" pitchFamily="18" charset="0"/>
            </a:endParaRPr>
          </a:p>
          <a:p>
            <a:r>
              <a:rPr lang="de-DE" altLang="de-DE" smtClean="0">
                <a:latin typeface="Times New Roman" panose="02020603050405020304" pitchFamily="18" charset="0"/>
              </a:rPr>
              <a:t>Wie sieht dieser negativen Einfluss aus?</a:t>
            </a:r>
          </a:p>
          <a:p>
            <a:r>
              <a:rPr lang="de-DE" altLang="de-DE" smtClean="0">
                <a:latin typeface="Times New Roman" panose="02020603050405020304" pitchFamily="18" charset="0"/>
              </a:rPr>
              <a:t>Großer Zeitdruck vor dem Liefertermin führt häufig dazu, dass Menschen</a:t>
            </a:r>
          </a:p>
          <a:p>
            <a:r>
              <a:rPr lang="de-DE" altLang="de-DE" smtClean="0">
                <a:latin typeface="Times New Roman" panose="02020603050405020304" pitchFamily="18" charset="0"/>
              </a:rPr>
              <a:t>zu übermäßigen, schlecht bezahlten Überstunden gezwungen werden.</a:t>
            </a:r>
          </a:p>
          <a:p>
            <a:r>
              <a:rPr lang="de-DE" altLang="de-DE" smtClean="0">
                <a:latin typeface="Times New Roman" panose="02020603050405020304" pitchFamily="18" charset="0"/>
              </a:rPr>
              <a:t>Näherin Shima hier als Beispiel: Ihr Arbeitstag beginnt eigentlich um 8 und endet</a:t>
            </a:r>
          </a:p>
          <a:p>
            <a:r>
              <a:rPr lang="de-DE" altLang="de-DE" smtClean="0">
                <a:latin typeface="Times New Roman" panose="02020603050405020304" pitchFamily="18" charset="0"/>
              </a:rPr>
              <a:t>um 18 Uhr, aber ihre tatsächliche Arbeitszeit beträgt weit mehr, manchmal 100 Stunden</a:t>
            </a:r>
          </a:p>
          <a:p>
            <a:r>
              <a:rPr lang="de-DE" altLang="de-DE" smtClean="0">
                <a:latin typeface="Times New Roman" panose="02020603050405020304" pitchFamily="18" charset="0"/>
              </a:rPr>
              <a:t>pro Woche. Wenn sie z.B. 16 Stunden am Tag arbeitet, bleibt keine Zeit mehr für ihre</a:t>
            </a:r>
          </a:p>
          <a:p>
            <a:r>
              <a:rPr lang="de-DE" altLang="de-DE" smtClean="0">
                <a:latin typeface="Times New Roman" panose="02020603050405020304" pitchFamily="18" charset="0"/>
              </a:rPr>
              <a:t>Familie oder Erholung, noch nicht einmal für ausreichend Schlaf. Lange Arbeitszeiten</a:t>
            </a:r>
          </a:p>
          <a:p>
            <a:r>
              <a:rPr lang="de-DE" altLang="de-DE" smtClean="0">
                <a:latin typeface="Times New Roman" panose="02020603050405020304" pitchFamily="18" charset="0"/>
              </a:rPr>
              <a:t>verschlechtern auch die Qualität der geleisteten Arbeit und die Sicherheit der Arbeiter_innen.</a:t>
            </a:r>
          </a:p>
          <a:p>
            <a:r>
              <a:rPr lang="de-DE" altLang="de-DE" smtClean="0">
                <a:latin typeface="Times New Roman" panose="02020603050405020304" pitchFamily="18" charset="0"/>
              </a:rPr>
              <a:t>Die meisten Unfälle passieren während der Überstunden. Shima zahlt also den Preis</a:t>
            </a:r>
          </a:p>
          <a:p>
            <a:r>
              <a:rPr lang="de-DE" altLang="de-DE" smtClean="0">
                <a:latin typeface="Times New Roman" panose="02020603050405020304" pitchFamily="18" charset="0"/>
              </a:rPr>
              <a:t>für die guten Verkaufszahlen</a:t>
            </a:r>
          </a:p>
          <a:p>
            <a:endParaRPr lang="de-DE" altLang="de-DE" smtClean="0">
              <a:latin typeface="Times New Roman" panose="02020603050405020304" pitchFamily="18" charset="0"/>
            </a:endParaRPr>
          </a:p>
          <a:p>
            <a:r>
              <a:rPr lang="de-DE" altLang="de-DE" smtClean="0">
                <a:latin typeface="Times New Roman" panose="02020603050405020304" pitchFamily="18" charset="0"/>
              </a:rPr>
              <a:t>Um zu überlegen, wie die negativen Auswirkungen auf sie reduziert werden könnten,</a:t>
            </a:r>
          </a:p>
          <a:p>
            <a:r>
              <a:rPr lang="de-DE" altLang="de-DE" smtClean="0">
                <a:latin typeface="Times New Roman" panose="02020603050405020304" pitchFamily="18" charset="0"/>
              </a:rPr>
              <a:t>müssen wir verstehen, wodurch Überstunden entstehen?</a:t>
            </a:r>
          </a:p>
          <a:p>
            <a:endParaRPr lang="de-DE" altLang="de-DE" i="1" smtClean="0">
              <a:latin typeface="Times New Roman" panose="02020603050405020304" pitchFamily="18" charset="0"/>
            </a:endParaRPr>
          </a:p>
          <a:p>
            <a:r>
              <a:rPr lang="de-DE" altLang="de-DE" smtClean="0">
                <a:latin typeface="Times New Roman" panose="02020603050405020304" pitchFamily="18" charset="0"/>
              </a:rPr>
              <a:t>Was sind die groben Mechanismen?</a:t>
            </a:r>
          </a:p>
          <a:p>
            <a:r>
              <a:rPr lang="de-DE" altLang="de-DE" smtClean="0">
                <a:latin typeface="Times New Roman" panose="02020603050405020304" pitchFamily="18" charset="0"/>
              </a:rPr>
              <a:t>Faktoren, die zu möglichen Überstunden beitragen: wenn der Verschiffungszeitpunkt</a:t>
            </a:r>
          </a:p>
          <a:p>
            <a:r>
              <a:rPr lang="de-DE" altLang="de-DE" smtClean="0">
                <a:latin typeface="Times New Roman" panose="02020603050405020304" pitchFamily="18" charset="0"/>
              </a:rPr>
              <a:t>eingehalten werden soll, reduziert der späte Farbwechsel die zur Verfügung stehende</a:t>
            </a:r>
          </a:p>
          <a:p>
            <a:r>
              <a:rPr lang="de-DE" altLang="de-DE" smtClean="0">
                <a:latin typeface="Times New Roman" panose="02020603050405020304" pitchFamily="18" charset="0"/>
              </a:rPr>
              <a:t>Produktionszeit: neuer Stoff muss bestellt und getestet werden UND der ursprünglich</a:t>
            </a:r>
          </a:p>
          <a:p>
            <a:r>
              <a:rPr lang="de-DE" altLang="de-DE" smtClean="0">
                <a:latin typeface="Times New Roman" panose="02020603050405020304" pitchFamily="18" charset="0"/>
              </a:rPr>
              <a:t>vorgesehene Produktionsslot kann dadurch nicht mehr genutzt werden, ein neuer</a:t>
            </a:r>
          </a:p>
          <a:p>
            <a:r>
              <a:rPr lang="de-DE" altLang="de-DE" smtClean="0">
                <a:latin typeface="Times New Roman" panose="02020603050405020304" pitchFamily="18" charset="0"/>
              </a:rPr>
              <a:t>muss geschaffen werden, vermutlich nachts.</a:t>
            </a:r>
          </a:p>
          <a:p>
            <a:endParaRPr lang="de-DE" altLang="de-DE" smtClean="0">
              <a:latin typeface="Times New Roman" panose="02020603050405020304" pitchFamily="18" charset="0"/>
            </a:endParaRPr>
          </a:p>
          <a:p>
            <a:r>
              <a:rPr lang="de-DE" altLang="de-DE" smtClean="0">
                <a:latin typeface="Times New Roman" panose="02020603050405020304" pitchFamily="18" charset="0"/>
              </a:rPr>
              <a:t>Diese Überlegungen sind natürlich vereinfacht, aber spiegeln zentrale Probleme</a:t>
            </a:r>
          </a:p>
          <a:p>
            <a:r>
              <a:rPr lang="de-DE" altLang="de-DE" smtClean="0">
                <a:latin typeface="Times New Roman" panose="02020603050405020304" pitchFamily="18" charset="0"/>
              </a:rPr>
              <a:t>bei späten Änderungen in der Bestellung wieder.</a:t>
            </a:r>
          </a:p>
        </p:txBody>
      </p:sp>
    </p:spTree>
    <p:extLst>
      <p:ext uri="{BB962C8B-B14F-4D97-AF65-F5344CB8AC3E}">
        <p14:creationId xmlns:p14="http://schemas.microsoft.com/office/powerpoint/2010/main" val="2998256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D0E8A8FC-CD16-43F5-9C48-269301EA28F0}" type="slidenum">
              <a:rPr lang="de-DE" altLang="de-DE" sz="1200" smtClean="0">
                <a:solidFill>
                  <a:srgbClr val="000000"/>
                </a:solidFill>
              </a:rPr>
              <a:pPr/>
              <a:t>25</a:t>
            </a:fld>
            <a:endParaRPr lang="de-DE" altLang="de-DE" sz="1200" smtClean="0">
              <a:solidFill>
                <a:srgbClr val="000000"/>
              </a:solidFill>
            </a:endParaRPr>
          </a:p>
        </p:txBody>
      </p:sp>
      <p:sp>
        <p:nvSpPr>
          <p:cNvPr id="75779"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en-US" altLang="de-DE" sz="1200">
                <a:solidFill>
                  <a:srgbClr val="000000"/>
                </a:solidFill>
                <a:latin typeface="Arial" panose="020B0604020202020204" pitchFamily="34" charset="0"/>
              </a:rPr>
              <a:t>Was wären also Handlungsoptionen für uns als Firma, um die negativen Auswirkungen auf die Arbeitsbedingungen der NäherInnen so gering wie möglich zu halten?</a:t>
            </a:r>
          </a:p>
          <a:p>
            <a:pPr eaLnBrk="1" hangingPunct="1">
              <a:spcBef>
                <a:spcPts val="450"/>
              </a:spcBef>
              <a:buSzPct val="100000"/>
            </a:pPr>
            <a:endParaRPr lang="en-US" altLang="de-DE" sz="1200">
              <a:solidFill>
                <a:srgbClr val="000000"/>
              </a:solidFill>
              <a:latin typeface="Arial" panose="020B0604020202020204" pitchFamily="34" charset="0"/>
            </a:endParaRPr>
          </a:p>
          <a:p>
            <a:pPr eaLnBrk="1" hangingPunct="1">
              <a:spcBef>
                <a:spcPts val="450"/>
              </a:spcBef>
              <a:buClr>
                <a:srgbClr val="000000"/>
              </a:buClr>
              <a:buSzPct val="100000"/>
              <a:buFont typeface="Times New Roman" panose="02020603050405020304" pitchFamily="18" charset="0"/>
              <a:buAutoNum type="arabicPeriod"/>
            </a:pPr>
            <a:r>
              <a:rPr lang="en-US" altLang="de-DE" sz="1200">
                <a:solidFill>
                  <a:srgbClr val="000000"/>
                </a:solidFill>
                <a:latin typeface="Arial" panose="020B0604020202020204" pitchFamily="34" charset="0"/>
              </a:rPr>
              <a:t>Den Produzenten so rechtzeitig wie möglich informieren, sodass der ursprüngliche time-Slot bereits anders verplant werden kann: </a:t>
            </a:r>
          </a:p>
          <a:p>
            <a:pPr eaLnBrk="1" hangingPunct="1">
              <a:spcBef>
                <a:spcPts val="450"/>
              </a:spcBef>
              <a:buClr>
                <a:srgbClr val="000000"/>
              </a:buClr>
              <a:buSzPct val="100000"/>
              <a:buFont typeface="Times New Roman" panose="02020603050405020304" pitchFamily="18" charset="0"/>
              <a:buAutoNum type="arabicPeriod"/>
            </a:pPr>
            <a:r>
              <a:rPr lang="en-US" altLang="de-DE" sz="1200">
                <a:solidFill>
                  <a:srgbClr val="000000"/>
                </a:solidFill>
                <a:latin typeface="Arial" panose="020B0604020202020204" pitchFamily="34" charset="0"/>
              </a:rPr>
              <a:t>Zusätzliche Kosten kompensieren, sodass z.B. zusätzliche ArbeiterInnen eingestrellt werden können oder zumindest die Überstunden angemessen bezahlt (hier können Teile des Gewinns aus dem voraussichtlichen erfolgreichen Verkauf der Hosen in den neuen Farben weitergegeben werden, der ja auch beim Verbleib bei der alten Farbe geringer oder gar nicht vorhanden gewesen wäre)</a:t>
            </a:r>
          </a:p>
          <a:p>
            <a:pPr eaLnBrk="1" hangingPunct="1">
              <a:spcBef>
                <a:spcPts val="450"/>
              </a:spcBef>
              <a:buClr>
                <a:srgbClr val="000000"/>
              </a:buClr>
              <a:buSzPct val="100000"/>
              <a:buFont typeface="Times New Roman" panose="02020603050405020304" pitchFamily="18" charset="0"/>
              <a:buAutoNum type="arabicPeriod"/>
            </a:pPr>
            <a:r>
              <a:rPr lang="en-US" altLang="de-DE" sz="1200">
                <a:solidFill>
                  <a:srgbClr val="000000"/>
                </a:solidFill>
                <a:latin typeface="Arial" panose="020B0604020202020204" pitchFamily="34" charset="0"/>
              </a:rPr>
              <a:t>Luftfracht in Betracht ziehen, sodass der Auslieferungszeitpunkt für die Fabrik nach hinten verlagert werden kann – auch wenn dann wiederum ökologische Aspekte mit bedacht werden müssen</a:t>
            </a:r>
          </a:p>
          <a:p>
            <a:pPr eaLnBrk="1" hangingPunct="1">
              <a:spcBef>
                <a:spcPts val="450"/>
              </a:spcBef>
              <a:buClr>
                <a:srgbClr val="000000"/>
              </a:buClr>
              <a:buSzPct val="100000"/>
              <a:buFont typeface="Times New Roman" panose="02020603050405020304" pitchFamily="18" charset="0"/>
              <a:buAutoNum type="arabicPeriod"/>
            </a:pPr>
            <a:r>
              <a:rPr lang="en-US" altLang="de-DE" sz="1200">
                <a:solidFill>
                  <a:srgbClr val="000000"/>
                </a:solidFill>
                <a:latin typeface="Arial" panose="020B0604020202020204" pitchFamily="34" charset="0"/>
              </a:rPr>
              <a:t>Den Liefertermin an die Shops nach hinten verlagern, sodass mehr Zeit für die Produktion gewonnen wird</a:t>
            </a:r>
          </a:p>
          <a:p>
            <a:pPr eaLnBrk="1" hangingPunct="1">
              <a:spcBef>
                <a:spcPts val="450"/>
              </a:spcBef>
              <a:buClr>
                <a:srgbClr val="000000"/>
              </a:buClr>
              <a:buSzPct val="100000"/>
              <a:buFont typeface="Times New Roman" panose="02020603050405020304" pitchFamily="18" charset="0"/>
              <a:buAutoNum type="arabicPeriod"/>
            </a:pPr>
            <a:r>
              <a:rPr lang="en-US" altLang="de-DE" sz="1200">
                <a:solidFill>
                  <a:srgbClr val="000000"/>
                </a:solidFill>
                <a:latin typeface="Arial" panose="020B0604020202020204" pitchFamily="34" charset="0"/>
              </a:rPr>
              <a:t>Den gesamten Auftrag zurückziehen, was jedoch für alle nur Nachteile bedeutet: der Verkauf für uns ist gleich 0 und die Fabrik verliert den Auftrag, das ist auch für die ArbeiterInnen schlecht. Falls dies jedoch die einzige Option sein sollte, sollte die Fabrik für den Einnahmeausfall entschädigt werden, schließlich trägt sie keine Schuld an dem “notwendigen” Farbwechsel</a:t>
            </a:r>
          </a:p>
          <a:p>
            <a:pPr eaLnBrk="1" hangingPunct="1">
              <a:spcBef>
                <a:spcPts val="450"/>
              </a:spcBef>
              <a:buSzPct val="100000"/>
            </a:pPr>
            <a:endParaRPr lang="en-US" altLang="de-DE" sz="1200">
              <a:solidFill>
                <a:srgbClr val="000000"/>
              </a:solidFill>
              <a:latin typeface="Arial" panose="020B0604020202020204" pitchFamily="34" charset="0"/>
            </a:endParaRPr>
          </a:p>
          <a:p>
            <a:pPr eaLnBrk="1" hangingPunct="1">
              <a:spcBef>
                <a:spcPts val="450"/>
              </a:spcBef>
              <a:buSzPct val="100000"/>
            </a:pPr>
            <a:r>
              <a:rPr lang="en-US" altLang="de-DE" sz="1200">
                <a:solidFill>
                  <a:srgbClr val="000000"/>
                </a:solidFill>
                <a:latin typeface="Wingdings" panose="05000000000000000000" pitchFamily="2" charset="2"/>
              </a:rPr>
              <a:t></a:t>
            </a:r>
            <a:r>
              <a:rPr lang="en-US" altLang="de-DE" sz="1200">
                <a:solidFill>
                  <a:srgbClr val="000000"/>
                </a:solidFill>
                <a:latin typeface="Arial" panose="020B0604020202020204" pitchFamily="34" charset="0"/>
              </a:rPr>
              <a:t> Keine Option ist somit optimal, aber all diese Optionen zeigen, dass es durchaus Stellschrauben gibt, um die negativen Auswirkungen der Einkaufspraxis so gering wie möglich zu halten und den Einkauf so verantwortungsvoll wie möglich zu gestalten</a:t>
            </a:r>
          </a:p>
          <a:p>
            <a:pPr eaLnBrk="1" hangingPunct="1">
              <a:spcBef>
                <a:spcPts val="450"/>
              </a:spcBef>
              <a:buSzPct val="100000"/>
            </a:pPr>
            <a:r>
              <a:rPr lang="en-US" altLang="de-DE" sz="1200">
                <a:solidFill>
                  <a:srgbClr val="000000"/>
                </a:solidFill>
                <a:latin typeface="Arial" panose="020B0604020202020204" pitchFamily="34" charset="0"/>
              </a:rPr>
              <a:t>.</a:t>
            </a:r>
          </a:p>
        </p:txBody>
      </p:sp>
      <p:sp>
        <p:nvSpPr>
          <p:cNvPr id="75781"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7967E08C-B385-444A-A78C-9E660FAE1026}" type="slidenum">
              <a:rPr lang="de-DE" altLang="de-DE" sz="1200">
                <a:solidFill>
                  <a:srgbClr val="003366"/>
                </a:solidFill>
              </a:rPr>
              <a:pPr algn="r" eaLnBrk="1" hangingPunct="1">
                <a:buSzPct val="100000"/>
              </a:pPr>
              <a:t>25</a:t>
            </a:fld>
            <a:endParaRPr lang="de-DE" altLang="de-DE" sz="1200">
              <a:solidFill>
                <a:srgbClr val="003366"/>
              </a:solidFill>
            </a:endParaRPr>
          </a:p>
        </p:txBody>
      </p:sp>
      <p:sp>
        <p:nvSpPr>
          <p:cNvPr id="91142" name="Notizenplatzhalter 1"/>
          <p:cNvSpPr>
            <a:spLocks noGrp="1" noChangeArrowheads="1"/>
          </p:cNvSpPr>
          <p:nvPr>
            <p:ph type="body" idx="1"/>
          </p:nvPr>
        </p:nvSpPr>
        <p:spPr>
          <a:ln/>
        </p:spPr>
        <p:txBody>
          <a:bodyPr/>
          <a:lstStyle/>
          <a:p>
            <a:pPr>
              <a:defRPr/>
            </a:pPr>
            <a:r>
              <a:rPr lang="de-DE" altLang="de-DE" dirty="0">
                <a:latin typeface="Times New Roman" panose="02020603050405020304" pitchFamily="18" charset="0"/>
              </a:rPr>
              <a:t>Welche Handlungsmöglichkeiten haben wir als Unternehmen, um die Produktionszeit</a:t>
            </a:r>
          </a:p>
          <a:p>
            <a:pPr>
              <a:defRPr/>
            </a:pPr>
            <a:r>
              <a:rPr lang="de-DE" altLang="de-DE" dirty="0">
                <a:latin typeface="Times New Roman" panose="02020603050405020304" pitchFamily="18" charset="0"/>
              </a:rPr>
              <a:t>zu verlängern oder die negativen Auswirkungen unserer Änderung gering zu halten?</a:t>
            </a:r>
          </a:p>
          <a:p>
            <a:pPr marL="228600" indent="-228600">
              <a:buFont typeface="Times New Roman" panose="02020603050405020304" pitchFamily="18" charset="0"/>
              <a:buAutoNum type="arabicPeriod"/>
              <a:defRPr/>
            </a:pPr>
            <a:r>
              <a:rPr lang="de-DE" altLang="de-DE" dirty="0">
                <a:latin typeface="Times New Roman" panose="02020603050405020304" pitchFamily="18" charset="0"/>
              </a:rPr>
              <a:t>Den Produzenten so rechtzeitig wie möglich informieren, sodass der ursprüngliche</a:t>
            </a:r>
          </a:p>
          <a:p>
            <a:pPr marL="228600" indent="-228600">
              <a:buFont typeface="Times New Roman" panose="02020603050405020304" pitchFamily="18" charset="0"/>
              <a:buAutoNum type="arabicPeriod"/>
              <a:defRPr/>
            </a:pPr>
            <a:r>
              <a:rPr lang="de-DE" altLang="de-DE" dirty="0">
                <a:latin typeface="Times New Roman" panose="02020603050405020304" pitchFamily="18" charset="0"/>
              </a:rPr>
              <a:t>time-slot bereits anders verplant werden kann:</a:t>
            </a:r>
          </a:p>
          <a:p>
            <a:pPr>
              <a:defRPr/>
            </a:pPr>
            <a:r>
              <a:rPr lang="de-DE" altLang="de-DE" dirty="0">
                <a:latin typeface="Times New Roman" panose="02020603050405020304" pitchFamily="18" charset="0"/>
              </a:rPr>
              <a:t>2. Zusätzliche Kosten kompensieren, sodass z.B. zusätzliche ArbeiterInnen eingestellt</a:t>
            </a:r>
          </a:p>
          <a:p>
            <a:pPr>
              <a:defRPr/>
            </a:pPr>
            <a:r>
              <a:rPr lang="de-DE" altLang="de-DE" dirty="0">
                <a:latin typeface="Times New Roman" panose="02020603050405020304" pitchFamily="18" charset="0"/>
              </a:rPr>
              <a:t>werden können oder zumindest die Überstunden angemessen bezahlt (hier können Teile</a:t>
            </a:r>
          </a:p>
          <a:p>
            <a:pPr>
              <a:defRPr/>
            </a:pPr>
            <a:r>
              <a:rPr lang="de-DE" altLang="de-DE" dirty="0">
                <a:latin typeface="Times New Roman" panose="02020603050405020304" pitchFamily="18" charset="0"/>
              </a:rPr>
              <a:t>des Gewinns aus dem voraussichtlichen erfolgreichen Verkauf der Hosen in den neuen</a:t>
            </a:r>
          </a:p>
          <a:p>
            <a:pPr>
              <a:defRPr/>
            </a:pPr>
            <a:r>
              <a:rPr lang="de-DE" altLang="de-DE" dirty="0">
                <a:latin typeface="Times New Roman" panose="02020603050405020304" pitchFamily="18" charset="0"/>
              </a:rPr>
              <a:t>Farben weitergegeben werden, der ja auch beim Verbleib bei der alten Farbe geringer</a:t>
            </a:r>
          </a:p>
          <a:p>
            <a:pPr>
              <a:defRPr/>
            </a:pPr>
            <a:r>
              <a:rPr lang="de-DE" altLang="de-DE" dirty="0">
                <a:latin typeface="Times New Roman" panose="02020603050405020304" pitchFamily="18" charset="0"/>
              </a:rPr>
              <a:t>oder gar nicht vorhanden gewesen wäre) </a:t>
            </a:r>
          </a:p>
          <a:p>
            <a:pPr>
              <a:defRPr/>
            </a:pPr>
            <a:r>
              <a:rPr lang="de-DE" altLang="de-DE" dirty="0">
                <a:latin typeface="Times New Roman" panose="02020603050405020304" pitchFamily="18" charset="0"/>
              </a:rPr>
              <a:t>3. Luftfracht in Betracht ziehen, sodass der Auslieferungszeitpunkt für die Fabrik nach hinten</a:t>
            </a:r>
          </a:p>
          <a:p>
            <a:pPr>
              <a:defRPr/>
            </a:pPr>
            <a:r>
              <a:rPr lang="de-DE" altLang="de-DE" dirty="0">
                <a:latin typeface="Times New Roman" panose="02020603050405020304" pitchFamily="18" charset="0"/>
              </a:rPr>
              <a:t>verlagert werden kann – auch wenn dann wiederum ökologische Aspekte mit bedacht werden müssen</a:t>
            </a:r>
          </a:p>
          <a:p>
            <a:pPr>
              <a:defRPr/>
            </a:pPr>
            <a:r>
              <a:rPr lang="de-DE" altLang="de-DE" dirty="0">
                <a:latin typeface="Times New Roman" panose="02020603050405020304" pitchFamily="18" charset="0"/>
              </a:rPr>
              <a:t>4. Den Liefertermin an die Shops nach hinten verlagern, sodass mehr Zeit für die</a:t>
            </a:r>
          </a:p>
          <a:p>
            <a:pPr>
              <a:defRPr/>
            </a:pPr>
            <a:r>
              <a:rPr lang="de-DE" altLang="de-DE" dirty="0">
                <a:latin typeface="Times New Roman" panose="02020603050405020304" pitchFamily="18" charset="0"/>
              </a:rPr>
              <a:t>Produktion gewonnen wird</a:t>
            </a:r>
          </a:p>
          <a:p>
            <a:pPr>
              <a:defRPr/>
            </a:pPr>
            <a:r>
              <a:rPr lang="de-DE" altLang="de-DE" dirty="0">
                <a:latin typeface="Times New Roman" panose="02020603050405020304" pitchFamily="18" charset="0"/>
              </a:rPr>
              <a:t>5. Den gesamten Auftrag zurückziehen, was jedoch für alle nur Nachteile bedeutet:</a:t>
            </a:r>
          </a:p>
          <a:p>
            <a:pPr>
              <a:defRPr/>
            </a:pPr>
            <a:r>
              <a:rPr lang="de-DE" altLang="de-DE" dirty="0">
                <a:latin typeface="Times New Roman" panose="02020603050405020304" pitchFamily="18" charset="0"/>
              </a:rPr>
              <a:t>der Verkauf für uns ist gleich 0 und die Fabrik verliert den Auftrag, das ist auch für die</a:t>
            </a:r>
          </a:p>
          <a:p>
            <a:pPr>
              <a:defRPr/>
            </a:pPr>
            <a:r>
              <a:rPr lang="de-DE" altLang="de-DE" dirty="0">
                <a:latin typeface="Times New Roman" panose="02020603050405020304" pitchFamily="18" charset="0"/>
              </a:rPr>
              <a:t>ArbeiterInnen schlecht. Falls dies jedoch die einzige Option sein sollte, sollte die Fabrik für</a:t>
            </a:r>
          </a:p>
          <a:p>
            <a:pPr>
              <a:defRPr/>
            </a:pPr>
            <a:r>
              <a:rPr lang="de-DE" altLang="de-DE" dirty="0">
                <a:latin typeface="Times New Roman" panose="02020603050405020304" pitchFamily="18" charset="0"/>
              </a:rPr>
              <a:t>den Einnahmeausfall entschädigt werden, schließlich trägt sie keine Schuld an dem “notwendigen” Farbwechsel</a:t>
            </a:r>
          </a:p>
          <a:p>
            <a:pPr>
              <a:defRPr/>
            </a:pPr>
            <a:endParaRPr lang="de-DE" altLang="de-DE" dirty="0">
              <a:latin typeface="Times New Roman" panose="02020603050405020304" pitchFamily="18" charset="0"/>
            </a:endParaRPr>
          </a:p>
          <a:p>
            <a:pPr>
              <a:defRPr/>
            </a:pPr>
            <a:r>
              <a:rPr lang="de-DE" altLang="de-DE" dirty="0">
                <a:latin typeface="Times New Roman" panose="02020603050405020304" pitchFamily="18" charset="0"/>
              </a:rPr>
              <a:t>Keine Option ist somit optimal, aber all diese Optionen zeigen, dass es durchaus Stellschrauben</a:t>
            </a:r>
          </a:p>
          <a:p>
            <a:pPr>
              <a:defRPr/>
            </a:pPr>
            <a:r>
              <a:rPr lang="de-DE" altLang="de-DE" dirty="0">
                <a:latin typeface="Times New Roman" panose="02020603050405020304" pitchFamily="18" charset="0"/>
              </a:rPr>
              <a:t>gibt, um die negativen Auswirkungen der Einkaufspraxis so gering wie möglich zu halten</a:t>
            </a:r>
          </a:p>
          <a:p>
            <a:pPr>
              <a:defRPr/>
            </a:pPr>
            <a:r>
              <a:rPr lang="de-DE" altLang="de-DE" dirty="0">
                <a:latin typeface="Times New Roman" panose="02020603050405020304" pitchFamily="18" charset="0"/>
              </a:rPr>
              <a:t>und den Einkauf so verantwortungsvoll wie möglich zu gestalten.</a:t>
            </a:r>
          </a:p>
        </p:txBody>
      </p:sp>
    </p:spTree>
    <p:extLst>
      <p:ext uri="{BB962C8B-B14F-4D97-AF65-F5344CB8AC3E}">
        <p14:creationId xmlns:p14="http://schemas.microsoft.com/office/powerpoint/2010/main" val="1798015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B154A523-F48C-4578-A45E-4049D84D5534}" type="slidenum">
              <a:rPr lang="de-DE" altLang="de-DE" sz="1200" smtClean="0">
                <a:solidFill>
                  <a:srgbClr val="000000"/>
                </a:solidFill>
              </a:rPr>
              <a:pPr/>
              <a:t>26</a:t>
            </a:fld>
            <a:endParaRPr lang="de-DE" altLang="de-DE" sz="1200" smtClean="0">
              <a:solidFill>
                <a:srgbClr val="000000"/>
              </a:solidFill>
            </a:endParaRPr>
          </a:p>
        </p:txBody>
      </p:sp>
      <p:sp>
        <p:nvSpPr>
          <p:cNvPr id="77827"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FF0000"/>
                </a:solidFill>
                <a:latin typeface="Arial" panose="020B0604020202020204" pitchFamily="34" charset="0"/>
              </a:rPr>
              <a:t>Alle vier Akteursgruppen können an den Arbeitsbedingungen in der textilen Gruppen etwas ändern / Einfluss nehmen. Sie sind auf allen Stufen der textilen Kette aktiv. Alle vier Akteursgruppen gibt es sowohl in den Produktionsländern als auch in den Importländern.</a:t>
            </a:r>
          </a:p>
          <a:p>
            <a:pPr eaLnBrk="1" hangingPunct="1">
              <a:spcBef>
                <a:spcPts val="450"/>
              </a:spcBef>
              <a:buSzPct val="100000"/>
            </a:pPr>
            <a:endParaRPr lang="de-DE" altLang="de-DE" sz="1200">
              <a:solidFill>
                <a:srgbClr val="FF0000"/>
              </a:solidFill>
              <a:latin typeface="Arial" panose="020B0604020202020204" pitchFamily="34" charset="0"/>
            </a:endParaRPr>
          </a:p>
        </p:txBody>
      </p:sp>
      <p:sp>
        <p:nvSpPr>
          <p:cNvPr id="77829"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72483033-DA53-4926-A057-EA5304FF47B8}" type="slidenum">
              <a:rPr lang="de-DE" altLang="de-DE" sz="1200">
                <a:solidFill>
                  <a:srgbClr val="003366"/>
                </a:solidFill>
              </a:rPr>
              <a:pPr algn="r" eaLnBrk="1" hangingPunct="1">
                <a:buSzPct val="100000"/>
              </a:pPr>
              <a:t>26</a:t>
            </a:fld>
            <a:endParaRPr lang="de-DE" altLang="de-DE" sz="1200">
              <a:solidFill>
                <a:srgbClr val="003366"/>
              </a:solidFill>
            </a:endParaRPr>
          </a:p>
        </p:txBody>
      </p:sp>
      <p:sp>
        <p:nvSpPr>
          <p:cNvPr id="77830" name="Notizenplatzhalter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rPr>
              <a:t>Alle vier Akteursgruppen können an den Arbeitsbedingungen in der textilen</a:t>
            </a:r>
          </a:p>
          <a:p>
            <a:r>
              <a:rPr lang="de-DE" altLang="de-DE" smtClean="0">
                <a:latin typeface="Times New Roman" panose="02020603050405020304" pitchFamily="18" charset="0"/>
              </a:rPr>
              <a:t>Gruppen etwas ändern bzw. Einfluss nehmen. Sie sind auf allen Stufen der</a:t>
            </a:r>
          </a:p>
          <a:p>
            <a:r>
              <a:rPr lang="de-DE" altLang="de-DE" smtClean="0">
                <a:latin typeface="Times New Roman" panose="02020603050405020304" pitchFamily="18" charset="0"/>
              </a:rPr>
              <a:t>textilen Kette aktiv.</a:t>
            </a:r>
          </a:p>
          <a:p>
            <a:endParaRPr lang="de-DE" altLang="de-DE" smtClean="0">
              <a:latin typeface="Times New Roman" panose="02020603050405020304" pitchFamily="18" charset="0"/>
            </a:endParaRPr>
          </a:p>
          <a:p>
            <a:r>
              <a:rPr lang="de-DE" altLang="de-DE" smtClean="0">
                <a:latin typeface="Times New Roman" panose="02020603050405020304" pitchFamily="18" charset="0"/>
              </a:rPr>
              <a:t>Alle vier Akteursgruppen gibt es sowohl in den Produktions- als auch in den Importländern.</a:t>
            </a:r>
          </a:p>
        </p:txBody>
      </p:sp>
    </p:spTree>
    <p:extLst>
      <p:ext uri="{BB962C8B-B14F-4D97-AF65-F5344CB8AC3E}">
        <p14:creationId xmlns:p14="http://schemas.microsoft.com/office/powerpoint/2010/main" val="157482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E56CE3EA-798B-47EF-8935-DB65135EF318}" type="slidenum">
              <a:rPr lang="de-DE" altLang="de-DE" sz="1200" smtClean="0">
                <a:solidFill>
                  <a:srgbClr val="000000"/>
                </a:solidFill>
              </a:rPr>
              <a:pPr/>
              <a:t>27</a:t>
            </a:fld>
            <a:endParaRPr lang="de-DE" altLang="de-DE" sz="1200" smtClean="0">
              <a:solidFill>
                <a:srgbClr val="000000"/>
              </a:solidFill>
            </a:endParaRPr>
          </a:p>
        </p:txBody>
      </p:sp>
      <p:sp>
        <p:nvSpPr>
          <p:cNvPr id="79875"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latin typeface="Arial" panose="020B0604020202020204" pitchFamily="34" charset="0"/>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latin typeface="Arial" panose="020B0604020202020204" pitchFamily="34" charset="0"/>
              </a:rPr>
              <a:t>Soziale Verantwortung = ihr wirtschaftliches Handeln sozial verantwortlich gestalten</a:t>
            </a:r>
          </a:p>
          <a:p>
            <a:pPr eaLnBrk="1" hangingPunct="1">
              <a:spcBef>
                <a:spcPts val="450"/>
              </a:spcBef>
              <a:buSzPct val="100000"/>
            </a:pPr>
            <a:r>
              <a:rPr lang="de-DE" altLang="de-DE" sz="1200">
                <a:solidFill>
                  <a:srgbClr val="000000"/>
                </a:solidFill>
                <a:latin typeface="Arial" panose="020B0604020202020204" pitchFamily="34" charset="0"/>
              </a:rPr>
              <a:t>3.  Eigene Kodizes ernst nehmen und effektive Maßnahmen zur Umsetzung </a:t>
            </a:r>
          </a:p>
          <a:p>
            <a:pPr eaLnBrk="1" hangingPunct="1">
              <a:spcBef>
                <a:spcPts val="450"/>
              </a:spcBef>
              <a:buSzPct val="100000"/>
            </a:pPr>
            <a:r>
              <a:rPr lang="de-DE" altLang="de-DE" sz="1200">
                <a:solidFill>
                  <a:srgbClr val="000000"/>
                </a:solidFill>
                <a:latin typeface="Arial" panose="020B0604020202020204" pitchFamily="34" charset="0"/>
              </a:rPr>
              <a:t>6. Nicht nur rein kommerzielle audits</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79877"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78916CBF-C685-4591-9AE8-863F6C739ACE}" type="slidenum">
              <a:rPr lang="de-DE" altLang="de-DE" sz="1200">
                <a:solidFill>
                  <a:srgbClr val="003366"/>
                </a:solidFill>
              </a:rPr>
              <a:pPr algn="r" eaLnBrk="1" hangingPunct="1">
                <a:buSzPct val="100000"/>
              </a:pPr>
              <a:t>27</a:t>
            </a:fld>
            <a:endParaRPr lang="de-DE" altLang="de-DE" sz="1200">
              <a:solidFill>
                <a:srgbClr val="003366"/>
              </a:solidFill>
            </a:endParaRPr>
          </a:p>
        </p:txBody>
      </p:sp>
      <p:sp>
        <p:nvSpPr>
          <p:cNvPr id="79878" name="Notizenplatzhalter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rPr>
              <a:t>Unternehmen haben als Einkäufer eine wichtige Position. Sie haben die Macht,</a:t>
            </a:r>
          </a:p>
          <a:p>
            <a:r>
              <a:rPr lang="de-DE" altLang="de-DE" smtClean="0">
                <a:latin typeface="Times New Roman" panose="02020603050405020304" pitchFamily="18" charset="0"/>
              </a:rPr>
              <a:t>die Bedingungen in den Fabriken zu ändern. Das zeigen Beispiele von Unternehmen,</a:t>
            </a:r>
          </a:p>
          <a:p>
            <a:r>
              <a:rPr lang="de-DE" altLang="de-DE" smtClean="0">
                <a:latin typeface="Times New Roman" panose="02020603050405020304" pitchFamily="18" charset="0"/>
              </a:rPr>
              <a:t>die diese Verantwortung für die Arbeitsbedingungen bei ihren Zulieferern bereits übernehmen.</a:t>
            </a:r>
          </a:p>
          <a:p>
            <a:endParaRPr lang="de-DE" altLang="de-DE" smtClean="0">
              <a:latin typeface="Times New Roman" panose="02020603050405020304" pitchFamily="18" charset="0"/>
            </a:endParaRPr>
          </a:p>
          <a:p>
            <a:r>
              <a:rPr lang="de-DE" altLang="de-DE" i="1" smtClean="0">
                <a:latin typeface="Times New Roman" panose="02020603050405020304" pitchFamily="18" charset="0"/>
              </a:rPr>
              <a:t>Zu </a:t>
            </a:r>
            <a:r>
              <a:rPr lang="de-DE" altLang="de-DE" i="1" smtClean="0">
                <a:solidFill>
                  <a:srgbClr val="003366"/>
                </a:solidFill>
                <a:latin typeface="Calibri" panose="020F0502020204030204" pitchFamily="34" charset="0"/>
              </a:rPr>
              <a:t>veränderte Einkaufspraktiken:</a:t>
            </a:r>
          </a:p>
          <a:p>
            <a:r>
              <a:rPr lang="de-DE" altLang="de-DE" smtClean="0">
                <a:latin typeface="Times New Roman" panose="02020603050405020304" pitchFamily="18" charset="0"/>
              </a:rPr>
              <a:t>Einkaufspolitik anpassen - angemessene Lieferzeiten, faire Preise,</a:t>
            </a:r>
          </a:p>
          <a:p>
            <a:r>
              <a:rPr lang="de-DE" altLang="de-DE" smtClean="0">
                <a:latin typeface="Times New Roman" panose="02020603050405020304" pitchFamily="18" charset="0"/>
              </a:rPr>
              <a:t>die Existenzlöhne ermöglichen, lange Lieferbeziehungen,</a:t>
            </a:r>
          </a:p>
          <a:p>
            <a:endParaRPr lang="de-DE" altLang="de-DE" smtClean="0">
              <a:latin typeface="Times New Roman" panose="02020603050405020304" pitchFamily="18" charset="0"/>
            </a:endParaRPr>
          </a:p>
          <a:p>
            <a:r>
              <a:rPr lang="de-DE" altLang="de-DE" i="1" smtClean="0">
                <a:latin typeface="Times New Roman" panose="02020603050405020304" pitchFamily="18" charset="0"/>
              </a:rPr>
              <a:t>Zu </a:t>
            </a:r>
            <a:r>
              <a:rPr lang="de-DE" altLang="de-DE" i="1" smtClean="0">
                <a:solidFill>
                  <a:srgbClr val="003366"/>
                </a:solidFill>
                <a:latin typeface="Calibri" panose="020F0502020204030204" pitchFamily="34" charset="0"/>
              </a:rPr>
              <a:t>soziale Verantwortung wahrnehmen:</a:t>
            </a:r>
          </a:p>
          <a:p>
            <a:r>
              <a:rPr lang="de-DE" altLang="de-DE" smtClean="0">
                <a:latin typeface="Times New Roman" panose="02020603050405020304" pitchFamily="18" charset="0"/>
              </a:rPr>
              <a:t>Soziale Verantwortung = wirtschaftliches Handeln sozial verantwortlich gestalten</a:t>
            </a:r>
          </a:p>
          <a:p>
            <a:endParaRPr lang="de-DE" altLang="de-DE" smtClean="0">
              <a:latin typeface="Times New Roman" panose="02020603050405020304" pitchFamily="18" charset="0"/>
            </a:endParaRPr>
          </a:p>
          <a:p>
            <a:r>
              <a:rPr lang="de-DE" altLang="de-DE" i="1" smtClean="0">
                <a:latin typeface="Times New Roman" panose="02020603050405020304" pitchFamily="18" charset="0"/>
              </a:rPr>
              <a:t>Zu </a:t>
            </a:r>
            <a:r>
              <a:rPr lang="de-DE" altLang="de-DE" i="1" smtClean="0">
                <a:solidFill>
                  <a:srgbClr val="003366"/>
                </a:solidFill>
                <a:latin typeface="Calibri" panose="020F0502020204030204" pitchFamily="34" charset="0"/>
              </a:rPr>
              <a:t>verbindlichen Verhaltenskodex umsetzen:</a:t>
            </a:r>
          </a:p>
          <a:p>
            <a:r>
              <a:rPr lang="de-DE" altLang="de-DE" smtClean="0">
                <a:latin typeface="Times New Roman" panose="02020603050405020304" pitchFamily="18" charset="0"/>
              </a:rPr>
              <a:t>Eigene Kodizes ernst nehmen und effektive Maßnahmen zur Umsetzung</a:t>
            </a:r>
          </a:p>
          <a:p>
            <a:endParaRPr lang="de-DE" altLang="de-DE" smtClean="0">
              <a:latin typeface="Times New Roman" panose="02020603050405020304" pitchFamily="18" charset="0"/>
            </a:endParaRPr>
          </a:p>
          <a:p>
            <a:r>
              <a:rPr lang="de-DE" altLang="de-DE" i="1" smtClean="0">
                <a:latin typeface="Times New Roman" panose="02020603050405020304" pitchFamily="18" charset="0"/>
              </a:rPr>
              <a:t>Zu u</a:t>
            </a:r>
            <a:r>
              <a:rPr lang="de-DE" altLang="de-DE" i="1" smtClean="0">
                <a:solidFill>
                  <a:srgbClr val="003366"/>
                </a:solidFill>
                <a:latin typeface="Calibri" panose="020F0502020204030204" pitchFamily="34" charset="0"/>
              </a:rPr>
              <a:t>nabhängige, externe Kontrollen durch Multi-Stakeholder-Initiativen</a:t>
            </a:r>
            <a:r>
              <a:rPr lang="de-DE" altLang="de-DE" i="1" smtClean="0">
                <a:latin typeface="Times New Roman" panose="02020603050405020304" pitchFamily="18" charset="0"/>
              </a:rPr>
              <a:t>:</a:t>
            </a:r>
          </a:p>
          <a:p>
            <a:r>
              <a:rPr lang="de-DE" altLang="de-DE" smtClean="0">
                <a:latin typeface="Times New Roman" panose="02020603050405020304" pitchFamily="18" charset="0"/>
              </a:rPr>
              <a:t>Nicht nur rein kommerzielle Audits</a:t>
            </a:r>
          </a:p>
        </p:txBody>
      </p:sp>
    </p:spTree>
    <p:extLst>
      <p:ext uri="{BB962C8B-B14F-4D97-AF65-F5344CB8AC3E}">
        <p14:creationId xmlns:p14="http://schemas.microsoft.com/office/powerpoint/2010/main" val="1530505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C7E4E8D0-6A3F-47A4-AF2D-B4693577A7EE}" type="slidenum">
              <a:rPr lang="de-DE" altLang="de-DE" sz="1200" smtClean="0">
                <a:solidFill>
                  <a:srgbClr val="000000"/>
                </a:solidFill>
              </a:rPr>
              <a:pPr/>
              <a:t>28</a:t>
            </a:fld>
            <a:endParaRPr lang="de-DE" altLang="de-DE" sz="1200" smtClean="0">
              <a:solidFill>
                <a:srgbClr val="000000"/>
              </a:solidFill>
            </a:endParaRPr>
          </a:p>
        </p:txBody>
      </p:sp>
      <p:sp>
        <p:nvSpPr>
          <p:cNvPr id="81923"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81925"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699C52EF-B0DF-4A7C-8FD7-7FF90A40EDD6}" type="slidenum">
              <a:rPr lang="de-DE" altLang="de-DE" sz="1200">
                <a:solidFill>
                  <a:srgbClr val="003366"/>
                </a:solidFill>
              </a:rPr>
              <a:pPr algn="r" eaLnBrk="1" hangingPunct="1">
                <a:buSzPct val="100000"/>
              </a:pPr>
              <a:t>28</a:t>
            </a:fld>
            <a:endParaRPr lang="de-DE" altLang="de-DE" sz="1200">
              <a:solidFill>
                <a:srgbClr val="003366"/>
              </a:solidFill>
            </a:endParaRPr>
          </a:p>
        </p:txBody>
      </p:sp>
      <p:sp>
        <p:nvSpPr>
          <p:cNvPr id="2" name="Notizenplatzhalter 1"/>
          <p:cNvSpPr>
            <a:spLocks noGrp="1"/>
          </p:cNvSpPr>
          <p:nvPr>
            <p:ph type="body" idx="1"/>
          </p:nvPr>
        </p:nvSpPr>
        <p:spPr/>
        <p:txBody>
          <a:bodyPr/>
          <a:lstStyle/>
          <a:p>
            <a:pPr>
              <a:defRPr/>
            </a:pPr>
            <a:r>
              <a:rPr kumimoji="1" lang="de-DE" dirty="0">
                <a:solidFill>
                  <a:schemeClr val="tx1"/>
                </a:solidFill>
                <a:latin typeface="Arial" panose="020B0604020202020204" pitchFamily="34" charset="0"/>
              </a:rPr>
              <a:t>Wir fordern: gesetzliche Sorgfaltspflicht und Unternehmenshaftung</a:t>
            </a:r>
          </a:p>
          <a:p>
            <a:pPr>
              <a:defRPr/>
            </a:pPr>
            <a:r>
              <a:rPr kumimoji="1" lang="de-DE" dirty="0">
                <a:solidFill>
                  <a:schemeClr val="tx1"/>
                </a:solidFill>
                <a:latin typeface="Arial" panose="020B0604020202020204" pitchFamily="34" charset="0"/>
              </a:rPr>
              <a:t>bei Verletzung dieser Pflicht</a:t>
            </a:r>
          </a:p>
          <a:p>
            <a:pPr>
              <a:defRPr/>
            </a:pPr>
            <a:endParaRPr kumimoji="1" lang="de-DE" dirty="0">
              <a:solidFill>
                <a:schemeClr val="tx1"/>
              </a:solidFill>
              <a:latin typeface="Arial" panose="020B0604020202020204" pitchFamily="34" charset="0"/>
            </a:endParaRPr>
          </a:p>
          <a:p>
            <a:pPr marL="171450" indent="-171450">
              <a:buFont typeface="Arial" panose="020B0604020202020204" pitchFamily="34" charset="0"/>
              <a:buChar char="•"/>
              <a:defRPr/>
            </a:pPr>
            <a:r>
              <a:rPr kumimoji="1" lang="de-DE" dirty="0">
                <a:solidFill>
                  <a:schemeClr val="tx1"/>
                </a:solidFill>
                <a:latin typeface="Arial" panose="020B0604020202020204" pitchFamily="34" charset="0"/>
              </a:rPr>
              <a:t>Gesetzliche und verbindliche Vorgaben, dass deutsche/europäische Unternehmen</a:t>
            </a:r>
          </a:p>
          <a:p>
            <a:pPr>
              <a:buFont typeface="Arial" panose="020B0604020202020204" pitchFamily="34" charset="0"/>
              <a:buNone/>
              <a:defRPr/>
            </a:pPr>
            <a:r>
              <a:rPr kumimoji="1" lang="de-DE" dirty="0">
                <a:solidFill>
                  <a:schemeClr val="tx1"/>
                </a:solidFill>
                <a:latin typeface="Arial" panose="020B0604020202020204" pitchFamily="34" charset="0"/>
              </a:rPr>
              <a:t>auf die Einhaltung von Sozialstandards in ihrer gesamten Lieferkette achten müssen</a:t>
            </a:r>
          </a:p>
          <a:p>
            <a:pPr>
              <a:buFont typeface="Arial" panose="020B0604020202020204" pitchFamily="34" charset="0"/>
              <a:buNone/>
              <a:defRPr/>
            </a:pPr>
            <a:r>
              <a:rPr kumimoji="1" lang="de-DE" dirty="0">
                <a:solidFill>
                  <a:schemeClr val="tx1"/>
                </a:solidFill>
                <a:latin typeface="Arial" panose="020B0604020202020204" pitchFamily="34" charset="0"/>
              </a:rPr>
              <a:t>(Unternehmen sind verpflichtet, selbst aktiv zu werden und dafür zu sorgen, dass ihre</a:t>
            </a:r>
          </a:p>
          <a:p>
            <a:pPr>
              <a:buFont typeface="Arial" panose="020B0604020202020204" pitchFamily="34" charset="0"/>
              <a:buNone/>
              <a:defRPr/>
            </a:pPr>
            <a:r>
              <a:rPr kumimoji="1" lang="de-DE" dirty="0">
                <a:solidFill>
                  <a:schemeClr val="tx1"/>
                </a:solidFill>
                <a:latin typeface="Arial" panose="020B0604020202020204" pitchFamily="34" charset="0"/>
              </a:rPr>
              <a:t>Lieferanten Gesetze einhalten (siehe UN-Leitprinzipien für Wirtschaft und Menschenrechte)).</a:t>
            </a:r>
          </a:p>
          <a:p>
            <a:pPr>
              <a:buFont typeface="Arial" panose="020B0604020202020204" pitchFamily="34" charset="0"/>
              <a:buNone/>
              <a:defRPr/>
            </a:pPr>
            <a:r>
              <a:rPr kumimoji="1" lang="de-DE" dirty="0">
                <a:solidFill>
                  <a:schemeClr val="tx1"/>
                </a:solidFill>
                <a:latin typeface="Arial" panose="020B0604020202020204" pitchFamily="34" charset="0"/>
              </a:rPr>
              <a:t>Das deutsche Bündnis für nachhaltige Textilien als freiwillige Initiative ergänzt</a:t>
            </a:r>
          </a:p>
          <a:p>
            <a:pPr>
              <a:buFont typeface="Arial" panose="020B0604020202020204" pitchFamily="34" charset="0"/>
              <a:buNone/>
              <a:defRPr/>
            </a:pPr>
            <a:r>
              <a:rPr kumimoji="1" lang="de-DE" dirty="0">
                <a:solidFill>
                  <a:schemeClr val="tx1"/>
                </a:solidFill>
                <a:latin typeface="Arial" panose="020B0604020202020204" pitchFamily="34" charset="0"/>
              </a:rPr>
              <a:t>gesetzliche Maßnahmen, kann sie nicht ersetzen.</a:t>
            </a:r>
          </a:p>
          <a:p>
            <a:pPr>
              <a:defRPr/>
            </a:pPr>
            <a:endParaRPr kumimoji="1" lang="de-DE" dirty="0">
              <a:solidFill>
                <a:schemeClr val="tx1"/>
              </a:solidFill>
              <a:latin typeface="Arial" panose="020B0604020202020204" pitchFamily="34" charset="0"/>
            </a:endParaRPr>
          </a:p>
          <a:p>
            <a:pPr marL="171450" indent="-171450">
              <a:buFont typeface="Arial" panose="020B0604020202020204" pitchFamily="34" charset="0"/>
              <a:buChar char="•"/>
              <a:defRPr/>
            </a:pPr>
            <a:r>
              <a:rPr kumimoji="1" lang="de-DE" dirty="0">
                <a:solidFill>
                  <a:schemeClr val="tx1"/>
                </a:solidFill>
                <a:latin typeface="Arial" panose="020B0604020202020204" pitchFamily="34" charset="0"/>
              </a:rPr>
              <a:t>Verletzungen vom Menschenrechten müssen geahndet werden können.</a:t>
            </a:r>
          </a:p>
          <a:p>
            <a:pPr>
              <a:buFont typeface="Arial" panose="020B0604020202020204" pitchFamily="34" charset="0"/>
              <a:buNone/>
              <a:defRPr/>
            </a:pPr>
            <a:r>
              <a:rPr kumimoji="1" lang="de-DE" dirty="0">
                <a:solidFill>
                  <a:schemeClr val="tx1"/>
                </a:solidFill>
                <a:latin typeface="Arial" panose="020B0604020202020204" pitchFamily="34" charset="0"/>
              </a:rPr>
              <a:t>Wenn es diese Haftung gäbe, würden Unternehmen mehr vorbeugen.</a:t>
            </a:r>
          </a:p>
          <a:p>
            <a:pPr>
              <a:defRPr/>
            </a:pPr>
            <a:endParaRPr kumimoji="1" lang="de-DE" dirty="0">
              <a:solidFill>
                <a:schemeClr val="tx1"/>
              </a:solidFill>
              <a:latin typeface="Arial" panose="020B0604020202020204" pitchFamily="34" charset="0"/>
            </a:endParaRPr>
          </a:p>
          <a:p>
            <a:pPr marL="171450" indent="-171450">
              <a:buFont typeface="Arial" panose="020B0604020202020204" pitchFamily="34" charset="0"/>
              <a:buChar char="•"/>
              <a:defRPr/>
            </a:pPr>
            <a:r>
              <a:rPr kumimoji="1" lang="de-DE" dirty="0">
                <a:solidFill>
                  <a:schemeClr val="tx1"/>
                </a:solidFill>
                <a:latin typeface="Arial" panose="020B0604020202020204" pitchFamily="34" charset="0"/>
              </a:rPr>
              <a:t>Wiedergutmachung und Entschädigung von Opfern = Zugang zu Gerichten</a:t>
            </a:r>
          </a:p>
          <a:p>
            <a:pPr>
              <a:buFont typeface="Arial" panose="020B0604020202020204" pitchFamily="34" charset="0"/>
              <a:buNone/>
              <a:defRPr/>
            </a:pPr>
            <a:r>
              <a:rPr kumimoji="1" lang="de-DE" dirty="0">
                <a:solidFill>
                  <a:schemeClr val="tx1"/>
                </a:solidFill>
                <a:latin typeface="Arial" panose="020B0604020202020204" pitchFamily="34" charset="0"/>
              </a:rPr>
              <a:t>in der EU für Arbeiterinnen, um europäische Unternehmen verklagen zu können.</a:t>
            </a:r>
          </a:p>
          <a:p>
            <a:pPr>
              <a:buFont typeface="Arial" panose="020B0604020202020204" pitchFamily="34" charset="0"/>
              <a:buNone/>
              <a:defRPr/>
            </a:pPr>
            <a:r>
              <a:rPr kumimoji="1" lang="de-DE" dirty="0">
                <a:solidFill>
                  <a:schemeClr val="tx1"/>
                </a:solidFill>
                <a:latin typeface="Arial" panose="020B0604020202020204" pitchFamily="34" charset="0"/>
              </a:rPr>
              <a:t>Dabei: Zulassung von Sammelklagen (bisher nach deutschem. Recht nicht möglich)</a:t>
            </a:r>
          </a:p>
          <a:p>
            <a:pPr>
              <a:defRPr/>
            </a:pPr>
            <a:endParaRPr kumimoji="1" lang="de-DE" dirty="0">
              <a:solidFill>
                <a:schemeClr val="tx1"/>
              </a:solidFill>
              <a:latin typeface="Arial" panose="020B0604020202020204" pitchFamily="34" charset="0"/>
            </a:endParaRPr>
          </a:p>
          <a:p>
            <a:pPr marL="171450" indent="-171450">
              <a:buFont typeface="Arial" panose="020B0604020202020204" pitchFamily="34" charset="0"/>
              <a:buChar char="•"/>
              <a:defRPr/>
            </a:pPr>
            <a:r>
              <a:rPr kumimoji="1" lang="de-DE" dirty="0">
                <a:solidFill>
                  <a:schemeClr val="tx1"/>
                </a:solidFill>
                <a:latin typeface="Arial" panose="020B0604020202020204" pitchFamily="34" charset="0"/>
              </a:rPr>
              <a:t>Transparenz herstellen durch Offenlegungs- und Berichtpflichten z.B.</a:t>
            </a:r>
          </a:p>
          <a:p>
            <a:pPr>
              <a:buFont typeface="Arial" panose="020B0604020202020204" pitchFamily="34" charset="0"/>
              <a:buNone/>
              <a:defRPr/>
            </a:pPr>
            <a:r>
              <a:rPr kumimoji="1" lang="de-DE" dirty="0">
                <a:solidFill>
                  <a:schemeClr val="tx1"/>
                </a:solidFill>
                <a:latin typeface="Arial" panose="020B0604020202020204" pitchFamily="34" charset="0"/>
              </a:rPr>
              <a:t>verbindliche Nachhaltigkeitsberichte</a:t>
            </a:r>
          </a:p>
          <a:p>
            <a:pPr>
              <a:defRPr/>
            </a:pPr>
            <a:endParaRPr kumimoji="1" lang="de-DE" dirty="0">
              <a:solidFill>
                <a:schemeClr val="tx1"/>
              </a:solidFill>
              <a:latin typeface="Arial" panose="020B0604020202020204" pitchFamily="34" charset="0"/>
            </a:endParaRPr>
          </a:p>
          <a:p>
            <a:pPr marL="171450" indent="-171450">
              <a:buFont typeface="Arial" panose="020B0604020202020204" pitchFamily="34" charset="0"/>
              <a:buChar char="•"/>
              <a:defRPr/>
            </a:pPr>
            <a:r>
              <a:rPr kumimoji="1" lang="de-DE" dirty="0">
                <a:solidFill>
                  <a:schemeClr val="tx1"/>
                </a:solidFill>
                <a:latin typeface="Arial" panose="020B0604020202020204" pitchFamily="34" charset="0"/>
              </a:rPr>
              <a:t>Handelsbeziehungen von DE regelt die EU: Forderung: Die Menschenrechtsklauseln</a:t>
            </a:r>
          </a:p>
          <a:p>
            <a:pPr>
              <a:buFont typeface="Arial" panose="020B0604020202020204" pitchFamily="34" charset="0"/>
              <a:buNone/>
              <a:defRPr/>
            </a:pPr>
            <a:r>
              <a:rPr kumimoji="1" lang="de-DE" dirty="0">
                <a:solidFill>
                  <a:schemeClr val="tx1"/>
                </a:solidFill>
                <a:latin typeface="Arial" panose="020B0604020202020204" pitchFamily="34" charset="0"/>
              </a:rPr>
              <a:t>in Handelsabkommen müssen verbindlichen Charakter haben, also z.B. Sanktionen/Aussetzung</a:t>
            </a:r>
          </a:p>
          <a:p>
            <a:pPr>
              <a:buFont typeface="Arial" panose="020B0604020202020204" pitchFamily="34" charset="0"/>
              <a:buNone/>
              <a:defRPr/>
            </a:pPr>
            <a:r>
              <a:rPr kumimoji="1" lang="de-DE" dirty="0">
                <a:solidFill>
                  <a:schemeClr val="tx1"/>
                </a:solidFill>
                <a:latin typeface="Arial" panose="020B0604020202020204" pitchFamily="34" charset="0"/>
              </a:rPr>
              <a:t>von Handelspräferenzen bei Missachtung nach sich ziehen.</a:t>
            </a:r>
          </a:p>
          <a:p>
            <a:pPr>
              <a:defRPr/>
            </a:pPr>
            <a:endParaRPr kumimoji="1" lang="de-DE" dirty="0">
              <a:solidFill>
                <a:schemeClr val="tx1"/>
              </a:solidFill>
              <a:latin typeface="Arial" panose="020B0604020202020204" pitchFamily="34" charset="0"/>
            </a:endParaRPr>
          </a:p>
          <a:p>
            <a:pPr>
              <a:buFontTx/>
              <a:buNone/>
              <a:defRPr/>
            </a:pPr>
            <a:r>
              <a:rPr kumimoji="1" lang="de-DE" dirty="0">
                <a:solidFill>
                  <a:schemeClr val="tx1"/>
                </a:solidFill>
                <a:latin typeface="Arial" panose="020B0604020202020204" pitchFamily="34" charset="0"/>
              </a:rPr>
              <a:t>Fazit:</a:t>
            </a:r>
          </a:p>
          <a:p>
            <a:pPr marL="171450" indent="-171450">
              <a:buFont typeface="Arial" panose="020B0604020202020204" pitchFamily="34" charset="0"/>
              <a:buChar char="•"/>
              <a:defRPr/>
            </a:pPr>
            <a:r>
              <a:rPr kumimoji="1" lang="de-DE" i="1" dirty="0">
                <a:solidFill>
                  <a:schemeClr val="tx1"/>
                </a:solidFill>
                <a:latin typeface="Arial" panose="020B0604020202020204" pitchFamily="34" charset="0"/>
                <a:sym typeface="Wingdings" pitchFamily="2" charset="2"/>
              </a:rPr>
              <a:t>R</a:t>
            </a:r>
            <a:r>
              <a:rPr kumimoji="1" lang="de-DE" i="1" dirty="0">
                <a:solidFill>
                  <a:schemeClr val="tx1"/>
                </a:solidFill>
                <a:latin typeface="Arial" panose="020B0604020202020204" pitchFamily="34" charset="0"/>
              </a:rPr>
              <a:t>egierungen in DE  und der EU haben über Außenhandelspolitik Einfluss</a:t>
            </a:r>
          </a:p>
          <a:p>
            <a:pPr>
              <a:buFont typeface="Arial" panose="020B0604020202020204" pitchFamily="34" charset="0"/>
              <a:buNone/>
              <a:defRPr/>
            </a:pPr>
            <a:r>
              <a:rPr kumimoji="1" lang="de-DE" i="1" dirty="0">
                <a:solidFill>
                  <a:schemeClr val="tx1"/>
                </a:solidFill>
                <a:latin typeface="Arial" panose="020B0604020202020204" pitchFamily="34" charset="0"/>
              </a:rPr>
              <a:t>auf Arbeitsbedingungen in Produktionsländern;</a:t>
            </a:r>
          </a:p>
          <a:p>
            <a:pPr marL="171450" indent="-171450">
              <a:buFont typeface="Arial" panose="020B0604020202020204" pitchFamily="34" charset="0"/>
              <a:buChar char="•"/>
              <a:defRPr/>
            </a:pPr>
            <a:r>
              <a:rPr kumimoji="1" lang="de-DE" i="1" dirty="0">
                <a:solidFill>
                  <a:schemeClr val="tx1"/>
                </a:solidFill>
                <a:latin typeface="Arial" panose="020B0604020202020204" pitchFamily="34" charset="0"/>
              </a:rPr>
              <a:t>sie hätten auch die Möglichkeit Gesetze zur Haftbarmachung von Unternehmen</a:t>
            </a:r>
          </a:p>
          <a:p>
            <a:pPr>
              <a:buFont typeface="Arial" panose="020B0604020202020204" pitchFamily="34" charset="0"/>
              <a:buNone/>
              <a:defRPr/>
            </a:pPr>
            <a:r>
              <a:rPr kumimoji="1" lang="de-DE" i="1" dirty="0">
                <a:solidFill>
                  <a:schemeClr val="tx1"/>
                </a:solidFill>
                <a:latin typeface="Arial" panose="020B0604020202020204" pitchFamily="34" charset="0"/>
              </a:rPr>
              <a:t>für ihre Auslandsaktivitäten zu machen und zur Ermöglichung von Schadensersatzklagen</a:t>
            </a:r>
          </a:p>
          <a:p>
            <a:pPr>
              <a:buFont typeface="Arial" panose="020B0604020202020204" pitchFamily="34" charset="0"/>
              <a:buNone/>
              <a:defRPr/>
            </a:pPr>
            <a:r>
              <a:rPr kumimoji="1" lang="de-DE" i="1" dirty="0">
                <a:solidFill>
                  <a:schemeClr val="tx1"/>
                </a:solidFill>
                <a:latin typeface="Arial" panose="020B0604020202020204" pitchFamily="34" charset="0"/>
              </a:rPr>
              <a:t>von Opfern von Arbeitsrechtsverletzungen</a:t>
            </a:r>
          </a:p>
          <a:p>
            <a:pPr marL="171450" indent="-171450">
              <a:buFont typeface="Arial" panose="020B0604020202020204" pitchFamily="34" charset="0"/>
              <a:buChar char="•"/>
              <a:defRPr/>
            </a:pPr>
            <a:r>
              <a:rPr kumimoji="1" lang="de-DE" i="1" dirty="0">
                <a:solidFill>
                  <a:schemeClr val="tx1"/>
                </a:solidFill>
                <a:latin typeface="Arial" panose="020B0604020202020204" pitchFamily="34" charset="0"/>
              </a:rPr>
              <a:t>dass es für solche Maßnahmen Spielräume gibt, zeigt z.B. das Engagement von</a:t>
            </a:r>
          </a:p>
          <a:p>
            <a:pPr>
              <a:buFont typeface="Arial" panose="020B0604020202020204" pitchFamily="34" charset="0"/>
              <a:buNone/>
              <a:defRPr/>
            </a:pPr>
            <a:r>
              <a:rPr kumimoji="1" lang="de-DE" i="1" dirty="0">
                <a:solidFill>
                  <a:schemeClr val="tx1"/>
                </a:solidFill>
                <a:latin typeface="Arial" panose="020B0604020202020204" pitchFamily="34" charset="0"/>
              </a:rPr>
              <a:t>Entwicklungsminister Müller für das Textilbündnis; unabhängig von den Inhalten des</a:t>
            </a:r>
          </a:p>
          <a:p>
            <a:pPr>
              <a:buFont typeface="Arial" panose="020B0604020202020204" pitchFamily="34" charset="0"/>
              <a:buNone/>
              <a:defRPr/>
            </a:pPr>
            <a:r>
              <a:rPr kumimoji="1" lang="de-DE" i="1" dirty="0">
                <a:solidFill>
                  <a:schemeClr val="tx1"/>
                </a:solidFill>
                <a:latin typeface="Arial" panose="020B0604020202020204" pitchFamily="34" charset="0"/>
              </a:rPr>
              <a:t>Bündnisses wird klar: wenn der politische Wille da ist, kann viel passieren.</a:t>
            </a:r>
          </a:p>
          <a:p>
            <a:pPr>
              <a:buFont typeface="Wingdings"/>
              <a:buNone/>
              <a:defRPr/>
            </a:pPr>
            <a:endParaRPr kumimoji="1" lang="de-DE" i="1" dirty="0">
              <a:solidFill>
                <a:schemeClr val="tx1"/>
              </a:solidFill>
              <a:latin typeface="Arial" panose="020B0604020202020204" pitchFamily="34" charset="0"/>
            </a:endParaRPr>
          </a:p>
          <a:p>
            <a:pPr>
              <a:buFont typeface="Wingdings"/>
              <a:buNone/>
              <a:defRPr/>
            </a:pPr>
            <a:r>
              <a:rPr kumimoji="1" lang="de-DE" i="1" dirty="0">
                <a:solidFill>
                  <a:schemeClr val="tx1"/>
                </a:solidFill>
                <a:latin typeface="Arial" panose="020B0604020202020204" pitchFamily="34" charset="0"/>
              </a:rPr>
              <a:t>Weitere Infos: Todschick, S. 179-193</a:t>
            </a:r>
            <a:endParaRPr lang="de-DE" i="1" dirty="0"/>
          </a:p>
        </p:txBody>
      </p:sp>
    </p:spTree>
    <p:extLst>
      <p:ext uri="{BB962C8B-B14F-4D97-AF65-F5344CB8AC3E}">
        <p14:creationId xmlns:p14="http://schemas.microsoft.com/office/powerpoint/2010/main" val="845540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33C2295F-3263-4DAC-91D9-8C5FC51CD5A5}" type="slidenum">
              <a:rPr lang="de-DE" altLang="de-DE" sz="1200" smtClean="0">
                <a:solidFill>
                  <a:srgbClr val="000000"/>
                </a:solidFill>
              </a:rPr>
              <a:pPr/>
              <a:t>29</a:t>
            </a:fld>
            <a:endParaRPr lang="de-DE" altLang="de-DE" sz="1200" smtClean="0">
              <a:solidFill>
                <a:srgbClr val="000000"/>
              </a:solidFill>
            </a:endParaRPr>
          </a:p>
        </p:txBody>
      </p:sp>
      <p:sp>
        <p:nvSpPr>
          <p:cNvPr id="83971"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83973"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A94A8893-EAD6-407B-93B7-8C925038D6EB}" type="slidenum">
              <a:rPr lang="de-DE" altLang="de-DE" sz="1200">
                <a:solidFill>
                  <a:srgbClr val="003366"/>
                </a:solidFill>
              </a:rPr>
              <a:pPr algn="r" eaLnBrk="1" hangingPunct="1">
                <a:buSzPct val="100000"/>
              </a:pPr>
              <a:t>29</a:t>
            </a:fld>
            <a:endParaRPr lang="de-DE" altLang="de-DE" sz="1200">
              <a:solidFill>
                <a:srgbClr val="003366"/>
              </a:solidFill>
            </a:endParaRPr>
          </a:p>
        </p:txBody>
      </p:sp>
      <p:sp>
        <p:nvSpPr>
          <p:cNvPr id="83974" name="Notizenplatzhalter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tLang="de-DE" i="1" smtClean="0">
              <a:latin typeface="Times New Roman" panose="02020603050405020304" pitchFamily="18" charset="0"/>
            </a:endParaRPr>
          </a:p>
        </p:txBody>
      </p:sp>
    </p:spTree>
    <p:extLst>
      <p:ext uri="{BB962C8B-B14F-4D97-AF65-F5344CB8AC3E}">
        <p14:creationId xmlns:p14="http://schemas.microsoft.com/office/powerpoint/2010/main" val="1791468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1"/>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1pPr>
            <a:lvl2pPr marL="741363" indent="-28416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2pPr>
            <a:lvl3pPr marL="11414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3pPr>
            <a:lvl4pPr marL="15986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4pPr>
            <a:lvl5pPr marL="2055813" indent="-227013" defTabSz="446088">
              <a:spcBef>
                <a:spcPct val="30000"/>
              </a:spcBef>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5pPr>
            <a:lvl6pPr marL="25130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6pPr>
            <a:lvl7pPr marL="29702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7pPr>
            <a:lvl8pPr marL="34274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8pPr>
            <a:lvl9pPr marL="3884613" indent="-227013" defTabSz="446088" eaLnBrk="0" fontAlgn="base" hangingPunct="0">
              <a:spcBef>
                <a:spcPct val="30000"/>
              </a:spcBef>
              <a:spcAft>
                <a:spcPct val="0"/>
              </a:spcAft>
              <a:buClr>
                <a:srgbClr val="000000"/>
              </a:buClr>
              <a:buSzPct val="100000"/>
              <a:buFont typeface="Times New Roman" panose="02020603050405020304" pitchFamily="18" charset="0"/>
              <a:tabLst>
                <a:tab pos="0" algn="l"/>
                <a:tab pos="422275" algn="l"/>
                <a:tab pos="849313" algn="l"/>
                <a:tab pos="1276350" algn="l"/>
                <a:tab pos="1703388" algn="l"/>
                <a:tab pos="2128838" algn="l"/>
                <a:tab pos="2555875" algn="l"/>
                <a:tab pos="2982913" algn="l"/>
                <a:tab pos="3409950" algn="l"/>
                <a:tab pos="3835400" algn="l"/>
                <a:tab pos="4262438" algn="l"/>
                <a:tab pos="4689475" algn="l"/>
                <a:tab pos="5116513" algn="l"/>
                <a:tab pos="5541963" algn="l"/>
                <a:tab pos="5969000" algn="l"/>
                <a:tab pos="6396038" algn="l"/>
                <a:tab pos="6823075" algn="l"/>
                <a:tab pos="7250113" algn="l"/>
                <a:tab pos="7675563" algn="l"/>
                <a:tab pos="8102600" algn="l"/>
                <a:tab pos="8529638" algn="l"/>
              </a:tabLst>
              <a:defRPr sz="1200">
                <a:solidFill>
                  <a:srgbClr val="000000"/>
                </a:solidFill>
                <a:latin typeface="Times New Roman" panose="02020603050405020304" pitchFamily="18" charset="0"/>
                <a:ea typeface="MS PGothic" panose="020B0600070205080204" pitchFamily="34" charset="-128"/>
              </a:defRPr>
            </a:lvl9pPr>
          </a:lstStyle>
          <a:p>
            <a:pPr marL="0" indent="0" algn="l">
              <a:spcBef>
                <a:spcPct val="0"/>
              </a:spcBef>
              <a:buClrTx/>
              <a:buSzTx/>
              <a:buFontTx/>
              <a:buNone/>
            </a:pPr>
            <a:fld id="{D0CB24CE-28DD-4A3D-9C0D-A301CE5E4395}" type="slidenum">
              <a:rPr lang="de-DE" altLang="de-DE" sz="1800" smtClean="0">
                <a:ea typeface="Microsoft YaHei" panose="020B0503020204020204" pitchFamily="34" charset="-122"/>
              </a:rPr>
              <a:pPr marL="0" indent="0" algn="l">
                <a:spcBef>
                  <a:spcPct val="0"/>
                </a:spcBef>
                <a:buClrTx/>
                <a:buSzTx/>
                <a:buFontTx/>
                <a:buNone/>
              </a:pPr>
              <a:t>3</a:t>
            </a:fld>
            <a:endParaRPr lang="de-DE" altLang="de-DE" sz="1800" smtClean="0">
              <a:ea typeface="Microsoft YaHei" panose="020B0503020204020204" pitchFamily="34" charset="-122"/>
            </a:endParaRPr>
          </a:p>
        </p:txBody>
      </p:sp>
      <p:sp>
        <p:nvSpPr>
          <p:cNvPr id="30723" name="Rectangle 1"/>
          <p:cNvSpPr>
            <a:spLocks noGrp="1" noRot="1" noChangeAspect="1" noChangeArrowheads="1" noTextEdit="1"/>
          </p:cNvSpPr>
          <p:nvPr>
            <p:ph type="sldImg"/>
          </p:nvPr>
        </p:nvSpPr>
        <p:spPr>
          <a:xfrm>
            <a:off x="992188" y="777875"/>
            <a:ext cx="5114925" cy="3836988"/>
          </a:xfrm>
          <a:solidFill>
            <a:srgbClr val="FFFFFF"/>
          </a:solidFill>
          <a:ln/>
        </p:spPr>
      </p:sp>
      <p:sp>
        <p:nvSpPr>
          <p:cNvPr id="19460" name="Rectangle 2"/>
          <p:cNvSpPr>
            <a:spLocks noGrp="1" noChangeArrowheads="1"/>
          </p:cNvSpPr>
          <p:nvPr>
            <p:ph type="body" idx="1"/>
          </p:nvPr>
        </p:nvSpPr>
        <p:spPr>
          <a:xfrm>
            <a:off x="709613" y="4860925"/>
            <a:ext cx="5680075" cy="4606925"/>
          </a:xfrm>
        </p:spPr>
        <p:txBody>
          <a:bodyPr wrap="none" lIns="86833" tIns="43416" rIns="86833" bIns="43416" anchor="ctr"/>
          <a:lstStyle/>
          <a:p>
            <a:pPr>
              <a:buFont typeface="Arial" panose="020B0604020202020204" pitchFamily="34" charset="0"/>
              <a:buNone/>
              <a:defRPr/>
            </a:pPr>
            <a:r>
              <a:rPr lang="de-DE" sz="1700" dirty="0"/>
              <a:t>Mit dem Projekt möchten wir ein Bewusstsein schaffen und </a:t>
            </a:r>
            <a:r>
              <a:rPr lang="de-DE" sz="1300" dirty="0"/>
              <a:t>über globale</a:t>
            </a:r>
          </a:p>
          <a:p>
            <a:pPr>
              <a:buFont typeface="Arial" panose="020B0604020202020204" pitchFamily="34" charset="0"/>
              <a:buNone/>
              <a:defRPr/>
            </a:pPr>
            <a:r>
              <a:rPr lang="de-DE" sz="1300" dirty="0"/>
              <a:t>Produktionsketten in der Bekleidungsindustrie sowie vorhandene Umwelt-</a:t>
            </a:r>
          </a:p>
          <a:p>
            <a:pPr>
              <a:buFont typeface="Arial" panose="020B0604020202020204" pitchFamily="34" charset="0"/>
              <a:buNone/>
              <a:defRPr/>
            </a:pPr>
            <a:r>
              <a:rPr lang="de-DE" sz="1300" dirty="0"/>
              <a:t>und Menschenrechtsverletzungen </a:t>
            </a:r>
            <a:r>
              <a:rPr lang="de-DE" sz="1400" dirty="0"/>
              <a:t>informieren. </a:t>
            </a:r>
            <a:r>
              <a:rPr lang="de-DE" altLang="de-DE" sz="1300" dirty="0">
                <a:latin typeface="Arial" charset="0"/>
              </a:rPr>
              <a:t>Wir möchten Kenntnisse</a:t>
            </a:r>
          </a:p>
          <a:p>
            <a:pPr>
              <a:buFont typeface="Arial" panose="020B0604020202020204" pitchFamily="34" charset="0"/>
              <a:buNone/>
              <a:defRPr/>
            </a:pPr>
            <a:r>
              <a:rPr lang="de-DE" altLang="de-DE" sz="1300" dirty="0">
                <a:latin typeface="Arial" charset="0"/>
              </a:rPr>
              <a:t>über umweltverträgliche und soziale Produktionsweisen vermitteln, so dass</a:t>
            </a:r>
          </a:p>
          <a:p>
            <a:pPr>
              <a:buFont typeface="Arial" panose="020B0604020202020204" pitchFamily="34" charset="0"/>
              <a:buNone/>
              <a:defRPr/>
            </a:pPr>
            <a:r>
              <a:rPr lang="de-DE" altLang="de-DE" sz="1300" dirty="0">
                <a:latin typeface="Arial" charset="0"/>
              </a:rPr>
              <a:t>spätere </a:t>
            </a:r>
            <a:r>
              <a:rPr lang="de-DE" altLang="de-DE" sz="1300" dirty="0" err="1">
                <a:latin typeface="Arial" charset="0"/>
              </a:rPr>
              <a:t>Mitarbeiter_innen</a:t>
            </a:r>
            <a:r>
              <a:rPr lang="de-DE" altLang="de-DE" sz="1300" dirty="0">
                <a:latin typeface="Arial" charset="0"/>
              </a:rPr>
              <a:t> von Textil- und Bekleidungsunternehmen sich für</a:t>
            </a:r>
          </a:p>
          <a:p>
            <a:pPr>
              <a:buFont typeface="Arial" panose="020B0604020202020204" pitchFamily="34" charset="0"/>
              <a:buNone/>
              <a:defRPr/>
            </a:pPr>
            <a:r>
              <a:rPr lang="de-DE" altLang="de-DE" sz="1300" dirty="0">
                <a:latin typeface="Arial" charset="0"/>
              </a:rPr>
              <a:t>eine nachhaltige, ökologische und sozial-faire Produktionsweise einsetzen</a:t>
            </a:r>
          </a:p>
          <a:p>
            <a:pPr>
              <a:buFont typeface="Arial" panose="020B0604020202020204" pitchFamily="34" charset="0"/>
              <a:buNone/>
              <a:defRPr/>
            </a:pPr>
            <a:r>
              <a:rPr lang="de-DE" altLang="de-DE" sz="1300" dirty="0">
                <a:latin typeface="Arial" charset="0"/>
              </a:rPr>
              <a:t>können. </a:t>
            </a:r>
            <a:r>
              <a:rPr lang="de-DE" altLang="de-DE" sz="1300" dirty="0"/>
              <a:t>Wir setzen uns dafür ein, dass Themen nachhaltiger Entwicklung</a:t>
            </a:r>
          </a:p>
          <a:p>
            <a:pPr>
              <a:buFont typeface="Arial" panose="020B0604020202020204" pitchFamily="34" charset="0"/>
              <a:buNone/>
              <a:defRPr/>
            </a:pPr>
            <a:r>
              <a:rPr lang="de-DE" altLang="de-DE" sz="1300" dirty="0"/>
              <a:t>fester Ausbildungsinhalt von modebezogenen Studiengängen in Deutschland werden.</a:t>
            </a:r>
            <a:endParaRPr lang="en-US" altLang="de-DE" sz="1300" dirty="0"/>
          </a:p>
          <a:p>
            <a:pPr>
              <a:defRPr/>
            </a:pPr>
            <a:endParaRPr lang="de-DE" altLang="de-DE" dirty="0">
              <a:latin typeface="Arial" charset="0"/>
            </a:endParaRPr>
          </a:p>
          <a:p>
            <a:pPr>
              <a:defRPr/>
            </a:pPr>
            <a:r>
              <a:rPr lang="de-DE" altLang="de-DE" dirty="0">
                <a:latin typeface="Arial" charset="0"/>
              </a:rPr>
              <a:t>Projektaktivitäten:</a:t>
            </a:r>
          </a:p>
          <a:p>
            <a:pPr marL="171450" indent="-171450">
              <a:buFont typeface="Arial" panose="020B0604020202020204" pitchFamily="34" charset="0"/>
              <a:buChar char="•"/>
              <a:defRPr/>
            </a:pPr>
            <a:r>
              <a:rPr lang="de-DE" dirty="0"/>
              <a:t>Vorträge und Workshops an Hochschulen; dazu gehören Vortragsreisen mit</a:t>
            </a:r>
          </a:p>
          <a:p>
            <a:pPr>
              <a:buFont typeface="Arial" panose="020B0604020202020204" pitchFamily="34" charset="0"/>
              <a:buNone/>
              <a:defRPr/>
            </a:pPr>
            <a:r>
              <a:rPr lang="de-DE" dirty="0"/>
              <a:t>Gästen aus Produktionsländern und die Durchführung von Workshops, die</a:t>
            </a:r>
          </a:p>
          <a:p>
            <a:pPr>
              <a:buFont typeface="Arial" panose="020B0604020202020204" pitchFamily="34" charset="0"/>
              <a:buNone/>
              <a:defRPr/>
            </a:pPr>
            <a:r>
              <a:rPr lang="de-DE" dirty="0"/>
              <a:t>sich an 16 Bildungsmodulen orientieren, die während des Projekts entwickelt wurden</a:t>
            </a:r>
          </a:p>
          <a:p>
            <a:pPr marL="171450" indent="-171450">
              <a:buFont typeface="Arial" panose="020B0604020202020204" pitchFamily="34" charset="0"/>
              <a:buChar char="•"/>
              <a:defRPr/>
            </a:pPr>
            <a:r>
              <a:rPr lang="de-DE" dirty="0"/>
              <a:t>wir beraten und betreuen Studierende bei ihren Studien- und Abschlussarbeiten</a:t>
            </a:r>
          </a:p>
          <a:p>
            <a:pPr>
              <a:buFont typeface="Arial" panose="020B0604020202020204" pitchFamily="34" charset="0"/>
              <a:buNone/>
              <a:defRPr/>
            </a:pPr>
            <a:r>
              <a:rPr lang="de-DE" dirty="0"/>
              <a:t>oder bei Semesterprojekten (Interviews, Literaturhinweise, Kontakt zu anderen Organisationen)</a:t>
            </a:r>
          </a:p>
          <a:p>
            <a:pPr marL="171450" indent="-171450">
              <a:buFont typeface="Arial" panose="020B0604020202020204" pitchFamily="34" charset="0"/>
              <a:buChar char="•"/>
              <a:defRPr/>
            </a:pPr>
            <a:r>
              <a:rPr lang="de-DE" dirty="0"/>
              <a:t>wir vermitteln Praktika z.B. bei unseren Partnern oder im </a:t>
            </a:r>
            <a:r>
              <a:rPr lang="de-DE" dirty="0" err="1"/>
              <a:t>FairSchnitt</a:t>
            </a:r>
            <a:r>
              <a:rPr lang="de-DE" dirty="0"/>
              <a:t> Büro</a:t>
            </a:r>
          </a:p>
          <a:p>
            <a:pPr marL="171450" indent="-171450">
              <a:buFont typeface="Arial" panose="020B0604020202020204" pitchFamily="34" charset="0"/>
              <a:buChar char="•"/>
              <a:defRPr/>
            </a:pPr>
            <a:r>
              <a:rPr lang="de-DE" altLang="de-DE" dirty="0">
                <a:latin typeface="Arial" charset="0"/>
              </a:rPr>
              <a:t>eine Materialdatenbank auf unserer Projektwebseite bietet umfangreiche</a:t>
            </a:r>
          </a:p>
          <a:p>
            <a:pPr>
              <a:buFont typeface="Arial" panose="020B0604020202020204" pitchFamily="34" charset="0"/>
              <a:buNone/>
              <a:defRPr/>
            </a:pPr>
            <a:r>
              <a:rPr lang="de-DE" altLang="de-DE" dirty="0">
                <a:latin typeface="Arial" charset="0"/>
              </a:rPr>
              <a:t>Hintergrundinformationen und wird regelmäßig aktualisiert</a:t>
            </a:r>
          </a:p>
          <a:p>
            <a:pPr marL="171450" indent="-171450">
              <a:buFont typeface="Arial" panose="020B0604020202020204" pitchFamily="34" charset="0"/>
              <a:buChar char="•"/>
              <a:defRPr/>
            </a:pPr>
            <a:r>
              <a:rPr lang="de-DE" dirty="0" err="1"/>
              <a:t>FairSchnitt</a:t>
            </a:r>
            <a:r>
              <a:rPr lang="de-DE" dirty="0"/>
              <a:t> Konferenz (findet alle 2 Jahre statt, zuletzt 2018 in Hamburg – Berichte</a:t>
            </a:r>
          </a:p>
          <a:p>
            <a:pPr>
              <a:buFont typeface="Arial" panose="020B0604020202020204" pitchFamily="34" charset="0"/>
              <a:buNone/>
              <a:defRPr/>
            </a:pPr>
            <a:r>
              <a:rPr lang="de-DE" dirty="0"/>
              <a:t>gibt‘s auf der </a:t>
            </a:r>
            <a:r>
              <a:rPr lang="de-DE" dirty="0" err="1"/>
              <a:t>FairSchnitt</a:t>
            </a:r>
            <a:r>
              <a:rPr lang="de-DE" dirty="0"/>
              <a:t> Webseite)</a:t>
            </a:r>
          </a:p>
        </p:txBody>
      </p:sp>
    </p:spTree>
    <p:extLst>
      <p:ext uri="{BB962C8B-B14F-4D97-AF65-F5344CB8AC3E}">
        <p14:creationId xmlns:p14="http://schemas.microsoft.com/office/powerpoint/2010/main" val="408685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60640E2E-92A3-4009-A9A5-E3626D73CED4}" type="slidenum">
              <a:rPr lang="de-DE" altLang="de-DE" sz="1200" smtClean="0">
                <a:solidFill>
                  <a:srgbClr val="000000"/>
                </a:solidFill>
              </a:rPr>
              <a:pPr/>
              <a:t>30</a:t>
            </a:fld>
            <a:endParaRPr lang="de-DE" altLang="de-DE" sz="1200" smtClean="0">
              <a:solidFill>
                <a:srgbClr val="000000"/>
              </a:solidFill>
            </a:endParaRPr>
          </a:p>
        </p:txBody>
      </p:sp>
      <p:sp>
        <p:nvSpPr>
          <p:cNvPr id="86019"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p:cNvSpPr>
            <a:spLocks noChangeArrowheads="1"/>
          </p:cNvSpPr>
          <p:nvPr>
            <p:ph type="body" idx="1"/>
          </p:nvPr>
        </p:nvSpPr>
        <p:spPr>
          <a:xfrm>
            <a:off x="1219200" y="3257550"/>
            <a:ext cx="67056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latin typeface="Times New Roman" panose="02020603050405020304" pitchFamily="18" charset="0"/>
            </a:endParaRPr>
          </a:p>
        </p:txBody>
      </p:sp>
    </p:spTree>
    <p:extLst>
      <p:ext uri="{BB962C8B-B14F-4D97-AF65-F5344CB8AC3E}">
        <p14:creationId xmlns:p14="http://schemas.microsoft.com/office/powerpoint/2010/main" val="2318333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DE167E00-306C-43C4-B6DD-40E727D5347D}" type="slidenum">
              <a:rPr lang="de-DE" altLang="de-DE" sz="1200" smtClean="0">
                <a:solidFill>
                  <a:srgbClr val="000000"/>
                </a:solidFill>
              </a:rPr>
              <a:pPr/>
              <a:t>31</a:t>
            </a:fld>
            <a:endParaRPr lang="de-DE" altLang="de-DE" sz="1200" smtClean="0">
              <a:solidFill>
                <a:srgbClr val="000000"/>
              </a:solidFill>
            </a:endParaRPr>
          </a:p>
        </p:txBody>
      </p:sp>
      <p:sp>
        <p:nvSpPr>
          <p:cNvPr id="88067"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ln/>
        </p:spPr>
        <p:txBody>
          <a:bodyPr/>
          <a:lstStyle/>
          <a:p>
            <a:pPr eaLnBrk="1" hangingPunct="1">
              <a:buFont typeface="Times New Roman" charset="0"/>
              <a:buNone/>
              <a:defRPr/>
            </a:pPr>
            <a:endParaRPr lang="de-DE">
              <a:latin typeface="Arial" charset="0"/>
              <a:ea typeface="ＭＳ Ｐゴシック" charset="0"/>
              <a:cs typeface="+mn-cs"/>
            </a:endParaRPr>
          </a:p>
        </p:txBody>
      </p:sp>
    </p:spTree>
    <p:extLst>
      <p:ext uri="{BB962C8B-B14F-4D97-AF65-F5344CB8AC3E}">
        <p14:creationId xmlns:p14="http://schemas.microsoft.com/office/powerpoint/2010/main" val="2588923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156D2596-6C6E-42F8-A0FB-A2E2C084F965}" type="slidenum">
              <a:rPr lang="de-DE" altLang="de-DE" sz="1200" smtClean="0">
                <a:solidFill>
                  <a:srgbClr val="000000"/>
                </a:solidFill>
              </a:rPr>
              <a:pPr/>
              <a:t>32</a:t>
            </a:fld>
            <a:endParaRPr lang="de-DE" altLang="de-DE" sz="1200" smtClean="0">
              <a:solidFill>
                <a:srgbClr val="000000"/>
              </a:solidFill>
            </a:endParaRPr>
          </a:p>
        </p:txBody>
      </p:sp>
      <p:sp>
        <p:nvSpPr>
          <p:cNvPr id="90115"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p:cNvSpPr>
            <a:spLocks noChangeArrowheads="1"/>
          </p:cNvSpPr>
          <p:nvPr>
            <p:ph type="body" idx="1"/>
          </p:nvPr>
        </p:nvSpPr>
        <p:spPr>
          <a:xfrm>
            <a:off x="1219200" y="3257550"/>
            <a:ext cx="67056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latin typeface="Times New Roman" panose="02020603050405020304" pitchFamily="18" charset="0"/>
            </a:endParaRPr>
          </a:p>
        </p:txBody>
      </p:sp>
    </p:spTree>
    <p:extLst>
      <p:ext uri="{BB962C8B-B14F-4D97-AF65-F5344CB8AC3E}">
        <p14:creationId xmlns:p14="http://schemas.microsoft.com/office/powerpoint/2010/main" val="1075909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79FEE28F-A22A-49A4-A8DA-47F8325B4CB1}" type="slidenum">
              <a:rPr lang="de-DE" altLang="de-DE" sz="1200" smtClean="0">
                <a:solidFill>
                  <a:srgbClr val="000000"/>
                </a:solidFill>
              </a:rPr>
              <a:pPr/>
              <a:t>33</a:t>
            </a:fld>
            <a:endParaRPr lang="de-DE" altLang="de-DE" sz="1200" smtClean="0">
              <a:solidFill>
                <a:srgbClr val="000000"/>
              </a:solidFill>
            </a:endParaRPr>
          </a:p>
        </p:txBody>
      </p:sp>
      <p:sp>
        <p:nvSpPr>
          <p:cNvPr id="92163"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92165"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AA44EBB7-0128-424E-9DDA-634A6B69A414}" type="slidenum">
              <a:rPr lang="de-DE" altLang="de-DE" sz="1200">
                <a:solidFill>
                  <a:srgbClr val="003366"/>
                </a:solidFill>
              </a:rPr>
              <a:pPr algn="r" eaLnBrk="1" hangingPunct="1">
                <a:buSzPct val="100000"/>
              </a:pPr>
              <a:t>33</a:t>
            </a:fld>
            <a:endParaRPr lang="de-DE" altLang="de-DE" sz="1200">
              <a:solidFill>
                <a:srgbClr val="003366"/>
              </a:solidFill>
            </a:endParaRPr>
          </a:p>
        </p:txBody>
      </p:sp>
    </p:spTree>
    <p:extLst>
      <p:ext uri="{BB962C8B-B14F-4D97-AF65-F5344CB8AC3E}">
        <p14:creationId xmlns:p14="http://schemas.microsoft.com/office/powerpoint/2010/main" val="2680933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8A330BD5-8309-4C80-9FD3-4F537F3BFE54}" type="slidenum">
              <a:rPr lang="de-DE" altLang="de-DE" sz="1200" smtClean="0">
                <a:solidFill>
                  <a:srgbClr val="000000"/>
                </a:solidFill>
              </a:rPr>
              <a:pPr/>
              <a:t>34</a:t>
            </a:fld>
            <a:endParaRPr lang="de-DE" altLang="de-DE" sz="1200" smtClean="0">
              <a:solidFill>
                <a:srgbClr val="000000"/>
              </a:solidFill>
            </a:endParaRPr>
          </a:p>
        </p:txBody>
      </p:sp>
      <p:sp>
        <p:nvSpPr>
          <p:cNvPr id="94211"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94213"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B72F9B7B-8347-40E0-9D01-68250F999EEA}" type="slidenum">
              <a:rPr lang="de-DE" altLang="de-DE" sz="1200">
                <a:solidFill>
                  <a:srgbClr val="003366"/>
                </a:solidFill>
              </a:rPr>
              <a:pPr algn="r" eaLnBrk="1" hangingPunct="1">
                <a:buSzPct val="100000"/>
              </a:pPr>
              <a:t>34</a:t>
            </a:fld>
            <a:endParaRPr lang="de-DE" altLang="de-DE" sz="1200">
              <a:solidFill>
                <a:srgbClr val="003366"/>
              </a:solidFill>
            </a:endParaRPr>
          </a:p>
        </p:txBody>
      </p:sp>
    </p:spTree>
    <p:extLst>
      <p:ext uri="{BB962C8B-B14F-4D97-AF65-F5344CB8AC3E}">
        <p14:creationId xmlns:p14="http://schemas.microsoft.com/office/powerpoint/2010/main" val="3114328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CDF6EB54-9F46-4DD0-8890-022FF2E53D6C}" type="slidenum">
              <a:rPr lang="de-DE" altLang="de-DE" sz="1200" smtClean="0">
                <a:solidFill>
                  <a:srgbClr val="000000"/>
                </a:solidFill>
              </a:rPr>
              <a:pPr/>
              <a:t>35</a:t>
            </a:fld>
            <a:endParaRPr lang="de-DE" altLang="de-DE" sz="1200" smtClean="0">
              <a:solidFill>
                <a:srgbClr val="000000"/>
              </a:solidFill>
            </a:endParaRPr>
          </a:p>
        </p:txBody>
      </p:sp>
      <p:sp>
        <p:nvSpPr>
          <p:cNvPr id="96259"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0"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en-US" altLang="de-DE" sz="1200">
                <a:solidFill>
                  <a:srgbClr val="000000"/>
                </a:solidFill>
                <a:latin typeface="Arial" panose="020B0604020202020204" pitchFamily="34" charset="0"/>
              </a:rPr>
              <a:t>Als Praxisbeispiel zu den kurzfristigen Handlungsmöglichkeiten eines Unternehmens, wenn es die Auswirkungen seiner Einkaufspraxis berücksichtigt, hier nun ein konkreter Fall</a:t>
            </a:r>
          </a:p>
          <a:p>
            <a:pPr eaLnBrk="1" hangingPunct="1">
              <a:spcBef>
                <a:spcPts val="450"/>
              </a:spcBef>
              <a:buSzPct val="100000"/>
            </a:pPr>
            <a:endParaRPr lang="en-US" altLang="de-DE" sz="1200">
              <a:solidFill>
                <a:srgbClr val="000000"/>
              </a:solidFill>
              <a:latin typeface="Arial" panose="020B0604020202020204" pitchFamily="34" charset="0"/>
            </a:endParaRPr>
          </a:p>
          <a:p>
            <a:pPr eaLnBrk="1" hangingPunct="1">
              <a:spcBef>
                <a:spcPts val="450"/>
              </a:spcBef>
              <a:buSzPct val="100000"/>
            </a:pPr>
            <a:r>
              <a:rPr lang="en-US" altLang="de-DE" sz="1200">
                <a:solidFill>
                  <a:srgbClr val="000000"/>
                </a:solidFill>
                <a:latin typeface="Arial" panose="020B0604020202020204" pitchFamily="34" charset="0"/>
              </a:rPr>
              <a:t>Nur wenige Wochen vor der geplanten Lieferung gibt das Sales Team Alarm: aufgrund der Ergebnisse einer aktuellen Umfrage muss die Farbe gewechselt werden, ansonsten lässt sich das Produkt nicht verkaufen. Es soll trotzdem zum geplanten Termin in den Läden sein</a:t>
            </a:r>
          </a:p>
          <a:p>
            <a:pPr eaLnBrk="1" hangingPunct="1">
              <a:spcBef>
                <a:spcPts val="450"/>
              </a:spcBef>
              <a:buSzPct val="100000"/>
            </a:pPr>
            <a:endParaRPr lang="en-US" altLang="de-DE" sz="1200">
              <a:solidFill>
                <a:srgbClr val="000000"/>
              </a:solidFill>
              <a:latin typeface="Arial" panose="020B0604020202020204" pitchFamily="34" charset="0"/>
            </a:endParaRPr>
          </a:p>
          <a:p>
            <a:pPr eaLnBrk="1" hangingPunct="1">
              <a:spcBef>
                <a:spcPts val="450"/>
              </a:spcBef>
              <a:buSzPct val="100000"/>
            </a:pPr>
            <a:r>
              <a:rPr lang="en-US" altLang="de-DE" sz="1200" i="1">
                <a:solidFill>
                  <a:srgbClr val="000000"/>
                </a:solidFill>
                <a:latin typeface="Arial" panose="020B0604020202020204" pitchFamily="34" charset="0"/>
              </a:rPr>
              <a:t>Wie würden Sie entscheiden?</a:t>
            </a:r>
          </a:p>
          <a:p>
            <a:pPr eaLnBrk="1" hangingPunct="1">
              <a:spcBef>
                <a:spcPts val="450"/>
              </a:spcBef>
              <a:buSzPct val="100000"/>
            </a:pPr>
            <a:endParaRPr lang="en-US" altLang="de-DE" sz="1200" i="1">
              <a:solidFill>
                <a:srgbClr val="000000"/>
              </a:solidFill>
              <a:latin typeface="Arial" panose="020B0604020202020204" pitchFamily="34" charset="0"/>
            </a:endParaRPr>
          </a:p>
        </p:txBody>
      </p:sp>
      <p:sp>
        <p:nvSpPr>
          <p:cNvPr id="96261"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9A2A44BA-B437-4492-9C31-4FF3A101F080}" type="slidenum">
              <a:rPr lang="de-DE" altLang="de-DE" sz="1200">
                <a:solidFill>
                  <a:srgbClr val="003366"/>
                </a:solidFill>
              </a:rPr>
              <a:pPr algn="r" eaLnBrk="1" hangingPunct="1">
                <a:buSzPct val="100000"/>
              </a:pPr>
              <a:t>35</a:t>
            </a:fld>
            <a:endParaRPr lang="de-DE" altLang="de-DE" sz="1200">
              <a:solidFill>
                <a:srgbClr val="003366"/>
              </a:solidFill>
            </a:endParaRPr>
          </a:p>
        </p:txBody>
      </p:sp>
      <p:sp>
        <p:nvSpPr>
          <p:cNvPr id="96262" name="Notizenplatzhalter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rPr>
              <a:t>Als Praxisbeispiel zu den kurzfristigen Handlungsmöglichkeiten eines Unternehmens, wenn es die Auswirkungen seiner Einkaufspraxis berücksichtigt, hier nun ein konkreter Fall:</a:t>
            </a:r>
          </a:p>
          <a:p>
            <a:r>
              <a:rPr lang="de-DE" altLang="de-DE" smtClean="0">
                <a:latin typeface="Times New Roman" panose="02020603050405020304" pitchFamily="18" charset="0"/>
              </a:rPr>
              <a:t>Nur wenige Wochen vor der geplanten Lieferung gibt das Sales Team Alarm: aufgrund der Ergebnisse einer aktuellen Umfrage muss die Farbe gewechselt werden, ansonsten lässt sich das Produkt nicht verkaufen. Es soll trotzdem zum geplanten Termin in den Läden sein.</a:t>
            </a:r>
          </a:p>
          <a:p>
            <a:endParaRPr lang="de-DE" altLang="de-DE" smtClean="0">
              <a:latin typeface="Times New Roman" panose="02020603050405020304" pitchFamily="18" charset="0"/>
            </a:endParaRPr>
          </a:p>
          <a:p>
            <a:r>
              <a:rPr lang="de-DE" altLang="de-DE" i="1" smtClean="0">
                <a:latin typeface="Times New Roman" panose="02020603050405020304" pitchFamily="18" charset="0"/>
              </a:rPr>
              <a:t>Wie würden Sie entscheiden?</a:t>
            </a:r>
          </a:p>
          <a:p>
            <a:endParaRPr lang="de-DE" altLang="de-DE" smtClean="0">
              <a:latin typeface="Times New Roman" panose="02020603050405020304" pitchFamily="18" charset="0"/>
            </a:endParaRPr>
          </a:p>
        </p:txBody>
      </p:sp>
    </p:spTree>
    <p:extLst>
      <p:ext uri="{BB962C8B-B14F-4D97-AF65-F5344CB8AC3E}">
        <p14:creationId xmlns:p14="http://schemas.microsoft.com/office/powerpoint/2010/main" val="1341648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468E4D37-CC0E-493A-B523-E4D375BD5566}" type="slidenum">
              <a:rPr lang="de-DE" altLang="de-DE" sz="1200" smtClean="0">
                <a:solidFill>
                  <a:srgbClr val="000000"/>
                </a:solidFill>
              </a:rPr>
              <a:pPr/>
              <a:t>36</a:t>
            </a:fld>
            <a:endParaRPr lang="de-DE" altLang="de-DE" sz="1200" smtClean="0">
              <a:solidFill>
                <a:srgbClr val="000000"/>
              </a:solidFill>
            </a:endParaRPr>
          </a:p>
        </p:txBody>
      </p:sp>
      <p:sp>
        <p:nvSpPr>
          <p:cNvPr id="98307"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Einkaufspraxis trifft so auf so gut wie alle „konventionellen“ Unternehmen zu, die nicht auf faire Arbeitsbedingungen achten; egal, ob billig oder teuer, aus dem Bereich von Fast Fashion oder nicht</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Warum haben wir uns trotzdem hauptsächlich mit Discountern beschäftigt? Alle Tendenzen werden durch das Discount-Prinzip verstärkt-&gt; Discounter sind häufig nur Einzelhändler (nicht vertikal integriert mit der Produktion); sie lassen über zwischengeschaltete Lieferanten einkaufen, haben dadurch eine große Entfernung zur Produktion und nehmen noch weniger Rücksicht auf die (ggf noch weniger bekannten) Auswirkungen der Einkaufspraxis</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Zu Unterscheidung in Produzenten, Einzelhändler und Vertikale, s. enorm-Artikel: http://www.brandeins.de/archiv/2015/geschwindigkeit/hinter-den-kulissen-der-modebranche-avanti-avanti/ </a:t>
            </a:r>
          </a:p>
          <a:p>
            <a:pPr eaLnBrk="1" hangingPunct="1">
              <a:spcBef>
                <a:spcPts val="450"/>
              </a:spcBef>
              <a:buSzPct val="100000"/>
            </a:pPr>
            <a:endParaRPr lang="de-DE" altLang="de-DE" sz="1200" i="1">
              <a:solidFill>
                <a:srgbClr val="000000"/>
              </a:solidFill>
              <a:latin typeface="Arial" panose="020B0604020202020204" pitchFamily="34" charset="0"/>
            </a:endParaRPr>
          </a:p>
        </p:txBody>
      </p:sp>
      <p:sp>
        <p:nvSpPr>
          <p:cNvPr id="98309"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A18B2923-DDF7-48A9-9BBE-F359589E8FB2}" type="slidenum">
              <a:rPr lang="de-DE" altLang="de-DE" sz="1200">
                <a:solidFill>
                  <a:srgbClr val="003366"/>
                </a:solidFill>
              </a:rPr>
              <a:pPr algn="r" eaLnBrk="1" hangingPunct="1">
                <a:buSzPct val="100000"/>
              </a:pPr>
              <a:t>36</a:t>
            </a:fld>
            <a:endParaRPr lang="de-DE" altLang="de-DE" sz="1200">
              <a:solidFill>
                <a:srgbClr val="003366"/>
              </a:solidFill>
            </a:endParaRPr>
          </a:p>
        </p:txBody>
      </p:sp>
      <p:sp>
        <p:nvSpPr>
          <p:cNvPr id="98310" name="Notizenplatzhalter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rPr>
              <a:t>Einkaufspraxis trifft so auf so gut wie alle „konventionellen“ Unternehmen zu, die nicht auf faire Arbeitsbedingungen achten; egal, ob billig oder teuer, aus dem Bereich von Fast Fashion oder nicht.</a:t>
            </a:r>
          </a:p>
          <a:p>
            <a:r>
              <a:rPr lang="de-DE" altLang="de-DE" smtClean="0">
                <a:latin typeface="Times New Roman" panose="02020603050405020304" pitchFamily="18" charset="0"/>
              </a:rPr>
              <a:t>Warum haben wir uns trotzdem hauptsächlich mit Discountern beschäftigt? Alle Tendenzen werden durch das Discount-Prinzip verstärkt- &gt; Discounter sind häufig nur Einzelhändler (nicht vertikal integriert mit der</a:t>
            </a:r>
          </a:p>
          <a:p>
            <a:r>
              <a:rPr lang="de-DE" altLang="de-DE" smtClean="0">
                <a:latin typeface="Times New Roman" panose="02020603050405020304" pitchFamily="18" charset="0"/>
              </a:rPr>
              <a:t>Produktion); sie lassen über zwischengeschaltete Lieferanten einkaufen, haben dadurch eine große Entfernung (NICHT im geographischen Sinne) zur Produktion und nehmen noch weniger Rücksicht auf die (ggf noch weniger bekannten) Auswirkungen der Einkaufspraxis.</a:t>
            </a:r>
          </a:p>
          <a:p>
            <a:endParaRPr lang="de-DE" altLang="de-DE" smtClean="0">
              <a:latin typeface="Times New Roman" panose="02020603050405020304" pitchFamily="18" charset="0"/>
            </a:endParaRPr>
          </a:p>
          <a:p>
            <a:r>
              <a:rPr lang="de-DE" altLang="de-DE" i="1" smtClean="0">
                <a:latin typeface="Times New Roman" panose="02020603050405020304" pitchFamily="18" charset="0"/>
              </a:rPr>
              <a:t>Zu Unterscheidung in Produzenten, Einzelhändler und Vertikale, s. enorm-</a:t>
            </a:r>
          </a:p>
          <a:p>
            <a:r>
              <a:rPr lang="de-DE" altLang="de-DE" i="1" smtClean="0">
                <a:latin typeface="Times New Roman" panose="02020603050405020304" pitchFamily="18" charset="0"/>
              </a:rPr>
              <a:t>Artikel: </a:t>
            </a:r>
            <a:r>
              <a:rPr lang="de-DE" altLang="de-DE" smtClean="0">
                <a:solidFill>
                  <a:srgbClr val="666699"/>
                </a:solidFill>
                <a:latin typeface="Times New Roman" panose="02020603050405020304" pitchFamily="18" charset="0"/>
                <a:hlinkClick r:id="rId3"/>
              </a:rPr>
              <a:t>https://www.brandeins.de/magazine/brand-eins-wirtschaftsmagazin/2015/geschwindigkeit/avanti-avanti</a:t>
            </a:r>
            <a:endParaRPr lang="de-DE" altLang="de-DE" smtClean="0">
              <a:latin typeface="Times New Roman" panose="02020603050405020304" pitchFamily="18" charset="0"/>
            </a:endParaRPr>
          </a:p>
        </p:txBody>
      </p:sp>
    </p:spTree>
    <p:extLst>
      <p:ext uri="{BB962C8B-B14F-4D97-AF65-F5344CB8AC3E}">
        <p14:creationId xmlns:p14="http://schemas.microsoft.com/office/powerpoint/2010/main" val="3733567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35BC4E46-F41A-4FCE-BE6B-383EFF189300}" type="slidenum">
              <a:rPr lang="de-DE" altLang="de-DE" sz="1200" smtClean="0">
                <a:solidFill>
                  <a:srgbClr val="000000"/>
                </a:solidFill>
              </a:rPr>
              <a:pPr/>
              <a:t>37</a:t>
            </a:fld>
            <a:endParaRPr lang="de-DE" altLang="de-DE" sz="1200" smtClean="0">
              <a:solidFill>
                <a:srgbClr val="000000"/>
              </a:solidFill>
            </a:endParaRPr>
          </a:p>
        </p:txBody>
      </p:sp>
      <p:sp>
        <p:nvSpPr>
          <p:cNvPr id="100355"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Zu 3) durch die Markenartikel unterscheidet sich Lidl von Aldi</a:t>
            </a:r>
          </a:p>
          <a:p>
            <a:pPr eaLnBrk="1" hangingPunct="1">
              <a:spcBef>
                <a:spcPts val="450"/>
              </a:spcBef>
              <a:buSzPct val="100000"/>
            </a:pPr>
            <a:endParaRPr lang="de-DE" altLang="de-DE" sz="1200" i="1">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Hintergrundinfos/Quelle: Im Visier Discounter, S. 11-12</a:t>
            </a:r>
          </a:p>
        </p:txBody>
      </p:sp>
      <p:sp>
        <p:nvSpPr>
          <p:cNvPr id="100357"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8742E599-2726-4386-9581-407E47D762D3}" type="slidenum">
              <a:rPr lang="de-DE" altLang="de-DE" sz="1200">
                <a:solidFill>
                  <a:srgbClr val="003366"/>
                </a:solidFill>
              </a:rPr>
              <a:pPr algn="r" eaLnBrk="1" hangingPunct="1">
                <a:buSzPct val="100000"/>
              </a:pPr>
              <a:t>37</a:t>
            </a:fld>
            <a:endParaRPr lang="de-DE" altLang="de-DE" sz="1200">
              <a:solidFill>
                <a:srgbClr val="003366"/>
              </a:solidFill>
            </a:endParaRPr>
          </a:p>
        </p:txBody>
      </p:sp>
      <p:sp>
        <p:nvSpPr>
          <p:cNvPr id="100358" name="Notizenplatzhalter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rPr>
              <a:t>Zu 3) durch die Markenartikel unterscheidet sich Lidl von Aldi</a:t>
            </a:r>
          </a:p>
          <a:p>
            <a:r>
              <a:rPr lang="de-DE" altLang="de-DE" i="1" smtClean="0">
                <a:latin typeface="Times New Roman" panose="02020603050405020304" pitchFamily="18" charset="0"/>
              </a:rPr>
              <a:t>Hintergrundinfos/Quelle: Im Visier Discounter, S. 11-12</a:t>
            </a:r>
          </a:p>
          <a:p>
            <a:endParaRPr lang="de-DE" altLang="de-DE" smtClean="0">
              <a:latin typeface="Times New Roman" panose="02020603050405020304" pitchFamily="18" charset="0"/>
            </a:endParaRPr>
          </a:p>
          <a:p>
            <a:r>
              <a:rPr lang="de-DE" altLang="de-DE" smtClean="0">
                <a:latin typeface="Times New Roman" panose="02020603050405020304" pitchFamily="18" charset="0"/>
              </a:rPr>
              <a:t>Quelle für Umsatzzahlen: https://handel-nrw.verdi.de/einzelhandel/konzern-und-unternehmensdaten</a:t>
            </a:r>
          </a:p>
        </p:txBody>
      </p:sp>
    </p:spTree>
    <p:extLst>
      <p:ext uri="{BB962C8B-B14F-4D97-AF65-F5344CB8AC3E}">
        <p14:creationId xmlns:p14="http://schemas.microsoft.com/office/powerpoint/2010/main" val="809471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7AAC43C2-3C99-452F-B7CD-67550246EAD1}" type="slidenum">
              <a:rPr lang="de-DE" altLang="de-DE" sz="1200" smtClean="0">
                <a:solidFill>
                  <a:srgbClr val="000000"/>
                </a:solidFill>
              </a:rPr>
              <a:pPr/>
              <a:t>38</a:t>
            </a:fld>
            <a:endParaRPr lang="de-DE" altLang="de-DE" sz="1200" smtClean="0">
              <a:solidFill>
                <a:srgbClr val="000000"/>
              </a:solidFill>
            </a:endParaRPr>
          </a:p>
        </p:txBody>
      </p:sp>
      <p:sp>
        <p:nvSpPr>
          <p:cNvPr id="102403"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Hier geht es darum bewusst zu machen, dass das Discountprinzip auch bei uns die Arbeitsbedingungen verschlechtert hat (10 Stunden Verträge bei H&amp;M), </a:t>
            </a:r>
          </a:p>
          <a:p>
            <a:pPr eaLnBrk="1" hangingPunct="1">
              <a:spcBef>
                <a:spcPts val="450"/>
              </a:spcBef>
              <a:buSzPct val="100000"/>
            </a:pPr>
            <a:r>
              <a:rPr lang="de-DE" altLang="de-DE" sz="1200">
                <a:solidFill>
                  <a:srgbClr val="000000"/>
                </a:solidFill>
                <a:latin typeface="Arial" panose="020B0604020202020204" pitchFamily="34" charset="0"/>
              </a:rPr>
              <a:t>eigentlich ähneln sich die Arbeitsbedingungen hier und in Bangladesch, nur mit dem Unterschied, dass wir ein soziales Netz haben, das Menschen auffängt (Hartz IV). </a:t>
            </a:r>
          </a:p>
          <a:p>
            <a:pPr eaLnBrk="1" hangingPunct="1">
              <a:spcBef>
                <a:spcPts val="450"/>
              </a:spcBef>
              <a:buSzPct val="100000"/>
            </a:pPr>
            <a:r>
              <a:rPr lang="de-DE" altLang="de-DE" sz="1200">
                <a:solidFill>
                  <a:srgbClr val="000000"/>
                </a:solidFill>
                <a:latin typeface="Arial" panose="020B0604020202020204" pitchFamily="34" charset="0"/>
              </a:rPr>
              <a:t>Ähnlichkeiten: Überstunden, Verhinderung von Organisierung, niedrige Bezahlung</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102405"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304D0BF8-6769-440D-BD90-D166B2928023}" type="slidenum">
              <a:rPr lang="de-DE" altLang="de-DE" sz="1200">
                <a:solidFill>
                  <a:srgbClr val="003366"/>
                </a:solidFill>
              </a:rPr>
              <a:pPr algn="r" eaLnBrk="1" hangingPunct="1">
                <a:buSzPct val="100000"/>
              </a:pPr>
              <a:t>38</a:t>
            </a:fld>
            <a:endParaRPr lang="de-DE" altLang="de-DE" sz="1200">
              <a:solidFill>
                <a:srgbClr val="003366"/>
              </a:solidFill>
            </a:endParaRPr>
          </a:p>
        </p:txBody>
      </p:sp>
      <p:sp>
        <p:nvSpPr>
          <p:cNvPr id="102406" name="Notizenplatzhalter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rPr>
              <a:t>Hier geht es darum bewusst zu machen, dass das Discountprinzip auch</a:t>
            </a:r>
          </a:p>
          <a:p>
            <a:r>
              <a:rPr lang="de-DE" altLang="de-DE" smtClean="0">
                <a:latin typeface="Times New Roman" panose="02020603050405020304" pitchFamily="18" charset="0"/>
              </a:rPr>
              <a:t>bei uns die Arbeitsbedingungen verschlechtert hat (10 Stunden Verträge</a:t>
            </a:r>
          </a:p>
          <a:p>
            <a:r>
              <a:rPr lang="de-DE" altLang="de-DE" smtClean="0">
                <a:latin typeface="Times New Roman" panose="02020603050405020304" pitchFamily="18" charset="0"/>
              </a:rPr>
              <a:t>bei H&amp;M),</a:t>
            </a:r>
          </a:p>
          <a:p>
            <a:r>
              <a:rPr lang="de-DE" altLang="de-DE" smtClean="0">
                <a:latin typeface="Times New Roman" panose="02020603050405020304" pitchFamily="18" charset="0"/>
              </a:rPr>
              <a:t>eigentlich ähneln sich die Arbeitsbedingungen hier und in Bangladesch,</a:t>
            </a:r>
          </a:p>
          <a:p>
            <a:r>
              <a:rPr lang="de-DE" altLang="de-DE" smtClean="0">
                <a:latin typeface="Times New Roman" panose="02020603050405020304" pitchFamily="18" charset="0"/>
              </a:rPr>
              <a:t>nur mit dem Unterschied, dass wir ein soziales Netz haben, das</a:t>
            </a:r>
          </a:p>
          <a:p>
            <a:r>
              <a:rPr lang="de-DE" altLang="de-DE" smtClean="0">
                <a:latin typeface="Times New Roman" panose="02020603050405020304" pitchFamily="18" charset="0"/>
              </a:rPr>
              <a:t>Menschen auffängt (Hartz IV).</a:t>
            </a:r>
          </a:p>
          <a:p>
            <a:r>
              <a:rPr lang="de-DE" altLang="de-DE" smtClean="0">
                <a:latin typeface="Times New Roman" panose="02020603050405020304" pitchFamily="18" charset="0"/>
              </a:rPr>
              <a:t>Ähnlichkeiten: Überstunden, Verhinderung von Organisierung, niedrige</a:t>
            </a:r>
          </a:p>
          <a:p>
            <a:pPr>
              <a:buFont typeface="Arial" panose="020B0604020202020204" pitchFamily="34" charset="0"/>
              <a:buNone/>
            </a:pPr>
            <a:r>
              <a:rPr lang="de-DE" altLang="de-DE" smtClean="0">
                <a:latin typeface="Times New Roman" panose="02020603050405020304" pitchFamily="18" charset="0"/>
              </a:rPr>
              <a:t>Bezahlung</a:t>
            </a:r>
          </a:p>
          <a:p>
            <a:pPr>
              <a:buFont typeface="Arial" panose="020B0604020202020204" pitchFamily="34" charset="0"/>
              <a:buNone/>
            </a:pPr>
            <a:endParaRPr lang="de-DE" altLang="de-DE" smtClean="0">
              <a:latin typeface="Times New Roman" panose="02020603050405020304" pitchFamily="18" charset="0"/>
            </a:endParaRPr>
          </a:p>
          <a:p>
            <a:pPr eaLnBrk="1" hangingPunct="1">
              <a:spcBef>
                <a:spcPts val="300"/>
              </a:spcBef>
              <a:buClr>
                <a:srgbClr val="003366"/>
              </a:buClr>
              <a:buSzPct val="75000"/>
              <a:buFont typeface="Wingdings" panose="05000000000000000000" pitchFamily="2" charset="2"/>
              <a:buNone/>
            </a:pPr>
            <a:r>
              <a:rPr lang="de-DE" altLang="de-DE" smtClean="0">
                <a:solidFill>
                  <a:srgbClr val="FF0000"/>
                </a:solidFill>
                <a:latin typeface="Times New Roman" panose="02020603050405020304" pitchFamily="18" charset="0"/>
              </a:rPr>
              <a:t>ver.di (2012): Branchenreport: die Situation von weiblichen Beschäftigten im Handel: </a:t>
            </a:r>
            <a:r>
              <a:rPr lang="de-DE" altLang="de-DE" smtClean="0">
                <a:solidFill>
                  <a:srgbClr val="FF0000"/>
                </a:solidFill>
                <a:latin typeface="Times New Roman" panose="02020603050405020304" pitchFamily="18" charset="0"/>
                <a:hlinkClick r:id="rId3"/>
              </a:rPr>
              <a:t>http://gleichstellen.net/.standards/externe-pdfs/Aug2012_Branchenreport_Handel.pdf</a:t>
            </a:r>
            <a:r>
              <a:rPr lang="de-DE" altLang="de-DE" smtClean="0">
                <a:solidFill>
                  <a:srgbClr val="FF0000"/>
                </a:solidFill>
                <a:latin typeface="Times New Roman" panose="02020603050405020304" pitchFamily="18" charset="0"/>
              </a:rPr>
              <a:t> </a:t>
            </a:r>
            <a:r>
              <a:rPr lang="de-DE" altLang="de-DE" smtClean="0">
                <a:latin typeface="Times New Roman" panose="02020603050405020304" pitchFamily="18" charset="0"/>
              </a:rPr>
              <a:t>Zugriff am 04.04.2019</a:t>
            </a:r>
          </a:p>
          <a:p>
            <a:pPr eaLnBrk="1" hangingPunct="1">
              <a:spcBef>
                <a:spcPts val="300"/>
              </a:spcBef>
              <a:buClr>
                <a:srgbClr val="003366"/>
              </a:buClr>
              <a:buSzPct val="75000"/>
              <a:buFont typeface="Wingdings" panose="05000000000000000000" pitchFamily="2" charset="2"/>
              <a:buNone/>
            </a:pPr>
            <a:r>
              <a:rPr lang="de-DE" altLang="de-DE" smtClean="0">
                <a:solidFill>
                  <a:srgbClr val="FF0000"/>
                </a:solidFill>
                <a:latin typeface="Times New Roman" panose="02020603050405020304" pitchFamily="18" charset="0"/>
              </a:rPr>
              <a:t>Köhnen, H.(2006): Unternehmenskultur und Personalpolitik. Zur Situation der Beschäftigten und der Interessenvertretung bei  H &amp; M</a:t>
            </a:r>
            <a:r>
              <a:rPr lang="de-DE" altLang="de-DE" smtClean="0">
                <a:latin typeface="Times New Roman" panose="02020603050405020304" pitchFamily="18" charset="0"/>
              </a:rPr>
              <a:t>. </a:t>
            </a:r>
            <a:r>
              <a:rPr lang="de-DE" altLang="de-DE" smtClean="0">
                <a:latin typeface="Times New Roman" panose="02020603050405020304" pitchFamily="18" charset="0"/>
                <a:hlinkClick r:id="rId4"/>
              </a:rPr>
              <a:t>https://www.boeckler.de/5137.htm?produkt=HBS-003491&amp;chunk=20&amp;jahr</a:t>
            </a:r>
            <a:r>
              <a:rPr lang="de-DE" altLang="de-DE" smtClean="0">
                <a:latin typeface="Times New Roman" panose="02020603050405020304" pitchFamily="18" charset="0"/>
              </a:rPr>
              <a:t> Zugriff am 04.04.2019</a:t>
            </a:r>
          </a:p>
          <a:p>
            <a:endParaRPr lang="de-DE" altLang="de-DE" smtClean="0">
              <a:latin typeface="Times New Roman" panose="02020603050405020304" pitchFamily="18" charset="0"/>
            </a:endParaRPr>
          </a:p>
        </p:txBody>
      </p:sp>
    </p:spTree>
    <p:extLst>
      <p:ext uri="{BB962C8B-B14F-4D97-AF65-F5344CB8AC3E}">
        <p14:creationId xmlns:p14="http://schemas.microsoft.com/office/powerpoint/2010/main" val="1161940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7E496732-0B6F-4925-A5AB-C7F280DC149A}" type="slidenum">
              <a:rPr lang="de-DE" altLang="de-DE" sz="1200" smtClean="0">
                <a:solidFill>
                  <a:srgbClr val="000000"/>
                </a:solidFill>
              </a:rPr>
              <a:pPr/>
              <a:t>39</a:t>
            </a:fld>
            <a:endParaRPr lang="de-DE" altLang="de-DE" sz="1200" smtClean="0">
              <a:solidFill>
                <a:srgbClr val="000000"/>
              </a:solidFill>
            </a:endParaRPr>
          </a:p>
        </p:txBody>
      </p:sp>
      <p:sp>
        <p:nvSpPr>
          <p:cNvPr id="104451"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Zu 1) ver.di hat eine große Kampagne gestartet, um die Organisierung der Mitarbeitenden zu erhöhen, war aber nicht erfolgreich; Unternehmensstruktur erschwert Bildung von Betriebsräten, da jede Filiale als eigenständig gilt und daher kein Gesamtbetriebsrat möglich/nötig ist</a:t>
            </a:r>
          </a:p>
          <a:p>
            <a:pPr eaLnBrk="1" hangingPunct="1">
              <a:spcBef>
                <a:spcPts val="450"/>
              </a:spcBef>
              <a:buSzPct val="100000"/>
            </a:pPr>
            <a:r>
              <a:rPr lang="de-DE" altLang="de-DE" sz="1200">
                <a:solidFill>
                  <a:srgbClr val="000000"/>
                </a:solidFill>
                <a:latin typeface="Arial" panose="020B0604020202020204" pitchFamily="34" charset="0"/>
              </a:rPr>
              <a:t>3) 2008 gab es einen großen Skandal um die Überwachung von Lidl-MitarbeiterInnen</a:t>
            </a:r>
          </a:p>
          <a:p>
            <a:pPr eaLnBrk="1" hangingPunct="1">
              <a:spcBef>
                <a:spcPts val="450"/>
              </a:spcBef>
              <a:buSzPct val="100000"/>
            </a:pPr>
            <a:endParaRPr lang="de-DE" altLang="de-DE" sz="1200" i="1">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Dies zeigt: auch in Deutschland/im Verkauf sind die Arbeitsbedingungen schlecht; dies gehört mit dazu, um die günstig eingekauften Waren, z.B. Kleidung zu einem so niedrigen Preis anzubieten; Gewinn v.a. über großen Umsatz, nicht über hohe Marge an jedem Produkt</a:t>
            </a:r>
          </a:p>
          <a:p>
            <a:pPr eaLnBrk="1" hangingPunct="1">
              <a:spcBef>
                <a:spcPts val="450"/>
              </a:spcBef>
              <a:buSzPct val="100000"/>
            </a:pPr>
            <a:endParaRPr lang="de-DE" altLang="de-DE" sz="1200" i="1">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Hintergrundinfos/Quelle: Im Visier Discounter, S. 11-12 und Doku-Filme</a:t>
            </a:r>
          </a:p>
          <a:p>
            <a:pPr eaLnBrk="1" hangingPunct="1">
              <a:spcBef>
                <a:spcPts val="450"/>
              </a:spcBef>
              <a:buSzPct val="100000"/>
            </a:pPr>
            <a:endParaRPr lang="de-DE" altLang="de-DE" sz="1200" i="1">
              <a:solidFill>
                <a:srgbClr val="000000"/>
              </a:solidFill>
              <a:latin typeface="Arial" panose="020B0604020202020204" pitchFamily="34" charset="0"/>
            </a:endParaRPr>
          </a:p>
        </p:txBody>
      </p:sp>
      <p:sp>
        <p:nvSpPr>
          <p:cNvPr id="104453"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DAC9A19C-655E-4654-AB95-41AC3BD3FAB9}" type="slidenum">
              <a:rPr lang="de-DE" altLang="de-DE" sz="1200">
                <a:solidFill>
                  <a:srgbClr val="003366"/>
                </a:solidFill>
              </a:rPr>
              <a:pPr algn="r" eaLnBrk="1" hangingPunct="1">
                <a:buSzPct val="100000"/>
              </a:pPr>
              <a:t>39</a:t>
            </a:fld>
            <a:endParaRPr lang="de-DE" altLang="de-DE" sz="1200">
              <a:solidFill>
                <a:srgbClr val="003366"/>
              </a:solidFill>
            </a:endParaRPr>
          </a:p>
        </p:txBody>
      </p:sp>
      <p:sp>
        <p:nvSpPr>
          <p:cNvPr id="104454" name="Notizenplatzhalter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rPr>
              <a:t>Zu 1) ver.di hat eine große Kampagne gestartet, um die Organisierung der</a:t>
            </a:r>
          </a:p>
          <a:p>
            <a:r>
              <a:rPr lang="de-DE" altLang="de-DE" smtClean="0">
                <a:latin typeface="Times New Roman" panose="02020603050405020304" pitchFamily="18" charset="0"/>
              </a:rPr>
              <a:t>Mitarbeitenden zu erhöhen, war aber nicht erfolgreich;</a:t>
            </a:r>
          </a:p>
          <a:p>
            <a:r>
              <a:rPr lang="de-DE" altLang="de-DE" smtClean="0">
                <a:latin typeface="Times New Roman" panose="02020603050405020304" pitchFamily="18" charset="0"/>
              </a:rPr>
              <a:t>Unternehmensstruktur erschwert Bildung von Betriebsräten, da jede Filiale</a:t>
            </a:r>
          </a:p>
          <a:p>
            <a:r>
              <a:rPr lang="de-DE" altLang="de-DE" smtClean="0">
                <a:latin typeface="Times New Roman" panose="02020603050405020304" pitchFamily="18" charset="0"/>
              </a:rPr>
              <a:t>als eigenständig gilt und daher kein Gesamtbetriebsrat möglich/nötig ist</a:t>
            </a:r>
          </a:p>
          <a:p>
            <a:r>
              <a:rPr lang="de-DE" altLang="de-DE" smtClean="0">
                <a:latin typeface="Times New Roman" panose="02020603050405020304" pitchFamily="18" charset="0"/>
              </a:rPr>
              <a:t>3) 2008 gab es einen großen Skandal um die Überwachung von Lidl-</a:t>
            </a:r>
          </a:p>
          <a:p>
            <a:r>
              <a:rPr lang="de-DE" altLang="de-DE" smtClean="0">
                <a:latin typeface="Times New Roman" panose="02020603050405020304" pitchFamily="18" charset="0"/>
              </a:rPr>
              <a:t>MitarbeiterInnen</a:t>
            </a:r>
          </a:p>
          <a:p>
            <a:r>
              <a:rPr lang="de-DE" altLang="de-DE" smtClean="0">
                <a:latin typeface="Times New Roman" panose="02020603050405020304" pitchFamily="18" charset="0"/>
              </a:rPr>
              <a:t> Dies zeigt: auch in Deutschland/im Verkauf sind die</a:t>
            </a:r>
          </a:p>
          <a:p>
            <a:r>
              <a:rPr lang="de-DE" altLang="de-DE" smtClean="0">
                <a:latin typeface="Times New Roman" panose="02020603050405020304" pitchFamily="18" charset="0"/>
              </a:rPr>
              <a:t>Arbeitsbedingungen schlecht; dies gehört mit dazu, um die günstig</a:t>
            </a:r>
          </a:p>
          <a:p>
            <a:r>
              <a:rPr lang="de-DE" altLang="de-DE" smtClean="0">
                <a:latin typeface="Times New Roman" panose="02020603050405020304" pitchFamily="18" charset="0"/>
              </a:rPr>
              <a:t>eingekauften Waren, z.B. Kleidung zu einem so niedrigen Preis</a:t>
            </a:r>
          </a:p>
          <a:p>
            <a:r>
              <a:rPr lang="de-DE" altLang="de-DE" smtClean="0">
                <a:latin typeface="Times New Roman" panose="02020603050405020304" pitchFamily="18" charset="0"/>
              </a:rPr>
              <a:t>anzubieten; Gewinn v.a. über großen Umsatz, nicht über hohe Marge an</a:t>
            </a:r>
          </a:p>
          <a:p>
            <a:r>
              <a:rPr lang="de-DE" altLang="de-DE" smtClean="0">
                <a:latin typeface="Times New Roman" panose="02020603050405020304" pitchFamily="18" charset="0"/>
              </a:rPr>
              <a:t>jedem Produkt</a:t>
            </a:r>
          </a:p>
          <a:p>
            <a:r>
              <a:rPr lang="de-DE" altLang="de-DE" i="1" smtClean="0">
                <a:latin typeface="Times New Roman" panose="02020603050405020304" pitchFamily="18" charset="0"/>
              </a:rPr>
              <a:t>Hintergrundinfos/Quelle: Im Visier Discounter, S. 11-12 und Doku-Filme</a:t>
            </a:r>
          </a:p>
          <a:p>
            <a:r>
              <a:rPr lang="de-DE" altLang="de-DE" smtClean="0">
                <a:latin typeface="Times New Roman" panose="02020603050405020304" pitchFamily="18" charset="0"/>
              </a:rPr>
              <a:t>39</a:t>
            </a:r>
          </a:p>
        </p:txBody>
      </p:sp>
    </p:spTree>
    <p:extLst>
      <p:ext uri="{BB962C8B-B14F-4D97-AF65-F5344CB8AC3E}">
        <p14:creationId xmlns:p14="http://schemas.microsoft.com/office/powerpoint/2010/main" val="1685549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628A0E82-B39C-42C2-9D77-3758E813587C}" type="slidenum">
              <a:rPr lang="de-DE" altLang="de-DE" sz="1200" smtClean="0">
                <a:solidFill>
                  <a:srgbClr val="000000"/>
                </a:solidFill>
              </a:rPr>
              <a:pPr/>
              <a:t>4</a:t>
            </a:fld>
            <a:endParaRPr lang="de-DE" altLang="de-DE" sz="1200" smtClean="0">
              <a:solidFill>
                <a:srgbClr val="000000"/>
              </a:solidFill>
            </a:endParaRPr>
          </a:p>
        </p:txBody>
      </p:sp>
      <p:sp>
        <p:nvSpPr>
          <p:cNvPr id="32771"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Unternehmen sitzen als Einkäufer einer wichtigen Position, sie haben die Macht, die Bedingungen in den Fabriken zu ändern, das zeigen Beispiele von Unternehmen, die diese Verantwortung für die Arbeitsbedingungen bei ihren Zulieferern bereits übernehmen</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latin typeface="Arial" panose="020B0604020202020204" pitchFamily="34" charset="0"/>
              </a:rPr>
              <a:t>Einkaufspolitik anpassen: angemessene Lieferzeiten, faire Preise, die Existenzlöhne ermöglichen, lange Lieferbeziehungen… </a:t>
            </a:r>
          </a:p>
          <a:p>
            <a:pPr eaLnBrk="1" hangingPunct="1">
              <a:spcBef>
                <a:spcPts val="450"/>
              </a:spcBef>
              <a:buClr>
                <a:srgbClr val="000000"/>
              </a:buClr>
              <a:buSzPct val="100000"/>
              <a:buFont typeface="Times New Roman" panose="02020603050405020304" pitchFamily="18" charset="0"/>
              <a:buAutoNum type="arabicPeriod"/>
            </a:pPr>
            <a:r>
              <a:rPr lang="de-DE" altLang="de-DE" sz="1200">
                <a:solidFill>
                  <a:srgbClr val="000000"/>
                </a:solidFill>
                <a:latin typeface="Arial" panose="020B0604020202020204" pitchFamily="34" charset="0"/>
              </a:rPr>
              <a:t>Soziale Verantwortung = ihr wirtschaftliches Handeln sozial verantwortlich gestalten</a:t>
            </a:r>
          </a:p>
          <a:p>
            <a:pPr eaLnBrk="1" hangingPunct="1">
              <a:spcBef>
                <a:spcPts val="450"/>
              </a:spcBef>
              <a:buSzPct val="100000"/>
            </a:pPr>
            <a:r>
              <a:rPr lang="de-DE" altLang="de-DE" sz="1200">
                <a:solidFill>
                  <a:srgbClr val="000000"/>
                </a:solidFill>
                <a:latin typeface="Arial" panose="020B0604020202020204" pitchFamily="34" charset="0"/>
              </a:rPr>
              <a:t>3.  Eigene Kodizes ernst nehmen und effektive Maßnahmen zur Umsetzung </a:t>
            </a:r>
          </a:p>
          <a:p>
            <a:pPr eaLnBrk="1" hangingPunct="1">
              <a:spcBef>
                <a:spcPts val="450"/>
              </a:spcBef>
              <a:buSzPct val="100000"/>
            </a:pPr>
            <a:r>
              <a:rPr lang="de-DE" altLang="de-DE" sz="1200">
                <a:solidFill>
                  <a:srgbClr val="000000"/>
                </a:solidFill>
                <a:latin typeface="Arial" panose="020B0604020202020204" pitchFamily="34" charset="0"/>
              </a:rPr>
              <a:t>6. Nicht nur rein kommerzielle audits</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32773"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89086509-E473-47E2-83D1-5E7351550DF0}" type="slidenum">
              <a:rPr lang="de-DE" altLang="de-DE" sz="1200">
                <a:solidFill>
                  <a:srgbClr val="003366"/>
                </a:solidFill>
              </a:rPr>
              <a:pPr algn="r" eaLnBrk="1" hangingPunct="1">
                <a:buSzPct val="100000"/>
              </a:pPr>
              <a:t>4</a:t>
            </a:fld>
            <a:endParaRPr lang="de-DE" altLang="de-DE" sz="1200">
              <a:solidFill>
                <a:srgbClr val="003366"/>
              </a:solidFill>
            </a:endParaRPr>
          </a:p>
        </p:txBody>
      </p:sp>
      <p:sp>
        <p:nvSpPr>
          <p:cNvPr id="93190" name="Notizenplatzhalter 1"/>
          <p:cNvSpPr>
            <a:spLocks noGrp="1" noChangeArrowheads="1"/>
          </p:cNvSpPr>
          <p:nvPr>
            <p:ph type="body" idx="1"/>
          </p:nvPr>
        </p:nvSpPr>
        <p:spPr>
          <a:ln/>
        </p:spPr>
        <p:txBody>
          <a:bodyPr/>
          <a:lstStyle/>
          <a:p>
            <a:pPr>
              <a:lnSpc>
                <a:spcPct val="90000"/>
              </a:lnSpc>
              <a:defRPr/>
            </a:pPr>
            <a:r>
              <a:rPr lang="de-DE" altLang="de-DE" dirty="0">
                <a:cs typeface="Times New Roman" charset="0"/>
              </a:rPr>
              <a:t>Kampagne für Saubere Kleidung bzw. Clean Clothes Campaign ist ein Name</a:t>
            </a:r>
          </a:p>
          <a:p>
            <a:pPr>
              <a:lnSpc>
                <a:spcPct val="90000"/>
              </a:lnSpc>
              <a:defRPr/>
            </a:pPr>
            <a:r>
              <a:rPr lang="de-DE" altLang="de-DE" dirty="0">
                <a:cs typeface="Times New Roman" charset="0"/>
              </a:rPr>
              <a:t>für ein Netzwerk von Organisationen und keine Kampagne im eigentlichen Wortsinn.</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Mitgliedsorganisationen sind Gewerkschaften, entwicklungspolitische Gruppen</a:t>
            </a:r>
          </a:p>
          <a:p>
            <a:pPr>
              <a:lnSpc>
                <a:spcPct val="90000"/>
              </a:lnSpc>
              <a:defRPr/>
            </a:pPr>
            <a:r>
              <a:rPr lang="de-DE" altLang="de-DE" dirty="0">
                <a:cs typeface="Times New Roman" charset="0"/>
              </a:rPr>
              <a:t>und Vereine, kirchliche Organisationen…</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Partner in Produktionsländern sind Gewerkschaften oder NGOs</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Aktivitäten:</a:t>
            </a:r>
          </a:p>
          <a:p>
            <a:pPr marL="171450" indent="-171450">
              <a:lnSpc>
                <a:spcPct val="90000"/>
              </a:lnSpc>
              <a:buFont typeface="Arial" panose="020B0604020202020204" pitchFamily="34" charset="0"/>
              <a:buChar char="•"/>
              <a:defRPr/>
            </a:pPr>
            <a:r>
              <a:rPr lang="de-DE" altLang="de-DE" dirty="0">
                <a:cs typeface="Times New Roman" charset="0"/>
              </a:rPr>
              <a:t>Kampagnen gegen Unternehmen: z.B. Sport/Outdoor Bekleidungshersteller (z.B. adidas),</a:t>
            </a:r>
          </a:p>
          <a:p>
            <a:pPr>
              <a:lnSpc>
                <a:spcPct val="90000"/>
              </a:lnSpc>
              <a:buFont typeface="Arial" panose="020B0604020202020204" pitchFamily="34" charset="0"/>
              <a:buNone/>
              <a:defRPr/>
            </a:pPr>
            <a:r>
              <a:rPr lang="de-DE" altLang="de-DE" dirty="0">
                <a:cs typeface="Times New Roman" charset="0"/>
              </a:rPr>
              <a:t>Discounter, Existenzlohn</a:t>
            </a:r>
          </a:p>
          <a:p>
            <a:pPr marL="171450" indent="-171450">
              <a:lnSpc>
                <a:spcPct val="90000"/>
              </a:lnSpc>
              <a:buFont typeface="Arial" panose="020B0604020202020204" pitchFamily="34" charset="0"/>
              <a:buChar char="•"/>
              <a:defRPr/>
            </a:pPr>
            <a:r>
              <a:rPr lang="de-DE" altLang="de-DE" dirty="0">
                <a:cs typeface="Times New Roman" charset="0"/>
              </a:rPr>
              <a:t>Kampagnen an Regierungsstellen: z.B. öffentliche Beschaffung, verbindliche Regulierung</a:t>
            </a:r>
          </a:p>
          <a:p>
            <a:pPr>
              <a:lnSpc>
                <a:spcPct val="90000"/>
              </a:lnSpc>
              <a:defRPr/>
            </a:pPr>
            <a:r>
              <a:rPr lang="de-DE" altLang="de-DE" dirty="0">
                <a:cs typeface="Times New Roman" charset="0"/>
              </a:rPr>
              <a:t>zu Haftungen und Entschädigung</a:t>
            </a:r>
          </a:p>
          <a:p>
            <a:pPr marL="171450" indent="-171450">
              <a:lnSpc>
                <a:spcPct val="90000"/>
              </a:lnSpc>
              <a:buFont typeface="Arial" panose="020B0604020202020204" pitchFamily="34" charset="0"/>
              <a:buChar char="•"/>
              <a:defRPr/>
            </a:pPr>
            <a:r>
              <a:rPr lang="de-DE" altLang="de-DE" dirty="0">
                <a:cs typeface="Times New Roman" charset="0"/>
              </a:rPr>
              <a:t>Eilaktions-Netzwerk: zur Skandalisierung und Mobilisierung im Fall von akuten</a:t>
            </a:r>
          </a:p>
          <a:p>
            <a:pPr>
              <a:lnSpc>
                <a:spcPct val="90000"/>
              </a:lnSpc>
              <a:defRPr/>
            </a:pPr>
            <a:r>
              <a:rPr lang="de-DE" altLang="de-DE" dirty="0">
                <a:cs typeface="Times New Roman" charset="0"/>
              </a:rPr>
              <a:t>Arbeitsrechtsverletzungen </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FEMNET unterstützt folgende Arbeitsbereiche:</a:t>
            </a:r>
          </a:p>
          <a:p>
            <a:pPr marL="171450" indent="-171450">
              <a:lnSpc>
                <a:spcPct val="90000"/>
              </a:lnSpc>
              <a:buFont typeface="Arial" panose="020B0604020202020204" pitchFamily="34" charset="0"/>
              <a:buChar char="•"/>
              <a:defRPr/>
            </a:pPr>
            <a:r>
              <a:rPr lang="de-DE" altLang="de-DE" dirty="0">
                <a:cs typeface="Times New Roman" charset="0"/>
              </a:rPr>
              <a:t>Kampagnen (Sport/Outdoor, Discounter, Existenzlohn, öffentliche Beschaffung, CSR)</a:t>
            </a:r>
          </a:p>
          <a:p>
            <a:pPr marL="171450" indent="-171450">
              <a:lnSpc>
                <a:spcPct val="90000"/>
              </a:lnSpc>
              <a:buFont typeface="Arial" panose="020B0604020202020204" pitchFamily="34" charset="0"/>
              <a:buChar char="•"/>
              <a:defRPr/>
            </a:pPr>
            <a:r>
              <a:rPr lang="de-DE" altLang="de-DE" dirty="0">
                <a:cs typeface="Times New Roman" charset="0"/>
              </a:rPr>
              <a:t>Textilbündnis</a:t>
            </a:r>
          </a:p>
          <a:p>
            <a:pPr marL="171450" indent="-171450">
              <a:lnSpc>
                <a:spcPct val="90000"/>
              </a:lnSpc>
              <a:buFont typeface="Arial" panose="020B0604020202020204" pitchFamily="34" charset="0"/>
              <a:buChar char="•"/>
              <a:defRPr/>
            </a:pPr>
            <a:r>
              <a:rPr lang="de-DE" altLang="de-DE" dirty="0">
                <a:cs typeface="Times New Roman" charset="0"/>
              </a:rPr>
              <a:t>Verbraucherinformation</a:t>
            </a:r>
          </a:p>
          <a:p>
            <a:pPr marL="171450" indent="-171450">
              <a:lnSpc>
                <a:spcPct val="90000"/>
              </a:lnSpc>
              <a:buFont typeface="Arial" panose="020B0604020202020204" pitchFamily="34" charset="0"/>
              <a:buChar char="•"/>
              <a:defRPr/>
            </a:pPr>
            <a:r>
              <a:rPr lang="de-DE" altLang="de-DE" dirty="0">
                <a:cs typeface="Times New Roman" charset="0"/>
              </a:rPr>
              <a:t>Eilaktions-Netzwerk </a:t>
            </a:r>
          </a:p>
        </p:txBody>
      </p:sp>
    </p:spTree>
    <p:extLst>
      <p:ext uri="{BB962C8B-B14F-4D97-AF65-F5344CB8AC3E}">
        <p14:creationId xmlns:p14="http://schemas.microsoft.com/office/powerpoint/2010/main" val="1189649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937FC127-F9F2-422D-9AFF-9CD3A5C85852}" type="slidenum">
              <a:rPr lang="de-DE" altLang="de-DE" sz="1200" smtClean="0">
                <a:solidFill>
                  <a:srgbClr val="000000"/>
                </a:solidFill>
              </a:rPr>
              <a:pPr/>
              <a:t>40</a:t>
            </a:fld>
            <a:endParaRPr lang="de-DE" altLang="de-DE" sz="1200" smtClean="0">
              <a:solidFill>
                <a:srgbClr val="000000"/>
              </a:solidFill>
            </a:endParaRPr>
          </a:p>
        </p:txBody>
      </p:sp>
      <p:sp>
        <p:nvSpPr>
          <p:cNvPr id="106499"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Und auch hier in DL muss man bei den Arbeitsbedingungen genau hinsehen; Kosteneinsparungen stehen im Vordergrund</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Zu 2) H&amp;M: 10 Stundenverträge für Studierende sehr verbreitet, </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Zu H&amp;M Verträgen, siehe Giselas  Buch „Todschick“ S. 170 ff </a:t>
            </a:r>
          </a:p>
          <a:p>
            <a:pPr eaLnBrk="1" hangingPunct="1">
              <a:spcBef>
                <a:spcPts val="450"/>
              </a:spcBef>
              <a:buSzPct val="100000"/>
            </a:pPr>
            <a:r>
              <a:rPr lang="de-DE" altLang="de-DE" sz="1200">
                <a:solidFill>
                  <a:srgbClr val="000000"/>
                </a:solidFill>
                <a:latin typeface="Arial" panose="020B0604020202020204" pitchFamily="34" charset="0"/>
              </a:rPr>
              <a:t>Beispiel Quinto: Betriebsrat, siehe Buch Gisela S. 173</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106501"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D3A6866E-AF87-45ED-AD36-55A761C6DC91}" type="slidenum">
              <a:rPr lang="de-DE" altLang="de-DE" sz="1200">
                <a:solidFill>
                  <a:srgbClr val="003366"/>
                </a:solidFill>
              </a:rPr>
              <a:pPr algn="r" eaLnBrk="1" hangingPunct="1">
                <a:buSzPct val="100000"/>
              </a:pPr>
              <a:t>40</a:t>
            </a:fld>
            <a:endParaRPr lang="de-DE" altLang="de-DE" sz="1200">
              <a:solidFill>
                <a:srgbClr val="003366"/>
              </a:solidFill>
            </a:endParaRPr>
          </a:p>
        </p:txBody>
      </p:sp>
      <p:sp>
        <p:nvSpPr>
          <p:cNvPr id="106502" name="Notizenplatzhalter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rPr>
              <a:t>Und auch hier in DL muss man bei den Arbeitsbedingungen genau</a:t>
            </a:r>
          </a:p>
          <a:p>
            <a:r>
              <a:rPr lang="de-DE" altLang="de-DE" smtClean="0">
                <a:latin typeface="Times New Roman" panose="02020603050405020304" pitchFamily="18" charset="0"/>
              </a:rPr>
              <a:t>hinsehen; Kosteneinsparungen stehen im Vordergrund</a:t>
            </a:r>
          </a:p>
          <a:p>
            <a:r>
              <a:rPr lang="de-DE" altLang="de-DE" smtClean="0">
                <a:latin typeface="Times New Roman" panose="02020603050405020304" pitchFamily="18" charset="0"/>
              </a:rPr>
              <a:t>Zu 2) H&amp;M: 10 Stundenverträge für Studierende sehr verbreitet,</a:t>
            </a:r>
          </a:p>
          <a:p>
            <a:r>
              <a:rPr lang="de-DE" altLang="de-DE" smtClean="0">
                <a:latin typeface="Times New Roman" panose="02020603050405020304" pitchFamily="18" charset="0"/>
              </a:rPr>
              <a:t>Zu H&amp;M Verträgen, siehe Giselas Buch „Todschick“ S. 170 ff</a:t>
            </a:r>
          </a:p>
          <a:p>
            <a:r>
              <a:rPr lang="de-DE" altLang="de-DE" smtClean="0">
                <a:latin typeface="Times New Roman" panose="02020603050405020304" pitchFamily="18" charset="0"/>
              </a:rPr>
              <a:t>Beispiel Quinto: Betriebsrat, siehe Buch Gisela S. 173</a:t>
            </a:r>
          </a:p>
          <a:p>
            <a:r>
              <a:rPr lang="de-DE" altLang="de-DE" smtClean="0">
                <a:latin typeface="Times New Roman" panose="02020603050405020304" pitchFamily="18" charset="0"/>
              </a:rPr>
              <a:t>40</a:t>
            </a:r>
          </a:p>
        </p:txBody>
      </p:sp>
    </p:spTree>
    <p:extLst>
      <p:ext uri="{BB962C8B-B14F-4D97-AF65-F5344CB8AC3E}">
        <p14:creationId xmlns:p14="http://schemas.microsoft.com/office/powerpoint/2010/main" val="1519428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5DB2E57C-51AC-4C6C-94D3-735CD0120B8E}" type="slidenum">
              <a:rPr lang="de-DE" altLang="de-DE" sz="1200" smtClean="0">
                <a:solidFill>
                  <a:srgbClr val="000000"/>
                </a:solidFill>
              </a:rPr>
              <a:pPr/>
              <a:t>41</a:t>
            </a:fld>
            <a:endParaRPr lang="de-DE" altLang="de-DE" sz="1200" smtClean="0">
              <a:solidFill>
                <a:srgbClr val="000000"/>
              </a:solidFill>
            </a:endParaRPr>
          </a:p>
        </p:txBody>
      </p:sp>
      <p:sp>
        <p:nvSpPr>
          <p:cNvPr id="108547"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Hugo Boss AG (Aktiengesellschaft) pflegt ihr Markenimage aufwändig: Sportsponsoring (Formel 1, Tennis Davis Cup), Kultursponsoring (Guggenheim Foundation, Salzburger Festspiele), Glamourwerbung</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Markenpflege funktioniert: in einem Brand-Feel-Ranking vom August 2014 belegte Hugo Boss klar den ersten Platz (http://www.wuv.de/marketing/markenstaerke_von_modelabels_klarer_image_boss -&gt; es wurden zwölf Modemarken beleuchtet: Boss vor Armani/Joop, Hilfiger, Marc O‘Polo) -&gt; Hugo Boss steht für „Attraktivität, Dynamik, innovative Modernität“ -&gt; traditionsreiche Marke mit hoher qualitativer Wertigkeit</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Umsatz stiegt 2011 und 2012 zweistellig, danach immer noch mit 3-5%; Strategie zur Umsatz- und Gewinnsteigerung: eigener Einzelhandel in eigenen Stores und Ausbau des Onlinegeschäfts</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108549"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40B44052-7CA3-455E-9F2E-87FB491FD51C}" type="slidenum">
              <a:rPr lang="de-DE" altLang="de-DE" sz="1200">
                <a:solidFill>
                  <a:srgbClr val="003366"/>
                </a:solidFill>
              </a:rPr>
              <a:pPr algn="r" eaLnBrk="1" hangingPunct="1">
                <a:buSzPct val="100000"/>
              </a:pPr>
              <a:t>41</a:t>
            </a:fld>
            <a:endParaRPr lang="de-DE" altLang="de-DE" sz="1200">
              <a:solidFill>
                <a:srgbClr val="003366"/>
              </a:solidFill>
            </a:endParaRPr>
          </a:p>
        </p:txBody>
      </p:sp>
      <p:sp>
        <p:nvSpPr>
          <p:cNvPr id="108550" name="Notizenplatzhalter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i="1" smtClean="0">
                <a:latin typeface="Times New Roman" panose="02020603050405020304" pitchFamily="18" charset="0"/>
              </a:rPr>
              <a:t>Beispiel: Hugo Boss war klassisch Produzent, der seine Produkte über andere Einzelhändler vertrieben hat, baut mittlerweile aber immer mehr eigenen Einzelhandel auf.</a:t>
            </a:r>
          </a:p>
          <a:p>
            <a:endParaRPr lang="de-DE" altLang="de-DE" smtClean="0">
              <a:latin typeface="Times New Roman" panose="02020603050405020304" pitchFamily="18" charset="0"/>
            </a:endParaRPr>
          </a:p>
          <a:p>
            <a:r>
              <a:rPr lang="de-DE" altLang="de-DE" smtClean="0">
                <a:latin typeface="Times New Roman" panose="02020603050405020304" pitchFamily="18" charset="0"/>
              </a:rPr>
              <a:t>Hugo Boss AG (Aktiengesellschaft) pflegt ihr Markenimage aufwändig:</a:t>
            </a:r>
          </a:p>
          <a:p>
            <a:r>
              <a:rPr lang="de-DE" altLang="de-DE" smtClean="0">
                <a:latin typeface="Times New Roman" panose="02020603050405020304" pitchFamily="18" charset="0"/>
              </a:rPr>
              <a:t>Sportsponsoring (Formel 1, Tennis Davis Cup), Kultursponsoring</a:t>
            </a:r>
          </a:p>
          <a:p>
            <a:r>
              <a:rPr lang="de-DE" altLang="de-DE" smtClean="0">
                <a:latin typeface="Times New Roman" panose="02020603050405020304" pitchFamily="18" charset="0"/>
              </a:rPr>
              <a:t>(Guggenheim Foundation, Salzburger Festspiele), Glamourwerbung</a:t>
            </a:r>
          </a:p>
          <a:p>
            <a:r>
              <a:rPr lang="de-DE" altLang="de-DE" smtClean="0">
                <a:latin typeface="Times New Roman" panose="02020603050405020304" pitchFamily="18" charset="0"/>
              </a:rPr>
              <a:t>Markenpflege funktioniert: in einem Brand-Feel-Ranking vom August 2014</a:t>
            </a:r>
          </a:p>
          <a:p>
            <a:r>
              <a:rPr lang="de-DE" altLang="de-DE" smtClean="0">
                <a:latin typeface="Times New Roman" panose="02020603050405020304" pitchFamily="18" charset="0"/>
              </a:rPr>
              <a:t>belegte Hugo Boss klar den ersten Platz</a:t>
            </a:r>
          </a:p>
          <a:p>
            <a:r>
              <a:rPr lang="de-DE" altLang="de-DE" smtClean="0">
                <a:latin typeface="Times New Roman" panose="02020603050405020304" pitchFamily="18" charset="0"/>
              </a:rPr>
              <a:t>(http://www.wuv.de/marketing/markenstaerke_von_modelabels_klarer_ima</a:t>
            </a:r>
          </a:p>
          <a:p>
            <a:r>
              <a:rPr lang="de-DE" altLang="de-DE" smtClean="0">
                <a:latin typeface="Times New Roman" panose="02020603050405020304" pitchFamily="18" charset="0"/>
              </a:rPr>
              <a:t>ge_boss -&gt; es wurden zwölf Modemarken beleuchtet: Boss vor</a:t>
            </a:r>
          </a:p>
          <a:p>
            <a:r>
              <a:rPr lang="de-DE" altLang="de-DE" smtClean="0">
                <a:latin typeface="Times New Roman" panose="02020603050405020304" pitchFamily="18" charset="0"/>
              </a:rPr>
              <a:t>Armani/Joop, Hilfiger, Marc O‘Polo) -&gt; Hugo Boss steht für „Attraktivität,</a:t>
            </a:r>
          </a:p>
          <a:p>
            <a:r>
              <a:rPr lang="de-DE" altLang="de-DE" smtClean="0">
                <a:latin typeface="Times New Roman" panose="02020603050405020304" pitchFamily="18" charset="0"/>
              </a:rPr>
              <a:t>Dynamik, innovative Modernität“ -&gt; traditionsreiche Marke mit hoher</a:t>
            </a:r>
          </a:p>
          <a:p>
            <a:r>
              <a:rPr lang="de-DE" altLang="de-DE" smtClean="0">
                <a:latin typeface="Times New Roman" panose="02020603050405020304" pitchFamily="18" charset="0"/>
              </a:rPr>
              <a:t>qualitativer Wertigkeit</a:t>
            </a:r>
          </a:p>
          <a:p>
            <a:r>
              <a:rPr lang="de-DE" altLang="de-DE" smtClean="0">
                <a:latin typeface="Times New Roman" panose="02020603050405020304" pitchFamily="18" charset="0"/>
              </a:rPr>
              <a:t>Umsatz stiegt 2011 und 2012 zweistellig, danach immer noch mit 3-5%;</a:t>
            </a:r>
          </a:p>
          <a:p>
            <a:r>
              <a:rPr lang="de-DE" altLang="de-DE" smtClean="0">
                <a:latin typeface="Times New Roman" panose="02020603050405020304" pitchFamily="18" charset="0"/>
              </a:rPr>
              <a:t>Strategie zur Umsatz- und Gewinnsteigerung: eigener Einzelhandel in</a:t>
            </a:r>
          </a:p>
          <a:p>
            <a:r>
              <a:rPr lang="de-DE" altLang="de-DE" smtClean="0">
                <a:latin typeface="Times New Roman" panose="02020603050405020304" pitchFamily="18" charset="0"/>
              </a:rPr>
              <a:t>eigenen Stores und Ausbau des Onlinegeschäfts</a:t>
            </a:r>
          </a:p>
          <a:p>
            <a:r>
              <a:rPr lang="de-DE" altLang="de-DE" smtClean="0">
                <a:latin typeface="Times New Roman" panose="02020603050405020304" pitchFamily="18" charset="0"/>
              </a:rPr>
              <a:t>41</a:t>
            </a:r>
          </a:p>
        </p:txBody>
      </p:sp>
    </p:spTree>
    <p:extLst>
      <p:ext uri="{BB962C8B-B14F-4D97-AF65-F5344CB8AC3E}">
        <p14:creationId xmlns:p14="http://schemas.microsoft.com/office/powerpoint/2010/main" val="572583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A358863E-BF74-4939-AACD-564AE534DD89}" type="slidenum">
              <a:rPr lang="de-DE" altLang="de-DE" sz="1200" smtClean="0">
                <a:solidFill>
                  <a:srgbClr val="000000"/>
                </a:solidFill>
              </a:rPr>
              <a:pPr/>
              <a:t>42</a:t>
            </a:fld>
            <a:endParaRPr lang="de-DE" altLang="de-DE" sz="1200" smtClean="0">
              <a:solidFill>
                <a:srgbClr val="000000"/>
              </a:solidFill>
            </a:endParaRPr>
          </a:p>
        </p:txBody>
      </p:sp>
      <p:sp>
        <p:nvSpPr>
          <p:cNvPr id="110595"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Zulieferer: Anzüge, Sakkos und Hosen vor Allem in osteuropäischer Lohnfertigung produziert; Sportswear wird vor allem in asiatischen Fabriken gefertigt</a:t>
            </a:r>
          </a:p>
          <a:p>
            <a:pPr eaLnBrk="1" hangingPunct="1">
              <a:spcBef>
                <a:spcPts val="450"/>
              </a:spcBef>
              <a:buSzPct val="100000"/>
            </a:pPr>
            <a:r>
              <a:rPr lang="de-DE" altLang="de-DE" sz="1200">
                <a:solidFill>
                  <a:srgbClr val="000000"/>
                </a:solidFill>
                <a:latin typeface="Arial" panose="020B0604020202020204" pitchFamily="34" charset="0"/>
              </a:rPr>
              <a:t>-&gt; insgesamt kommen 32% der Produkte aus Asien, insbesondere China, Bangladesch scheint zuzulegen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In Bangladesch wurden zwei Fabriken untersucht, in denen Hugo Boss produzieren lässt -&gt; in beiden lassen auch z.B. Tommy Hilfiger, Calvin Klein aber auch H&amp;M und C&amp;A produzieren (Quelle: Todschick), für Türkei und Osteuropa erfolgte die Untersuchung im Rahmen der „Im Stich gelassen“-Studie (vgl. Modul 12)</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Natürlich waren die Verletzungen der nationalen Gesetzgebungen und der Menschenrechte in den einzelnen Fabriken in den einzelnen Ländern im Detail sehr unterschiedlich -&gt; hier exemplarisch zwei wichtige Punkte aufgeführt, die vor Ort in den Fabriken ganz unterschiedlich vorzufinden sind</a:t>
            </a:r>
          </a:p>
        </p:txBody>
      </p:sp>
      <p:sp>
        <p:nvSpPr>
          <p:cNvPr id="110597"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AF57E893-A7D3-4386-9E22-AEA84684A250}" type="slidenum">
              <a:rPr lang="de-DE" altLang="de-DE" sz="1200">
                <a:solidFill>
                  <a:srgbClr val="003366"/>
                </a:solidFill>
              </a:rPr>
              <a:pPr algn="r" eaLnBrk="1" hangingPunct="1">
                <a:buSzPct val="100000"/>
              </a:pPr>
              <a:t>42</a:t>
            </a:fld>
            <a:endParaRPr lang="de-DE" altLang="de-DE" sz="1200">
              <a:solidFill>
                <a:srgbClr val="003366"/>
              </a:solidFill>
            </a:endParaRPr>
          </a:p>
        </p:txBody>
      </p:sp>
      <p:sp>
        <p:nvSpPr>
          <p:cNvPr id="110598" name="Notizenplatzhalter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rPr>
              <a:t>Zulieferer: Anzüge, Sakkos und Hosen vor Allem in osteuropäischer</a:t>
            </a:r>
          </a:p>
          <a:p>
            <a:r>
              <a:rPr lang="de-DE" altLang="de-DE" smtClean="0">
                <a:latin typeface="Times New Roman" panose="02020603050405020304" pitchFamily="18" charset="0"/>
              </a:rPr>
              <a:t>Lohnfertigung produziert; Sportswear wird vor allem in asiatischen</a:t>
            </a:r>
          </a:p>
          <a:p>
            <a:r>
              <a:rPr lang="de-DE" altLang="de-DE" smtClean="0">
                <a:latin typeface="Times New Roman" panose="02020603050405020304" pitchFamily="18" charset="0"/>
              </a:rPr>
              <a:t>Fabriken gefertigt</a:t>
            </a:r>
          </a:p>
          <a:p>
            <a:r>
              <a:rPr lang="de-DE" altLang="de-DE" smtClean="0">
                <a:latin typeface="Times New Roman" panose="02020603050405020304" pitchFamily="18" charset="0"/>
              </a:rPr>
              <a:t>-&gt; insgesamt kommen 32% der Produkte aus Asien, insbesondere China,</a:t>
            </a:r>
          </a:p>
          <a:p>
            <a:r>
              <a:rPr lang="de-DE" altLang="de-DE" smtClean="0">
                <a:latin typeface="Times New Roman" panose="02020603050405020304" pitchFamily="18" charset="0"/>
              </a:rPr>
              <a:t>Bangladesch scheint zuzulegen</a:t>
            </a:r>
          </a:p>
          <a:p>
            <a:r>
              <a:rPr lang="de-DE" altLang="de-DE" smtClean="0">
                <a:latin typeface="Times New Roman" panose="02020603050405020304" pitchFamily="18" charset="0"/>
              </a:rPr>
              <a:t>In Bangladesch wurden zwei Fabriken untersucht, in denen Hugo Boss</a:t>
            </a:r>
          </a:p>
          <a:p>
            <a:r>
              <a:rPr lang="de-DE" altLang="de-DE" smtClean="0">
                <a:latin typeface="Times New Roman" panose="02020603050405020304" pitchFamily="18" charset="0"/>
              </a:rPr>
              <a:t>produzieren lässt -&gt; in beiden lassen auch z.B. Tommy Hilfiger, Calvin</a:t>
            </a:r>
          </a:p>
          <a:p>
            <a:r>
              <a:rPr lang="de-DE" altLang="de-DE" smtClean="0">
                <a:latin typeface="Times New Roman" panose="02020603050405020304" pitchFamily="18" charset="0"/>
              </a:rPr>
              <a:t>Klein aber auch H&amp;M und C&amp;A produzieren (Quelle: Todschick), für Türkei</a:t>
            </a:r>
          </a:p>
          <a:p>
            <a:r>
              <a:rPr lang="de-DE" altLang="de-DE" smtClean="0">
                <a:latin typeface="Times New Roman" panose="02020603050405020304" pitchFamily="18" charset="0"/>
              </a:rPr>
              <a:t>und Osteuropa erfolgte die Untersuchung im Rahmen der „Im Stich</a:t>
            </a:r>
          </a:p>
          <a:p>
            <a:r>
              <a:rPr lang="de-DE" altLang="de-DE" smtClean="0">
                <a:latin typeface="Times New Roman" panose="02020603050405020304" pitchFamily="18" charset="0"/>
              </a:rPr>
              <a:t>gelassen“-Studie (vgl. Modul 12)</a:t>
            </a:r>
          </a:p>
          <a:p>
            <a:r>
              <a:rPr lang="de-DE" altLang="de-DE" smtClean="0">
                <a:latin typeface="Times New Roman" panose="02020603050405020304" pitchFamily="18" charset="0"/>
              </a:rPr>
              <a:t>Natürlich waren die Verletzungen der nationalen Gesetzgebungen und der</a:t>
            </a:r>
          </a:p>
          <a:p>
            <a:r>
              <a:rPr lang="de-DE" altLang="de-DE" smtClean="0">
                <a:latin typeface="Times New Roman" panose="02020603050405020304" pitchFamily="18" charset="0"/>
              </a:rPr>
              <a:t>Menschenrechte in den einzelnen Fabriken in den einzelnen Ländern im</a:t>
            </a:r>
          </a:p>
          <a:p>
            <a:r>
              <a:rPr lang="de-DE" altLang="de-DE" smtClean="0">
                <a:latin typeface="Times New Roman" panose="02020603050405020304" pitchFamily="18" charset="0"/>
              </a:rPr>
              <a:t>Detail sehr unterschiedlich -&gt; hier exemplarisch zwei wichtige Punkte</a:t>
            </a:r>
          </a:p>
          <a:p>
            <a:r>
              <a:rPr lang="de-DE" altLang="de-DE" smtClean="0">
                <a:latin typeface="Times New Roman" panose="02020603050405020304" pitchFamily="18" charset="0"/>
              </a:rPr>
              <a:t>aufgeführt, die vor Ort in den Fabriken ganz unterschiedlich vorzufinden</a:t>
            </a:r>
          </a:p>
          <a:p>
            <a:r>
              <a:rPr lang="de-DE" altLang="de-DE" smtClean="0">
                <a:latin typeface="Times New Roman" panose="02020603050405020304" pitchFamily="18" charset="0"/>
              </a:rPr>
              <a:t>sind</a:t>
            </a:r>
          </a:p>
          <a:p>
            <a:r>
              <a:rPr lang="de-DE" altLang="de-DE" smtClean="0">
                <a:latin typeface="Times New Roman" panose="02020603050405020304" pitchFamily="18" charset="0"/>
              </a:rPr>
              <a:t>42</a:t>
            </a:r>
          </a:p>
        </p:txBody>
      </p:sp>
    </p:spTree>
    <p:extLst>
      <p:ext uri="{BB962C8B-B14F-4D97-AF65-F5344CB8AC3E}">
        <p14:creationId xmlns:p14="http://schemas.microsoft.com/office/powerpoint/2010/main" val="528367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A4D05D98-9718-401C-A567-AB9A6CE8BAEC}" type="slidenum">
              <a:rPr lang="de-DE" altLang="de-DE" sz="1200" smtClean="0">
                <a:solidFill>
                  <a:srgbClr val="000000"/>
                </a:solidFill>
              </a:rPr>
              <a:pPr/>
              <a:t>5</a:t>
            </a:fld>
            <a:endParaRPr lang="de-DE" altLang="de-DE" sz="1200" smtClean="0">
              <a:solidFill>
                <a:srgbClr val="000000"/>
              </a:solidFill>
            </a:endParaRPr>
          </a:p>
        </p:txBody>
      </p:sp>
      <p:sp>
        <p:nvSpPr>
          <p:cNvPr id="34819"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p:cNvSpPr>
            <a:spLocks noChangeArrowheads="1"/>
          </p:cNvSpPr>
          <p:nvPr>
            <p:ph type="body" idx="1"/>
          </p:nvPr>
        </p:nvSpPr>
        <p:spPr>
          <a:xfrm>
            <a:off x="1219200" y="3257550"/>
            <a:ext cx="67056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latin typeface="Times New Roman" panose="02020603050405020304" pitchFamily="18" charset="0"/>
            </a:endParaRPr>
          </a:p>
        </p:txBody>
      </p:sp>
    </p:spTree>
    <p:extLst>
      <p:ext uri="{BB962C8B-B14F-4D97-AF65-F5344CB8AC3E}">
        <p14:creationId xmlns:p14="http://schemas.microsoft.com/office/powerpoint/2010/main" val="1143217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71D047F3-2C51-44DF-A0FA-CA4FF794660B}" type="slidenum">
              <a:rPr lang="de-DE" altLang="de-DE" sz="1200" smtClean="0">
                <a:solidFill>
                  <a:srgbClr val="000000"/>
                </a:solidFill>
              </a:rPr>
              <a:pPr/>
              <a:t>6</a:t>
            </a:fld>
            <a:endParaRPr lang="de-DE" altLang="de-DE" sz="1200" smtClean="0">
              <a:solidFill>
                <a:srgbClr val="000000"/>
              </a:solidFill>
            </a:endParaRPr>
          </a:p>
        </p:txBody>
      </p:sp>
      <p:sp>
        <p:nvSpPr>
          <p:cNvPr id="36867"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Für den Kontext zu folgendem Input zu Einkaufspraxis und Auswirkungen auf Arbeitsbedingungen:</a:t>
            </a:r>
          </a:p>
          <a:p>
            <a:pPr eaLnBrk="1" hangingPunct="1">
              <a:spcBef>
                <a:spcPts val="450"/>
              </a:spcBef>
              <a:buSzPct val="100000"/>
            </a:pPr>
            <a:r>
              <a:rPr lang="de-DE" altLang="de-DE" sz="1200">
                <a:solidFill>
                  <a:srgbClr val="000000"/>
                </a:solidFill>
                <a:latin typeface="Arial" panose="020B0604020202020204" pitchFamily="34" charset="0"/>
              </a:rPr>
              <a:t>Textile Kette kurz erläutern (lassen)</a:t>
            </a:r>
          </a:p>
          <a:p>
            <a:pPr eaLnBrk="1" hangingPunct="1">
              <a:spcBef>
                <a:spcPts val="450"/>
              </a:spcBef>
              <a:buSzPct val="100000"/>
            </a:pPr>
            <a:r>
              <a:rPr lang="de-DE" altLang="de-DE" sz="1200">
                <a:solidFill>
                  <a:srgbClr val="000000"/>
                </a:solidFill>
                <a:latin typeface="Arial" panose="020B0604020202020204" pitchFamily="34" charset="0"/>
              </a:rPr>
              <a:t>Arbeitsrechtsverletzungen aufzählen (lassen) -&gt; in der gesamten textilen Kette und speziell in der Konfektion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Bitte wählt euch eine Darstellung der textilen Kette aus, die für die Zielgruppe angemessen ist und fügt sie hier ein -&gt; ihr findet alles im internen Bereich! </a:t>
            </a:r>
          </a:p>
          <a:p>
            <a:pPr eaLnBrk="1" hangingPunct="1">
              <a:spcBef>
                <a:spcPts val="450"/>
              </a:spcBef>
              <a:buSzPct val="100000"/>
            </a:pPr>
            <a:r>
              <a:rPr lang="de-DE" altLang="de-DE" sz="1200" i="1">
                <a:solidFill>
                  <a:srgbClr val="000000"/>
                </a:solidFill>
                <a:latin typeface="Arial" panose="020B0604020202020204" pitchFamily="34" charset="0"/>
              </a:rPr>
              <a:t>Zusätzlich könnt ihr auch die ausführlichen Versionen als Ausdruck verwenden, falls nötig</a:t>
            </a:r>
          </a:p>
          <a:p>
            <a:pPr eaLnBrk="1" hangingPunct="1">
              <a:spcBef>
                <a:spcPts val="450"/>
              </a:spcBef>
              <a:buSzPct val="100000"/>
            </a:pPr>
            <a:endParaRPr lang="de-DE" altLang="de-DE" sz="1200" i="1">
              <a:solidFill>
                <a:srgbClr val="000000"/>
              </a:solidFill>
              <a:latin typeface="Arial" panose="020B0604020202020204" pitchFamily="34" charset="0"/>
            </a:endParaRPr>
          </a:p>
        </p:txBody>
      </p:sp>
      <p:sp>
        <p:nvSpPr>
          <p:cNvPr id="36869"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0930D569-7CCA-4A42-8FEE-A55BA3162A72}" type="slidenum">
              <a:rPr lang="de-DE" altLang="de-DE" sz="1200">
                <a:solidFill>
                  <a:srgbClr val="003366"/>
                </a:solidFill>
              </a:rPr>
              <a:pPr algn="r" eaLnBrk="1" hangingPunct="1">
                <a:buSzPct val="100000"/>
              </a:pPr>
              <a:t>6</a:t>
            </a:fld>
            <a:endParaRPr lang="de-DE" altLang="de-DE" sz="1200">
              <a:solidFill>
                <a:srgbClr val="003366"/>
              </a:solidFill>
            </a:endParaRPr>
          </a:p>
        </p:txBody>
      </p:sp>
      <p:sp>
        <p:nvSpPr>
          <p:cNvPr id="71686" name="Notizenplatzhalter 1"/>
          <p:cNvSpPr>
            <a:spLocks noGrp="1" noChangeArrowheads="1"/>
          </p:cNvSpPr>
          <p:nvPr>
            <p:ph type="body" idx="1"/>
          </p:nvPr>
        </p:nvSpPr>
        <p:spPr>
          <a:ln/>
        </p:spPr>
        <p:txBody>
          <a:bodyPr/>
          <a:lstStyle/>
          <a:p>
            <a:pPr>
              <a:defRPr/>
            </a:pPr>
            <a:r>
              <a:rPr lang="de-DE" altLang="de-DE" i="1" dirty="0">
                <a:latin typeface="Times New Roman" panose="02020603050405020304" pitchFamily="18" charset="0"/>
              </a:rPr>
              <a:t>Für den Kontext zu darauffolgendem Input zu Einkaufspraxis und Auswirkungen</a:t>
            </a:r>
          </a:p>
          <a:p>
            <a:pPr>
              <a:defRPr/>
            </a:pPr>
            <a:r>
              <a:rPr lang="de-DE" altLang="de-DE" i="1" dirty="0">
                <a:latin typeface="Times New Roman" panose="02020603050405020304" pitchFamily="18" charset="0"/>
              </a:rPr>
              <a:t>auf Arbeitsbedingungen: </a:t>
            </a:r>
          </a:p>
          <a:p>
            <a:pPr marL="171450" indent="-171450">
              <a:buFont typeface="Arial" panose="020B0604020202020204" pitchFamily="34" charset="0"/>
              <a:buChar char="•"/>
              <a:defRPr/>
            </a:pPr>
            <a:r>
              <a:rPr lang="de-DE" altLang="de-DE" i="1" dirty="0">
                <a:latin typeface="Times New Roman" panose="02020603050405020304" pitchFamily="18" charset="0"/>
              </a:rPr>
              <a:t>textile Kette kurz erläutern (lassen)</a:t>
            </a:r>
          </a:p>
          <a:p>
            <a:pPr marL="171450" indent="-171450">
              <a:buFont typeface="Arial" panose="020B0604020202020204" pitchFamily="34" charset="0"/>
              <a:buChar char="•"/>
              <a:defRPr/>
            </a:pPr>
            <a:r>
              <a:rPr lang="de-DE" altLang="de-DE" i="1" dirty="0">
                <a:latin typeface="Times New Roman" panose="02020603050405020304" pitchFamily="18" charset="0"/>
              </a:rPr>
              <a:t>Arbeitsrechtsverletzungen in der gesamten textilen Kette und speziell in der</a:t>
            </a:r>
          </a:p>
          <a:p>
            <a:pPr>
              <a:buFont typeface="Arial" panose="020B0604020202020204" pitchFamily="34" charset="0"/>
              <a:buNone/>
              <a:defRPr/>
            </a:pPr>
            <a:r>
              <a:rPr lang="de-DE" altLang="de-DE" i="1" dirty="0">
                <a:latin typeface="Times New Roman" panose="02020603050405020304" pitchFamily="18" charset="0"/>
              </a:rPr>
              <a:t>Konfektionierung aufzählen (lassen)</a:t>
            </a:r>
          </a:p>
          <a:p>
            <a:pPr marL="914400" lvl="1" indent="-171450">
              <a:buFont typeface="Arial" panose="020B0604020202020204" pitchFamily="34" charset="0"/>
              <a:buChar char="•"/>
              <a:defRPr/>
            </a:pPr>
            <a:r>
              <a:rPr lang="de-DE" i="1" dirty="0"/>
              <a:t>Anmerkung: Arbeits- und Menschenrechtsverletzungen finden</a:t>
            </a:r>
          </a:p>
          <a:p>
            <a:pPr lvl="1" indent="0">
              <a:buFont typeface="Arial" panose="020B0604020202020204" pitchFamily="34" charset="0"/>
              <a:buNone/>
              <a:defRPr/>
            </a:pPr>
            <a:r>
              <a:rPr lang="de-DE" i="1" dirty="0"/>
              <a:t>sich entlang der gesamten Lieferkette</a:t>
            </a:r>
          </a:p>
          <a:p>
            <a:pPr marL="914400" lvl="1" indent="-171450">
              <a:buFont typeface="Arial" panose="020B0604020202020204" pitchFamily="34" charset="0"/>
              <a:buChar char="•"/>
              <a:defRPr/>
            </a:pPr>
            <a:endParaRPr lang="de-DE" altLang="de-DE" i="1" dirty="0">
              <a:latin typeface="Times New Roman" panose="02020603050405020304" pitchFamily="18" charset="0"/>
            </a:endParaRPr>
          </a:p>
          <a:p>
            <a:pPr>
              <a:defRPr/>
            </a:pPr>
            <a:endParaRPr lang="de-DE" altLang="de-DE" i="1" dirty="0">
              <a:latin typeface="Times New Roman" panose="02020603050405020304" pitchFamily="18" charset="0"/>
            </a:endParaRPr>
          </a:p>
        </p:txBody>
      </p:sp>
    </p:spTree>
    <p:extLst>
      <p:ext uri="{BB962C8B-B14F-4D97-AF65-F5344CB8AC3E}">
        <p14:creationId xmlns:p14="http://schemas.microsoft.com/office/powerpoint/2010/main" val="4062957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457ABB86-C25F-4F94-838C-2F933BB181AB}" type="slidenum">
              <a:rPr lang="de-DE" altLang="de-DE" sz="1200" smtClean="0">
                <a:solidFill>
                  <a:srgbClr val="000000"/>
                </a:solidFill>
              </a:rPr>
              <a:pPr/>
              <a:t>7</a:t>
            </a:fld>
            <a:endParaRPr lang="de-DE" altLang="de-DE" sz="1200" smtClean="0">
              <a:solidFill>
                <a:srgbClr val="000000"/>
              </a:solidFill>
            </a:endParaRPr>
          </a:p>
        </p:txBody>
      </p:sp>
      <p:sp>
        <p:nvSpPr>
          <p:cNvPr id="38915" name="Rectangle 1"/>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Text Box 2"/>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Uns geht es heute darum, welchen Einfluss das Verhalten der einkaufenden Unternehmen auf die Zulieferer hat</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Die Hersteller / Produzenten (=brands), die die Bekleidungsstücke entwickeln und dann ihre Produktion bei Zulieferern in Auftrag geben können entweder mit dem Einzelhandel direkt vertikal integriert sein oder auch nicht (Bsp.: Hugo Boss war klassisch Produzent, der seine Produkte über andere Einzelhänder vertrieben hat -&gt; baut unterdessen auch immer mehr eigenen Einzelhandel auf)</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Egal ob die brands integriert sind mit dem Einzelhandel oder nicht -&gt; wir werden sehen, dass die Impulse, die aus dem Einzelhandel kommen über die Produzenten immer einen starken Einfluss auf die Zulieferer haben -&gt; also es geht um die Einkaufspraxis der Produzenten auf die Zulieferer -&gt; uns geht es dabei heute besonders um die Einflüsse auf die Konfektionsstufe, nicht so sehr um die Vorstufen in der textilen Kette, obwohl man das natürlich als Produzent auch bedenken muss</a:t>
            </a:r>
          </a:p>
          <a:p>
            <a:pPr eaLnBrk="1" hangingPunct="1">
              <a:spcBef>
                <a:spcPts val="450"/>
              </a:spcBef>
              <a:buSzPct val="100000"/>
            </a:pPr>
            <a:endParaRPr lang="de-DE" altLang="de-DE" sz="1200" i="1">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Zu Unterscheidung in Produzenten, Einzelhändler und Vertikale im heutigen Sinne, s. enorm-Artikel: http://www.brandeins.de/archiv/2015/geschwindigkeit/hinter-den-kulissen-der-modebranche-avanti-avanti/ </a:t>
            </a:r>
          </a:p>
          <a:p>
            <a:pPr eaLnBrk="1" hangingPunct="1">
              <a:spcBef>
                <a:spcPts val="450"/>
              </a:spcBef>
              <a:buSzPct val="100000"/>
            </a:pPr>
            <a:endParaRPr lang="de-DE" altLang="de-DE" sz="1200" i="1">
              <a:solidFill>
                <a:srgbClr val="000000"/>
              </a:solidFill>
              <a:latin typeface="Arial" panose="020B0604020202020204" pitchFamily="34" charset="0"/>
            </a:endParaRPr>
          </a:p>
        </p:txBody>
      </p:sp>
      <p:sp>
        <p:nvSpPr>
          <p:cNvPr id="38917" name="Text Box 3"/>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C1F38E66-82FE-4F1F-BF19-9AB86ECDF09F}" type="slidenum">
              <a:rPr lang="de-DE" altLang="de-DE" sz="1200">
                <a:solidFill>
                  <a:srgbClr val="003366"/>
                </a:solidFill>
              </a:rPr>
              <a:pPr algn="r" eaLnBrk="1" hangingPunct="1">
                <a:buSzPct val="100000"/>
              </a:pPr>
              <a:t>7</a:t>
            </a:fld>
            <a:endParaRPr lang="de-DE" altLang="de-DE" sz="1200">
              <a:solidFill>
                <a:srgbClr val="003366"/>
              </a:solidFill>
            </a:endParaRPr>
          </a:p>
        </p:txBody>
      </p:sp>
      <p:sp>
        <p:nvSpPr>
          <p:cNvPr id="38918" name="Notizenplatzhalter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Times New Roman" panose="02020603050405020304" pitchFamily="18" charset="0"/>
              </a:rPr>
              <a:t>Es geht heute darum, welchen Einfluss das Verhalten der einkaufenden</a:t>
            </a:r>
          </a:p>
          <a:p>
            <a:r>
              <a:rPr lang="de-DE" altLang="de-DE" smtClean="0">
                <a:latin typeface="Times New Roman" panose="02020603050405020304" pitchFamily="18" charset="0"/>
              </a:rPr>
              <a:t>Unternehmen auf die Zulieferer hat.</a:t>
            </a:r>
          </a:p>
          <a:p>
            <a:r>
              <a:rPr lang="de-DE" altLang="de-DE" smtClean="0">
                <a:latin typeface="Times New Roman" panose="02020603050405020304" pitchFamily="18" charset="0"/>
              </a:rPr>
              <a:t>Die Hersteller (sprich Brands), die die Bekleidungsstücke entwickeln und dann</a:t>
            </a:r>
          </a:p>
          <a:p>
            <a:r>
              <a:rPr lang="de-DE" altLang="de-DE" smtClean="0">
                <a:latin typeface="Times New Roman" panose="02020603050405020304" pitchFamily="18" charset="0"/>
              </a:rPr>
              <a:t>ihre Produktion bei Zulieferern in Auftrag geben, können entweder mit dem</a:t>
            </a:r>
          </a:p>
          <a:p>
            <a:r>
              <a:rPr lang="de-DE" altLang="de-DE" smtClean="0">
                <a:latin typeface="Times New Roman" panose="02020603050405020304" pitchFamily="18" charset="0"/>
              </a:rPr>
              <a:t>Einzelhandel direkt vertikal integriert sein oder auch nicht.</a:t>
            </a:r>
          </a:p>
          <a:p>
            <a:r>
              <a:rPr lang="de-DE" altLang="de-DE" i="1" smtClean="0">
                <a:latin typeface="Times New Roman" panose="02020603050405020304" pitchFamily="18" charset="0"/>
              </a:rPr>
              <a:t>(Definition vertikale Integration siehe http://www.wirtschaftslexikon24.com/e/vertikale-integration/vertikale-integration.htm,</a:t>
            </a:r>
          </a:p>
          <a:p>
            <a:r>
              <a:rPr lang="de-DE" altLang="de-DE" i="1" smtClean="0">
                <a:latin typeface="Times New Roman" panose="02020603050405020304" pitchFamily="18" charset="0"/>
              </a:rPr>
              <a:t>Zugriff 15.07.2019)</a:t>
            </a:r>
          </a:p>
          <a:p>
            <a:endParaRPr lang="de-DE" altLang="de-DE" smtClean="0">
              <a:latin typeface="Times New Roman" panose="02020603050405020304" pitchFamily="18" charset="0"/>
            </a:endParaRPr>
          </a:p>
          <a:p>
            <a:r>
              <a:rPr lang="de-DE" altLang="de-DE" smtClean="0">
                <a:latin typeface="Times New Roman" panose="02020603050405020304" pitchFamily="18" charset="0"/>
              </a:rPr>
              <a:t>Egal, ob die Hersteller/Brands mit dem Einzelhandel integriert sind oder nicht,</a:t>
            </a:r>
          </a:p>
          <a:p>
            <a:r>
              <a:rPr lang="de-DE" altLang="de-DE" smtClean="0">
                <a:latin typeface="Times New Roman" panose="02020603050405020304" pitchFamily="18" charset="0"/>
              </a:rPr>
              <a:t>wir werden sehen, dass die Impulse, die aus dem Einzelhandel kommen über</a:t>
            </a:r>
          </a:p>
          <a:p>
            <a:r>
              <a:rPr lang="de-DE" altLang="de-DE" smtClean="0">
                <a:latin typeface="Times New Roman" panose="02020603050405020304" pitchFamily="18" charset="0"/>
              </a:rPr>
              <a:t>die Hersteller/Brands immer einen starken Einfluss auf die Zulieferer/Produzenten</a:t>
            </a:r>
          </a:p>
          <a:p>
            <a:r>
              <a:rPr lang="de-DE" altLang="de-DE" smtClean="0">
                <a:latin typeface="Times New Roman" panose="02020603050405020304" pitchFamily="18" charset="0"/>
              </a:rPr>
              <a:t>haben. Es geht also um die Auswirkungen der Einkaufspraxis der Hersteller/Brands</a:t>
            </a:r>
          </a:p>
          <a:p>
            <a:r>
              <a:rPr lang="de-DE" altLang="de-DE" smtClean="0">
                <a:latin typeface="Times New Roman" panose="02020603050405020304" pitchFamily="18" charset="0"/>
              </a:rPr>
              <a:t>auf die Zulieferer/Produzenten. Uns geht es dabei besonders um die Einflüsse auf</a:t>
            </a:r>
          </a:p>
          <a:p>
            <a:r>
              <a:rPr lang="de-DE" altLang="de-DE" smtClean="0">
                <a:latin typeface="Times New Roman" panose="02020603050405020304" pitchFamily="18" charset="0"/>
              </a:rPr>
              <a:t>die Konfektionsstufe und nicht so sehr um die Vorstufen in der textilen Kette,</a:t>
            </a:r>
          </a:p>
          <a:p>
            <a:r>
              <a:rPr lang="de-DE" altLang="de-DE" smtClean="0">
                <a:latin typeface="Times New Roman" panose="02020603050405020304" pitchFamily="18" charset="0"/>
              </a:rPr>
              <a:t>obwohl man das natürlich auch beachten muss.</a:t>
            </a:r>
          </a:p>
          <a:p>
            <a:endParaRPr lang="de-DE" altLang="de-DE" smtClean="0">
              <a:latin typeface="Times New Roman" panose="02020603050405020304" pitchFamily="18" charset="0"/>
            </a:endParaRPr>
          </a:p>
          <a:p>
            <a:r>
              <a:rPr lang="de-DE" altLang="de-DE" i="1" smtClean="0">
                <a:latin typeface="Times New Roman" panose="02020603050405020304" pitchFamily="18" charset="0"/>
              </a:rPr>
              <a:t>Es</a:t>
            </a:r>
            <a:r>
              <a:rPr lang="de-DE" altLang="de-DE" smtClean="0">
                <a:latin typeface="Times New Roman" panose="02020603050405020304" pitchFamily="18" charset="0"/>
              </a:rPr>
              <a:t> </a:t>
            </a:r>
            <a:r>
              <a:rPr lang="de-DE" altLang="de-DE" i="1" smtClean="0">
                <a:latin typeface="Times New Roman" panose="02020603050405020304" pitchFamily="18" charset="0"/>
              </a:rPr>
              <a:t>geht uns um fokale Unternehmen, also die Unternehmen, die entscheiden, was</a:t>
            </a:r>
          </a:p>
          <a:p>
            <a:r>
              <a:rPr lang="de-DE" altLang="de-DE" i="1" smtClean="0">
                <a:latin typeface="Times New Roman" panose="02020603050405020304" pitchFamily="18" charset="0"/>
              </a:rPr>
              <a:t>in einem Netzwerk zur Produktion bestimmter Güter geschieht.</a:t>
            </a:r>
          </a:p>
          <a:p>
            <a:r>
              <a:rPr lang="de-DE" altLang="de-DE" i="1" smtClean="0">
                <a:latin typeface="Times New Roman" panose="02020603050405020304" pitchFamily="18" charset="0"/>
              </a:rPr>
              <a:t>Definition fokales Unternehmen: zentrales Unternehmen in </a:t>
            </a:r>
            <a:r>
              <a:rPr lang="de-DE" altLang="de-DE" i="1" smtClean="0">
                <a:solidFill>
                  <a:srgbClr val="002060"/>
                </a:solidFill>
                <a:latin typeface="Times New Roman" panose="02020603050405020304" pitchFamily="18" charset="0"/>
              </a:rPr>
              <a:t>einem strategischem</a:t>
            </a:r>
          </a:p>
          <a:p>
            <a:r>
              <a:rPr lang="de-DE" altLang="de-DE" i="1" smtClean="0">
                <a:solidFill>
                  <a:srgbClr val="002060"/>
                </a:solidFill>
                <a:latin typeface="Times New Roman" panose="02020603050405020304" pitchFamily="18" charset="0"/>
              </a:rPr>
              <a:t>Netzwerk, dem </a:t>
            </a:r>
            <a:r>
              <a:rPr lang="de-DE" altLang="de-DE" i="1" smtClean="0">
                <a:latin typeface="Times New Roman" panose="02020603050405020304" pitchFamily="18" charset="0"/>
              </a:rPr>
              <a:t>die Aufgabe der Selektion bei der Aufnahme von Unternehmen in</a:t>
            </a:r>
          </a:p>
          <a:p>
            <a:r>
              <a:rPr lang="de-DE" altLang="de-DE" i="1" smtClean="0">
                <a:latin typeface="Times New Roman" panose="02020603050405020304" pitchFamily="18" charset="0"/>
              </a:rPr>
              <a:t>das Netzwerk, die Koordination der spezialisierten Aktivitäten der Netzwerkunternehmen</a:t>
            </a:r>
          </a:p>
          <a:p>
            <a:r>
              <a:rPr lang="de-DE" altLang="de-DE" i="1" smtClean="0">
                <a:latin typeface="Times New Roman" panose="02020603050405020304" pitchFamily="18" charset="0"/>
              </a:rPr>
              <a:t>sowie die Steuerung des Wissenstransfers und die Evaluierung der erbrachten Leistungen</a:t>
            </a:r>
          </a:p>
          <a:p>
            <a:r>
              <a:rPr lang="de-DE" altLang="de-DE" i="1" smtClean="0">
                <a:latin typeface="Times New Roman" panose="02020603050405020304" pitchFamily="18" charset="0"/>
              </a:rPr>
              <a:t>innerhalb des Netzwerkes zufällt.</a:t>
            </a:r>
          </a:p>
          <a:p>
            <a:r>
              <a:rPr lang="de-DE" altLang="de-DE" i="1" smtClean="0">
                <a:latin typeface="Times New Roman" panose="02020603050405020304" pitchFamily="18" charset="0"/>
              </a:rPr>
              <a:t>(Quelle: https://wirtschaftslexikon.gabler.de/definition/fokales-unternehmen-33039/version-256567,</a:t>
            </a:r>
          </a:p>
          <a:p>
            <a:r>
              <a:rPr lang="de-DE" altLang="de-DE" i="1" smtClean="0">
                <a:latin typeface="Times New Roman" panose="02020603050405020304" pitchFamily="18" charset="0"/>
              </a:rPr>
              <a:t>Zugriff 15.07.2019).</a:t>
            </a:r>
          </a:p>
        </p:txBody>
      </p:sp>
    </p:spTree>
    <p:extLst>
      <p:ext uri="{BB962C8B-B14F-4D97-AF65-F5344CB8AC3E}">
        <p14:creationId xmlns:p14="http://schemas.microsoft.com/office/powerpoint/2010/main" val="533680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33640C1A-7786-4429-9599-7F5FB973FE08}" type="slidenum">
              <a:rPr lang="de-DE" altLang="de-DE" sz="1200" smtClean="0">
                <a:solidFill>
                  <a:srgbClr val="000000"/>
                </a:solidFill>
              </a:rPr>
              <a:pPr/>
              <a:t>8</a:t>
            </a:fld>
            <a:endParaRPr lang="de-DE" altLang="de-DE" sz="1200" smtClean="0">
              <a:solidFill>
                <a:srgbClr val="000000"/>
              </a:solidFill>
            </a:endParaRPr>
          </a:p>
        </p:txBody>
      </p:sp>
      <p:sp>
        <p:nvSpPr>
          <p:cNvPr id="40963" name="Text Box 1"/>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7666A9B3-47D8-4E76-ACBA-3C377A0A22ED}" type="slidenum">
              <a:rPr lang="de-DE" altLang="de-DE" sz="1200">
                <a:solidFill>
                  <a:srgbClr val="003366"/>
                </a:solidFill>
              </a:rPr>
              <a:pPr algn="r" eaLnBrk="1" hangingPunct="1">
                <a:buSzPct val="100000"/>
              </a:pPr>
              <a:t>8</a:t>
            </a:fld>
            <a:endParaRPr lang="de-DE" altLang="de-DE" sz="1200">
              <a:solidFill>
                <a:srgbClr val="003366"/>
              </a:solidFill>
            </a:endParaRPr>
          </a:p>
        </p:txBody>
      </p:sp>
      <p:sp>
        <p:nvSpPr>
          <p:cNvPr id="40964" name="Rectangle 2"/>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5" name="Text Box 3"/>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Über welche „großen Unternehmen“ sprechen wir überhaupt?</a:t>
            </a:r>
          </a:p>
          <a:p>
            <a:pPr eaLnBrk="1" hangingPunct="1">
              <a:spcBef>
                <a:spcPts val="450"/>
              </a:spcBef>
              <a:buSzPct val="100000"/>
            </a:pPr>
            <a:r>
              <a:rPr lang="de-DE" altLang="de-DE" sz="1200">
                <a:solidFill>
                  <a:srgbClr val="000000"/>
                </a:solidFill>
                <a:latin typeface="Arial" panose="020B0604020202020204" pitchFamily="34" charset="0"/>
              </a:rPr>
              <a:t>Wer verkauft in Deutschland Kleidung</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Erläuterung: </a:t>
            </a:r>
          </a:p>
          <a:p>
            <a:pPr eaLnBrk="1" hangingPunct="1">
              <a:spcBef>
                <a:spcPts val="450"/>
              </a:spcBef>
              <a:buSzPct val="100000"/>
            </a:pPr>
            <a:r>
              <a:rPr lang="de-DE" altLang="de-DE" sz="1200">
                <a:solidFill>
                  <a:srgbClr val="000000"/>
                </a:solidFill>
                <a:latin typeface="Arial" panose="020B0604020202020204" pitchFamily="34" charset="0"/>
              </a:rPr>
              <a:t>Zu metro gehört auch Galeria Kaufhof</a:t>
            </a:r>
          </a:p>
          <a:p>
            <a:pPr eaLnBrk="1" hangingPunct="1">
              <a:spcBef>
                <a:spcPts val="450"/>
              </a:spcBef>
              <a:buSzPct val="100000"/>
            </a:pPr>
            <a:r>
              <a:rPr lang="de-DE" altLang="de-DE" sz="1200">
                <a:solidFill>
                  <a:srgbClr val="000000"/>
                </a:solidFill>
                <a:latin typeface="Arial" panose="020B0604020202020204" pitchFamily="34" charset="0"/>
              </a:rPr>
              <a:t>Inditex (u.a. Zara/Bershka/Stradivarius/Massimo Dutti) war 2014 auf Platz 14 mit 710 Mio, Primark auf Platz 15 mit 700 Mio Euro Umsatz in 16 Filialen (Primark: Steigerung um 28% im Vergleich zu 2013)</a:t>
            </a:r>
          </a:p>
          <a:p>
            <a:pPr eaLnBrk="1" hangingPunct="1">
              <a:spcBef>
                <a:spcPts val="450"/>
              </a:spcBef>
              <a:buSzPct val="100000"/>
            </a:pPr>
            <a:r>
              <a:rPr lang="de-DE" altLang="de-DE" sz="1200">
                <a:solidFill>
                  <a:srgbClr val="000000"/>
                </a:solidFill>
                <a:latin typeface="Arial" panose="020B0604020202020204" pitchFamily="34" charset="0"/>
              </a:rPr>
              <a:t>„Größe“ berechnet sich hier nach dem Umsatz</a:t>
            </a:r>
          </a:p>
          <a:p>
            <a:pPr eaLnBrk="1" hangingPunct="1">
              <a:spcBef>
                <a:spcPts val="450"/>
              </a:spcBef>
              <a:buSzPct val="100000"/>
            </a:pPr>
            <a:r>
              <a:rPr lang="de-DE" altLang="de-DE" sz="1200">
                <a:solidFill>
                  <a:srgbClr val="000000"/>
                </a:solidFill>
                <a:latin typeface="Arial" panose="020B0604020202020204" pitchFamily="34" charset="0"/>
              </a:rPr>
              <a:t>-&gt; auch wenn es „Textil“-einzelhändler sind, wird aus der Struktur der Anbieter klar, dass es größtenteils um Bekleidung geht</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i="1">
                <a:solidFill>
                  <a:srgbClr val="000000"/>
                </a:solidFill>
                <a:latin typeface="Arial" panose="020B0604020202020204" pitchFamily="34" charset="0"/>
              </a:rPr>
              <a:t>Was fällt auf?</a:t>
            </a:r>
          </a:p>
          <a:p>
            <a:pPr eaLnBrk="1" hangingPunct="1">
              <a:spcBef>
                <a:spcPts val="450"/>
              </a:spcBef>
              <a:buSzPct val="100000"/>
            </a:pPr>
            <a:r>
              <a:rPr lang="de-DE" altLang="de-DE" sz="1200" i="1">
                <a:solidFill>
                  <a:srgbClr val="000000"/>
                </a:solidFill>
                <a:latin typeface="Arial" panose="020B0604020202020204" pitchFamily="34" charset="0"/>
              </a:rPr>
              <a:t>Lidl, Aldi, Tchibo sind keine Textilfachhändler</a:t>
            </a:r>
          </a:p>
          <a:p>
            <a:pPr eaLnBrk="1" hangingPunct="1">
              <a:spcBef>
                <a:spcPts val="450"/>
              </a:spcBef>
              <a:buSzPct val="100000"/>
            </a:pPr>
            <a:r>
              <a:rPr lang="de-DE" altLang="de-DE" sz="1200" i="1">
                <a:solidFill>
                  <a:srgbClr val="000000"/>
                </a:solidFill>
                <a:latin typeface="Arial" panose="020B0604020202020204" pitchFamily="34" charset="0"/>
              </a:rPr>
              <a:t>Auch auffällig: besonders die rückwärts integrierten Unternehmen oben mit dabei, aber wie ist es um die „Vorwärtsintegration“ bestellt?</a:t>
            </a:r>
          </a:p>
          <a:p>
            <a:pPr eaLnBrk="1" hangingPunct="1">
              <a:spcBef>
                <a:spcPts val="450"/>
              </a:spcBef>
              <a:buSzPct val="100000"/>
            </a:pPr>
            <a:endParaRPr lang="de-DE" altLang="de-DE" sz="1200" i="1">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Anmerkung: Bitte immer die jeweils aktuellste Rangliste einfügen: http://www.textilwirtschaft.de/business/TW-Ranglisten-Einzelhandel_79023.html  -&gt; es gibt auch Ranglisten für Produzenten/Hersteller/Brands in Deutschland, wenn ihr das als Zusatzinformation parat haben wollt: http://www.textilwirtschaft.de/business/TW-Ranglisten-Bekleidungsindustrie_79018.html </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59398" name="Notizenplatzhalter 1"/>
          <p:cNvSpPr>
            <a:spLocks noGrp="1" noChangeArrowheads="1"/>
          </p:cNvSpPr>
          <p:nvPr>
            <p:ph type="body" idx="1"/>
          </p:nvPr>
        </p:nvSpPr>
        <p:spPr/>
        <p:txBody>
          <a:bodyPr/>
          <a:lstStyle/>
          <a:p>
            <a:pPr>
              <a:defRPr/>
            </a:pPr>
            <a:r>
              <a:rPr lang="de-DE" altLang="de-DE" dirty="0">
                <a:latin typeface="Times New Roman" panose="02020603050405020304" pitchFamily="18" charset="0"/>
              </a:rPr>
              <a:t>Über welche „großen“ Unternehmen sprechen wir überhaupt?</a:t>
            </a:r>
          </a:p>
          <a:p>
            <a:pPr>
              <a:defRPr/>
            </a:pPr>
            <a:r>
              <a:rPr lang="de-DE" altLang="de-DE" dirty="0">
                <a:latin typeface="Times New Roman" panose="02020603050405020304" pitchFamily="18" charset="0"/>
              </a:rPr>
              <a:t>Die Größe berechnet sich hier nach dem Umsatz (Umsatz mit Textilien und Bekleidung).</a:t>
            </a:r>
          </a:p>
          <a:p>
            <a:pPr>
              <a:defRPr/>
            </a:pPr>
            <a:endParaRPr lang="de-DE" altLang="de-DE" i="1" dirty="0">
              <a:latin typeface="Times New Roman" panose="02020603050405020304" pitchFamily="18" charset="0"/>
            </a:endParaRPr>
          </a:p>
          <a:p>
            <a:pPr>
              <a:defRPr/>
            </a:pPr>
            <a:r>
              <a:rPr lang="de-DE" altLang="de-DE" dirty="0">
                <a:latin typeface="Times New Roman" panose="02020603050405020304" pitchFamily="18" charset="0"/>
              </a:rPr>
              <a:t>Was fällt auf?</a:t>
            </a:r>
          </a:p>
          <a:p>
            <a:pPr>
              <a:defRPr/>
            </a:pPr>
            <a:r>
              <a:rPr lang="de-DE" altLang="de-DE" dirty="0">
                <a:latin typeface="Times New Roman" panose="02020603050405020304" pitchFamily="18" charset="0"/>
              </a:rPr>
              <a:t>Lidl kein Textilfachhändler</a:t>
            </a:r>
          </a:p>
          <a:p>
            <a:pPr>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Zur Otto Group gehören: Otto, Baur, </a:t>
            </a:r>
            <a:r>
              <a:rPr lang="de-DE" altLang="de-DE" i="1" dirty="0" err="1">
                <a:latin typeface="Times New Roman" panose="02020603050405020304" pitchFamily="18" charset="0"/>
              </a:rPr>
              <a:t>Bonprix</a:t>
            </a:r>
            <a:r>
              <a:rPr lang="de-DE" altLang="de-DE" i="1" dirty="0">
                <a:latin typeface="Times New Roman" panose="02020603050405020304" pitchFamily="18" charset="0"/>
              </a:rPr>
              <a:t>, Heine, Schwab, </a:t>
            </a:r>
            <a:r>
              <a:rPr lang="de-DE" altLang="de-DE" i="1" dirty="0" err="1">
                <a:latin typeface="Times New Roman" panose="02020603050405020304" pitchFamily="18" charset="0"/>
              </a:rPr>
              <a:t>SportScheck</a:t>
            </a:r>
            <a:r>
              <a:rPr lang="de-DE" altLang="de-DE" i="1" dirty="0">
                <a:latin typeface="Times New Roman" panose="02020603050405020304" pitchFamily="18" charset="0"/>
              </a:rPr>
              <a:t> u.a.</a:t>
            </a:r>
          </a:p>
          <a:p>
            <a:pPr>
              <a:defRPr/>
            </a:pPr>
            <a:r>
              <a:rPr lang="de-DE" altLang="de-DE" i="1" dirty="0">
                <a:latin typeface="Times New Roman" panose="02020603050405020304" pitchFamily="18" charset="0"/>
              </a:rPr>
              <a:t>Zu H&amp;M gehören: H&amp;M, Cos, </a:t>
            </a:r>
            <a:r>
              <a:rPr lang="de-DE" altLang="de-DE" i="1" dirty="0" err="1">
                <a:latin typeface="Times New Roman" panose="02020603050405020304" pitchFamily="18" charset="0"/>
              </a:rPr>
              <a:t>Weekday</a:t>
            </a:r>
            <a:r>
              <a:rPr lang="de-DE" altLang="de-DE" i="1" dirty="0">
                <a:latin typeface="Times New Roman" panose="02020603050405020304" pitchFamily="18" charset="0"/>
              </a:rPr>
              <a:t>, </a:t>
            </a:r>
            <a:r>
              <a:rPr lang="de-DE" altLang="de-DE" i="1" dirty="0" err="1">
                <a:latin typeface="Times New Roman" panose="02020603050405020304" pitchFamily="18" charset="0"/>
              </a:rPr>
              <a:t>Monki</a:t>
            </a:r>
            <a:r>
              <a:rPr lang="de-DE" altLang="de-DE" i="1" dirty="0">
                <a:latin typeface="Times New Roman" panose="02020603050405020304" pitchFamily="18" charset="0"/>
              </a:rPr>
              <a:t> u.a.</a:t>
            </a:r>
          </a:p>
          <a:p>
            <a:pPr>
              <a:defRPr/>
            </a:pPr>
            <a:r>
              <a:rPr lang="de-DE" altLang="de-DE" i="1" dirty="0">
                <a:latin typeface="Times New Roman" panose="02020603050405020304" pitchFamily="18" charset="0"/>
              </a:rPr>
              <a:t>Zalando umfasst Online Shop und Outlets</a:t>
            </a:r>
          </a:p>
          <a:p>
            <a:pPr>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Plätze von Unternehmen, die eventuell nachgefragt werden:</a:t>
            </a:r>
          </a:p>
          <a:p>
            <a:pPr marL="171450" indent="-171450">
              <a:buFont typeface="Arial" panose="020B0604020202020204" pitchFamily="34" charset="0"/>
              <a:buChar char="•"/>
              <a:defRPr/>
            </a:pPr>
            <a:r>
              <a:rPr lang="de-DE" altLang="de-DE" i="1" dirty="0">
                <a:latin typeface="Times New Roman" panose="02020603050405020304" pitchFamily="18" charset="0"/>
              </a:rPr>
              <a:t>Aldi: Platz 11</a:t>
            </a:r>
          </a:p>
          <a:p>
            <a:pPr marL="171450" indent="-171450">
              <a:buFont typeface="Arial" panose="020B0604020202020204" pitchFamily="34" charset="0"/>
              <a:buChar char="•"/>
              <a:defRPr/>
            </a:pPr>
            <a:r>
              <a:rPr lang="de-DE" altLang="de-DE" i="1" dirty="0">
                <a:latin typeface="Times New Roman" panose="02020603050405020304" pitchFamily="18" charset="0"/>
              </a:rPr>
              <a:t>Tchibo: Platz 13</a:t>
            </a:r>
          </a:p>
          <a:p>
            <a:pPr marL="171450" indent="-171450">
              <a:buFont typeface="Arial" panose="020B0604020202020204" pitchFamily="34" charset="0"/>
              <a:buChar char="•"/>
              <a:defRPr/>
            </a:pPr>
            <a:r>
              <a:rPr lang="de-DE" altLang="de-DE" i="1" dirty="0">
                <a:latin typeface="Times New Roman" panose="02020603050405020304" pitchFamily="18" charset="0"/>
              </a:rPr>
              <a:t>Inditex (z.B. Zara, </a:t>
            </a:r>
            <a:r>
              <a:rPr lang="de-DE" altLang="de-DE" i="1" dirty="0" err="1">
                <a:latin typeface="Times New Roman" panose="02020603050405020304" pitchFamily="18" charset="0"/>
              </a:rPr>
              <a:t>Pull&amp;Bear</a:t>
            </a:r>
            <a:r>
              <a:rPr lang="de-DE" altLang="de-DE" i="1" dirty="0">
                <a:latin typeface="Times New Roman" panose="02020603050405020304" pitchFamily="18" charset="0"/>
              </a:rPr>
              <a:t>, </a:t>
            </a:r>
            <a:r>
              <a:rPr lang="de-DE" i="1" dirty="0"/>
              <a:t>Stradivarius</a:t>
            </a:r>
            <a:r>
              <a:rPr lang="de-DE" altLang="de-DE" i="1" dirty="0">
                <a:latin typeface="Times New Roman" panose="02020603050405020304" pitchFamily="18" charset="0"/>
              </a:rPr>
              <a:t>): Platz 14</a:t>
            </a:r>
          </a:p>
          <a:p>
            <a:pPr marL="171450" indent="-171450">
              <a:buFont typeface="Arial" panose="020B0604020202020204" pitchFamily="34" charset="0"/>
              <a:buChar char="•"/>
              <a:defRPr/>
            </a:pPr>
            <a:r>
              <a:rPr lang="de-DE" altLang="de-DE" i="1" dirty="0">
                <a:latin typeface="Times New Roman" panose="02020603050405020304" pitchFamily="18" charset="0"/>
              </a:rPr>
              <a:t>TJX (z.B. TK </a:t>
            </a:r>
            <a:r>
              <a:rPr lang="de-DE" altLang="de-DE" i="1" dirty="0" err="1">
                <a:latin typeface="Times New Roman" panose="02020603050405020304" pitchFamily="18" charset="0"/>
              </a:rPr>
              <a:t>Maxx</a:t>
            </a:r>
            <a:r>
              <a:rPr lang="de-DE" altLang="de-DE" i="1" dirty="0">
                <a:latin typeface="Times New Roman" panose="02020603050405020304" pitchFamily="18" charset="0"/>
              </a:rPr>
              <a:t>): Platz 15</a:t>
            </a:r>
          </a:p>
          <a:p>
            <a:pPr marL="171450" indent="-171450">
              <a:buFont typeface="Arial" panose="020B0604020202020204" pitchFamily="34" charset="0"/>
              <a:buChar char="•"/>
              <a:defRPr/>
            </a:pPr>
            <a:r>
              <a:rPr lang="de-DE" altLang="de-DE" i="1" dirty="0">
                <a:latin typeface="Times New Roman" panose="02020603050405020304" pitchFamily="18" charset="0"/>
              </a:rPr>
              <a:t>Primark: Platz 16</a:t>
            </a:r>
          </a:p>
          <a:p>
            <a:pPr>
              <a:buFontTx/>
              <a:buNone/>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Info von www.textilwirtschaft.de zur Liste:</a:t>
            </a:r>
          </a:p>
          <a:p>
            <a:pPr>
              <a:defRPr/>
            </a:pPr>
            <a:r>
              <a:rPr lang="de-DE" altLang="de-DE" i="1" dirty="0">
                <a:latin typeface="Times New Roman" panose="02020603050405020304" pitchFamily="18" charset="0"/>
              </a:rPr>
              <a:t>Die TW-Rangliste der größten Unternehmen im deutschen Textileinzelhandel erfasst</a:t>
            </a:r>
          </a:p>
          <a:p>
            <a:pPr>
              <a:defRPr/>
            </a:pPr>
            <a:r>
              <a:rPr lang="de-DE" altLang="de-DE" i="1" dirty="0">
                <a:latin typeface="Times New Roman" panose="02020603050405020304" pitchFamily="18" charset="0"/>
              </a:rPr>
              <a:t>Unternehmen, die mindestens 50 Mio. Euro mit Textilien und Bekleidung (brutto)</a:t>
            </a:r>
          </a:p>
          <a:p>
            <a:pPr>
              <a:defRPr/>
            </a:pPr>
            <a:r>
              <a:rPr lang="de-DE" altLang="de-DE" i="1" dirty="0">
                <a:latin typeface="Times New Roman" panose="02020603050405020304" pitchFamily="18" charset="0"/>
              </a:rPr>
              <a:t>in Deutschland erlösen. Die Liste erhebt keinen Anspruch auf Vollständigkeit.</a:t>
            </a:r>
          </a:p>
          <a:p>
            <a:pPr>
              <a:defRPr/>
            </a:pPr>
            <a:r>
              <a:rPr lang="de-DE" altLang="de-DE" i="1" dirty="0">
                <a:latin typeface="Times New Roman" panose="02020603050405020304" pitchFamily="18" charset="0"/>
              </a:rPr>
              <a:t>Die Umsätze beruhen auf Angaben der Unternehmen sowie eigenen </a:t>
            </a:r>
          </a:p>
          <a:p>
            <a:pPr>
              <a:defRPr/>
            </a:pPr>
            <a:r>
              <a:rPr lang="de-DE" altLang="de-DE" i="1" dirty="0">
                <a:latin typeface="Times New Roman" panose="02020603050405020304" pitchFamily="18" charset="0"/>
              </a:rPr>
              <a:t>Schätzungen und Berechnungen.</a:t>
            </a:r>
          </a:p>
          <a:p>
            <a:pPr>
              <a:defRPr/>
            </a:pPr>
            <a:r>
              <a:rPr lang="de-DE" altLang="de-DE" i="1" dirty="0">
                <a:latin typeface="Times New Roman" panose="02020603050405020304" pitchFamily="18" charset="0"/>
              </a:rPr>
              <a:t>(Quelle: https://www.textilwirtschaft.de/news/media/13/Rangliste-2017--123017.pdf,</a:t>
            </a:r>
          </a:p>
          <a:p>
            <a:pPr>
              <a:defRPr/>
            </a:pPr>
            <a:r>
              <a:rPr lang="de-DE" altLang="de-DE" i="1" dirty="0">
                <a:latin typeface="Times New Roman" panose="02020603050405020304" pitchFamily="18" charset="0"/>
              </a:rPr>
              <a:t>Zugriff 15.07.2019)</a:t>
            </a:r>
          </a:p>
          <a:p>
            <a:pPr>
              <a:buFontTx/>
              <a:buNone/>
              <a:defRPr/>
            </a:pPr>
            <a:endParaRPr lang="de-DE" altLang="de-DE" i="1" dirty="0">
              <a:latin typeface="Times New Roman" panose="02020603050405020304" pitchFamily="18" charset="0"/>
            </a:endParaRPr>
          </a:p>
          <a:p>
            <a:pPr>
              <a:buFontTx/>
              <a:buNone/>
              <a:defRPr/>
            </a:pPr>
            <a:r>
              <a:rPr lang="de-DE" altLang="de-DE" i="1" dirty="0">
                <a:latin typeface="Times New Roman" panose="02020603050405020304" pitchFamily="18" charset="0"/>
              </a:rPr>
              <a:t>Die jeweils aktuellste Liste der größten deutschen Textileinzelhändler gibt es hier:</a:t>
            </a:r>
          </a:p>
          <a:p>
            <a:pPr>
              <a:buFontTx/>
              <a:buNone/>
              <a:defRPr/>
            </a:pPr>
            <a:r>
              <a:rPr lang="de-DE" altLang="de-DE" i="1" dirty="0">
                <a:latin typeface="Times New Roman" panose="02020603050405020304" pitchFamily="18" charset="0"/>
              </a:rPr>
              <a:t>https://www.textilwirtschaft.de/service/TW-Ranglisten-Einzelhandel, Zugriff 10.07.2019</a:t>
            </a:r>
          </a:p>
        </p:txBody>
      </p:sp>
    </p:spTree>
    <p:extLst>
      <p:ext uri="{BB962C8B-B14F-4D97-AF65-F5344CB8AC3E}">
        <p14:creationId xmlns:p14="http://schemas.microsoft.com/office/powerpoint/2010/main" val="2208565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58794F89-71B3-443D-A2EF-E5DCED0799AC}" type="slidenum">
              <a:rPr lang="de-DE" altLang="de-DE" sz="1200" smtClean="0">
                <a:solidFill>
                  <a:srgbClr val="000000"/>
                </a:solidFill>
              </a:rPr>
              <a:pPr/>
              <a:t>9</a:t>
            </a:fld>
            <a:endParaRPr lang="de-DE" altLang="de-DE" sz="1200" smtClean="0">
              <a:solidFill>
                <a:srgbClr val="000000"/>
              </a:solidFill>
            </a:endParaRPr>
          </a:p>
        </p:txBody>
      </p:sp>
      <p:sp>
        <p:nvSpPr>
          <p:cNvPr id="43011" name="Text Box 1"/>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SzPct val="100000"/>
            </a:pPr>
            <a:fld id="{83EC19E8-1FC4-4500-822A-F11C0C17DCB8}" type="slidenum">
              <a:rPr lang="de-DE" altLang="de-DE" sz="1200">
                <a:solidFill>
                  <a:srgbClr val="003366"/>
                </a:solidFill>
              </a:rPr>
              <a:pPr algn="r" eaLnBrk="1" hangingPunct="1">
                <a:buSzPct val="100000"/>
              </a:pPr>
              <a:t>9</a:t>
            </a:fld>
            <a:endParaRPr lang="de-DE" altLang="de-DE" sz="1200">
              <a:solidFill>
                <a:srgbClr val="003366"/>
              </a:solidFill>
            </a:endParaRPr>
          </a:p>
        </p:txBody>
      </p:sp>
      <p:sp>
        <p:nvSpPr>
          <p:cNvPr id="43012" name="Rectangle 2"/>
          <p:cNvSpPr>
            <a:spLocks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3" name="Text Box 3"/>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450"/>
              </a:spcBef>
              <a:buSzPct val="100000"/>
            </a:pPr>
            <a:r>
              <a:rPr lang="de-DE" altLang="de-DE" sz="1200">
                <a:solidFill>
                  <a:srgbClr val="000000"/>
                </a:solidFill>
                <a:latin typeface="Arial" panose="020B0604020202020204" pitchFamily="34" charset="0"/>
              </a:rPr>
              <a:t>Wichtig zu betonen ist hier, dass diejenigen, die Kleidung verkaufen, sie nicht selbst in eigenen Fabriken produzieren, sondern dies ausgelagert ist und sie die Ware nur „einkaufen“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Wingdings" panose="05000000000000000000" pitchFamily="2" charset="2"/>
              </a:rPr>
              <a:t></a:t>
            </a:r>
            <a:r>
              <a:rPr lang="de-DE" altLang="de-DE" sz="1200">
                <a:solidFill>
                  <a:srgbClr val="000000"/>
                </a:solidFill>
                <a:latin typeface="Arial" panose="020B0604020202020204" pitchFamily="34" charset="0"/>
              </a:rPr>
              <a:t> Zur Erläuterung der Grafik vgl. Modul 1 Folie 6 in den Notizen</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SzPct val="100000"/>
            </a:pPr>
            <a:r>
              <a:rPr lang="de-DE" altLang="de-DE" sz="1200">
                <a:solidFill>
                  <a:srgbClr val="000000"/>
                </a:solidFill>
                <a:latin typeface="Arial" panose="020B0604020202020204" pitchFamily="34" charset="0"/>
              </a:rPr>
              <a:t>Fazit der Folie wird:</a:t>
            </a:r>
          </a:p>
          <a:p>
            <a:pPr eaLnBrk="1" hangingPunct="1">
              <a:spcBef>
                <a:spcPts val="450"/>
              </a:spcBef>
              <a:buSzPct val="100000"/>
            </a:pPr>
            <a:endParaRPr lang="de-DE" altLang="de-DE" sz="1200">
              <a:solidFill>
                <a:srgbClr val="000000"/>
              </a:solidFill>
              <a:latin typeface="Arial" panose="020B0604020202020204" pitchFamily="34" charset="0"/>
            </a:endParaRPr>
          </a:p>
          <a:p>
            <a:pPr eaLnBrk="1" hangingPunct="1">
              <a:spcBef>
                <a:spcPts val="450"/>
              </a:spcBef>
              <a:buClr>
                <a:srgbClr val="000000"/>
              </a:buClr>
              <a:buSzPct val="100000"/>
              <a:buFont typeface="Wingdings" panose="05000000000000000000" pitchFamily="2" charset="2"/>
              <a:buChar char=""/>
            </a:pPr>
            <a:r>
              <a:rPr lang="de-DE" altLang="de-DE" sz="1200">
                <a:solidFill>
                  <a:srgbClr val="000000"/>
                </a:solidFill>
                <a:latin typeface="Arial" panose="020B0604020202020204" pitchFamily="34" charset="0"/>
              </a:rPr>
              <a:t>In sogenannten Niedriglohnländer in Asien, Osteuropa und Türkei, Lateinamerika, Nordafrika</a:t>
            </a:r>
          </a:p>
          <a:p>
            <a:pPr eaLnBrk="1" hangingPunct="1">
              <a:spcBef>
                <a:spcPts val="450"/>
              </a:spcBef>
              <a:buClr>
                <a:srgbClr val="000000"/>
              </a:buClr>
              <a:buSzPct val="100000"/>
              <a:buFont typeface="Wingdings" panose="05000000000000000000" pitchFamily="2" charset="2"/>
              <a:buNone/>
            </a:pPr>
            <a:endParaRPr lang="de-DE" altLang="de-DE" sz="1200">
              <a:solidFill>
                <a:srgbClr val="000000"/>
              </a:solidFill>
              <a:latin typeface="Arial" panose="020B0604020202020204" pitchFamily="34" charset="0"/>
            </a:endParaRPr>
          </a:p>
          <a:p>
            <a:pPr eaLnBrk="1" hangingPunct="1">
              <a:spcBef>
                <a:spcPts val="450"/>
              </a:spcBef>
              <a:buClr>
                <a:srgbClr val="000000"/>
              </a:buClr>
              <a:buSzPct val="100000"/>
              <a:buFont typeface="Wingdings" panose="05000000000000000000" pitchFamily="2" charset="2"/>
              <a:buChar char=""/>
            </a:pPr>
            <a:r>
              <a:rPr lang="de-DE" altLang="de-DE" sz="1200">
                <a:solidFill>
                  <a:srgbClr val="000000"/>
                </a:solidFill>
                <a:latin typeface="Arial" panose="020B0604020202020204" pitchFamily="34" charset="0"/>
              </a:rPr>
              <a:t>Eigenständige Zulieferbetriebe produzieren im Auftrag der einkaufenden Unternehmen</a:t>
            </a:r>
          </a:p>
          <a:p>
            <a:pPr eaLnBrk="1" hangingPunct="1">
              <a:spcBef>
                <a:spcPts val="450"/>
              </a:spcBef>
              <a:buClr>
                <a:srgbClr val="000000"/>
              </a:buClr>
              <a:buSzPct val="100000"/>
              <a:buFont typeface="Wingdings" panose="05000000000000000000" pitchFamily="2" charset="2"/>
              <a:buNone/>
            </a:pPr>
            <a:endParaRPr lang="de-DE" altLang="de-DE" sz="1200">
              <a:solidFill>
                <a:srgbClr val="000000"/>
              </a:solidFill>
              <a:latin typeface="Arial" panose="020B0604020202020204" pitchFamily="34" charset="0"/>
            </a:endParaRPr>
          </a:p>
          <a:p>
            <a:pPr eaLnBrk="1" hangingPunct="1">
              <a:spcBef>
                <a:spcPts val="450"/>
              </a:spcBef>
              <a:buClr>
                <a:srgbClr val="000000"/>
              </a:buClr>
              <a:buSzPct val="100000"/>
              <a:buFont typeface="Wingdings" panose="05000000000000000000" pitchFamily="2" charset="2"/>
              <a:buChar char=""/>
            </a:pPr>
            <a:r>
              <a:rPr lang="de-DE" altLang="de-DE" sz="1200">
                <a:solidFill>
                  <a:srgbClr val="000000"/>
                </a:solidFill>
                <a:latin typeface="Arial" panose="020B0604020202020204" pitchFamily="34" charset="0"/>
              </a:rPr>
              <a:t>80 - 90 % weibliche Beschäftigte (Verweis auf Modul 3)</a:t>
            </a:r>
          </a:p>
          <a:p>
            <a:pPr eaLnBrk="1" hangingPunct="1">
              <a:spcBef>
                <a:spcPts val="450"/>
              </a:spcBef>
              <a:buClr>
                <a:srgbClr val="000000"/>
              </a:buClr>
              <a:buSzPct val="100000"/>
              <a:buFont typeface="Wingdings" panose="05000000000000000000" pitchFamily="2" charset="2"/>
              <a:buNone/>
            </a:pPr>
            <a:endParaRPr lang="de-DE" altLang="de-DE" sz="1200">
              <a:solidFill>
                <a:srgbClr val="000000"/>
              </a:solidFill>
              <a:latin typeface="Arial" panose="020B0604020202020204" pitchFamily="34" charset="0"/>
            </a:endParaRPr>
          </a:p>
          <a:p>
            <a:pPr eaLnBrk="1" hangingPunct="1">
              <a:spcBef>
                <a:spcPts val="450"/>
              </a:spcBef>
              <a:buClr>
                <a:srgbClr val="000000"/>
              </a:buClr>
              <a:buSzPct val="100000"/>
              <a:buFont typeface="Wingdings" panose="05000000000000000000" pitchFamily="2" charset="2"/>
              <a:buChar char=""/>
            </a:pPr>
            <a:r>
              <a:rPr lang="de-DE" altLang="de-DE" sz="1200">
                <a:solidFill>
                  <a:srgbClr val="000000"/>
                </a:solidFill>
                <a:latin typeface="Arial" panose="020B0604020202020204" pitchFamily="34" charset="0"/>
              </a:rPr>
              <a:t>Arbeits- und Menschenrechtsverletzungen entlang der Lieferkette</a:t>
            </a:r>
          </a:p>
          <a:p>
            <a:pPr eaLnBrk="1" hangingPunct="1">
              <a:spcBef>
                <a:spcPts val="450"/>
              </a:spcBef>
              <a:buSzPct val="100000"/>
            </a:pPr>
            <a:endParaRPr lang="de-DE" altLang="de-DE" sz="1200">
              <a:solidFill>
                <a:srgbClr val="000000"/>
              </a:solidFill>
              <a:latin typeface="Arial" panose="020B0604020202020204" pitchFamily="34" charset="0"/>
            </a:endParaRPr>
          </a:p>
        </p:txBody>
      </p:sp>
      <p:sp>
        <p:nvSpPr>
          <p:cNvPr id="74758" name="Notizenplatzhalter 1"/>
          <p:cNvSpPr>
            <a:spLocks noGrp="1" noChangeArrowheads="1"/>
          </p:cNvSpPr>
          <p:nvPr>
            <p:ph type="body" idx="1"/>
          </p:nvPr>
        </p:nvSpPr>
        <p:spPr>
          <a:ln/>
        </p:spPr>
        <p:txBody>
          <a:bodyPr/>
          <a:lstStyle/>
          <a:p>
            <a:pPr>
              <a:defRPr/>
            </a:pPr>
            <a:r>
              <a:rPr lang="de-DE" altLang="de-DE" dirty="0">
                <a:latin typeface="Times New Roman" panose="02020603050405020304" pitchFamily="18" charset="0"/>
              </a:rPr>
              <a:t>Wichtig zu betonen ist hier, dass diejenigen, die Kleidung verkaufen, diese nicht</a:t>
            </a:r>
          </a:p>
          <a:p>
            <a:pPr>
              <a:defRPr/>
            </a:pPr>
            <a:r>
              <a:rPr lang="de-DE" altLang="de-DE" dirty="0">
                <a:latin typeface="Times New Roman" panose="02020603050405020304" pitchFamily="18" charset="0"/>
              </a:rPr>
              <a:t>selbst in eigenen Fabriken produzieren, sondern die Produktion ausgelagert ist</a:t>
            </a:r>
          </a:p>
          <a:p>
            <a:pPr>
              <a:defRPr/>
            </a:pPr>
            <a:r>
              <a:rPr lang="de-DE" altLang="de-DE" dirty="0">
                <a:latin typeface="Times New Roman" panose="02020603050405020304" pitchFamily="18" charset="0"/>
              </a:rPr>
              <a:t>und sie die Ware nur „einkaufen“.</a:t>
            </a:r>
          </a:p>
          <a:p>
            <a:pPr>
              <a:defRPr/>
            </a:pPr>
            <a:endParaRPr lang="de-DE" altLang="de-DE" dirty="0">
              <a:latin typeface="Times New Roman" panose="02020603050405020304" pitchFamily="18" charset="0"/>
            </a:endParaRPr>
          </a:p>
          <a:p>
            <a:pPr>
              <a:defRPr/>
            </a:pPr>
            <a:r>
              <a:rPr lang="de-DE" altLang="de-DE" dirty="0">
                <a:latin typeface="Times New Roman" panose="02020603050405020304" pitchFamily="18" charset="0"/>
              </a:rPr>
              <a:t>Auf der Grafik zu sehen sind die Länder aus denen Bekleidung nach Deutschland importiert wird:</a:t>
            </a:r>
          </a:p>
          <a:p>
            <a:pPr>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Ggf. Zwischenfrage: Was fällt auf? Was sagen uns die Zahlen?</a:t>
            </a:r>
          </a:p>
          <a:p>
            <a:pPr>
              <a:defRPr/>
            </a:pPr>
            <a:endParaRPr lang="de-DE" altLang="de-DE" dirty="0">
              <a:latin typeface="Times New Roman" panose="02020603050405020304" pitchFamily="18" charset="0"/>
            </a:endParaRPr>
          </a:p>
          <a:p>
            <a:pPr>
              <a:defRPr/>
            </a:pPr>
            <a:r>
              <a:rPr lang="de-DE" altLang="de-DE" dirty="0">
                <a:latin typeface="Times New Roman" panose="02020603050405020304" pitchFamily="18" charset="0"/>
              </a:rPr>
              <a:t>Wenn wir uns die Spalte der Länder in ihrer Reihenfolge angucken:</a:t>
            </a:r>
          </a:p>
          <a:p>
            <a:pPr marL="171450" indent="-171450">
              <a:buFont typeface="Arial" panose="020B0604020202020204" pitchFamily="34" charset="0"/>
              <a:buChar char="•"/>
              <a:defRPr/>
            </a:pPr>
            <a:r>
              <a:rPr lang="de-DE" altLang="de-DE" dirty="0">
                <a:latin typeface="Times New Roman" panose="02020603050405020304" pitchFamily="18" charset="0"/>
              </a:rPr>
              <a:t>die VR China ist ein sehr bedeutender Exporteur</a:t>
            </a:r>
          </a:p>
          <a:p>
            <a:pPr marL="171450" indent="-171450">
              <a:buFont typeface="Arial" panose="020B0604020202020204" pitchFamily="34" charset="0"/>
              <a:buChar char="•"/>
              <a:defRPr/>
            </a:pPr>
            <a:r>
              <a:rPr lang="de-DE" altLang="de-DE" dirty="0">
                <a:latin typeface="Times New Roman" panose="02020603050405020304" pitchFamily="18" charset="0"/>
              </a:rPr>
              <a:t>Bangladesch rangiert an zweiter Stelle, obwohl im Vergleich zur VR China sehr klein</a:t>
            </a:r>
          </a:p>
          <a:p>
            <a:pPr marL="171450" indent="-171450">
              <a:buFont typeface="Arial" panose="020B0604020202020204" pitchFamily="34" charset="0"/>
              <a:buChar char="•"/>
              <a:defRPr/>
            </a:pPr>
            <a:r>
              <a:rPr kumimoji="1" lang="de-DE" altLang="de-DE" dirty="0">
                <a:solidFill>
                  <a:schemeClr val="tx1"/>
                </a:solidFill>
                <a:latin typeface="Arial" panose="020B0604020202020204" pitchFamily="34" charset="0"/>
              </a:rPr>
              <a:t>zu sehen sind auch Indien und etliche andere asiatische Niedriglohnländer wie</a:t>
            </a:r>
          </a:p>
          <a:p>
            <a:pPr>
              <a:buFont typeface="Arial" panose="020B0604020202020204" pitchFamily="34" charset="0"/>
              <a:buNone/>
              <a:defRPr/>
            </a:pPr>
            <a:r>
              <a:rPr kumimoji="1" lang="de-DE" altLang="de-DE" dirty="0">
                <a:solidFill>
                  <a:schemeClr val="tx1"/>
                </a:solidFill>
                <a:latin typeface="Arial" panose="020B0604020202020204" pitchFamily="34" charset="0"/>
              </a:rPr>
              <a:t>Kambodscha, Vietnam, Pakistan, Myanmar</a:t>
            </a:r>
          </a:p>
          <a:p>
            <a:pPr marL="171450" indent="-171450">
              <a:buFont typeface="Arial" panose="020B0604020202020204" pitchFamily="34" charset="0"/>
              <a:buChar char="•"/>
              <a:defRPr/>
            </a:pPr>
            <a:r>
              <a:rPr kumimoji="1" lang="de-DE" altLang="de-DE" dirty="0">
                <a:solidFill>
                  <a:schemeClr val="tx1"/>
                </a:solidFill>
                <a:latin typeface="Arial" panose="020B0604020202020204" pitchFamily="34" charset="0"/>
              </a:rPr>
              <a:t>in den Top 20 finden sich zudem Indonesien und Sri Lanka</a:t>
            </a:r>
          </a:p>
          <a:p>
            <a:pPr marL="171450" indent="-171450">
              <a:buFont typeface="Arial" panose="020B0604020202020204" pitchFamily="34" charset="0"/>
              <a:buChar char="•"/>
              <a:defRPr/>
            </a:pPr>
            <a:r>
              <a:rPr kumimoji="1" lang="de-DE" altLang="de-DE" i="1" dirty="0">
                <a:solidFill>
                  <a:schemeClr val="tx1"/>
                </a:solidFill>
                <a:latin typeface="Arial" panose="020B0604020202020204" pitchFamily="34" charset="0"/>
              </a:rPr>
              <a:t>Zusatzinfo:</a:t>
            </a:r>
          </a:p>
          <a:p>
            <a:pPr marL="914400" lvl="1" indent="-171450">
              <a:buFont typeface="Arial" panose="020B0604020202020204" pitchFamily="34" charset="0"/>
              <a:buChar char="•"/>
              <a:defRPr/>
            </a:pPr>
            <a:r>
              <a:rPr lang="de-DE" i="1" dirty="0">
                <a:cs typeface="ＭＳ Ｐゴシック" charset="0"/>
              </a:rPr>
              <a:t>auch in Osteuropa und Nordafrika wird viel produziert</a:t>
            </a:r>
          </a:p>
          <a:p>
            <a:pPr marL="914400" lvl="1" indent="-171450">
              <a:buFont typeface="Arial" panose="020B0604020202020204" pitchFamily="34" charset="0"/>
              <a:buChar char="•"/>
              <a:defRPr/>
            </a:pPr>
            <a:r>
              <a:rPr lang="de-DE" i="1" dirty="0">
                <a:cs typeface="ＭＳ Ｐゴシック" charset="0"/>
              </a:rPr>
              <a:t>generell wächst der afrikanischer Markt; </a:t>
            </a:r>
            <a:r>
              <a:rPr lang="de-DE" i="1" dirty="0" err="1">
                <a:cs typeface="ＭＳ Ｐゴシック" charset="0"/>
              </a:rPr>
              <a:t>Äthopien</a:t>
            </a:r>
            <a:r>
              <a:rPr lang="de-DE" i="1" dirty="0">
                <a:cs typeface="ＭＳ Ｐゴシック" charset="0"/>
              </a:rPr>
              <a:t> will das neue Bangladesch werden</a:t>
            </a:r>
          </a:p>
          <a:p>
            <a:pPr marL="914400" lvl="1" indent="-171450">
              <a:buFont typeface="Arial" panose="020B0604020202020204" pitchFamily="34" charset="0"/>
              <a:buChar char="•"/>
              <a:defRPr/>
            </a:pPr>
            <a:r>
              <a:rPr lang="de-DE" i="1" dirty="0">
                <a:cs typeface="ＭＳ Ｐゴシック" charset="0"/>
              </a:rPr>
              <a:t>(siehe https://www.deutschlandfunknova.de/beitrag/textilindustrie-aethopien-wird-das-neue-bangladesch,</a:t>
            </a:r>
          </a:p>
          <a:p>
            <a:pPr lvl="1" indent="0">
              <a:buFont typeface="Arial" panose="020B0604020202020204" pitchFamily="34" charset="0"/>
              <a:buNone/>
              <a:defRPr/>
            </a:pPr>
            <a:r>
              <a:rPr lang="de-DE" i="1" dirty="0">
                <a:cs typeface="ＭＳ Ｐゴシック" charset="0"/>
              </a:rPr>
              <a:t>Zugriff 15.07.2019) </a:t>
            </a:r>
          </a:p>
          <a:p>
            <a:pPr>
              <a:defRPr/>
            </a:pPr>
            <a:endParaRPr lang="de-DE" altLang="de-DE" dirty="0">
              <a:latin typeface="Times New Roman" panose="02020603050405020304" pitchFamily="18" charset="0"/>
            </a:endParaRPr>
          </a:p>
          <a:p>
            <a:pPr>
              <a:defRPr/>
            </a:pPr>
            <a:r>
              <a:rPr lang="de-DE" altLang="de-DE" dirty="0">
                <a:latin typeface="Times New Roman" panose="02020603050405020304" pitchFamily="18" charset="0"/>
              </a:rPr>
              <a:t>Die Importdaten für Deutschland sind exemplarisch für andere Industriestaaten (= den globalen Norden);</a:t>
            </a:r>
          </a:p>
          <a:p>
            <a:pPr>
              <a:defRPr/>
            </a:pPr>
            <a:r>
              <a:rPr lang="de-DE" altLang="de-DE" dirty="0">
                <a:latin typeface="Times New Roman" panose="02020603050405020304" pitchFamily="18" charset="0"/>
              </a:rPr>
              <a:t>die aufgeführten (asiatischen) Länder exportieren genauso in andere EU-Staaten und die USA.</a:t>
            </a:r>
          </a:p>
          <a:p>
            <a:pPr>
              <a:defRPr/>
            </a:pPr>
            <a:endParaRPr lang="de-DE" altLang="de-DE" dirty="0">
              <a:latin typeface="Times New Roman" panose="02020603050405020304" pitchFamily="18" charset="0"/>
            </a:endParaRPr>
          </a:p>
          <a:p>
            <a:pPr>
              <a:defRPr/>
            </a:pPr>
            <a:r>
              <a:rPr lang="de-DE" altLang="de-DE" i="1" dirty="0">
                <a:latin typeface="Times New Roman" panose="02020603050405020304" pitchFamily="18" charset="0"/>
              </a:rPr>
              <a:t>Anmerkung: Dass das Land hier als Exportland angegeben wird, heißt nicht, dass die</a:t>
            </a:r>
          </a:p>
          <a:p>
            <a:pPr>
              <a:defRPr/>
            </a:pPr>
            <a:r>
              <a:rPr lang="de-DE" altLang="de-DE" i="1" dirty="0">
                <a:latin typeface="Times New Roman" panose="02020603050405020304" pitchFamily="18" charset="0"/>
              </a:rPr>
              <a:t>gesamte Textilkettenproduktion dort stattfindet – kann nochmal stark untergliedert sein.</a:t>
            </a:r>
          </a:p>
          <a:p>
            <a:pPr>
              <a:defRPr/>
            </a:pPr>
            <a:r>
              <a:rPr lang="de-DE" altLang="de-DE" i="1" dirty="0">
                <a:latin typeface="Times New Roman" panose="02020603050405020304" pitchFamily="18" charset="0"/>
              </a:rPr>
              <a:t>Das erklärt, warum auch die Niederlande und Italien dabei sind, denn in den Niederlanden</a:t>
            </a:r>
          </a:p>
          <a:p>
            <a:pPr>
              <a:defRPr/>
            </a:pPr>
            <a:r>
              <a:rPr lang="de-DE" altLang="de-DE" i="1" dirty="0">
                <a:latin typeface="Times New Roman" panose="02020603050405020304" pitchFamily="18" charset="0"/>
              </a:rPr>
              <a:t>findet nicht viel Produktion statt, aber viele „finale Produktionsschritte“.</a:t>
            </a:r>
          </a:p>
          <a:p>
            <a:pPr>
              <a:defRPr/>
            </a:pPr>
            <a:endParaRPr lang="de-DE" altLang="de-DE" dirty="0">
              <a:latin typeface="Times New Roman" panose="02020603050405020304" pitchFamily="18" charset="0"/>
            </a:endParaRPr>
          </a:p>
          <a:p>
            <a:pPr>
              <a:buClrTx/>
              <a:buSzTx/>
              <a:buFontTx/>
              <a:buNone/>
              <a:defRPr/>
            </a:pPr>
            <a:r>
              <a:rPr lang="de-DE" altLang="de-DE" i="1" dirty="0">
                <a:latin typeface="Times New Roman" panose="02020603050405020304" pitchFamily="18" charset="0"/>
              </a:rPr>
              <a:t>Hintergrund zur Liberalisierung des Marktes: Das Multifaserabkommen wurde 1974 zur</a:t>
            </a:r>
          </a:p>
          <a:p>
            <a:pPr>
              <a:buClrTx/>
              <a:buSzTx/>
              <a:buFontTx/>
              <a:buNone/>
              <a:defRPr/>
            </a:pPr>
            <a:r>
              <a:rPr lang="de-DE" altLang="de-DE" i="1" dirty="0">
                <a:latin typeface="Times New Roman" panose="02020603050405020304" pitchFamily="18" charset="0"/>
              </a:rPr>
              <a:t>Regulierung des weltweiten Handels in der Bekleidungsindustrie gegründet. Unter dieser</a:t>
            </a:r>
          </a:p>
          <a:p>
            <a:pPr>
              <a:buClrTx/>
              <a:buSzTx/>
              <a:buFontTx/>
              <a:buNone/>
              <a:defRPr/>
            </a:pPr>
            <a:r>
              <a:rPr lang="de-DE" altLang="de-DE" i="1" dirty="0">
                <a:latin typeface="Times New Roman" panose="02020603050405020304" pitchFamily="18" charset="0"/>
              </a:rPr>
              <a:t>Vereinbarung könnten die Industriestaaten Quoten für Einfuhren aus Entwicklungsländern</a:t>
            </a:r>
          </a:p>
          <a:p>
            <a:pPr>
              <a:buClrTx/>
              <a:buSzTx/>
              <a:buFontTx/>
              <a:buNone/>
              <a:defRPr/>
            </a:pPr>
            <a:r>
              <a:rPr lang="de-DE" altLang="de-DE" i="1" dirty="0">
                <a:latin typeface="Times New Roman" panose="02020603050405020304" pitchFamily="18" charset="0"/>
              </a:rPr>
              <a:t>festlegen. Von 1995-2005 lief die Vereinbarung aus und endete 2005 endgültig. Daher</a:t>
            </a:r>
          </a:p>
          <a:p>
            <a:pPr>
              <a:buClrTx/>
              <a:buSzTx/>
              <a:buFontTx/>
              <a:buNone/>
              <a:defRPr/>
            </a:pPr>
            <a:r>
              <a:rPr lang="de-DE" altLang="de-DE" i="1" dirty="0">
                <a:latin typeface="Times New Roman" panose="02020603050405020304" pitchFamily="18" charset="0"/>
              </a:rPr>
              <a:t>hat sich die globale Bekleidungsindustrie seit 2005 verändert, insb. die Bedingungen</a:t>
            </a:r>
          </a:p>
          <a:p>
            <a:pPr>
              <a:buClrTx/>
              <a:buSzTx/>
              <a:buFontTx/>
              <a:buNone/>
              <a:defRPr/>
            </a:pPr>
            <a:r>
              <a:rPr lang="de-DE" altLang="de-DE" i="1" dirty="0">
                <a:latin typeface="Times New Roman" panose="02020603050405020304" pitchFamily="18" charset="0"/>
              </a:rPr>
              <a:t>für den Marktzugang haben sich geändert. In der Zwischenzeit wurden einige</a:t>
            </a:r>
          </a:p>
          <a:p>
            <a:pPr>
              <a:buClrTx/>
              <a:buSzTx/>
              <a:buFontTx/>
              <a:buNone/>
              <a:defRPr/>
            </a:pPr>
            <a:r>
              <a:rPr lang="de-DE" altLang="de-DE" i="1" dirty="0">
                <a:latin typeface="Times New Roman" panose="02020603050405020304" pitchFamily="18" charset="0"/>
              </a:rPr>
              <a:t>präferenzielle Zugangsregelungen für verschiedene Produktionsländer entwickelt.</a:t>
            </a:r>
          </a:p>
          <a:p>
            <a:pPr>
              <a:buClrTx/>
              <a:buSzTx/>
              <a:buFontTx/>
              <a:buNone/>
              <a:defRPr/>
            </a:pPr>
            <a:r>
              <a:rPr lang="de-DE" altLang="de-DE" i="1" dirty="0">
                <a:latin typeface="Times New Roman" panose="02020603050405020304" pitchFamily="18" charset="0"/>
              </a:rPr>
              <a:t>Dazu gehören das </a:t>
            </a:r>
            <a:r>
              <a:rPr lang="de-DE" altLang="de-DE" i="1" dirty="0" err="1">
                <a:latin typeface="Times New Roman" panose="02020603050405020304" pitchFamily="18" charset="0"/>
              </a:rPr>
              <a:t>Everything</a:t>
            </a:r>
            <a:r>
              <a:rPr lang="de-DE" altLang="de-DE" i="1" dirty="0">
                <a:latin typeface="Times New Roman" panose="02020603050405020304" pitchFamily="18" charset="0"/>
              </a:rPr>
              <a:t>-but-Arms-Abkommen, bilaterale und multilaterale</a:t>
            </a:r>
          </a:p>
          <a:p>
            <a:pPr>
              <a:buClrTx/>
              <a:buSzTx/>
              <a:buFontTx/>
              <a:buNone/>
              <a:defRPr/>
            </a:pPr>
            <a:r>
              <a:rPr lang="de-DE" altLang="de-DE" i="1" dirty="0">
                <a:latin typeface="Times New Roman" panose="02020603050405020304" pitchFamily="18" charset="0"/>
              </a:rPr>
              <a:t>Freihandelsabkommen von den USA und der EU</a:t>
            </a:r>
          </a:p>
          <a:p>
            <a:pPr>
              <a:buClrTx/>
              <a:buSzTx/>
              <a:buFontTx/>
              <a:buNone/>
              <a:defRPr/>
            </a:pPr>
            <a:r>
              <a:rPr lang="de-DE" altLang="de-DE" i="1" dirty="0">
                <a:latin typeface="Times New Roman" panose="02020603050405020304" pitchFamily="18" charset="0"/>
              </a:rPr>
              <a:t>(Quelle: Global </a:t>
            </a:r>
            <a:r>
              <a:rPr lang="de-DE" altLang="de-DE" i="1" dirty="0" err="1">
                <a:latin typeface="Times New Roman" panose="02020603050405020304" pitchFamily="18" charset="0"/>
              </a:rPr>
              <a:t>Garment</a:t>
            </a:r>
            <a:r>
              <a:rPr lang="de-DE" altLang="de-DE" i="1" dirty="0">
                <a:latin typeface="Times New Roman" panose="02020603050405020304" pitchFamily="18" charset="0"/>
              </a:rPr>
              <a:t> Industry Factsheet der CCC,</a:t>
            </a:r>
          </a:p>
          <a:p>
            <a:pPr>
              <a:buClrTx/>
              <a:buSzTx/>
              <a:buFontTx/>
              <a:buNone/>
              <a:defRPr/>
            </a:pPr>
            <a:r>
              <a:rPr lang="de-DE" altLang="de-DE" i="1" dirty="0">
                <a:latin typeface="Times New Roman" panose="02020603050405020304" pitchFamily="18" charset="0"/>
              </a:rPr>
              <a:t>https://cleanclothes.org/resources/publications/factsheets/general-factsheet-garment-industry-february-2015.pdf,</a:t>
            </a:r>
          </a:p>
          <a:p>
            <a:pPr>
              <a:buClrTx/>
              <a:buSzTx/>
              <a:buFontTx/>
              <a:buNone/>
              <a:defRPr/>
            </a:pPr>
            <a:r>
              <a:rPr lang="de-DE" altLang="de-DE" i="1" dirty="0">
                <a:latin typeface="Times New Roman" panose="02020603050405020304" pitchFamily="18" charset="0"/>
              </a:rPr>
              <a:t>Zugriff 03.04.2019).</a:t>
            </a:r>
          </a:p>
          <a:p>
            <a:pPr>
              <a:buClrTx/>
              <a:buSzTx/>
              <a:buFontTx/>
              <a:buNone/>
              <a:defRPr/>
            </a:pPr>
            <a:endParaRPr lang="en-US" altLang="de-DE" dirty="0">
              <a:latin typeface="Times New Roman" panose="02020603050405020304" pitchFamily="18" charset="0"/>
            </a:endParaRPr>
          </a:p>
          <a:p>
            <a:pPr>
              <a:buClrTx/>
              <a:buSzTx/>
              <a:buFontTx/>
              <a:buNone/>
              <a:defRPr/>
            </a:pPr>
            <a:r>
              <a:rPr lang="en-US" altLang="de-DE" b="1" i="1" dirty="0" err="1">
                <a:latin typeface="Times New Roman" panose="02020603050405020304" pitchFamily="18" charset="0"/>
              </a:rPr>
              <a:t>Anmerkung</a:t>
            </a:r>
            <a:r>
              <a:rPr lang="en-US" altLang="de-DE" b="1" i="1" dirty="0">
                <a:latin typeface="Times New Roman" panose="02020603050405020304" pitchFamily="18" charset="0"/>
              </a:rPr>
              <a:t>: </a:t>
            </a:r>
            <a:r>
              <a:rPr lang="en-US" altLang="de-DE" b="1" i="1" dirty="0" err="1">
                <a:latin typeface="Times New Roman" panose="02020603050405020304" pitchFamily="18" charset="0"/>
              </a:rPr>
              <a:t>Bitte</a:t>
            </a:r>
            <a:r>
              <a:rPr lang="en-US" altLang="de-DE" b="1" i="1" dirty="0">
                <a:latin typeface="Times New Roman" panose="02020603050405020304" pitchFamily="18" charset="0"/>
              </a:rPr>
              <a:t> </a:t>
            </a:r>
            <a:r>
              <a:rPr lang="en-US" altLang="de-DE" b="1" i="1" dirty="0" err="1">
                <a:latin typeface="Times New Roman" panose="02020603050405020304" pitchFamily="18" charset="0"/>
              </a:rPr>
              <a:t>immer</a:t>
            </a:r>
            <a:r>
              <a:rPr lang="en-US" altLang="de-DE" b="1" i="1" dirty="0">
                <a:latin typeface="Times New Roman" panose="02020603050405020304" pitchFamily="18" charset="0"/>
              </a:rPr>
              <a:t> die </a:t>
            </a:r>
            <a:r>
              <a:rPr lang="en-US" altLang="de-DE" b="1" i="1" dirty="0" err="1">
                <a:latin typeface="Times New Roman" panose="02020603050405020304" pitchFamily="18" charset="0"/>
              </a:rPr>
              <a:t>aktuellsten</a:t>
            </a:r>
            <a:r>
              <a:rPr lang="en-US" altLang="de-DE" b="1" i="1" dirty="0">
                <a:latin typeface="Times New Roman" panose="02020603050405020304" pitchFamily="18" charset="0"/>
              </a:rPr>
              <a:t> </a:t>
            </a:r>
            <a:r>
              <a:rPr lang="en-US" altLang="de-DE" b="1" i="1" dirty="0" err="1">
                <a:latin typeface="Times New Roman" panose="02020603050405020304" pitchFamily="18" charset="0"/>
              </a:rPr>
              <a:t>Zahlen</a:t>
            </a:r>
            <a:r>
              <a:rPr lang="en-US" altLang="de-DE" b="1" i="1" dirty="0">
                <a:latin typeface="Times New Roman" panose="02020603050405020304" pitchFamily="18" charset="0"/>
              </a:rPr>
              <a:t> von German Fashion</a:t>
            </a:r>
          </a:p>
          <a:p>
            <a:pPr>
              <a:buClrTx/>
              <a:buSzTx/>
              <a:buFontTx/>
              <a:buNone/>
              <a:defRPr/>
            </a:pPr>
            <a:r>
              <a:rPr lang="en-US" altLang="de-DE" b="1" i="1" dirty="0">
                <a:latin typeface="Times New Roman" panose="02020603050405020304" pitchFamily="18" charset="0"/>
              </a:rPr>
              <a:t>(https://www.germanfashion.net/zahlen-fakten/modeindustrie/) </a:t>
            </a:r>
            <a:r>
              <a:rPr lang="en-US" altLang="de-DE" b="1" i="1" dirty="0" err="1">
                <a:latin typeface="Times New Roman" panose="02020603050405020304" pitchFamily="18" charset="0"/>
              </a:rPr>
              <a:t>verwenden</a:t>
            </a:r>
            <a:r>
              <a:rPr lang="en-US" altLang="de-DE" b="1" i="1" dirty="0">
                <a:latin typeface="Times New Roman" panose="02020603050405020304" pitchFamily="18" charset="0"/>
              </a:rPr>
              <a:t>!</a:t>
            </a:r>
          </a:p>
          <a:p>
            <a:pPr>
              <a:buClrTx/>
              <a:buSzTx/>
              <a:buFontTx/>
              <a:buNone/>
              <a:defRPr/>
            </a:pPr>
            <a:r>
              <a:rPr lang="en-US" altLang="de-DE" b="1" i="1" dirty="0" err="1">
                <a:latin typeface="Times New Roman" panose="02020603050405020304" pitchFamily="18" charset="0"/>
              </a:rPr>
              <a:t>Letzte</a:t>
            </a:r>
            <a:r>
              <a:rPr lang="en-US" altLang="de-DE" b="1" i="1" dirty="0">
                <a:latin typeface="Times New Roman" panose="02020603050405020304" pitchFamily="18" charset="0"/>
              </a:rPr>
              <a:t> </a:t>
            </a:r>
            <a:r>
              <a:rPr lang="en-US" altLang="de-DE" b="1" i="1" dirty="0" err="1">
                <a:latin typeface="Times New Roman" panose="02020603050405020304" pitchFamily="18" charset="0"/>
              </a:rPr>
              <a:t>Aktualisierung</a:t>
            </a:r>
            <a:r>
              <a:rPr lang="en-US" altLang="de-DE" b="1" i="1" dirty="0">
                <a:latin typeface="Times New Roman" panose="02020603050405020304" pitchFamily="18" charset="0"/>
              </a:rPr>
              <a:t>: 03.04.2019</a:t>
            </a:r>
            <a:endParaRPr lang="de-DE" altLang="de-DE" b="1" i="1" dirty="0">
              <a:latin typeface="Times New Roman" panose="02020603050405020304" pitchFamily="18" charset="0"/>
            </a:endParaRPr>
          </a:p>
        </p:txBody>
      </p:sp>
    </p:spTree>
    <p:extLst>
      <p:ext uri="{BB962C8B-B14F-4D97-AF65-F5344CB8AC3E}">
        <p14:creationId xmlns:p14="http://schemas.microsoft.com/office/powerpoint/2010/main" val="4252948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01B52BF2-E03B-47E4-A415-76FDB7FC0D3D}" type="slidenum">
              <a:rPr lang="de-DE" altLang="de-DE"/>
              <a:pPr>
                <a:defRPr/>
              </a:pPr>
              <a:t>‹Nr.›</a:t>
            </a:fld>
            <a:endParaRPr lang="de-DE" altLang="de-DE"/>
          </a:p>
        </p:txBody>
      </p:sp>
    </p:spTree>
    <p:extLst>
      <p:ext uri="{BB962C8B-B14F-4D97-AF65-F5344CB8AC3E}">
        <p14:creationId xmlns:p14="http://schemas.microsoft.com/office/powerpoint/2010/main" val="3068006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67F7EBC4-75A1-4FB1-95D7-635839E31070}" type="slidenum">
              <a:rPr lang="de-DE" altLang="de-DE"/>
              <a:pPr>
                <a:defRPr/>
              </a:pPr>
              <a:t>‹Nr.›</a:t>
            </a:fld>
            <a:endParaRPr lang="de-DE" altLang="de-DE"/>
          </a:p>
        </p:txBody>
      </p:sp>
    </p:spTree>
    <p:extLst>
      <p:ext uri="{BB962C8B-B14F-4D97-AF65-F5344CB8AC3E}">
        <p14:creationId xmlns:p14="http://schemas.microsoft.com/office/powerpoint/2010/main" val="1128240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268413"/>
            <a:ext cx="1998663" cy="48260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268413"/>
            <a:ext cx="5848350" cy="48260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19DEE5E2-D44E-44F8-AA53-F2FAACD7B9F9}" type="slidenum">
              <a:rPr lang="de-DE" altLang="de-DE"/>
              <a:pPr>
                <a:defRPr/>
              </a:pPr>
              <a:t>‹Nr.›</a:t>
            </a:fld>
            <a:endParaRPr lang="de-DE" altLang="de-DE"/>
          </a:p>
        </p:txBody>
      </p:sp>
    </p:spTree>
    <p:extLst>
      <p:ext uri="{BB962C8B-B14F-4D97-AF65-F5344CB8AC3E}">
        <p14:creationId xmlns:p14="http://schemas.microsoft.com/office/powerpoint/2010/main" val="3451290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A395B0CF-FC84-4C9F-B3EC-55243C83EAF3}" type="slidenum">
              <a:rPr lang="de-DE" altLang="de-DE"/>
              <a:pPr>
                <a:defRPr/>
              </a:pPr>
              <a:t>‹Nr.›</a:t>
            </a:fld>
            <a:endParaRPr lang="de-DE" altLang="de-DE"/>
          </a:p>
        </p:txBody>
      </p:sp>
    </p:spTree>
    <p:extLst>
      <p:ext uri="{BB962C8B-B14F-4D97-AF65-F5344CB8AC3E}">
        <p14:creationId xmlns:p14="http://schemas.microsoft.com/office/powerpoint/2010/main" val="2994195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D101AC6B-EB66-46B5-941C-CCB508CFFA61}" type="slidenum">
              <a:rPr lang="de-DE" altLang="de-DE"/>
              <a:pPr>
                <a:defRPr/>
              </a:pPr>
              <a:t>‹Nr.›</a:t>
            </a:fld>
            <a:endParaRPr lang="de-DE" altLang="de-DE"/>
          </a:p>
        </p:txBody>
      </p:sp>
    </p:spTree>
    <p:extLst>
      <p:ext uri="{BB962C8B-B14F-4D97-AF65-F5344CB8AC3E}">
        <p14:creationId xmlns:p14="http://schemas.microsoft.com/office/powerpoint/2010/main" val="1596563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7954F74C-B4D0-4584-82EB-670002E427FD}" type="slidenum">
              <a:rPr lang="de-DE" altLang="de-DE"/>
              <a:pPr>
                <a:defRPr/>
              </a:pPr>
              <a:t>‹Nr.›</a:t>
            </a:fld>
            <a:endParaRPr lang="de-DE" altLang="de-DE"/>
          </a:p>
        </p:txBody>
      </p:sp>
    </p:spTree>
    <p:extLst>
      <p:ext uri="{BB962C8B-B14F-4D97-AF65-F5344CB8AC3E}">
        <p14:creationId xmlns:p14="http://schemas.microsoft.com/office/powerpoint/2010/main" val="2286469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2713"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89513" y="2362200"/>
            <a:ext cx="3924300"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p:cNvSpPr>
            <a:spLocks noGrp="1" noChangeArrowheads="1"/>
          </p:cNvSpPr>
          <p:nvPr>
            <p:ph type="dt" idx="10"/>
          </p:nvPr>
        </p:nvSpPr>
        <p:spPr>
          <a:ln/>
        </p:spPr>
        <p:txBody>
          <a:bodyPr/>
          <a:lstStyle>
            <a:lvl1pPr>
              <a:defRPr/>
            </a:lvl1pPr>
          </a:lstStyle>
          <a:p>
            <a:pPr>
              <a:defRPr/>
            </a:pPr>
            <a:endParaRPr lang="de-DE" altLang="de-DE"/>
          </a:p>
        </p:txBody>
      </p:sp>
      <p:sp>
        <p:nvSpPr>
          <p:cNvPr id="6"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7" name="Rectangle 8"/>
          <p:cNvSpPr>
            <a:spLocks noGrp="1" noChangeArrowheads="1"/>
          </p:cNvSpPr>
          <p:nvPr>
            <p:ph type="sldNum" idx="12"/>
          </p:nvPr>
        </p:nvSpPr>
        <p:spPr>
          <a:ln/>
        </p:spPr>
        <p:txBody>
          <a:bodyPr/>
          <a:lstStyle>
            <a:lvl1pPr>
              <a:defRPr/>
            </a:lvl1pPr>
          </a:lstStyle>
          <a:p>
            <a:pPr>
              <a:defRPr/>
            </a:pPr>
            <a:fld id="{6ACC315D-5FA9-4856-A4AC-A29406FCCE9C}" type="slidenum">
              <a:rPr lang="de-DE" altLang="de-DE"/>
              <a:pPr>
                <a:defRPr/>
              </a:pPr>
              <a:t>‹Nr.›</a:t>
            </a:fld>
            <a:endParaRPr lang="de-DE" altLang="de-DE"/>
          </a:p>
        </p:txBody>
      </p:sp>
    </p:spTree>
    <p:extLst>
      <p:ext uri="{BB962C8B-B14F-4D97-AF65-F5344CB8AC3E}">
        <p14:creationId xmlns:p14="http://schemas.microsoft.com/office/powerpoint/2010/main" val="3101345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p:cNvSpPr>
            <a:spLocks noGrp="1" noChangeArrowheads="1"/>
          </p:cNvSpPr>
          <p:nvPr>
            <p:ph type="dt" idx="10"/>
          </p:nvPr>
        </p:nvSpPr>
        <p:spPr>
          <a:ln/>
        </p:spPr>
        <p:txBody>
          <a:bodyPr/>
          <a:lstStyle>
            <a:lvl1pPr>
              <a:defRPr/>
            </a:lvl1pPr>
          </a:lstStyle>
          <a:p>
            <a:pPr>
              <a:defRPr/>
            </a:pPr>
            <a:endParaRPr lang="de-DE" altLang="de-DE"/>
          </a:p>
        </p:txBody>
      </p:sp>
      <p:sp>
        <p:nvSpPr>
          <p:cNvPr id="8"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9" name="Rectangle 8"/>
          <p:cNvSpPr>
            <a:spLocks noGrp="1" noChangeArrowheads="1"/>
          </p:cNvSpPr>
          <p:nvPr>
            <p:ph type="sldNum" idx="12"/>
          </p:nvPr>
        </p:nvSpPr>
        <p:spPr>
          <a:ln/>
        </p:spPr>
        <p:txBody>
          <a:bodyPr/>
          <a:lstStyle>
            <a:lvl1pPr>
              <a:defRPr/>
            </a:lvl1pPr>
          </a:lstStyle>
          <a:p>
            <a:pPr>
              <a:defRPr/>
            </a:pPr>
            <a:fld id="{ECB97AFB-F04C-48F5-B57E-C5C748E54666}" type="slidenum">
              <a:rPr lang="de-DE" altLang="de-DE"/>
              <a:pPr>
                <a:defRPr/>
              </a:pPr>
              <a:t>‹Nr.›</a:t>
            </a:fld>
            <a:endParaRPr lang="de-DE" altLang="de-DE"/>
          </a:p>
        </p:txBody>
      </p:sp>
    </p:spTree>
    <p:extLst>
      <p:ext uri="{BB962C8B-B14F-4D97-AF65-F5344CB8AC3E}">
        <p14:creationId xmlns:p14="http://schemas.microsoft.com/office/powerpoint/2010/main" val="3459568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6"/>
          <p:cNvSpPr>
            <a:spLocks noGrp="1" noChangeArrowheads="1"/>
          </p:cNvSpPr>
          <p:nvPr>
            <p:ph type="dt" idx="10"/>
          </p:nvPr>
        </p:nvSpPr>
        <p:spPr>
          <a:ln/>
        </p:spPr>
        <p:txBody>
          <a:bodyPr/>
          <a:lstStyle>
            <a:lvl1pPr>
              <a:defRPr/>
            </a:lvl1pPr>
          </a:lstStyle>
          <a:p>
            <a:pPr>
              <a:defRPr/>
            </a:pPr>
            <a:endParaRPr lang="de-DE" altLang="de-DE"/>
          </a:p>
        </p:txBody>
      </p:sp>
      <p:sp>
        <p:nvSpPr>
          <p:cNvPr id="4"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5" name="Rectangle 8"/>
          <p:cNvSpPr>
            <a:spLocks noGrp="1" noChangeArrowheads="1"/>
          </p:cNvSpPr>
          <p:nvPr>
            <p:ph type="sldNum" idx="12"/>
          </p:nvPr>
        </p:nvSpPr>
        <p:spPr>
          <a:ln/>
        </p:spPr>
        <p:txBody>
          <a:bodyPr/>
          <a:lstStyle>
            <a:lvl1pPr>
              <a:defRPr/>
            </a:lvl1pPr>
          </a:lstStyle>
          <a:p>
            <a:pPr>
              <a:defRPr/>
            </a:pPr>
            <a:fld id="{97037C88-94AF-49A2-81ED-CA357D2198F7}" type="slidenum">
              <a:rPr lang="de-DE" altLang="de-DE"/>
              <a:pPr>
                <a:defRPr/>
              </a:pPr>
              <a:t>‹Nr.›</a:t>
            </a:fld>
            <a:endParaRPr lang="de-DE" altLang="de-DE"/>
          </a:p>
        </p:txBody>
      </p:sp>
    </p:spTree>
    <p:extLst>
      <p:ext uri="{BB962C8B-B14F-4D97-AF65-F5344CB8AC3E}">
        <p14:creationId xmlns:p14="http://schemas.microsoft.com/office/powerpoint/2010/main" val="2226023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dt" idx="10"/>
          </p:nvPr>
        </p:nvSpPr>
        <p:spPr>
          <a:ln/>
        </p:spPr>
        <p:txBody>
          <a:bodyPr/>
          <a:lstStyle>
            <a:lvl1pPr>
              <a:defRPr/>
            </a:lvl1pPr>
          </a:lstStyle>
          <a:p>
            <a:pPr>
              <a:defRPr/>
            </a:pPr>
            <a:endParaRPr lang="de-DE" altLang="de-DE"/>
          </a:p>
        </p:txBody>
      </p:sp>
      <p:sp>
        <p:nvSpPr>
          <p:cNvPr id="3"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4" name="Rectangle 8"/>
          <p:cNvSpPr>
            <a:spLocks noGrp="1" noChangeArrowheads="1"/>
          </p:cNvSpPr>
          <p:nvPr>
            <p:ph type="sldNum" idx="12"/>
          </p:nvPr>
        </p:nvSpPr>
        <p:spPr>
          <a:ln/>
        </p:spPr>
        <p:txBody>
          <a:bodyPr/>
          <a:lstStyle>
            <a:lvl1pPr>
              <a:defRPr/>
            </a:lvl1pPr>
          </a:lstStyle>
          <a:p>
            <a:pPr>
              <a:defRPr/>
            </a:pPr>
            <a:fld id="{03DC1818-68C0-406A-A1BE-3C8E15552878}" type="slidenum">
              <a:rPr lang="de-DE" altLang="de-DE"/>
              <a:pPr>
                <a:defRPr/>
              </a:pPr>
              <a:t>‹Nr.›</a:t>
            </a:fld>
            <a:endParaRPr lang="de-DE" altLang="de-DE"/>
          </a:p>
        </p:txBody>
      </p:sp>
    </p:spTree>
    <p:extLst>
      <p:ext uri="{BB962C8B-B14F-4D97-AF65-F5344CB8AC3E}">
        <p14:creationId xmlns:p14="http://schemas.microsoft.com/office/powerpoint/2010/main" val="4082042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p:cNvSpPr>
            <a:spLocks noGrp="1" noChangeArrowheads="1"/>
          </p:cNvSpPr>
          <p:nvPr>
            <p:ph type="dt" idx="10"/>
          </p:nvPr>
        </p:nvSpPr>
        <p:spPr>
          <a:ln/>
        </p:spPr>
        <p:txBody>
          <a:bodyPr/>
          <a:lstStyle>
            <a:lvl1pPr>
              <a:defRPr/>
            </a:lvl1pPr>
          </a:lstStyle>
          <a:p>
            <a:pPr>
              <a:defRPr/>
            </a:pPr>
            <a:endParaRPr lang="de-DE" altLang="de-DE"/>
          </a:p>
        </p:txBody>
      </p:sp>
      <p:sp>
        <p:nvSpPr>
          <p:cNvPr id="6"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7" name="Rectangle 8"/>
          <p:cNvSpPr>
            <a:spLocks noGrp="1" noChangeArrowheads="1"/>
          </p:cNvSpPr>
          <p:nvPr>
            <p:ph type="sldNum" idx="12"/>
          </p:nvPr>
        </p:nvSpPr>
        <p:spPr>
          <a:ln/>
        </p:spPr>
        <p:txBody>
          <a:bodyPr/>
          <a:lstStyle>
            <a:lvl1pPr>
              <a:defRPr/>
            </a:lvl1pPr>
          </a:lstStyle>
          <a:p>
            <a:pPr>
              <a:defRPr/>
            </a:pPr>
            <a:fld id="{F1522740-2D58-43CE-9761-FFC52D69F4EB}" type="slidenum">
              <a:rPr lang="de-DE" altLang="de-DE"/>
              <a:pPr>
                <a:defRPr/>
              </a:pPr>
              <a:t>‹Nr.›</a:t>
            </a:fld>
            <a:endParaRPr lang="de-DE" altLang="de-DE"/>
          </a:p>
        </p:txBody>
      </p:sp>
    </p:spTree>
    <p:extLst>
      <p:ext uri="{BB962C8B-B14F-4D97-AF65-F5344CB8AC3E}">
        <p14:creationId xmlns:p14="http://schemas.microsoft.com/office/powerpoint/2010/main" val="3970966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9852D312-B233-42D1-A517-358D2AD860B2}" type="slidenum">
              <a:rPr lang="de-DE" altLang="de-DE"/>
              <a:pPr>
                <a:defRPr/>
              </a:pPr>
              <a:t>‹Nr.›</a:t>
            </a:fld>
            <a:endParaRPr lang="de-DE" altLang="de-DE"/>
          </a:p>
        </p:txBody>
      </p:sp>
    </p:spTree>
    <p:extLst>
      <p:ext uri="{BB962C8B-B14F-4D97-AF65-F5344CB8AC3E}">
        <p14:creationId xmlns:p14="http://schemas.microsoft.com/office/powerpoint/2010/main" val="3901720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p:cNvSpPr>
            <a:spLocks noGrp="1" noChangeArrowheads="1"/>
          </p:cNvSpPr>
          <p:nvPr>
            <p:ph type="dt" idx="10"/>
          </p:nvPr>
        </p:nvSpPr>
        <p:spPr>
          <a:ln/>
        </p:spPr>
        <p:txBody>
          <a:bodyPr/>
          <a:lstStyle>
            <a:lvl1pPr>
              <a:defRPr/>
            </a:lvl1pPr>
          </a:lstStyle>
          <a:p>
            <a:pPr>
              <a:defRPr/>
            </a:pPr>
            <a:endParaRPr lang="de-DE" altLang="de-DE"/>
          </a:p>
        </p:txBody>
      </p:sp>
      <p:sp>
        <p:nvSpPr>
          <p:cNvPr id="6"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7" name="Rectangle 8"/>
          <p:cNvSpPr>
            <a:spLocks noGrp="1" noChangeArrowheads="1"/>
          </p:cNvSpPr>
          <p:nvPr>
            <p:ph type="sldNum" idx="12"/>
          </p:nvPr>
        </p:nvSpPr>
        <p:spPr>
          <a:ln/>
        </p:spPr>
        <p:txBody>
          <a:bodyPr/>
          <a:lstStyle>
            <a:lvl1pPr>
              <a:defRPr/>
            </a:lvl1pPr>
          </a:lstStyle>
          <a:p>
            <a:pPr>
              <a:defRPr/>
            </a:pPr>
            <a:fld id="{9D6668F4-F0E4-407B-A882-8BA8F6C7C5D2}" type="slidenum">
              <a:rPr lang="de-DE" altLang="de-DE"/>
              <a:pPr>
                <a:defRPr/>
              </a:pPr>
              <a:t>‹Nr.›</a:t>
            </a:fld>
            <a:endParaRPr lang="de-DE" altLang="de-DE"/>
          </a:p>
        </p:txBody>
      </p:sp>
    </p:spTree>
    <p:extLst>
      <p:ext uri="{BB962C8B-B14F-4D97-AF65-F5344CB8AC3E}">
        <p14:creationId xmlns:p14="http://schemas.microsoft.com/office/powerpoint/2010/main" val="3202449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3FE7267C-884E-4AD9-82DE-2F5DBC82DC3B}" type="slidenum">
              <a:rPr lang="de-DE" altLang="de-DE"/>
              <a:pPr>
                <a:defRPr/>
              </a:pPr>
              <a:t>‹Nr.›</a:t>
            </a:fld>
            <a:endParaRPr lang="de-DE" altLang="de-DE"/>
          </a:p>
        </p:txBody>
      </p:sp>
    </p:spTree>
    <p:extLst>
      <p:ext uri="{BB962C8B-B14F-4D97-AF65-F5344CB8AC3E}">
        <p14:creationId xmlns:p14="http://schemas.microsoft.com/office/powerpoint/2010/main" val="3871241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268413"/>
            <a:ext cx="1998663" cy="48260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268413"/>
            <a:ext cx="5848350" cy="48260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AB6CBBCC-CEE8-4223-A63B-D6156CBBB4EF}" type="slidenum">
              <a:rPr lang="de-DE" altLang="de-DE"/>
              <a:pPr>
                <a:defRPr/>
              </a:pPr>
              <a:t>‹Nr.›</a:t>
            </a:fld>
            <a:endParaRPr lang="de-DE" altLang="de-DE"/>
          </a:p>
        </p:txBody>
      </p:sp>
    </p:spTree>
    <p:extLst>
      <p:ext uri="{BB962C8B-B14F-4D97-AF65-F5344CB8AC3E}">
        <p14:creationId xmlns:p14="http://schemas.microsoft.com/office/powerpoint/2010/main" val="1516411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21DF4723-7B78-42AF-8385-E87BF569C4F2}" type="slidenum">
              <a:rPr lang="de-DE" altLang="de-DE"/>
              <a:pPr>
                <a:defRPr/>
              </a:pPr>
              <a:t>‹Nr.›</a:t>
            </a:fld>
            <a:endParaRPr lang="de-DE" altLang="de-DE"/>
          </a:p>
        </p:txBody>
      </p:sp>
    </p:spTree>
    <p:extLst>
      <p:ext uri="{BB962C8B-B14F-4D97-AF65-F5344CB8AC3E}">
        <p14:creationId xmlns:p14="http://schemas.microsoft.com/office/powerpoint/2010/main" val="1893571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CF087910-9CD5-4D71-907F-3B0434A48DAB}" type="slidenum">
              <a:rPr lang="de-DE" altLang="de-DE"/>
              <a:pPr>
                <a:defRPr/>
              </a:pPr>
              <a:t>‹Nr.›</a:t>
            </a:fld>
            <a:endParaRPr lang="de-DE" altLang="de-DE"/>
          </a:p>
        </p:txBody>
      </p:sp>
    </p:spTree>
    <p:extLst>
      <p:ext uri="{BB962C8B-B14F-4D97-AF65-F5344CB8AC3E}">
        <p14:creationId xmlns:p14="http://schemas.microsoft.com/office/powerpoint/2010/main" val="3498375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F168084B-68F1-4B68-8E24-9F3169F3496F}" type="slidenum">
              <a:rPr lang="de-DE" altLang="de-DE"/>
              <a:pPr>
                <a:defRPr/>
              </a:pPr>
              <a:t>‹Nr.›</a:t>
            </a:fld>
            <a:endParaRPr lang="de-DE" altLang="de-DE"/>
          </a:p>
        </p:txBody>
      </p:sp>
    </p:spTree>
    <p:extLst>
      <p:ext uri="{BB962C8B-B14F-4D97-AF65-F5344CB8AC3E}">
        <p14:creationId xmlns:p14="http://schemas.microsoft.com/office/powerpoint/2010/main" val="2760704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2713"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89513" y="2362200"/>
            <a:ext cx="3924300"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p:cNvSpPr>
            <a:spLocks noGrp="1" noChangeArrowheads="1"/>
          </p:cNvSpPr>
          <p:nvPr>
            <p:ph type="dt" idx="10"/>
          </p:nvPr>
        </p:nvSpPr>
        <p:spPr>
          <a:ln/>
        </p:spPr>
        <p:txBody>
          <a:bodyPr/>
          <a:lstStyle>
            <a:lvl1pPr>
              <a:defRPr/>
            </a:lvl1pPr>
          </a:lstStyle>
          <a:p>
            <a:pPr>
              <a:defRPr/>
            </a:pPr>
            <a:endParaRPr lang="de-DE" altLang="de-DE"/>
          </a:p>
        </p:txBody>
      </p:sp>
      <p:sp>
        <p:nvSpPr>
          <p:cNvPr id="6"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7" name="Rectangle 8"/>
          <p:cNvSpPr>
            <a:spLocks noGrp="1" noChangeArrowheads="1"/>
          </p:cNvSpPr>
          <p:nvPr>
            <p:ph type="sldNum" idx="12"/>
          </p:nvPr>
        </p:nvSpPr>
        <p:spPr>
          <a:ln/>
        </p:spPr>
        <p:txBody>
          <a:bodyPr/>
          <a:lstStyle>
            <a:lvl1pPr>
              <a:defRPr/>
            </a:lvl1pPr>
          </a:lstStyle>
          <a:p>
            <a:pPr>
              <a:defRPr/>
            </a:pPr>
            <a:fld id="{C54C09E0-8941-4830-B877-2B4647E98126}" type="slidenum">
              <a:rPr lang="de-DE" altLang="de-DE"/>
              <a:pPr>
                <a:defRPr/>
              </a:pPr>
              <a:t>‹Nr.›</a:t>
            </a:fld>
            <a:endParaRPr lang="de-DE" altLang="de-DE"/>
          </a:p>
        </p:txBody>
      </p:sp>
    </p:spTree>
    <p:extLst>
      <p:ext uri="{BB962C8B-B14F-4D97-AF65-F5344CB8AC3E}">
        <p14:creationId xmlns:p14="http://schemas.microsoft.com/office/powerpoint/2010/main" val="1379914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p:cNvSpPr>
            <a:spLocks noGrp="1" noChangeArrowheads="1"/>
          </p:cNvSpPr>
          <p:nvPr>
            <p:ph type="dt" idx="10"/>
          </p:nvPr>
        </p:nvSpPr>
        <p:spPr>
          <a:ln/>
        </p:spPr>
        <p:txBody>
          <a:bodyPr/>
          <a:lstStyle>
            <a:lvl1pPr>
              <a:defRPr/>
            </a:lvl1pPr>
          </a:lstStyle>
          <a:p>
            <a:pPr>
              <a:defRPr/>
            </a:pPr>
            <a:endParaRPr lang="de-DE" altLang="de-DE"/>
          </a:p>
        </p:txBody>
      </p:sp>
      <p:sp>
        <p:nvSpPr>
          <p:cNvPr id="8"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9" name="Rectangle 8"/>
          <p:cNvSpPr>
            <a:spLocks noGrp="1" noChangeArrowheads="1"/>
          </p:cNvSpPr>
          <p:nvPr>
            <p:ph type="sldNum" idx="12"/>
          </p:nvPr>
        </p:nvSpPr>
        <p:spPr>
          <a:ln/>
        </p:spPr>
        <p:txBody>
          <a:bodyPr/>
          <a:lstStyle>
            <a:lvl1pPr>
              <a:defRPr/>
            </a:lvl1pPr>
          </a:lstStyle>
          <a:p>
            <a:pPr>
              <a:defRPr/>
            </a:pPr>
            <a:fld id="{2082F18F-F72B-4498-B926-88F8B8C9B87E}" type="slidenum">
              <a:rPr lang="de-DE" altLang="de-DE"/>
              <a:pPr>
                <a:defRPr/>
              </a:pPr>
              <a:t>‹Nr.›</a:t>
            </a:fld>
            <a:endParaRPr lang="de-DE" altLang="de-DE"/>
          </a:p>
        </p:txBody>
      </p:sp>
    </p:spTree>
    <p:extLst>
      <p:ext uri="{BB962C8B-B14F-4D97-AF65-F5344CB8AC3E}">
        <p14:creationId xmlns:p14="http://schemas.microsoft.com/office/powerpoint/2010/main" val="1896957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6"/>
          <p:cNvSpPr>
            <a:spLocks noGrp="1" noChangeArrowheads="1"/>
          </p:cNvSpPr>
          <p:nvPr>
            <p:ph type="dt" idx="10"/>
          </p:nvPr>
        </p:nvSpPr>
        <p:spPr>
          <a:ln/>
        </p:spPr>
        <p:txBody>
          <a:bodyPr/>
          <a:lstStyle>
            <a:lvl1pPr>
              <a:defRPr/>
            </a:lvl1pPr>
          </a:lstStyle>
          <a:p>
            <a:pPr>
              <a:defRPr/>
            </a:pPr>
            <a:endParaRPr lang="de-DE" altLang="de-DE"/>
          </a:p>
        </p:txBody>
      </p:sp>
      <p:sp>
        <p:nvSpPr>
          <p:cNvPr id="4"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5" name="Rectangle 8"/>
          <p:cNvSpPr>
            <a:spLocks noGrp="1" noChangeArrowheads="1"/>
          </p:cNvSpPr>
          <p:nvPr>
            <p:ph type="sldNum" idx="12"/>
          </p:nvPr>
        </p:nvSpPr>
        <p:spPr>
          <a:ln/>
        </p:spPr>
        <p:txBody>
          <a:bodyPr/>
          <a:lstStyle>
            <a:lvl1pPr>
              <a:defRPr/>
            </a:lvl1pPr>
          </a:lstStyle>
          <a:p>
            <a:pPr>
              <a:defRPr/>
            </a:pPr>
            <a:fld id="{A8B77657-6114-4310-844E-4C29D45E159D}" type="slidenum">
              <a:rPr lang="de-DE" altLang="de-DE"/>
              <a:pPr>
                <a:defRPr/>
              </a:pPr>
              <a:t>‹Nr.›</a:t>
            </a:fld>
            <a:endParaRPr lang="de-DE" altLang="de-DE"/>
          </a:p>
        </p:txBody>
      </p:sp>
    </p:spTree>
    <p:extLst>
      <p:ext uri="{BB962C8B-B14F-4D97-AF65-F5344CB8AC3E}">
        <p14:creationId xmlns:p14="http://schemas.microsoft.com/office/powerpoint/2010/main" val="1940372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dt" idx="10"/>
          </p:nvPr>
        </p:nvSpPr>
        <p:spPr>
          <a:ln/>
        </p:spPr>
        <p:txBody>
          <a:bodyPr/>
          <a:lstStyle>
            <a:lvl1pPr>
              <a:defRPr/>
            </a:lvl1pPr>
          </a:lstStyle>
          <a:p>
            <a:pPr>
              <a:defRPr/>
            </a:pPr>
            <a:endParaRPr lang="de-DE" altLang="de-DE"/>
          </a:p>
        </p:txBody>
      </p:sp>
      <p:sp>
        <p:nvSpPr>
          <p:cNvPr id="3"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4" name="Rectangle 8"/>
          <p:cNvSpPr>
            <a:spLocks noGrp="1" noChangeArrowheads="1"/>
          </p:cNvSpPr>
          <p:nvPr>
            <p:ph type="sldNum" idx="12"/>
          </p:nvPr>
        </p:nvSpPr>
        <p:spPr>
          <a:ln/>
        </p:spPr>
        <p:txBody>
          <a:bodyPr/>
          <a:lstStyle>
            <a:lvl1pPr>
              <a:defRPr/>
            </a:lvl1pPr>
          </a:lstStyle>
          <a:p>
            <a:pPr>
              <a:defRPr/>
            </a:pPr>
            <a:fld id="{2433F0FA-A337-45F8-8969-E2FFD955035E}" type="slidenum">
              <a:rPr lang="de-DE" altLang="de-DE"/>
              <a:pPr>
                <a:defRPr/>
              </a:pPr>
              <a:t>‹Nr.›</a:t>
            </a:fld>
            <a:endParaRPr lang="de-DE" altLang="de-DE"/>
          </a:p>
        </p:txBody>
      </p:sp>
    </p:spTree>
    <p:extLst>
      <p:ext uri="{BB962C8B-B14F-4D97-AF65-F5344CB8AC3E}">
        <p14:creationId xmlns:p14="http://schemas.microsoft.com/office/powerpoint/2010/main" val="2400373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C174F3BF-B0E3-4AA9-AFCA-E796374CC4DE}" type="slidenum">
              <a:rPr lang="de-DE" altLang="de-DE"/>
              <a:pPr>
                <a:defRPr/>
              </a:pPr>
              <a:t>‹Nr.›</a:t>
            </a:fld>
            <a:endParaRPr lang="de-DE" altLang="de-DE"/>
          </a:p>
        </p:txBody>
      </p:sp>
    </p:spTree>
    <p:extLst>
      <p:ext uri="{BB962C8B-B14F-4D97-AF65-F5344CB8AC3E}">
        <p14:creationId xmlns:p14="http://schemas.microsoft.com/office/powerpoint/2010/main" val="14372332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p:cNvSpPr>
            <a:spLocks noGrp="1" noChangeArrowheads="1"/>
          </p:cNvSpPr>
          <p:nvPr>
            <p:ph type="dt" idx="10"/>
          </p:nvPr>
        </p:nvSpPr>
        <p:spPr>
          <a:ln/>
        </p:spPr>
        <p:txBody>
          <a:bodyPr/>
          <a:lstStyle>
            <a:lvl1pPr>
              <a:defRPr/>
            </a:lvl1pPr>
          </a:lstStyle>
          <a:p>
            <a:pPr>
              <a:defRPr/>
            </a:pPr>
            <a:endParaRPr lang="de-DE" altLang="de-DE"/>
          </a:p>
        </p:txBody>
      </p:sp>
      <p:sp>
        <p:nvSpPr>
          <p:cNvPr id="6"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7" name="Rectangle 8"/>
          <p:cNvSpPr>
            <a:spLocks noGrp="1" noChangeArrowheads="1"/>
          </p:cNvSpPr>
          <p:nvPr>
            <p:ph type="sldNum" idx="12"/>
          </p:nvPr>
        </p:nvSpPr>
        <p:spPr>
          <a:ln/>
        </p:spPr>
        <p:txBody>
          <a:bodyPr/>
          <a:lstStyle>
            <a:lvl1pPr>
              <a:defRPr/>
            </a:lvl1pPr>
          </a:lstStyle>
          <a:p>
            <a:pPr>
              <a:defRPr/>
            </a:pPr>
            <a:fld id="{935062F7-2357-4EAD-9EB6-DBBB3975BA42}" type="slidenum">
              <a:rPr lang="de-DE" altLang="de-DE"/>
              <a:pPr>
                <a:defRPr/>
              </a:pPr>
              <a:t>‹Nr.›</a:t>
            </a:fld>
            <a:endParaRPr lang="de-DE" altLang="de-DE"/>
          </a:p>
        </p:txBody>
      </p:sp>
    </p:spTree>
    <p:extLst>
      <p:ext uri="{BB962C8B-B14F-4D97-AF65-F5344CB8AC3E}">
        <p14:creationId xmlns:p14="http://schemas.microsoft.com/office/powerpoint/2010/main" val="1250731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p:cNvSpPr>
            <a:spLocks noGrp="1" noChangeArrowheads="1"/>
          </p:cNvSpPr>
          <p:nvPr>
            <p:ph type="dt" idx="10"/>
          </p:nvPr>
        </p:nvSpPr>
        <p:spPr>
          <a:ln/>
        </p:spPr>
        <p:txBody>
          <a:bodyPr/>
          <a:lstStyle>
            <a:lvl1pPr>
              <a:defRPr/>
            </a:lvl1pPr>
          </a:lstStyle>
          <a:p>
            <a:pPr>
              <a:defRPr/>
            </a:pPr>
            <a:endParaRPr lang="de-DE" altLang="de-DE"/>
          </a:p>
        </p:txBody>
      </p:sp>
      <p:sp>
        <p:nvSpPr>
          <p:cNvPr id="6"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7" name="Rectangle 8"/>
          <p:cNvSpPr>
            <a:spLocks noGrp="1" noChangeArrowheads="1"/>
          </p:cNvSpPr>
          <p:nvPr>
            <p:ph type="sldNum" idx="12"/>
          </p:nvPr>
        </p:nvSpPr>
        <p:spPr>
          <a:ln/>
        </p:spPr>
        <p:txBody>
          <a:bodyPr/>
          <a:lstStyle>
            <a:lvl1pPr>
              <a:defRPr/>
            </a:lvl1pPr>
          </a:lstStyle>
          <a:p>
            <a:pPr>
              <a:defRPr/>
            </a:pPr>
            <a:fld id="{03689258-E240-42AA-8E8B-DDFCADB1B63F}" type="slidenum">
              <a:rPr lang="de-DE" altLang="de-DE"/>
              <a:pPr>
                <a:defRPr/>
              </a:pPr>
              <a:t>‹Nr.›</a:t>
            </a:fld>
            <a:endParaRPr lang="de-DE" altLang="de-DE"/>
          </a:p>
        </p:txBody>
      </p:sp>
    </p:spTree>
    <p:extLst>
      <p:ext uri="{BB962C8B-B14F-4D97-AF65-F5344CB8AC3E}">
        <p14:creationId xmlns:p14="http://schemas.microsoft.com/office/powerpoint/2010/main" val="1575947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9636D120-5511-4132-8E11-8DB281DDF99C}" type="slidenum">
              <a:rPr lang="de-DE" altLang="de-DE"/>
              <a:pPr>
                <a:defRPr/>
              </a:pPr>
              <a:t>‹Nr.›</a:t>
            </a:fld>
            <a:endParaRPr lang="de-DE" altLang="de-DE"/>
          </a:p>
        </p:txBody>
      </p:sp>
    </p:spTree>
    <p:extLst>
      <p:ext uri="{BB962C8B-B14F-4D97-AF65-F5344CB8AC3E}">
        <p14:creationId xmlns:p14="http://schemas.microsoft.com/office/powerpoint/2010/main" val="594300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268413"/>
            <a:ext cx="1998663" cy="48260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268413"/>
            <a:ext cx="5848350" cy="48260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7CE64A83-8442-4033-A2DC-FA1C90256BC6}" type="slidenum">
              <a:rPr lang="de-DE" altLang="de-DE"/>
              <a:pPr>
                <a:defRPr/>
              </a:pPr>
              <a:t>‹Nr.›</a:t>
            </a:fld>
            <a:endParaRPr lang="de-DE" altLang="de-DE"/>
          </a:p>
        </p:txBody>
      </p:sp>
    </p:spTree>
    <p:extLst>
      <p:ext uri="{BB962C8B-B14F-4D97-AF65-F5344CB8AC3E}">
        <p14:creationId xmlns:p14="http://schemas.microsoft.com/office/powerpoint/2010/main" val="3271209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018F7128-5D53-4ACE-BDEF-56A38F775F01}" type="slidenum">
              <a:rPr lang="de-DE" altLang="de-DE"/>
              <a:pPr>
                <a:defRPr/>
              </a:pPr>
              <a:t>‹Nr.›</a:t>
            </a:fld>
            <a:endParaRPr lang="de-DE" altLang="de-DE"/>
          </a:p>
        </p:txBody>
      </p:sp>
    </p:spTree>
    <p:extLst>
      <p:ext uri="{BB962C8B-B14F-4D97-AF65-F5344CB8AC3E}">
        <p14:creationId xmlns:p14="http://schemas.microsoft.com/office/powerpoint/2010/main" val="21700463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79DA8144-0D97-4728-A819-6AECD4D18DB9}" type="slidenum">
              <a:rPr lang="de-DE" altLang="de-DE"/>
              <a:pPr>
                <a:defRPr/>
              </a:pPr>
              <a:t>‹Nr.›</a:t>
            </a:fld>
            <a:endParaRPr lang="de-DE" altLang="de-DE"/>
          </a:p>
        </p:txBody>
      </p:sp>
    </p:spTree>
    <p:extLst>
      <p:ext uri="{BB962C8B-B14F-4D97-AF65-F5344CB8AC3E}">
        <p14:creationId xmlns:p14="http://schemas.microsoft.com/office/powerpoint/2010/main" val="3352909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E23EDCBF-2E78-4587-B087-217D0C6440C6}" type="slidenum">
              <a:rPr lang="de-DE" altLang="de-DE"/>
              <a:pPr>
                <a:defRPr/>
              </a:pPr>
              <a:t>‹Nr.›</a:t>
            </a:fld>
            <a:endParaRPr lang="de-DE" altLang="de-DE"/>
          </a:p>
        </p:txBody>
      </p:sp>
    </p:spTree>
    <p:extLst>
      <p:ext uri="{BB962C8B-B14F-4D97-AF65-F5344CB8AC3E}">
        <p14:creationId xmlns:p14="http://schemas.microsoft.com/office/powerpoint/2010/main" val="659403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2713"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89513" y="2362200"/>
            <a:ext cx="3924300"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p:cNvSpPr>
            <a:spLocks noGrp="1" noChangeArrowheads="1"/>
          </p:cNvSpPr>
          <p:nvPr>
            <p:ph type="dt" idx="10"/>
          </p:nvPr>
        </p:nvSpPr>
        <p:spPr>
          <a:ln/>
        </p:spPr>
        <p:txBody>
          <a:bodyPr/>
          <a:lstStyle>
            <a:lvl1pPr>
              <a:defRPr/>
            </a:lvl1pPr>
          </a:lstStyle>
          <a:p>
            <a:pPr>
              <a:defRPr/>
            </a:pPr>
            <a:endParaRPr lang="de-DE" altLang="de-DE"/>
          </a:p>
        </p:txBody>
      </p:sp>
      <p:sp>
        <p:nvSpPr>
          <p:cNvPr id="6"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7" name="Rectangle 8"/>
          <p:cNvSpPr>
            <a:spLocks noGrp="1" noChangeArrowheads="1"/>
          </p:cNvSpPr>
          <p:nvPr>
            <p:ph type="sldNum" idx="12"/>
          </p:nvPr>
        </p:nvSpPr>
        <p:spPr>
          <a:ln/>
        </p:spPr>
        <p:txBody>
          <a:bodyPr/>
          <a:lstStyle>
            <a:lvl1pPr>
              <a:defRPr/>
            </a:lvl1pPr>
          </a:lstStyle>
          <a:p>
            <a:pPr>
              <a:defRPr/>
            </a:pPr>
            <a:fld id="{B69C6632-BDC6-4E7C-884B-FB626167FE10}" type="slidenum">
              <a:rPr lang="de-DE" altLang="de-DE"/>
              <a:pPr>
                <a:defRPr/>
              </a:pPr>
              <a:t>‹Nr.›</a:t>
            </a:fld>
            <a:endParaRPr lang="de-DE" altLang="de-DE"/>
          </a:p>
        </p:txBody>
      </p:sp>
    </p:spTree>
    <p:extLst>
      <p:ext uri="{BB962C8B-B14F-4D97-AF65-F5344CB8AC3E}">
        <p14:creationId xmlns:p14="http://schemas.microsoft.com/office/powerpoint/2010/main" val="3457225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p:cNvSpPr>
            <a:spLocks noGrp="1" noChangeArrowheads="1"/>
          </p:cNvSpPr>
          <p:nvPr>
            <p:ph type="dt" idx="10"/>
          </p:nvPr>
        </p:nvSpPr>
        <p:spPr>
          <a:ln/>
        </p:spPr>
        <p:txBody>
          <a:bodyPr/>
          <a:lstStyle>
            <a:lvl1pPr>
              <a:defRPr/>
            </a:lvl1pPr>
          </a:lstStyle>
          <a:p>
            <a:pPr>
              <a:defRPr/>
            </a:pPr>
            <a:endParaRPr lang="de-DE" altLang="de-DE"/>
          </a:p>
        </p:txBody>
      </p:sp>
      <p:sp>
        <p:nvSpPr>
          <p:cNvPr id="8"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9" name="Rectangle 8"/>
          <p:cNvSpPr>
            <a:spLocks noGrp="1" noChangeArrowheads="1"/>
          </p:cNvSpPr>
          <p:nvPr>
            <p:ph type="sldNum" idx="12"/>
          </p:nvPr>
        </p:nvSpPr>
        <p:spPr>
          <a:ln/>
        </p:spPr>
        <p:txBody>
          <a:bodyPr/>
          <a:lstStyle>
            <a:lvl1pPr>
              <a:defRPr/>
            </a:lvl1pPr>
          </a:lstStyle>
          <a:p>
            <a:pPr>
              <a:defRPr/>
            </a:pPr>
            <a:fld id="{E0BFFBF1-EF87-42E7-8DFD-54A348F57551}" type="slidenum">
              <a:rPr lang="de-DE" altLang="de-DE"/>
              <a:pPr>
                <a:defRPr/>
              </a:pPr>
              <a:t>‹Nr.›</a:t>
            </a:fld>
            <a:endParaRPr lang="de-DE" altLang="de-DE"/>
          </a:p>
        </p:txBody>
      </p:sp>
    </p:spTree>
    <p:extLst>
      <p:ext uri="{BB962C8B-B14F-4D97-AF65-F5344CB8AC3E}">
        <p14:creationId xmlns:p14="http://schemas.microsoft.com/office/powerpoint/2010/main" val="6799255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6"/>
          <p:cNvSpPr>
            <a:spLocks noGrp="1" noChangeArrowheads="1"/>
          </p:cNvSpPr>
          <p:nvPr>
            <p:ph type="dt" idx="10"/>
          </p:nvPr>
        </p:nvSpPr>
        <p:spPr>
          <a:ln/>
        </p:spPr>
        <p:txBody>
          <a:bodyPr/>
          <a:lstStyle>
            <a:lvl1pPr>
              <a:defRPr/>
            </a:lvl1pPr>
          </a:lstStyle>
          <a:p>
            <a:pPr>
              <a:defRPr/>
            </a:pPr>
            <a:endParaRPr lang="de-DE" altLang="de-DE"/>
          </a:p>
        </p:txBody>
      </p:sp>
      <p:sp>
        <p:nvSpPr>
          <p:cNvPr id="4"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5" name="Rectangle 8"/>
          <p:cNvSpPr>
            <a:spLocks noGrp="1" noChangeArrowheads="1"/>
          </p:cNvSpPr>
          <p:nvPr>
            <p:ph type="sldNum" idx="12"/>
          </p:nvPr>
        </p:nvSpPr>
        <p:spPr>
          <a:ln/>
        </p:spPr>
        <p:txBody>
          <a:bodyPr/>
          <a:lstStyle>
            <a:lvl1pPr>
              <a:defRPr/>
            </a:lvl1pPr>
          </a:lstStyle>
          <a:p>
            <a:pPr>
              <a:defRPr/>
            </a:pPr>
            <a:fld id="{B10C6DBD-0F2E-4EAA-A622-DA4F3E5542AE}" type="slidenum">
              <a:rPr lang="de-DE" altLang="de-DE"/>
              <a:pPr>
                <a:defRPr/>
              </a:pPr>
              <a:t>‹Nr.›</a:t>
            </a:fld>
            <a:endParaRPr lang="de-DE" altLang="de-DE"/>
          </a:p>
        </p:txBody>
      </p:sp>
    </p:spTree>
    <p:extLst>
      <p:ext uri="{BB962C8B-B14F-4D97-AF65-F5344CB8AC3E}">
        <p14:creationId xmlns:p14="http://schemas.microsoft.com/office/powerpoint/2010/main" val="986326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2713"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89513" y="2362200"/>
            <a:ext cx="3924300"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p:cNvSpPr>
            <a:spLocks noGrp="1" noChangeArrowheads="1"/>
          </p:cNvSpPr>
          <p:nvPr>
            <p:ph type="dt" idx="10"/>
          </p:nvPr>
        </p:nvSpPr>
        <p:spPr>
          <a:ln/>
        </p:spPr>
        <p:txBody>
          <a:bodyPr/>
          <a:lstStyle>
            <a:lvl1pPr>
              <a:defRPr/>
            </a:lvl1pPr>
          </a:lstStyle>
          <a:p>
            <a:pPr>
              <a:defRPr/>
            </a:pPr>
            <a:endParaRPr lang="de-DE" altLang="de-DE"/>
          </a:p>
        </p:txBody>
      </p:sp>
      <p:sp>
        <p:nvSpPr>
          <p:cNvPr id="6"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7" name="Rectangle 8"/>
          <p:cNvSpPr>
            <a:spLocks noGrp="1" noChangeArrowheads="1"/>
          </p:cNvSpPr>
          <p:nvPr>
            <p:ph type="sldNum" idx="12"/>
          </p:nvPr>
        </p:nvSpPr>
        <p:spPr>
          <a:ln/>
        </p:spPr>
        <p:txBody>
          <a:bodyPr/>
          <a:lstStyle>
            <a:lvl1pPr>
              <a:defRPr/>
            </a:lvl1pPr>
          </a:lstStyle>
          <a:p>
            <a:pPr>
              <a:defRPr/>
            </a:pPr>
            <a:fld id="{B129A168-2230-4B66-A5D1-0803D51200A1}" type="slidenum">
              <a:rPr lang="de-DE" altLang="de-DE"/>
              <a:pPr>
                <a:defRPr/>
              </a:pPr>
              <a:t>‹Nr.›</a:t>
            </a:fld>
            <a:endParaRPr lang="de-DE" altLang="de-DE"/>
          </a:p>
        </p:txBody>
      </p:sp>
    </p:spTree>
    <p:extLst>
      <p:ext uri="{BB962C8B-B14F-4D97-AF65-F5344CB8AC3E}">
        <p14:creationId xmlns:p14="http://schemas.microsoft.com/office/powerpoint/2010/main" val="2747095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dt" idx="10"/>
          </p:nvPr>
        </p:nvSpPr>
        <p:spPr>
          <a:ln/>
        </p:spPr>
        <p:txBody>
          <a:bodyPr/>
          <a:lstStyle>
            <a:lvl1pPr>
              <a:defRPr/>
            </a:lvl1pPr>
          </a:lstStyle>
          <a:p>
            <a:pPr>
              <a:defRPr/>
            </a:pPr>
            <a:endParaRPr lang="de-DE" altLang="de-DE"/>
          </a:p>
        </p:txBody>
      </p:sp>
      <p:sp>
        <p:nvSpPr>
          <p:cNvPr id="3"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4" name="Rectangle 8"/>
          <p:cNvSpPr>
            <a:spLocks noGrp="1" noChangeArrowheads="1"/>
          </p:cNvSpPr>
          <p:nvPr>
            <p:ph type="sldNum" idx="12"/>
          </p:nvPr>
        </p:nvSpPr>
        <p:spPr>
          <a:ln/>
        </p:spPr>
        <p:txBody>
          <a:bodyPr/>
          <a:lstStyle>
            <a:lvl1pPr>
              <a:defRPr/>
            </a:lvl1pPr>
          </a:lstStyle>
          <a:p>
            <a:pPr>
              <a:defRPr/>
            </a:pPr>
            <a:fld id="{A9A3262F-8C33-48D4-B78C-5CC46C443A00}" type="slidenum">
              <a:rPr lang="de-DE" altLang="de-DE"/>
              <a:pPr>
                <a:defRPr/>
              </a:pPr>
              <a:t>‹Nr.›</a:t>
            </a:fld>
            <a:endParaRPr lang="de-DE" altLang="de-DE"/>
          </a:p>
        </p:txBody>
      </p:sp>
    </p:spTree>
    <p:extLst>
      <p:ext uri="{BB962C8B-B14F-4D97-AF65-F5344CB8AC3E}">
        <p14:creationId xmlns:p14="http://schemas.microsoft.com/office/powerpoint/2010/main" val="2918904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p:cNvSpPr>
            <a:spLocks noGrp="1" noChangeArrowheads="1"/>
          </p:cNvSpPr>
          <p:nvPr>
            <p:ph type="dt" idx="10"/>
          </p:nvPr>
        </p:nvSpPr>
        <p:spPr>
          <a:ln/>
        </p:spPr>
        <p:txBody>
          <a:bodyPr/>
          <a:lstStyle>
            <a:lvl1pPr>
              <a:defRPr/>
            </a:lvl1pPr>
          </a:lstStyle>
          <a:p>
            <a:pPr>
              <a:defRPr/>
            </a:pPr>
            <a:endParaRPr lang="de-DE" altLang="de-DE"/>
          </a:p>
        </p:txBody>
      </p:sp>
      <p:sp>
        <p:nvSpPr>
          <p:cNvPr id="6"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7" name="Rectangle 8"/>
          <p:cNvSpPr>
            <a:spLocks noGrp="1" noChangeArrowheads="1"/>
          </p:cNvSpPr>
          <p:nvPr>
            <p:ph type="sldNum" idx="12"/>
          </p:nvPr>
        </p:nvSpPr>
        <p:spPr>
          <a:ln/>
        </p:spPr>
        <p:txBody>
          <a:bodyPr/>
          <a:lstStyle>
            <a:lvl1pPr>
              <a:defRPr/>
            </a:lvl1pPr>
          </a:lstStyle>
          <a:p>
            <a:pPr>
              <a:defRPr/>
            </a:pPr>
            <a:fld id="{952A6797-7E96-441B-9D39-8299CAA6C38E}" type="slidenum">
              <a:rPr lang="de-DE" altLang="de-DE"/>
              <a:pPr>
                <a:defRPr/>
              </a:pPr>
              <a:t>‹Nr.›</a:t>
            </a:fld>
            <a:endParaRPr lang="de-DE" altLang="de-DE"/>
          </a:p>
        </p:txBody>
      </p:sp>
    </p:spTree>
    <p:extLst>
      <p:ext uri="{BB962C8B-B14F-4D97-AF65-F5344CB8AC3E}">
        <p14:creationId xmlns:p14="http://schemas.microsoft.com/office/powerpoint/2010/main" val="2394853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p:cNvSpPr>
            <a:spLocks noGrp="1" noChangeArrowheads="1"/>
          </p:cNvSpPr>
          <p:nvPr>
            <p:ph type="dt" idx="10"/>
          </p:nvPr>
        </p:nvSpPr>
        <p:spPr>
          <a:ln/>
        </p:spPr>
        <p:txBody>
          <a:bodyPr/>
          <a:lstStyle>
            <a:lvl1pPr>
              <a:defRPr/>
            </a:lvl1pPr>
          </a:lstStyle>
          <a:p>
            <a:pPr>
              <a:defRPr/>
            </a:pPr>
            <a:endParaRPr lang="de-DE" altLang="de-DE"/>
          </a:p>
        </p:txBody>
      </p:sp>
      <p:sp>
        <p:nvSpPr>
          <p:cNvPr id="6"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7" name="Rectangle 8"/>
          <p:cNvSpPr>
            <a:spLocks noGrp="1" noChangeArrowheads="1"/>
          </p:cNvSpPr>
          <p:nvPr>
            <p:ph type="sldNum" idx="12"/>
          </p:nvPr>
        </p:nvSpPr>
        <p:spPr>
          <a:ln/>
        </p:spPr>
        <p:txBody>
          <a:bodyPr/>
          <a:lstStyle>
            <a:lvl1pPr>
              <a:defRPr/>
            </a:lvl1pPr>
          </a:lstStyle>
          <a:p>
            <a:pPr>
              <a:defRPr/>
            </a:pPr>
            <a:fld id="{4F8EBE47-EB4A-4517-B34A-8B66E32E202A}" type="slidenum">
              <a:rPr lang="de-DE" altLang="de-DE"/>
              <a:pPr>
                <a:defRPr/>
              </a:pPr>
              <a:t>‹Nr.›</a:t>
            </a:fld>
            <a:endParaRPr lang="de-DE" altLang="de-DE"/>
          </a:p>
        </p:txBody>
      </p:sp>
    </p:spTree>
    <p:extLst>
      <p:ext uri="{BB962C8B-B14F-4D97-AF65-F5344CB8AC3E}">
        <p14:creationId xmlns:p14="http://schemas.microsoft.com/office/powerpoint/2010/main" val="2665218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6CBA60D2-E050-44FF-A699-F94DE64C2E61}" type="slidenum">
              <a:rPr lang="de-DE" altLang="de-DE"/>
              <a:pPr>
                <a:defRPr/>
              </a:pPr>
              <a:t>‹Nr.›</a:t>
            </a:fld>
            <a:endParaRPr lang="de-DE" altLang="de-DE"/>
          </a:p>
        </p:txBody>
      </p:sp>
    </p:spTree>
    <p:extLst>
      <p:ext uri="{BB962C8B-B14F-4D97-AF65-F5344CB8AC3E}">
        <p14:creationId xmlns:p14="http://schemas.microsoft.com/office/powerpoint/2010/main" val="4291907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268413"/>
            <a:ext cx="1998663" cy="48260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268413"/>
            <a:ext cx="5848350" cy="48260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idx="10"/>
          </p:nvPr>
        </p:nvSpPr>
        <p:spPr>
          <a:ln/>
        </p:spPr>
        <p:txBody>
          <a:bodyPr/>
          <a:lstStyle>
            <a:lvl1pPr>
              <a:defRPr/>
            </a:lvl1pPr>
          </a:lstStyle>
          <a:p>
            <a:pPr>
              <a:defRPr/>
            </a:pPr>
            <a:endParaRPr lang="de-DE" altLang="de-DE"/>
          </a:p>
        </p:txBody>
      </p:sp>
      <p:sp>
        <p:nvSpPr>
          <p:cNvPr id="5"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p:cNvSpPr>
            <a:spLocks noGrp="1" noChangeArrowheads="1"/>
          </p:cNvSpPr>
          <p:nvPr>
            <p:ph type="sldNum" idx="12"/>
          </p:nvPr>
        </p:nvSpPr>
        <p:spPr>
          <a:ln/>
        </p:spPr>
        <p:txBody>
          <a:bodyPr/>
          <a:lstStyle>
            <a:lvl1pPr>
              <a:defRPr/>
            </a:lvl1pPr>
          </a:lstStyle>
          <a:p>
            <a:pPr>
              <a:defRPr/>
            </a:pPr>
            <a:fld id="{A43F61FC-08AC-498D-8F5E-D9E965EDC6BD}" type="slidenum">
              <a:rPr lang="de-DE" altLang="de-DE"/>
              <a:pPr>
                <a:defRPr/>
              </a:pPr>
              <a:t>‹Nr.›</a:t>
            </a:fld>
            <a:endParaRPr lang="de-DE" altLang="de-DE"/>
          </a:p>
        </p:txBody>
      </p:sp>
    </p:spTree>
    <p:extLst>
      <p:ext uri="{BB962C8B-B14F-4D97-AF65-F5344CB8AC3E}">
        <p14:creationId xmlns:p14="http://schemas.microsoft.com/office/powerpoint/2010/main" val="2037849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3493C5"/>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sp>
        <p:nvSpPr>
          <p:cNvPr id="5" name="AutoShape 3"/>
          <p:cNvSpPr>
            <a:spLocks noChangeArrowheads="1"/>
          </p:cNvSpPr>
          <p:nvPr/>
        </p:nvSpPr>
        <p:spPr bwMode="auto">
          <a:xfrm>
            <a:off x="611188" y="1235075"/>
            <a:ext cx="5181600" cy="19050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pic>
        <p:nvPicPr>
          <p:cNvPr id="6" name="Grafik 1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Formatvorlage des Untertitelmasters durch Klicken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
        <p:nvSpPr>
          <p:cNvPr id="7" name="Rectangle 14"/>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de-DE"/>
          </a:p>
        </p:txBody>
      </p:sp>
      <p:sp>
        <p:nvSpPr>
          <p:cNvPr id="8" name="Rectangle 15"/>
          <p:cNvSpPr>
            <a:spLocks noGrp="1" noChangeArrowheads="1"/>
          </p:cNvSpPr>
          <p:nvPr>
            <p:ph type="ftr" sz="quarter" idx="11"/>
          </p:nvPr>
        </p:nvSpPr>
        <p:spPr>
          <a:xfrm>
            <a:off x="5195888" y="6553200"/>
            <a:ext cx="3279775" cy="304800"/>
          </a:xfrm>
        </p:spPr>
        <p:txBody>
          <a:bodyPr/>
          <a:lstStyle>
            <a:lvl1pPr algn="r">
              <a:defRPr/>
            </a:lvl1pPr>
          </a:lstStyle>
          <a:p>
            <a:pPr>
              <a:defRPr/>
            </a:pPr>
            <a:r>
              <a:rPr lang="de-DE"/>
              <a:t>Multiplikatorin</a:t>
            </a:r>
          </a:p>
        </p:txBody>
      </p:sp>
      <p:sp>
        <p:nvSpPr>
          <p:cNvPr id="9" name="Rectangle 17"/>
          <p:cNvSpPr>
            <a:spLocks noGrp="1" noChangeArrowheads="1"/>
          </p:cNvSpPr>
          <p:nvPr>
            <p:ph type="sldNum" sz="quarter" idx="12"/>
          </p:nvPr>
        </p:nvSpPr>
        <p:spPr>
          <a:xfrm>
            <a:off x="9525" y="5962650"/>
            <a:ext cx="1033463" cy="885825"/>
          </a:xfrm>
        </p:spPr>
        <p:txBody>
          <a:bodyPr anchorCtr="0"/>
          <a:lstStyle>
            <a:lvl1pPr>
              <a:defRPr/>
            </a:lvl1pPr>
          </a:lstStyle>
          <a:p>
            <a:pPr>
              <a:defRPr/>
            </a:pPr>
            <a:fld id="{B42B5D6B-0DD1-47F3-8C5A-AAF98FB07402}" type="slidenum">
              <a:rPr lang="de-DE" altLang="de-DE"/>
              <a:pPr>
                <a:defRPr/>
              </a:pPr>
              <a:t>‹Nr.›</a:t>
            </a:fld>
            <a:endParaRPr lang="de-DE" altLang="de-DE"/>
          </a:p>
        </p:txBody>
      </p:sp>
    </p:spTree>
    <p:extLst>
      <p:ext uri="{BB962C8B-B14F-4D97-AF65-F5344CB8AC3E}">
        <p14:creationId xmlns:p14="http://schemas.microsoft.com/office/powerpoint/2010/main" val="1153719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p:cNvSpPr>
            <a:spLocks noGrp="1" noChangeArrowheads="1"/>
          </p:cNvSpPr>
          <p:nvPr>
            <p:ph type="dt" sz="half" idx="10"/>
          </p:nvPr>
        </p:nvSpPr>
        <p:spPr>
          <a:ln/>
        </p:spPr>
        <p:txBody>
          <a:bodyPr/>
          <a:lstStyle>
            <a:lvl1pPr>
              <a:defRPr/>
            </a:lvl1pPr>
          </a:lstStyle>
          <a:p>
            <a:pPr>
              <a:defRPr/>
            </a:pPr>
            <a:endParaRPr lang="de-DE"/>
          </a:p>
        </p:txBody>
      </p:sp>
      <p:sp>
        <p:nvSpPr>
          <p:cNvPr id="5" name="Rectangle 14"/>
          <p:cNvSpPr>
            <a:spLocks noGrp="1" noChangeArrowheads="1"/>
          </p:cNvSpPr>
          <p:nvPr>
            <p:ph type="ftr" sz="quarter" idx="11"/>
          </p:nvPr>
        </p:nvSpPr>
        <p:spPr>
          <a:ln/>
        </p:spPr>
        <p:txBody>
          <a:bodyPr/>
          <a:lstStyle>
            <a:lvl1pPr>
              <a:defRPr/>
            </a:lvl1pPr>
          </a:lstStyle>
          <a:p>
            <a:pPr>
              <a:defRPr/>
            </a:pPr>
            <a:r>
              <a:rPr lang="de-DE"/>
              <a:t>Multiplikatorin</a:t>
            </a:r>
          </a:p>
        </p:txBody>
      </p:sp>
      <p:sp>
        <p:nvSpPr>
          <p:cNvPr id="6" name="Rectangle 15"/>
          <p:cNvSpPr>
            <a:spLocks noGrp="1" noChangeArrowheads="1"/>
          </p:cNvSpPr>
          <p:nvPr>
            <p:ph type="sldNum" sz="quarter" idx="12"/>
          </p:nvPr>
        </p:nvSpPr>
        <p:spPr>
          <a:ln/>
        </p:spPr>
        <p:txBody>
          <a:bodyPr/>
          <a:lstStyle>
            <a:lvl1pPr>
              <a:defRPr/>
            </a:lvl1pPr>
          </a:lstStyle>
          <a:p>
            <a:pPr>
              <a:defRPr/>
            </a:pPr>
            <a:fld id="{28F2ADBB-EF49-47F1-BA27-05567C748905}" type="slidenum">
              <a:rPr lang="de-DE" altLang="de-DE"/>
              <a:pPr>
                <a:defRPr/>
              </a:pPr>
              <a:t>‹Nr.›</a:t>
            </a:fld>
            <a:endParaRPr lang="de-DE" altLang="de-DE"/>
          </a:p>
        </p:txBody>
      </p:sp>
    </p:spTree>
    <p:extLst>
      <p:ext uri="{BB962C8B-B14F-4D97-AF65-F5344CB8AC3E}">
        <p14:creationId xmlns:p14="http://schemas.microsoft.com/office/powerpoint/2010/main" val="1145512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13"/>
          <p:cNvSpPr>
            <a:spLocks noGrp="1" noChangeArrowheads="1"/>
          </p:cNvSpPr>
          <p:nvPr>
            <p:ph type="dt" sz="half" idx="10"/>
          </p:nvPr>
        </p:nvSpPr>
        <p:spPr>
          <a:ln/>
        </p:spPr>
        <p:txBody>
          <a:bodyPr/>
          <a:lstStyle>
            <a:lvl1pPr>
              <a:defRPr/>
            </a:lvl1pPr>
          </a:lstStyle>
          <a:p>
            <a:pPr>
              <a:defRPr/>
            </a:pPr>
            <a:endParaRPr lang="de-DE"/>
          </a:p>
        </p:txBody>
      </p:sp>
      <p:sp>
        <p:nvSpPr>
          <p:cNvPr id="5" name="Rectangle 14"/>
          <p:cNvSpPr>
            <a:spLocks noGrp="1" noChangeArrowheads="1"/>
          </p:cNvSpPr>
          <p:nvPr>
            <p:ph type="ftr" sz="quarter" idx="11"/>
          </p:nvPr>
        </p:nvSpPr>
        <p:spPr>
          <a:ln/>
        </p:spPr>
        <p:txBody>
          <a:bodyPr/>
          <a:lstStyle>
            <a:lvl1pPr>
              <a:defRPr/>
            </a:lvl1pPr>
          </a:lstStyle>
          <a:p>
            <a:pPr>
              <a:defRPr/>
            </a:pPr>
            <a:r>
              <a:rPr lang="de-DE"/>
              <a:t>Multiplikatorin</a:t>
            </a:r>
          </a:p>
        </p:txBody>
      </p:sp>
      <p:sp>
        <p:nvSpPr>
          <p:cNvPr id="6" name="Rectangle 15"/>
          <p:cNvSpPr>
            <a:spLocks noGrp="1" noChangeArrowheads="1"/>
          </p:cNvSpPr>
          <p:nvPr>
            <p:ph type="sldNum" sz="quarter" idx="12"/>
          </p:nvPr>
        </p:nvSpPr>
        <p:spPr>
          <a:ln/>
        </p:spPr>
        <p:txBody>
          <a:bodyPr/>
          <a:lstStyle>
            <a:lvl1pPr>
              <a:defRPr/>
            </a:lvl1pPr>
          </a:lstStyle>
          <a:p>
            <a:pPr>
              <a:defRPr/>
            </a:pPr>
            <a:fld id="{55F54E43-2AEF-4FF5-BDDC-51F32B7F74B1}" type="slidenum">
              <a:rPr lang="de-DE" altLang="de-DE"/>
              <a:pPr>
                <a:defRPr/>
              </a:pPr>
              <a:t>‹Nr.›</a:t>
            </a:fld>
            <a:endParaRPr lang="de-DE" altLang="de-DE"/>
          </a:p>
        </p:txBody>
      </p:sp>
    </p:spTree>
    <p:extLst>
      <p:ext uri="{BB962C8B-B14F-4D97-AF65-F5344CB8AC3E}">
        <p14:creationId xmlns:p14="http://schemas.microsoft.com/office/powerpoint/2010/main" val="23433576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3"/>
          <p:cNvSpPr>
            <a:spLocks noGrp="1" noChangeArrowheads="1"/>
          </p:cNvSpPr>
          <p:nvPr>
            <p:ph type="dt" sz="half" idx="10"/>
          </p:nvPr>
        </p:nvSpPr>
        <p:spPr>
          <a:ln/>
        </p:spPr>
        <p:txBody>
          <a:bodyPr/>
          <a:lstStyle>
            <a:lvl1pPr>
              <a:defRPr/>
            </a:lvl1pPr>
          </a:lstStyle>
          <a:p>
            <a:pPr>
              <a:defRPr/>
            </a:pPr>
            <a:endParaRPr lang="de-DE"/>
          </a:p>
        </p:txBody>
      </p:sp>
      <p:sp>
        <p:nvSpPr>
          <p:cNvPr id="6" name="Rectangle 14"/>
          <p:cNvSpPr>
            <a:spLocks noGrp="1" noChangeArrowheads="1"/>
          </p:cNvSpPr>
          <p:nvPr>
            <p:ph type="ftr" sz="quarter" idx="11"/>
          </p:nvPr>
        </p:nvSpPr>
        <p:spPr>
          <a:ln/>
        </p:spPr>
        <p:txBody>
          <a:bodyPr/>
          <a:lstStyle>
            <a:lvl1pPr>
              <a:defRPr/>
            </a:lvl1pPr>
          </a:lstStyle>
          <a:p>
            <a:pPr>
              <a:defRPr/>
            </a:pPr>
            <a:r>
              <a:rPr lang="de-DE"/>
              <a:t>Multiplikatorin</a:t>
            </a:r>
          </a:p>
        </p:txBody>
      </p:sp>
      <p:sp>
        <p:nvSpPr>
          <p:cNvPr id="7" name="Rectangle 15"/>
          <p:cNvSpPr>
            <a:spLocks noGrp="1" noChangeArrowheads="1"/>
          </p:cNvSpPr>
          <p:nvPr>
            <p:ph type="sldNum" sz="quarter" idx="12"/>
          </p:nvPr>
        </p:nvSpPr>
        <p:spPr>
          <a:ln/>
        </p:spPr>
        <p:txBody>
          <a:bodyPr/>
          <a:lstStyle>
            <a:lvl1pPr>
              <a:defRPr/>
            </a:lvl1pPr>
          </a:lstStyle>
          <a:p>
            <a:pPr>
              <a:defRPr/>
            </a:pPr>
            <a:fld id="{960B546C-CF61-4CF7-9641-5F4D6C9654FB}" type="slidenum">
              <a:rPr lang="de-DE" altLang="de-DE"/>
              <a:pPr>
                <a:defRPr/>
              </a:pPr>
              <a:t>‹Nr.›</a:t>
            </a:fld>
            <a:endParaRPr lang="de-DE" altLang="de-DE"/>
          </a:p>
        </p:txBody>
      </p:sp>
    </p:spTree>
    <p:extLst>
      <p:ext uri="{BB962C8B-B14F-4D97-AF65-F5344CB8AC3E}">
        <p14:creationId xmlns:p14="http://schemas.microsoft.com/office/powerpoint/2010/main" val="2874788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p:cNvSpPr>
            <a:spLocks noGrp="1" noChangeArrowheads="1"/>
          </p:cNvSpPr>
          <p:nvPr>
            <p:ph type="dt" sz="half" idx="10"/>
          </p:nvPr>
        </p:nvSpPr>
        <p:spPr>
          <a:ln/>
        </p:spPr>
        <p:txBody>
          <a:bodyPr/>
          <a:lstStyle>
            <a:lvl1pPr>
              <a:defRPr/>
            </a:lvl1pPr>
          </a:lstStyle>
          <a:p>
            <a:pPr>
              <a:defRPr/>
            </a:pPr>
            <a:endParaRPr lang="de-DE"/>
          </a:p>
        </p:txBody>
      </p:sp>
      <p:sp>
        <p:nvSpPr>
          <p:cNvPr id="8" name="Rectangle 14"/>
          <p:cNvSpPr>
            <a:spLocks noGrp="1" noChangeArrowheads="1"/>
          </p:cNvSpPr>
          <p:nvPr>
            <p:ph type="ftr" sz="quarter" idx="11"/>
          </p:nvPr>
        </p:nvSpPr>
        <p:spPr>
          <a:ln/>
        </p:spPr>
        <p:txBody>
          <a:bodyPr/>
          <a:lstStyle>
            <a:lvl1pPr>
              <a:defRPr/>
            </a:lvl1pPr>
          </a:lstStyle>
          <a:p>
            <a:pPr>
              <a:defRPr/>
            </a:pPr>
            <a:r>
              <a:rPr lang="de-DE"/>
              <a:t>Multiplikatorin</a:t>
            </a:r>
          </a:p>
        </p:txBody>
      </p:sp>
      <p:sp>
        <p:nvSpPr>
          <p:cNvPr id="9" name="Rectangle 15"/>
          <p:cNvSpPr>
            <a:spLocks noGrp="1" noChangeArrowheads="1"/>
          </p:cNvSpPr>
          <p:nvPr>
            <p:ph type="sldNum" sz="quarter" idx="12"/>
          </p:nvPr>
        </p:nvSpPr>
        <p:spPr>
          <a:ln/>
        </p:spPr>
        <p:txBody>
          <a:bodyPr/>
          <a:lstStyle>
            <a:lvl1pPr>
              <a:defRPr/>
            </a:lvl1pPr>
          </a:lstStyle>
          <a:p>
            <a:pPr>
              <a:defRPr/>
            </a:pPr>
            <a:fld id="{ACC0C061-FDD9-4191-93D8-702276471314}" type="slidenum">
              <a:rPr lang="de-DE" altLang="de-DE"/>
              <a:pPr>
                <a:defRPr/>
              </a:pPr>
              <a:t>‹Nr.›</a:t>
            </a:fld>
            <a:endParaRPr lang="de-DE" altLang="de-DE"/>
          </a:p>
        </p:txBody>
      </p:sp>
    </p:spTree>
    <p:extLst>
      <p:ext uri="{BB962C8B-B14F-4D97-AF65-F5344CB8AC3E}">
        <p14:creationId xmlns:p14="http://schemas.microsoft.com/office/powerpoint/2010/main" val="3029327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p:cNvSpPr>
            <a:spLocks noGrp="1" noChangeArrowheads="1"/>
          </p:cNvSpPr>
          <p:nvPr>
            <p:ph type="dt" idx="10"/>
          </p:nvPr>
        </p:nvSpPr>
        <p:spPr>
          <a:ln/>
        </p:spPr>
        <p:txBody>
          <a:bodyPr/>
          <a:lstStyle>
            <a:lvl1pPr>
              <a:defRPr/>
            </a:lvl1pPr>
          </a:lstStyle>
          <a:p>
            <a:pPr>
              <a:defRPr/>
            </a:pPr>
            <a:endParaRPr lang="de-DE" altLang="de-DE"/>
          </a:p>
        </p:txBody>
      </p:sp>
      <p:sp>
        <p:nvSpPr>
          <p:cNvPr id="8"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9" name="Rectangle 8"/>
          <p:cNvSpPr>
            <a:spLocks noGrp="1" noChangeArrowheads="1"/>
          </p:cNvSpPr>
          <p:nvPr>
            <p:ph type="sldNum" idx="12"/>
          </p:nvPr>
        </p:nvSpPr>
        <p:spPr>
          <a:ln/>
        </p:spPr>
        <p:txBody>
          <a:bodyPr/>
          <a:lstStyle>
            <a:lvl1pPr>
              <a:defRPr/>
            </a:lvl1pPr>
          </a:lstStyle>
          <a:p>
            <a:pPr>
              <a:defRPr/>
            </a:pPr>
            <a:fld id="{8E807112-208A-4691-A28C-F2B2EBB94306}" type="slidenum">
              <a:rPr lang="de-DE" altLang="de-DE"/>
              <a:pPr>
                <a:defRPr/>
              </a:pPr>
              <a:t>‹Nr.›</a:t>
            </a:fld>
            <a:endParaRPr lang="de-DE" altLang="de-DE"/>
          </a:p>
        </p:txBody>
      </p:sp>
    </p:spTree>
    <p:extLst>
      <p:ext uri="{BB962C8B-B14F-4D97-AF65-F5344CB8AC3E}">
        <p14:creationId xmlns:p14="http://schemas.microsoft.com/office/powerpoint/2010/main" val="22716229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p:cNvSpPr>
            <a:spLocks noGrp="1" noChangeArrowheads="1"/>
          </p:cNvSpPr>
          <p:nvPr>
            <p:ph type="dt" sz="half" idx="10"/>
          </p:nvPr>
        </p:nvSpPr>
        <p:spPr>
          <a:ln/>
        </p:spPr>
        <p:txBody>
          <a:bodyPr/>
          <a:lstStyle>
            <a:lvl1pPr>
              <a:defRPr/>
            </a:lvl1pPr>
          </a:lstStyle>
          <a:p>
            <a:pPr>
              <a:defRPr/>
            </a:pPr>
            <a:endParaRPr lang="de-DE"/>
          </a:p>
        </p:txBody>
      </p:sp>
      <p:sp>
        <p:nvSpPr>
          <p:cNvPr id="4" name="Rectangle 14"/>
          <p:cNvSpPr>
            <a:spLocks noGrp="1" noChangeArrowheads="1"/>
          </p:cNvSpPr>
          <p:nvPr>
            <p:ph type="ftr" sz="quarter" idx="11"/>
          </p:nvPr>
        </p:nvSpPr>
        <p:spPr>
          <a:ln/>
        </p:spPr>
        <p:txBody>
          <a:bodyPr/>
          <a:lstStyle>
            <a:lvl1pPr>
              <a:defRPr/>
            </a:lvl1pPr>
          </a:lstStyle>
          <a:p>
            <a:pPr>
              <a:defRPr/>
            </a:pPr>
            <a:r>
              <a:rPr lang="de-DE"/>
              <a:t>Multiplikatorin</a:t>
            </a:r>
          </a:p>
        </p:txBody>
      </p:sp>
      <p:sp>
        <p:nvSpPr>
          <p:cNvPr id="5" name="Rectangle 15"/>
          <p:cNvSpPr>
            <a:spLocks noGrp="1" noChangeArrowheads="1"/>
          </p:cNvSpPr>
          <p:nvPr>
            <p:ph type="sldNum" sz="quarter" idx="12"/>
          </p:nvPr>
        </p:nvSpPr>
        <p:spPr>
          <a:ln/>
        </p:spPr>
        <p:txBody>
          <a:bodyPr/>
          <a:lstStyle>
            <a:lvl1pPr>
              <a:defRPr/>
            </a:lvl1pPr>
          </a:lstStyle>
          <a:p>
            <a:pPr>
              <a:defRPr/>
            </a:pPr>
            <a:fld id="{359A3897-8357-402F-A387-9C015D1326AB}" type="slidenum">
              <a:rPr lang="de-DE" altLang="de-DE"/>
              <a:pPr>
                <a:defRPr/>
              </a:pPr>
              <a:t>‹Nr.›</a:t>
            </a:fld>
            <a:endParaRPr lang="de-DE" altLang="de-DE"/>
          </a:p>
        </p:txBody>
      </p:sp>
    </p:spTree>
    <p:extLst>
      <p:ext uri="{BB962C8B-B14F-4D97-AF65-F5344CB8AC3E}">
        <p14:creationId xmlns:p14="http://schemas.microsoft.com/office/powerpoint/2010/main" val="2112682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de-DE"/>
          </a:p>
        </p:txBody>
      </p:sp>
      <p:sp>
        <p:nvSpPr>
          <p:cNvPr id="3" name="Rectangle 14"/>
          <p:cNvSpPr>
            <a:spLocks noGrp="1" noChangeArrowheads="1"/>
          </p:cNvSpPr>
          <p:nvPr>
            <p:ph type="ftr" sz="quarter" idx="11"/>
          </p:nvPr>
        </p:nvSpPr>
        <p:spPr>
          <a:ln/>
        </p:spPr>
        <p:txBody>
          <a:bodyPr/>
          <a:lstStyle>
            <a:lvl1pPr>
              <a:defRPr/>
            </a:lvl1pPr>
          </a:lstStyle>
          <a:p>
            <a:pPr>
              <a:defRPr/>
            </a:pPr>
            <a:r>
              <a:rPr lang="de-DE"/>
              <a:t>Multiplikatorin</a:t>
            </a:r>
          </a:p>
        </p:txBody>
      </p:sp>
      <p:sp>
        <p:nvSpPr>
          <p:cNvPr id="4" name="Rectangle 15"/>
          <p:cNvSpPr>
            <a:spLocks noGrp="1" noChangeArrowheads="1"/>
          </p:cNvSpPr>
          <p:nvPr>
            <p:ph type="sldNum" sz="quarter" idx="12"/>
          </p:nvPr>
        </p:nvSpPr>
        <p:spPr>
          <a:ln/>
        </p:spPr>
        <p:txBody>
          <a:bodyPr/>
          <a:lstStyle>
            <a:lvl1pPr>
              <a:defRPr/>
            </a:lvl1pPr>
          </a:lstStyle>
          <a:p>
            <a:pPr>
              <a:defRPr/>
            </a:pPr>
            <a:fld id="{02E84781-89E2-493E-8345-EFA06C6BAD28}" type="slidenum">
              <a:rPr lang="de-DE" altLang="de-DE"/>
              <a:pPr>
                <a:defRPr/>
              </a:pPr>
              <a:t>‹Nr.›</a:t>
            </a:fld>
            <a:endParaRPr lang="de-DE" altLang="de-DE"/>
          </a:p>
        </p:txBody>
      </p:sp>
    </p:spTree>
    <p:extLst>
      <p:ext uri="{BB962C8B-B14F-4D97-AF65-F5344CB8AC3E}">
        <p14:creationId xmlns:p14="http://schemas.microsoft.com/office/powerpoint/2010/main" val="16646619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p:cNvSpPr>
            <a:spLocks noGrp="1" noChangeArrowheads="1"/>
          </p:cNvSpPr>
          <p:nvPr>
            <p:ph type="dt" sz="half" idx="10"/>
          </p:nvPr>
        </p:nvSpPr>
        <p:spPr>
          <a:ln/>
        </p:spPr>
        <p:txBody>
          <a:bodyPr/>
          <a:lstStyle>
            <a:lvl1pPr>
              <a:defRPr/>
            </a:lvl1pPr>
          </a:lstStyle>
          <a:p>
            <a:pPr>
              <a:defRPr/>
            </a:pPr>
            <a:endParaRPr lang="de-DE"/>
          </a:p>
        </p:txBody>
      </p:sp>
      <p:sp>
        <p:nvSpPr>
          <p:cNvPr id="6" name="Rectangle 14"/>
          <p:cNvSpPr>
            <a:spLocks noGrp="1" noChangeArrowheads="1"/>
          </p:cNvSpPr>
          <p:nvPr>
            <p:ph type="ftr" sz="quarter" idx="11"/>
          </p:nvPr>
        </p:nvSpPr>
        <p:spPr>
          <a:ln/>
        </p:spPr>
        <p:txBody>
          <a:bodyPr/>
          <a:lstStyle>
            <a:lvl1pPr>
              <a:defRPr/>
            </a:lvl1pPr>
          </a:lstStyle>
          <a:p>
            <a:pPr>
              <a:defRPr/>
            </a:pPr>
            <a:r>
              <a:rPr lang="de-DE"/>
              <a:t>Multiplikatorin</a:t>
            </a:r>
          </a:p>
        </p:txBody>
      </p:sp>
      <p:sp>
        <p:nvSpPr>
          <p:cNvPr id="7" name="Rectangle 15"/>
          <p:cNvSpPr>
            <a:spLocks noGrp="1" noChangeArrowheads="1"/>
          </p:cNvSpPr>
          <p:nvPr>
            <p:ph type="sldNum" sz="quarter" idx="12"/>
          </p:nvPr>
        </p:nvSpPr>
        <p:spPr>
          <a:ln/>
        </p:spPr>
        <p:txBody>
          <a:bodyPr/>
          <a:lstStyle>
            <a:lvl1pPr>
              <a:defRPr/>
            </a:lvl1pPr>
          </a:lstStyle>
          <a:p>
            <a:pPr>
              <a:defRPr/>
            </a:pPr>
            <a:fld id="{CA494180-5CD5-426F-B007-6EE03D488826}" type="slidenum">
              <a:rPr lang="de-DE" altLang="de-DE"/>
              <a:pPr>
                <a:defRPr/>
              </a:pPr>
              <a:t>‹Nr.›</a:t>
            </a:fld>
            <a:endParaRPr lang="de-DE" altLang="de-DE"/>
          </a:p>
        </p:txBody>
      </p:sp>
    </p:spTree>
    <p:extLst>
      <p:ext uri="{BB962C8B-B14F-4D97-AF65-F5344CB8AC3E}">
        <p14:creationId xmlns:p14="http://schemas.microsoft.com/office/powerpoint/2010/main" val="39128366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p:cNvSpPr>
            <a:spLocks noGrp="1" noChangeArrowheads="1"/>
          </p:cNvSpPr>
          <p:nvPr>
            <p:ph type="dt" sz="half" idx="10"/>
          </p:nvPr>
        </p:nvSpPr>
        <p:spPr>
          <a:ln/>
        </p:spPr>
        <p:txBody>
          <a:bodyPr/>
          <a:lstStyle>
            <a:lvl1pPr>
              <a:defRPr/>
            </a:lvl1pPr>
          </a:lstStyle>
          <a:p>
            <a:pPr>
              <a:defRPr/>
            </a:pPr>
            <a:endParaRPr lang="de-DE"/>
          </a:p>
        </p:txBody>
      </p:sp>
      <p:sp>
        <p:nvSpPr>
          <p:cNvPr id="6" name="Rectangle 14"/>
          <p:cNvSpPr>
            <a:spLocks noGrp="1" noChangeArrowheads="1"/>
          </p:cNvSpPr>
          <p:nvPr>
            <p:ph type="ftr" sz="quarter" idx="11"/>
          </p:nvPr>
        </p:nvSpPr>
        <p:spPr>
          <a:ln/>
        </p:spPr>
        <p:txBody>
          <a:bodyPr/>
          <a:lstStyle>
            <a:lvl1pPr>
              <a:defRPr/>
            </a:lvl1pPr>
          </a:lstStyle>
          <a:p>
            <a:pPr>
              <a:defRPr/>
            </a:pPr>
            <a:r>
              <a:rPr lang="de-DE"/>
              <a:t>Multiplikatorin</a:t>
            </a:r>
          </a:p>
        </p:txBody>
      </p:sp>
      <p:sp>
        <p:nvSpPr>
          <p:cNvPr id="7" name="Rectangle 15"/>
          <p:cNvSpPr>
            <a:spLocks noGrp="1" noChangeArrowheads="1"/>
          </p:cNvSpPr>
          <p:nvPr>
            <p:ph type="sldNum" sz="quarter" idx="12"/>
          </p:nvPr>
        </p:nvSpPr>
        <p:spPr>
          <a:ln/>
        </p:spPr>
        <p:txBody>
          <a:bodyPr/>
          <a:lstStyle>
            <a:lvl1pPr>
              <a:defRPr/>
            </a:lvl1pPr>
          </a:lstStyle>
          <a:p>
            <a:pPr>
              <a:defRPr/>
            </a:pPr>
            <a:fld id="{54BF85A9-AEA4-4AD6-B806-501D97820FC8}" type="slidenum">
              <a:rPr lang="de-DE" altLang="de-DE"/>
              <a:pPr>
                <a:defRPr/>
              </a:pPr>
              <a:t>‹Nr.›</a:t>
            </a:fld>
            <a:endParaRPr lang="de-DE" altLang="de-DE"/>
          </a:p>
        </p:txBody>
      </p:sp>
    </p:spTree>
    <p:extLst>
      <p:ext uri="{BB962C8B-B14F-4D97-AF65-F5344CB8AC3E}">
        <p14:creationId xmlns:p14="http://schemas.microsoft.com/office/powerpoint/2010/main" val="42059335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p:cNvSpPr>
            <a:spLocks noGrp="1" noChangeArrowheads="1"/>
          </p:cNvSpPr>
          <p:nvPr>
            <p:ph type="dt" sz="half" idx="10"/>
          </p:nvPr>
        </p:nvSpPr>
        <p:spPr>
          <a:ln/>
        </p:spPr>
        <p:txBody>
          <a:bodyPr/>
          <a:lstStyle>
            <a:lvl1pPr>
              <a:defRPr/>
            </a:lvl1pPr>
          </a:lstStyle>
          <a:p>
            <a:pPr>
              <a:defRPr/>
            </a:pPr>
            <a:endParaRPr lang="de-DE"/>
          </a:p>
        </p:txBody>
      </p:sp>
      <p:sp>
        <p:nvSpPr>
          <p:cNvPr id="5" name="Rectangle 14"/>
          <p:cNvSpPr>
            <a:spLocks noGrp="1" noChangeArrowheads="1"/>
          </p:cNvSpPr>
          <p:nvPr>
            <p:ph type="ftr" sz="quarter" idx="11"/>
          </p:nvPr>
        </p:nvSpPr>
        <p:spPr>
          <a:ln/>
        </p:spPr>
        <p:txBody>
          <a:bodyPr/>
          <a:lstStyle>
            <a:lvl1pPr>
              <a:defRPr/>
            </a:lvl1pPr>
          </a:lstStyle>
          <a:p>
            <a:pPr>
              <a:defRPr/>
            </a:pPr>
            <a:r>
              <a:rPr lang="de-DE"/>
              <a:t>Multiplikatorin</a:t>
            </a:r>
          </a:p>
        </p:txBody>
      </p:sp>
      <p:sp>
        <p:nvSpPr>
          <p:cNvPr id="6" name="Rectangle 15"/>
          <p:cNvSpPr>
            <a:spLocks noGrp="1" noChangeArrowheads="1"/>
          </p:cNvSpPr>
          <p:nvPr>
            <p:ph type="sldNum" sz="quarter" idx="12"/>
          </p:nvPr>
        </p:nvSpPr>
        <p:spPr>
          <a:ln/>
        </p:spPr>
        <p:txBody>
          <a:bodyPr/>
          <a:lstStyle>
            <a:lvl1pPr>
              <a:defRPr/>
            </a:lvl1pPr>
          </a:lstStyle>
          <a:p>
            <a:pPr>
              <a:defRPr/>
            </a:pPr>
            <a:fld id="{A9FBEAE0-7A5A-4382-9E49-5ED3F83E0682}" type="slidenum">
              <a:rPr lang="de-DE" altLang="de-DE"/>
              <a:pPr>
                <a:defRPr/>
              </a:pPr>
              <a:t>‹Nr.›</a:t>
            </a:fld>
            <a:endParaRPr lang="de-DE" altLang="de-DE"/>
          </a:p>
        </p:txBody>
      </p:sp>
    </p:spTree>
    <p:extLst>
      <p:ext uri="{BB962C8B-B14F-4D97-AF65-F5344CB8AC3E}">
        <p14:creationId xmlns:p14="http://schemas.microsoft.com/office/powerpoint/2010/main" val="19015846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3"/>
          <p:cNvSpPr>
            <a:spLocks noGrp="1" noChangeArrowheads="1"/>
          </p:cNvSpPr>
          <p:nvPr>
            <p:ph type="dt" sz="half" idx="10"/>
          </p:nvPr>
        </p:nvSpPr>
        <p:spPr>
          <a:ln/>
        </p:spPr>
        <p:txBody>
          <a:bodyPr/>
          <a:lstStyle>
            <a:lvl1pPr>
              <a:defRPr/>
            </a:lvl1pPr>
          </a:lstStyle>
          <a:p>
            <a:pPr>
              <a:defRPr/>
            </a:pPr>
            <a:endParaRPr lang="de-DE"/>
          </a:p>
        </p:txBody>
      </p:sp>
      <p:sp>
        <p:nvSpPr>
          <p:cNvPr id="5" name="Rectangle 14"/>
          <p:cNvSpPr>
            <a:spLocks noGrp="1" noChangeArrowheads="1"/>
          </p:cNvSpPr>
          <p:nvPr>
            <p:ph type="ftr" sz="quarter" idx="11"/>
          </p:nvPr>
        </p:nvSpPr>
        <p:spPr>
          <a:ln/>
        </p:spPr>
        <p:txBody>
          <a:bodyPr/>
          <a:lstStyle>
            <a:lvl1pPr>
              <a:defRPr/>
            </a:lvl1pPr>
          </a:lstStyle>
          <a:p>
            <a:pPr>
              <a:defRPr/>
            </a:pPr>
            <a:r>
              <a:rPr lang="de-DE"/>
              <a:t>Multiplikatorin</a:t>
            </a:r>
          </a:p>
        </p:txBody>
      </p:sp>
      <p:sp>
        <p:nvSpPr>
          <p:cNvPr id="6" name="Rectangle 15"/>
          <p:cNvSpPr>
            <a:spLocks noGrp="1" noChangeArrowheads="1"/>
          </p:cNvSpPr>
          <p:nvPr>
            <p:ph type="sldNum" sz="quarter" idx="12"/>
          </p:nvPr>
        </p:nvSpPr>
        <p:spPr>
          <a:ln/>
        </p:spPr>
        <p:txBody>
          <a:bodyPr/>
          <a:lstStyle>
            <a:lvl1pPr>
              <a:defRPr/>
            </a:lvl1pPr>
          </a:lstStyle>
          <a:p>
            <a:pPr>
              <a:defRPr/>
            </a:pPr>
            <a:fld id="{355631DC-E61F-4B8E-8930-FAC8C1A86B34}" type="slidenum">
              <a:rPr lang="de-DE" altLang="de-DE"/>
              <a:pPr>
                <a:defRPr/>
              </a:pPr>
              <a:t>‹Nr.›</a:t>
            </a:fld>
            <a:endParaRPr lang="de-DE" altLang="de-DE"/>
          </a:p>
        </p:txBody>
      </p:sp>
    </p:spTree>
    <p:extLst>
      <p:ext uri="{BB962C8B-B14F-4D97-AF65-F5344CB8AC3E}">
        <p14:creationId xmlns:p14="http://schemas.microsoft.com/office/powerpoint/2010/main" val="795835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r>
              <a:rPr lang="de-DE"/>
              <a:t>Multiplikatorin</a:t>
            </a:r>
          </a:p>
        </p:txBody>
      </p:sp>
      <p:sp>
        <p:nvSpPr>
          <p:cNvPr id="6" name="Foliennummernplatzhalter 5"/>
          <p:cNvSpPr>
            <a:spLocks noGrp="1"/>
          </p:cNvSpPr>
          <p:nvPr>
            <p:ph type="sldNum" sz="quarter" idx="12"/>
          </p:nvPr>
        </p:nvSpPr>
        <p:spPr>
          <a:xfrm>
            <a:off x="84138" y="5946775"/>
            <a:ext cx="671512" cy="885825"/>
          </a:xfrm>
        </p:spPr>
        <p:txBody>
          <a:bodyPr/>
          <a:lstStyle>
            <a:lvl1pPr>
              <a:defRPr/>
            </a:lvl1pPr>
          </a:lstStyle>
          <a:p>
            <a:pPr>
              <a:defRPr/>
            </a:pPr>
            <a:fld id="{0E968E66-DC45-4B6D-9853-DCFE38C14C94}" type="slidenum">
              <a:rPr lang="de-DE" altLang="de-DE"/>
              <a:pPr>
                <a:defRPr/>
              </a:pPr>
              <a:t>‹Nr.›</a:t>
            </a:fld>
            <a:endParaRPr lang="de-DE" altLang="de-DE"/>
          </a:p>
        </p:txBody>
      </p:sp>
    </p:spTree>
    <p:extLst>
      <p:ext uri="{BB962C8B-B14F-4D97-AF65-F5344CB8AC3E}">
        <p14:creationId xmlns:p14="http://schemas.microsoft.com/office/powerpoint/2010/main" val="18381675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r>
              <a:rPr lang="de-DE"/>
              <a:t>Multiplikatorin</a:t>
            </a:r>
          </a:p>
        </p:txBody>
      </p:sp>
      <p:sp>
        <p:nvSpPr>
          <p:cNvPr id="6" name="Foliennummernplatzhalter 5"/>
          <p:cNvSpPr>
            <a:spLocks noGrp="1"/>
          </p:cNvSpPr>
          <p:nvPr>
            <p:ph type="sldNum" sz="quarter" idx="12"/>
          </p:nvPr>
        </p:nvSpPr>
        <p:spPr>
          <a:xfrm>
            <a:off x="84138" y="5946775"/>
            <a:ext cx="671512" cy="885825"/>
          </a:xfrm>
        </p:spPr>
        <p:txBody>
          <a:bodyPr/>
          <a:lstStyle>
            <a:lvl1pPr>
              <a:defRPr/>
            </a:lvl1pPr>
          </a:lstStyle>
          <a:p>
            <a:pPr>
              <a:defRPr/>
            </a:pPr>
            <a:fld id="{61F1BE77-8DFB-452F-B1DB-610E9141B3ED}" type="slidenum">
              <a:rPr lang="de-DE" altLang="de-DE"/>
              <a:pPr>
                <a:defRPr/>
              </a:pPr>
              <a:t>‹Nr.›</a:t>
            </a:fld>
            <a:endParaRPr lang="de-DE" altLang="de-DE"/>
          </a:p>
        </p:txBody>
      </p:sp>
    </p:spTree>
    <p:extLst>
      <p:ext uri="{BB962C8B-B14F-4D97-AF65-F5344CB8AC3E}">
        <p14:creationId xmlns:p14="http://schemas.microsoft.com/office/powerpoint/2010/main" val="790759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8498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60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6"/>
          <p:cNvSpPr>
            <a:spLocks noGrp="1" noChangeArrowheads="1"/>
          </p:cNvSpPr>
          <p:nvPr>
            <p:ph type="dt" idx="10"/>
          </p:nvPr>
        </p:nvSpPr>
        <p:spPr>
          <a:ln/>
        </p:spPr>
        <p:txBody>
          <a:bodyPr/>
          <a:lstStyle>
            <a:lvl1pPr>
              <a:defRPr/>
            </a:lvl1pPr>
          </a:lstStyle>
          <a:p>
            <a:pPr>
              <a:defRPr/>
            </a:pPr>
            <a:endParaRPr lang="de-DE" altLang="de-DE"/>
          </a:p>
        </p:txBody>
      </p:sp>
      <p:sp>
        <p:nvSpPr>
          <p:cNvPr id="4"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5" name="Rectangle 8"/>
          <p:cNvSpPr>
            <a:spLocks noGrp="1" noChangeArrowheads="1"/>
          </p:cNvSpPr>
          <p:nvPr>
            <p:ph type="sldNum" idx="12"/>
          </p:nvPr>
        </p:nvSpPr>
        <p:spPr>
          <a:ln/>
        </p:spPr>
        <p:txBody>
          <a:bodyPr/>
          <a:lstStyle>
            <a:lvl1pPr>
              <a:defRPr/>
            </a:lvl1pPr>
          </a:lstStyle>
          <a:p>
            <a:pPr>
              <a:defRPr/>
            </a:pPr>
            <a:fld id="{45A11CB5-473F-49A9-871B-1082BCBD855F}" type="slidenum">
              <a:rPr lang="de-DE" altLang="de-DE"/>
              <a:pPr>
                <a:defRPr/>
              </a:pPr>
              <a:t>‹Nr.›</a:t>
            </a:fld>
            <a:endParaRPr lang="de-DE" altLang="de-DE"/>
          </a:p>
        </p:txBody>
      </p:sp>
    </p:spTree>
    <p:extLst>
      <p:ext uri="{BB962C8B-B14F-4D97-AF65-F5344CB8AC3E}">
        <p14:creationId xmlns:p14="http://schemas.microsoft.com/office/powerpoint/2010/main" val="1793718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5"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96" name="PlaceHolder 2"/>
          <p:cNvSpPr>
            <a:spLocks noGrp="1"/>
          </p:cNvSpPr>
          <p:nvPr>
            <p:ph type="subTitle"/>
          </p:nvPr>
        </p:nvSpPr>
        <p:spPr>
          <a:xfrm>
            <a:off x="914400" y="2362320"/>
            <a:ext cx="8000640" cy="3733560"/>
          </a:xfrm>
          <a:prstGeom prst="rect">
            <a:avLst/>
          </a:prstGeom>
        </p:spPr>
        <p:txBody>
          <a:bodyPr lIns="0" tIns="0" rIns="0" bIns="0"/>
          <a:lstStyle/>
          <a:p>
            <a:endParaRPr lang="de-DE"/>
          </a:p>
        </p:txBody>
      </p:sp>
    </p:spTree>
    <p:extLst>
      <p:ext uri="{BB962C8B-B14F-4D97-AF65-F5344CB8AC3E}">
        <p14:creationId xmlns:p14="http://schemas.microsoft.com/office/powerpoint/2010/main" val="18433998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98" name="PlaceHolder 2"/>
          <p:cNvSpPr>
            <a:spLocks noGrp="1"/>
          </p:cNvSpPr>
          <p:nvPr>
            <p:ph type="body"/>
          </p:nvPr>
        </p:nvSpPr>
        <p:spPr>
          <a:xfrm>
            <a:off x="914400" y="2362320"/>
            <a:ext cx="8000640" cy="3733560"/>
          </a:xfrm>
          <a:prstGeom prst="rect">
            <a:avLst/>
          </a:prstGeom>
        </p:spPr>
        <p:txBody>
          <a:bodyPr lIns="0" tIns="0" rIns="0" bIns="0"/>
          <a:lstStyle/>
          <a:p>
            <a:endParaRPr lang="en-US"/>
          </a:p>
        </p:txBody>
      </p:sp>
    </p:spTree>
    <p:extLst>
      <p:ext uri="{BB962C8B-B14F-4D97-AF65-F5344CB8AC3E}">
        <p14:creationId xmlns:p14="http://schemas.microsoft.com/office/powerpoint/2010/main" val="32753443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100" name="PlaceHolder 2"/>
          <p:cNvSpPr>
            <a:spLocks noGrp="1"/>
          </p:cNvSpPr>
          <p:nvPr>
            <p:ph type="body"/>
          </p:nvPr>
        </p:nvSpPr>
        <p:spPr>
          <a:xfrm>
            <a:off x="914400" y="2362320"/>
            <a:ext cx="3904200" cy="3733560"/>
          </a:xfrm>
          <a:prstGeom prst="rect">
            <a:avLst/>
          </a:prstGeom>
        </p:spPr>
        <p:txBody>
          <a:bodyPr lIns="0" tIns="0" rIns="0" bIns="0"/>
          <a:lstStyle/>
          <a:p>
            <a:endParaRPr lang="en-US"/>
          </a:p>
        </p:txBody>
      </p:sp>
      <p:sp>
        <p:nvSpPr>
          <p:cNvPr id="101" name="PlaceHolder 3"/>
          <p:cNvSpPr>
            <a:spLocks noGrp="1"/>
          </p:cNvSpPr>
          <p:nvPr>
            <p:ph type="body"/>
          </p:nvPr>
        </p:nvSpPr>
        <p:spPr>
          <a:xfrm>
            <a:off x="5014080" y="2362320"/>
            <a:ext cx="3904200" cy="3733560"/>
          </a:xfrm>
          <a:prstGeom prst="rect">
            <a:avLst/>
          </a:prstGeom>
        </p:spPr>
        <p:txBody>
          <a:bodyPr lIns="0" tIns="0" rIns="0" bIns="0"/>
          <a:lstStyle/>
          <a:p>
            <a:endParaRPr lang="en-US"/>
          </a:p>
        </p:txBody>
      </p:sp>
    </p:spTree>
    <p:extLst>
      <p:ext uri="{BB962C8B-B14F-4D97-AF65-F5344CB8AC3E}">
        <p14:creationId xmlns:p14="http://schemas.microsoft.com/office/powerpoint/2010/main" val="234419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2"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Tree>
    <p:extLst>
      <p:ext uri="{BB962C8B-B14F-4D97-AF65-F5344CB8AC3E}">
        <p14:creationId xmlns:p14="http://schemas.microsoft.com/office/powerpoint/2010/main" val="33081852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3" name="PlaceHolder 1"/>
          <p:cNvSpPr>
            <a:spLocks noGrp="1"/>
          </p:cNvSpPr>
          <p:nvPr>
            <p:ph type="subTitle"/>
          </p:nvPr>
        </p:nvSpPr>
        <p:spPr>
          <a:xfrm>
            <a:off x="914400" y="1268280"/>
            <a:ext cx="8000640" cy="2949840"/>
          </a:xfrm>
          <a:prstGeom prst="rect">
            <a:avLst/>
          </a:prstGeom>
        </p:spPr>
        <p:txBody>
          <a:bodyPr lIns="0" tIns="0" rIns="0" bIns="0"/>
          <a:lstStyle/>
          <a:p>
            <a:endParaRPr lang="de-DE"/>
          </a:p>
        </p:txBody>
      </p:sp>
    </p:spTree>
    <p:extLst>
      <p:ext uri="{BB962C8B-B14F-4D97-AF65-F5344CB8AC3E}">
        <p14:creationId xmlns:p14="http://schemas.microsoft.com/office/powerpoint/2010/main" val="3442217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105" name="PlaceHolder 2"/>
          <p:cNvSpPr>
            <a:spLocks noGrp="1"/>
          </p:cNvSpPr>
          <p:nvPr>
            <p:ph type="body"/>
          </p:nvPr>
        </p:nvSpPr>
        <p:spPr>
          <a:xfrm>
            <a:off x="914400" y="2362320"/>
            <a:ext cx="3904200" cy="1780560"/>
          </a:xfrm>
          <a:prstGeom prst="rect">
            <a:avLst/>
          </a:prstGeom>
        </p:spPr>
        <p:txBody>
          <a:bodyPr lIns="0" tIns="0" rIns="0" bIns="0"/>
          <a:lstStyle/>
          <a:p>
            <a:endParaRPr lang="en-US"/>
          </a:p>
        </p:txBody>
      </p:sp>
      <p:sp>
        <p:nvSpPr>
          <p:cNvPr id="106" name="PlaceHolder 3"/>
          <p:cNvSpPr>
            <a:spLocks noGrp="1"/>
          </p:cNvSpPr>
          <p:nvPr>
            <p:ph type="body"/>
          </p:nvPr>
        </p:nvSpPr>
        <p:spPr>
          <a:xfrm>
            <a:off x="914400" y="4312440"/>
            <a:ext cx="3904200" cy="1780560"/>
          </a:xfrm>
          <a:prstGeom prst="rect">
            <a:avLst/>
          </a:prstGeom>
        </p:spPr>
        <p:txBody>
          <a:bodyPr lIns="0" tIns="0" rIns="0" bIns="0"/>
          <a:lstStyle/>
          <a:p>
            <a:endParaRPr lang="en-US"/>
          </a:p>
        </p:txBody>
      </p:sp>
      <p:sp>
        <p:nvSpPr>
          <p:cNvPr id="107" name="PlaceHolder 4"/>
          <p:cNvSpPr>
            <a:spLocks noGrp="1"/>
          </p:cNvSpPr>
          <p:nvPr>
            <p:ph type="body"/>
          </p:nvPr>
        </p:nvSpPr>
        <p:spPr>
          <a:xfrm>
            <a:off x="5014080" y="2362320"/>
            <a:ext cx="3904200" cy="3733560"/>
          </a:xfrm>
          <a:prstGeom prst="rect">
            <a:avLst/>
          </a:prstGeom>
        </p:spPr>
        <p:txBody>
          <a:bodyPr lIns="0" tIns="0" rIns="0" bIns="0"/>
          <a:lstStyle/>
          <a:p>
            <a:endParaRPr lang="en-US"/>
          </a:p>
        </p:txBody>
      </p:sp>
    </p:spTree>
    <p:extLst>
      <p:ext uri="{BB962C8B-B14F-4D97-AF65-F5344CB8AC3E}">
        <p14:creationId xmlns:p14="http://schemas.microsoft.com/office/powerpoint/2010/main" val="17655481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109" name="PlaceHolder 2"/>
          <p:cNvSpPr>
            <a:spLocks noGrp="1"/>
          </p:cNvSpPr>
          <p:nvPr>
            <p:ph type="body"/>
          </p:nvPr>
        </p:nvSpPr>
        <p:spPr>
          <a:xfrm>
            <a:off x="914400" y="2362320"/>
            <a:ext cx="3904200" cy="3733560"/>
          </a:xfrm>
          <a:prstGeom prst="rect">
            <a:avLst/>
          </a:prstGeom>
        </p:spPr>
        <p:txBody>
          <a:bodyPr lIns="0" tIns="0" rIns="0" bIns="0"/>
          <a:lstStyle/>
          <a:p>
            <a:endParaRPr lang="en-US"/>
          </a:p>
        </p:txBody>
      </p:sp>
      <p:sp>
        <p:nvSpPr>
          <p:cNvPr id="110" name="PlaceHolder 3"/>
          <p:cNvSpPr>
            <a:spLocks noGrp="1"/>
          </p:cNvSpPr>
          <p:nvPr>
            <p:ph type="body"/>
          </p:nvPr>
        </p:nvSpPr>
        <p:spPr>
          <a:xfrm>
            <a:off x="5014080" y="2362320"/>
            <a:ext cx="3904200" cy="1780560"/>
          </a:xfrm>
          <a:prstGeom prst="rect">
            <a:avLst/>
          </a:prstGeom>
        </p:spPr>
        <p:txBody>
          <a:bodyPr lIns="0" tIns="0" rIns="0" bIns="0"/>
          <a:lstStyle/>
          <a:p>
            <a:endParaRPr lang="en-US"/>
          </a:p>
        </p:txBody>
      </p:sp>
      <p:sp>
        <p:nvSpPr>
          <p:cNvPr id="111" name="PlaceHolder 4"/>
          <p:cNvSpPr>
            <a:spLocks noGrp="1"/>
          </p:cNvSpPr>
          <p:nvPr>
            <p:ph type="body"/>
          </p:nvPr>
        </p:nvSpPr>
        <p:spPr>
          <a:xfrm>
            <a:off x="5014080" y="4312440"/>
            <a:ext cx="3904200" cy="1780560"/>
          </a:xfrm>
          <a:prstGeom prst="rect">
            <a:avLst/>
          </a:prstGeom>
        </p:spPr>
        <p:txBody>
          <a:bodyPr lIns="0" tIns="0" rIns="0" bIns="0"/>
          <a:lstStyle/>
          <a:p>
            <a:endParaRPr lang="en-US"/>
          </a:p>
        </p:txBody>
      </p:sp>
    </p:spTree>
    <p:extLst>
      <p:ext uri="{BB962C8B-B14F-4D97-AF65-F5344CB8AC3E}">
        <p14:creationId xmlns:p14="http://schemas.microsoft.com/office/powerpoint/2010/main" val="5435575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113" name="PlaceHolder 2"/>
          <p:cNvSpPr>
            <a:spLocks noGrp="1"/>
          </p:cNvSpPr>
          <p:nvPr>
            <p:ph type="body"/>
          </p:nvPr>
        </p:nvSpPr>
        <p:spPr>
          <a:xfrm>
            <a:off x="914400" y="2362320"/>
            <a:ext cx="3904200" cy="1780560"/>
          </a:xfrm>
          <a:prstGeom prst="rect">
            <a:avLst/>
          </a:prstGeom>
        </p:spPr>
        <p:txBody>
          <a:bodyPr lIns="0" tIns="0" rIns="0" bIns="0"/>
          <a:lstStyle/>
          <a:p>
            <a:endParaRPr lang="en-US"/>
          </a:p>
        </p:txBody>
      </p:sp>
      <p:sp>
        <p:nvSpPr>
          <p:cNvPr id="114" name="PlaceHolder 3"/>
          <p:cNvSpPr>
            <a:spLocks noGrp="1"/>
          </p:cNvSpPr>
          <p:nvPr>
            <p:ph type="body"/>
          </p:nvPr>
        </p:nvSpPr>
        <p:spPr>
          <a:xfrm>
            <a:off x="5014080" y="2362320"/>
            <a:ext cx="3904200" cy="1780560"/>
          </a:xfrm>
          <a:prstGeom prst="rect">
            <a:avLst/>
          </a:prstGeom>
        </p:spPr>
        <p:txBody>
          <a:bodyPr lIns="0" tIns="0" rIns="0" bIns="0"/>
          <a:lstStyle/>
          <a:p>
            <a:endParaRPr lang="en-US"/>
          </a:p>
        </p:txBody>
      </p:sp>
      <p:sp>
        <p:nvSpPr>
          <p:cNvPr id="115" name="PlaceHolder 4"/>
          <p:cNvSpPr>
            <a:spLocks noGrp="1"/>
          </p:cNvSpPr>
          <p:nvPr>
            <p:ph type="body"/>
          </p:nvPr>
        </p:nvSpPr>
        <p:spPr>
          <a:xfrm>
            <a:off x="914400" y="4312440"/>
            <a:ext cx="8000640" cy="1780560"/>
          </a:xfrm>
          <a:prstGeom prst="rect">
            <a:avLst/>
          </a:prstGeom>
        </p:spPr>
        <p:txBody>
          <a:bodyPr lIns="0" tIns="0" rIns="0" bIns="0"/>
          <a:lstStyle/>
          <a:p>
            <a:endParaRPr lang="en-US"/>
          </a:p>
        </p:txBody>
      </p:sp>
    </p:spTree>
    <p:extLst>
      <p:ext uri="{BB962C8B-B14F-4D97-AF65-F5344CB8AC3E}">
        <p14:creationId xmlns:p14="http://schemas.microsoft.com/office/powerpoint/2010/main" val="916675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117" name="PlaceHolder 2"/>
          <p:cNvSpPr>
            <a:spLocks noGrp="1"/>
          </p:cNvSpPr>
          <p:nvPr>
            <p:ph type="body"/>
          </p:nvPr>
        </p:nvSpPr>
        <p:spPr>
          <a:xfrm>
            <a:off x="914400" y="2362320"/>
            <a:ext cx="8000640" cy="1780560"/>
          </a:xfrm>
          <a:prstGeom prst="rect">
            <a:avLst/>
          </a:prstGeom>
        </p:spPr>
        <p:txBody>
          <a:bodyPr lIns="0" tIns="0" rIns="0" bIns="0"/>
          <a:lstStyle/>
          <a:p>
            <a:endParaRPr lang="en-US"/>
          </a:p>
        </p:txBody>
      </p:sp>
      <p:sp>
        <p:nvSpPr>
          <p:cNvPr id="118" name="PlaceHolder 3"/>
          <p:cNvSpPr>
            <a:spLocks noGrp="1"/>
          </p:cNvSpPr>
          <p:nvPr>
            <p:ph type="body"/>
          </p:nvPr>
        </p:nvSpPr>
        <p:spPr>
          <a:xfrm>
            <a:off x="914400" y="4312440"/>
            <a:ext cx="8000640" cy="1780560"/>
          </a:xfrm>
          <a:prstGeom prst="rect">
            <a:avLst/>
          </a:prstGeom>
        </p:spPr>
        <p:txBody>
          <a:bodyPr lIns="0" tIns="0" rIns="0" bIns="0"/>
          <a:lstStyle/>
          <a:p>
            <a:endParaRPr lang="en-US"/>
          </a:p>
        </p:txBody>
      </p:sp>
    </p:spTree>
    <p:extLst>
      <p:ext uri="{BB962C8B-B14F-4D97-AF65-F5344CB8AC3E}">
        <p14:creationId xmlns:p14="http://schemas.microsoft.com/office/powerpoint/2010/main" val="19440188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120" name="PlaceHolder 2"/>
          <p:cNvSpPr>
            <a:spLocks noGrp="1"/>
          </p:cNvSpPr>
          <p:nvPr>
            <p:ph type="body"/>
          </p:nvPr>
        </p:nvSpPr>
        <p:spPr>
          <a:xfrm>
            <a:off x="914400" y="2362320"/>
            <a:ext cx="3904200" cy="1780560"/>
          </a:xfrm>
          <a:prstGeom prst="rect">
            <a:avLst/>
          </a:prstGeom>
        </p:spPr>
        <p:txBody>
          <a:bodyPr lIns="0" tIns="0" rIns="0" bIns="0"/>
          <a:lstStyle/>
          <a:p>
            <a:endParaRPr lang="en-US"/>
          </a:p>
        </p:txBody>
      </p:sp>
      <p:sp>
        <p:nvSpPr>
          <p:cNvPr id="121" name="PlaceHolder 3"/>
          <p:cNvSpPr>
            <a:spLocks noGrp="1"/>
          </p:cNvSpPr>
          <p:nvPr>
            <p:ph type="body"/>
          </p:nvPr>
        </p:nvSpPr>
        <p:spPr>
          <a:xfrm>
            <a:off x="5014080" y="2362320"/>
            <a:ext cx="3904200" cy="1780560"/>
          </a:xfrm>
          <a:prstGeom prst="rect">
            <a:avLst/>
          </a:prstGeom>
        </p:spPr>
        <p:txBody>
          <a:bodyPr lIns="0" tIns="0" rIns="0" bIns="0"/>
          <a:lstStyle/>
          <a:p>
            <a:endParaRPr lang="en-US"/>
          </a:p>
        </p:txBody>
      </p:sp>
      <p:sp>
        <p:nvSpPr>
          <p:cNvPr id="122" name="PlaceHolder 4"/>
          <p:cNvSpPr>
            <a:spLocks noGrp="1"/>
          </p:cNvSpPr>
          <p:nvPr>
            <p:ph type="body"/>
          </p:nvPr>
        </p:nvSpPr>
        <p:spPr>
          <a:xfrm>
            <a:off x="5014080" y="4312440"/>
            <a:ext cx="3904200" cy="1780560"/>
          </a:xfrm>
          <a:prstGeom prst="rect">
            <a:avLst/>
          </a:prstGeom>
        </p:spPr>
        <p:txBody>
          <a:bodyPr lIns="0" tIns="0" rIns="0" bIns="0"/>
          <a:lstStyle/>
          <a:p>
            <a:endParaRPr lang="en-US"/>
          </a:p>
        </p:txBody>
      </p:sp>
      <p:sp>
        <p:nvSpPr>
          <p:cNvPr id="123" name="PlaceHolder 5"/>
          <p:cNvSpPr>
            <a:spLocks noGrp="1"/>
          </p:cNvSpPr>
          <p:nvPr>
            <p:ph type="body"/>
          </p:nvPr>
        </p:nvSpPr>
        <p:spPr>
          <a:xfrm>
            <a:off x="914400" y="4312440"/>
            <a:ext cx="3904200" cy="1780560"/>
          </a:xfrm>
          <a:prstGeom prst="rect">
            <a:avLst/>
          </a:prstGeom>
        </p:spPr>
        <p:txBody>
          <a:bodyPr lIns="0" tIns="0" rIns="0" bIns="0"/>
          <a:lstStyle/>
          <a:p>
            <a:endParaRPr lang="en-US"/>
          </a:p>
        </p:txBody>
      </p:sp>
    </p:spTree>
    <p:extLst>
      <p:ext uri="{BB962C8B-B14F-4D97-AF65-F5344CB8AC3E}">
        <p14:creationId xmlns:p14="http://schemas.microsoft.com/office/powerpoint/2010/main" val="3853503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dt" idx="10"/>
          </p:nvPr>
        </p:nvSpPr>
        <p:spPr>
          <a:ln/>
        </p:spPr>
        <p:txBody>
          <a:bodyPr/>
          <a:lstStyle>
            <a:lvl1pPr>
              <a:defRPr/>
            </a:lvl1pPr>
          </a:lstStyle>
          <a:p>
            <a:pPr>
              <a:defRPr/>
            </a:pPr>
            <a:endParaRPr lang="de-DE" altLang="de-DE"/>
          </a:p>
        </p:txBody>
      </p:sp>
      <p:sp>
        <p:nvSpPr>
          <p:cNvPr id="3"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4" name="Rectangle 8"/>
          <p:cNvSpPr>
            <a:spLocks noGrp="1" noChangeArrowheads="1"/>
          </p:cNvSpPr>
          <p:nvPr>
            <p:ph type="sldNum" idx="12"/>
          </p:nvPr>
        </p:nvSpPr>
        <p:spPr>
          <a:ln/>
        </p:spPr>
        <p:txBody>
          <a:bodyPr/>
          <a:lstStyle>
            <a:lvl1pPr>
              <a:defRPr/>
            </a:lvl1pPr>
          </a:lstStyle>
          <a:p>
            <a:pPr>
              <a:defRPr/>
            </a:pPr>
            <a:fld id="{A9CCD7FB-525C-487A-94D7-DEEA4F036B78}" type="slidenum">
              <a:rPr lang="de-DE" altLang="de-DE"/>
              <a:pPr>
                <a:defRPr/>
              </a:pPr>
              <a:t>‹Nr.›</a:t>
            </a:fld>
            <a:endParaRPr lang="de-DE" altLang="de-DE"/>
          </a:p>
        </p:txBody>
      </p:sp>
    </p:spTree>
    <p:extLst>
      <p:ext uri="{BB962C8B-B14F-4D97-AF65-F5344CB8AC3E}">
        <p14:creationId xmlns:p14="http://schemas.microsoft.com/office/powerpoint/2010/main" val="29369823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Grafik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925" y="2362200"/>
            <a:ext cx="46799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925" y="2362200"/>
            <a:ext cx="46799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PlaceHolder 1"/>
          <p:cNvSpPr>
            <a:spLocks noGrp="1"/>
          </p:cNvSpPr>
          <p:nvPr>
            <p:ph type="title"/>
          </p:nvPr>
        </p:nvSpPr>
        <p:spPr>
          <a:xfrm>
            <a:off x="914400" y="1268280"/>
            <a:ext cx="8000640" cy="636120"/>
          </a:xfrm>
          <a:prstGeom prst="rect">
            <a:avLst/>
          </a:prstGeom>
        </p:spPr>
        <p:txBody>
          <a:bodyPr lIns="0" tIns="0" rIns="0" bIns="0" anchor="ctr"/>
          <a:lstStyle/>
          <a:p>
            <a:endParaRPr lang="en-US"/>
          </a:p>
        </p:txBody>
      </p:sp>
      <p:sp>
        <p:nvSpPr>
          <p:cNvPr id="125" name="PlaceHolder 2"/>
          <p:cNvSpPr>
            <a:spLocks noGrp="1"/>
          </p:cNvSpPr>
          <p:nvPr>
            <p:ph type="body"/>
          </p:nvPr>
        </p:nvSpPr>
        <p:spPr>
          <a:xfrm>
            <a:off x="914400" y="2362320"/>
            <a:ext cx="8000640" cy="3733560"/>
          </a:xfrm>
          <a:prstGeom prst="rect">
            <a:avLst/>
          </a:prstGeom>
        </p:spPr>
        <p:txBody>
          <a:bodyPr lIns="0" tIns="0" rIns="0" bIns="0"/>
          <a:lstStyle/>
          <a:p>
            <a:endParaRPr lang="en-US"/>
          </a:p>
        </p:txBody>
      </p:sp>
      <p:sp>
        <p:nvSpPr>
          <p:cNvPr id="126" name="PlaceHolder 3"/>
          <p:cNvSpPr>
            <a:spLocks noGrp="1"/>
          </p:cNvSpPr>
          <p:nvPr>
            <p:ph type="body"/>
          </p:nvPr>
        </p:nvSpPr>
        <p:spPr>
          <a:xfrm>
            <a:off x="914400" y="2362320"/>
            <a:ext cx="8000640" cy="3733560"/>
          </a:xfrm>
          <a:prstGeom prst="rect">
            <a:avLst/>
          </a:prstGeom>
        </p:spPr>
        <p:txBody>
          <a:bodyPr lIns="0" tIns="0" rIns="0" bIns="0"/>
          <a:lstStyle/>
          <a:p>
            <a:endParaRPr lang="en-US"/>
          </a:p>
        </p:txBody>
      </p:sp>
    </p:spTree>
    <p:extLst>
      <p:ext uri="{BB962C8B-B14F-4D97-AF65-F5344CB8AC3E}">
        <p14:creationId xmlns:p14="http://schemas.microsoft.com/office/powerpoint/2010/main" val="811296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p:cNvSpPr>
            <a:spLocks noGrp="1" noChangeArrowheads="1"/>
          </p:cNvSpPr>
          <p:nvPr>
            <p:ph type="dt" idx="10"/>
          </p:nvPr>
        </p:nvSpPr>
        <p:spPr>
          <a:ln/>
        </p:spPr>
        <p:txBody>
          <a:bodyPr/>
          <a:lstStyle>
            <a:lvl1pPr>
              <a:defRPr/>
            </a:lvl1pPr>
          </a:lstStyle>
          <a:p>
            <a:pPr>
              <a:defRPr/>
            </a:pPr>
            <a:endParaRPr lang="de-DE" altLang="de-DE"/>
          </a:p>
        </p:txBody>
      </p:sp>
      <p:sp>
        <p:nvSpPr>
          <p:cNvPr id="6"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7" name="Rectangle 8"/>
          <p:cNvSpPr>
            <a:spLocks noGrp="1" noChangeArrowheads="1"/>
          </p:cNvSpPr>
          <p:nvPr>
            <p:ph type="sldNum" idx="12"/>
          </p:nvPr>
        </p:nvSpPr>
        <p:spPr>
          <a:ln/>
        </p:spPr>
        <p:txBody>
          <a:bodyPr/>
          <a:lstStyle>
            <a:lvl1pPr>
              <a:defRPr/>
            </a:lvl1pPr>
          </a:lstStyle>
          <a:p>
            <a:pPr>
              <a:defRPr/>
            </a:pPr>
            <a:fld id="{46D2964D-041F-4826-A121-41E0266BE1B5}" type="slidenum">
              <a:rPr lang="de-DE" altLang="de-DE"/>
              <a:pPr>
                <a:defRPr/>
              </a:pPr>
              <a:t>‹Nr.›</a:t>
            </a:fld>
            <a:endParaRPr lang="de-DE" altLang="de-DE"/>
          </a:p>
        </p:txBody>
      </p:sp>
    </p:spTree>
    <p:extLst>
      <p:ext uri="{BB962C8B-B14F-4D97-AF65-F5344CB8AC3E}">
        <p14:creationId xmlns:p14="http://schemas.microsoft.com/office/powerpoint/2010/main" val="3241603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p:cNvSpPr>
            <a:spLocks noGrp="1" noChangeArrowheads="1"/>
          </p:cNvSpPr>
          <p:nvPr>
            <p:ph type="dt" idx="10"/>
          </p:nvPr>
        </p:nvSpPr>
        <p:spPr>
          <a:ln/>
        </p:spPr>
        <p:txBody>
          <a:bodyPr/>
          <a:lstStyle>
            <a:lvl1pPr>
              <a:defRPr/>
            </a:lvl1pPr>
          </a:lstStyle>
          <a:p>
            <a:pPr>
              <a:defRPr/>
            </a:pPr>
            <a:endParaRPr lang="de-DE" altLang="de-DE"/>
          </a:p>
        </p:txBody>
      </p:sp>
      <p:sp>
        <p:nvSpPr>
          <p:cNvPr id="6" name="Rectangle 7"/>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7" name="Rectangle 8"/>
          <p:cNvSpPr>
            <a:spLocks noGrp="1" noChangeArrowheads="1"/>
          </p:cNvSpPr>
          <p:nvPr>
            <p:ph type="sldNum" idx="12"/>
          </p:nvPr>
        </p:nvSpPr>
        <p:spPr>
          <a:ln/>
        </p:spPr>
        <p:txBody>
          <a:bodyPr/>
          <a:lstStyle>
            <a:lvl1pPr>
              <a:defRPr/>
            </a:lvl1pPr>
          </a:lstStyle>
          <a:p>
            <a:pPr>
              <a:defRPr/>
            </a:pPr>
            <a:fld id="{46E7503E-2483-4EB9-9A48-7AE9AC91ED7C}" type="slidenum">
              <a:rPr lang="de-DE" altLang="de-DE"/>
              <a:pPr>
                <a:defRPr/>
              </a:pPr>
              <a:t>‹Nr.›</a:t>
            </a:fld>
            <a:endParaRPr lang="de-DE" altLang="de-DE"/>
          </a:p>
        </p:txBody>
      </p:sp>
    </p:spTree>
    <p:extLst>
      <p:ext uri="{BB962C8B-B14F-4D97-AF65-F5344CB8AC3E}">
        <p14:creationId xmlns:p14="http://schemas.microsoft.com/office/powerpoint/2010/main" val="153081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4.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00" y="-12700"/>
            <a:ext cx="321945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AutoShape 3"/>
          <p:cNvSpPr>
            <a:spLocks noChangeArrowheads="1"/>
          </p:cNvSpPr>
          <p:nvPr/>
        </p:nvSpPr>
        <p:spPr bwMode="auto">
          <a:xfrm>
            <a:off x="762000" y="762000"/>
            <a:ext cx="5105400" cy="609600"/>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28" name="Rectangle 4"/>
          <p:cNvSpPr>
            <a:spLocks noGrp="1" noChangeArrowheads="1"/>
          </p:cNvSpPr>
          <p:nvPr>
            <p:ph type="title"/>
          </p:nvPr>
        </p:nvSpPr>
        <p:spPr bwMode="auto">
          <a:xfrm>
            <a:off x="914400" y="1268413"/>
            <a:ext cx="79994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b" anchorCtr="0" compatLnSpc="1">
            <a:prstTxWarp prst="textNoShape">
              <a:avLst/>
            </a:prstTxWarp>
          </a:bodyPr>
          <a:lstStyle/>
          <a:p>
            <a:pPr lvl="0"/>
            <a:r>
              <a:rPr lang="en-GB" altLang="de-DE" smtClean="0"/>
              <a:t>Format des Titeltextes durch Klicken bearbeiten</a:t>
            </a:r>
          </a:p>
        </p:txBody>
      </p:sp>
      <p:sp>
        <p:nvSpPr>
          <p:cNvPr id="1029" name="Rectangle 5"/>
          <p:cNvSpPr>
            <a:spLocks noGrp="1" noChangeArrowheads="1"/>
          </p:cNvSpPr>
          <p:nvPr>
            <p:ph type="body" idx="1"/>
          </p:nvPr>
        </p:nvSpPr>
        <p:spPr bwMode="auto">
          <a:xfrm>
            <a:off x="914400" y="2362200"/>
            <a:ext cx="7999413"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2" name="Rectangle 6"/>
          <p:cNvSpPr>
            <a:spLocks noGrp="1" noChangeArrowheads="1"/>
          </p:cNvSpPr>
          <p:nvPr>
            <p:ph type="dt"/>
          </p:nvPr>
        </p:nvSpPr>
        <p:spPr bwMode="auto">
          <a:xfrm>
            <a:off x="7010400" y="6397625"/>
            <a:ext cx="1903413" cy="458788"/>
          </a:xfrm>
          <a:prstGeom prst="rect">
            <a:avLst/>
          </a:prstGeom>
          <a:noFill/>
          <a:ln>
            <a:noFill/>
          </a:ln>
          <a:effectLst/>
        </p:spPr>
        <p:txBody>
          <a:bodyPr vert="horz" wrap="square" lIns="90000" tIns="46800" rIns="90000" bIns="46800" numCol="1" anchor="b" anchorCtr="1"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a:defRPr/>
            </a:pPr>
            <a:endParaRPr lang="de-DE" altLang="de-DE"/>
          </a:p>
        </p:txBody>
      </p:sp>
      <p:sp>
        <p:nvSpPr>
          <p:cNvPr id="1031" name="Rectangle 7"/>
          <p:cNvSpPr>
            <a:spLocks noGrp="1" noChangeArrowheads="1"/>
          </p:cNvSpPr>
          <p:nvPr>
            <p:ph type="ftr"/>
          </p:nvPr>
        </p:nvSpPr>
        <p:spPr bwMode="auto">
          <a:xfrm>
            <a:off x="2936875" y="6008688"/>
            <a:ext cx="2894013" cy="823912"/>
          </a:xfrm>
          <a:prstGeom prst="rect">
            <a:avLst/>
          </a:prstGeom>
          <a:noFill/>
          <a:ln>
            <a:noFill/>
          </a:ln>
          <a:effectLst/>
        </p:spPr>
        <p:txBody>
          <a:bodyPr vert="horz" wrap="square" lIns="90000" tIns="46800" rIns="90000" bIns="46800" numCol="1" anchor="b" anchorCtr="1"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imes New Roman" pitchFamily="16" charset="0"/>
                <a:ea typeface="MS PGothic" pitchFamily="32" charset="-128"/>
                <a:cs typeface="+mn-cs"/>
              </a:defRPr>
            </a:lvl1pPr>
          </a:lstStyle>
          <a:p>
            <a:pPr>
              <a:defRPr/>
            </a:pPr>
            <a:r>
              <a:rPr lang="de-DE" altLang="de-DE"/>
              <a:t>Multiplikatorin</a:t>
            </a:r>
          </a:p>
        </p:txBody>
      </p:sp>
      <p:sp>
        <p:nvSpPr>
          <p:cNvPr id="1032" name="Rectangle 8"/>
          <p:cNvSpPr>
            <a:spLocks noGrp="1" noChangeArrowheads="1"/>
          </p:cNvSpPr>
          <p:nvPr>
            <p:ph type="sldNum"/>
          </p:nvPr>
        </p:nvSpPr>
        <p:spPr bwMode="auto">
          <a:xfrm>
            <a:off x="84138" y="6372225"/>
            <a:ext cx="885825" cy="458788"/>
          </a:xfrm>
          <a:prstGeom prst="rect">
            <a:avLst/>
          </a:prstGeom>
          <a:noFill/>
          <a:ln>
            <a:noFill/>
          </a:ln>
          <a:effectLst/>
        </p:spPr>
        <p:txBody>
          <a:bodyPr vert="horz" wrap="square" lIns="90000" tIns="46800" rIns="90000" bIns="46800" numCol="1" anchor="b" anchorCtr="1"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a:defRPr/>
            </a:pPr>
            <a:fld id="{59B561AB-65B9-45D0-8AF3-118B5336FE82}" type="slidenum">
              <a:rPr lang="de-DE" altLang="de-DE"/>
              <a:pPr>
                <a:defRPr/>
              </a:pPr>
              <a:t>‹Nr.›</a:t>
            </a:fld>
            <a:endParaRPr lang="de-DE" altLang="de-DE"/>
          </a:p>
        </p:txBody>
      </p:sp>
      <p:pic>
        <p:nvPicPr>
          <p:cNvPr id="1033" name="Grafik 9"/>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010400" y="0"/>
            <a:ext cx="2014538"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190" r:id="rId1"/>
    <p:sldLayoutId id="2147489191" r:id="rId2"/>
    <p:sldLayoutId id="2147489192" r:id="rId3"/>
    <p:sldLayoutId id="2147489193" r:id="rId4"/>
    <p:sldLayoutId id="2147489194" r:id="rId5"/>
    <p:sldLayoutId id="2147489195" r:id="rId6"/>
    <p:sldLayoutId id="2147489196" r:id="rId7"/>
    <p:sldLayoutId id="2147489197" r:id="rId8"/>
    <p:sldLayoutId id="2147489198" r:id="rId9"/>
    <p:sldLayoutId id="2147489199" r:id="rId10"/>
    <p:sldLayoutId id="2147489200" r:id="rId11"/>
  </p:sldLayoutIdLst>
  <p:hf sldNum="0" hdr="0" dt="0"/>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mj-lt"/>
          <a:ea typeface="+mj-ea"/>
          <a:cs typeface="Microsoft YaHei" charset="0"/>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3366"/>
          </a:solidFill>
          <a:latin typeface="+mn-lt"/>
          <a:ea typeface="+mn-ea"/>
          <a:cs typeface="Microsoft YaHei" charset="0"/>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3366"/>
          </a:solidFill>
          <a:latin typeface="+mn-lt"/>
          <a:ea typeface="+mn-ea"/>
          <a:cs typeface="Microsoft YaHei" charset="0"/>
        </a:defRPr>
      </a:lvl2pPr>
      <a:lvl3pPr marL="11430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3366"/>
          </a:solidFill>
          <a:latin typeface="+mn-lt"/>
          <a:ea typeface="+mn-ea"/>
          <a:cs typeface="Microsoft YaHei" charset="0"/>
        </a:defRPr>
      </a:lvl3pPr>
      <a:lvl4pPr marL="16002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4pPr>
      <a:lvl5pPr marL="20574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5pPr>
      <a:lvl6pPr marL="25146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6pPr>
      <a:lvl7pPr marL="29718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7pPr>
      <a:lvl8pPr marL="34290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8pPr>
      <a:lvl9pPr marL="38862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4572000" cy="6858000"/>
          </a:xfrm>
          <a:prstGeom prst="rect">
            <a:avLst/>
          </a:prstGeom>
          <a:solidFill>
            <a:srgbClr val="3493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051" name="AutoShape 2"/>
          <p:cNvSpPr>
            <a:spLocks noChangeArrowheads="1"/>
          </p:cNvSpPr>
          <p:nvPr/>
        </p:nvSpPr>
        <p:spPr bwMode="auto">
          <a:xfrm>
            <a:off x="611188" y="1235075"/>
            <a:ext cx="5181600" cy="1905000"/>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052" name="Rectangle 4"/>
          <p:cNvSpPr>
            <a:spLocks noGrp="1" noChangeArrowheads="1"/>
          </p:cNvSpPr>
          <p:nvPr>
            <p:ph type="title"/>
          </p:nvPr>
        </p:nvSpPr>
        <p:spPr bwMode="auto">
          <a:xfrm>
            <a:off x="914400" y="1268413"/>
            <a:ext cx="79994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b" anchorCtr="0" compatLnSpc="1">
            <a:prstTxWarp prst="textNoShape">
              <a:avLst/>
            </a:prstTxWarp>
          </a:bodyPr>
          <a:lstStyle/>
          <a:p>
            <a:pPr lvl="0"/>
            <a:r>
              <a:rPr lang="en-GB" altLang="de-DE" smtClean="0"/>
              <a:t>Format des Titeltextes durch Klicken bearbeiten</a:t>
            </a:r>
          </a:p>
        </p:txBody>
      </p:sp>
      <p:sp>
        <p:nvSpPr>
          <p:cNvPr id="2053" name="Rectangle 5"/>
          <p:cNvSpPr>
            <a:spLocks noGrp="1" noChangeArrowheads="1"/>
          </p:cNvSpPr>
          <p:nvPr>
            <p:ph type="body" idx="1"/>
          </p:nvPr>
        </p:nvSpPr>
        <p:spPr bwMode="auto">
          <a:xfrm>
            <a:off x="914400" y="2362200"/>
            <a:ext cx="7999413"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2" name="Rectangle 6"/>
          <p:cNvSpPr>
            <a:spLocks noGrp="1" noChangeArrowheads="1"/>
          </p:cNvSpPr>
          <p:nvPr>
            <p:ph type="dt"/>
          </p:nvPr>
        </p:nvSpPr>
        <p:spPr bwMode="auto">
          <a:xfrm>
            <a:off x="2667000" y="6550025"/>
            <a:ext cx="1903413" cy="304800"/>
          </a:xfrm>
          <a:prstGeom prst="rect">
            <a:avLst/>
          </a:prstGeom>
          <a:noFill/>
          <a:ln>
            <a:noFill/>
          </a:ln>
          <a:effectLst/>
        </p:spPr>
        <p:txBody>
          <a:bodyPr vert="horz" wrap="square" lIns="90000" tIns="46800" rIns="90000" bIns="46800" numCol="1" anchor="b" anchorCtr="0" compatLnSpc="1">
            <a:prstTxWarp prst="textNoShape">
              <a:avLst/>
            </a:prstTxWarp>
          </a:bodyPr>
          <a:lstStyle>
            <a:lvl1pPr algn="r" eaLnBrk="1" hangingPunct="1">
              <a:buSzPct val="100000"/>
              <a:tabLst>
                <a:tab pos="449263" algn="l"/>
                <a:tab pos="898525" algn="l"/>
                <a:tab pos="1347788" algn="l"/>
                <a:tab pos="1797050" algn="l"/>
              </a:tabLst>
              <a:defRPr sz="1400">
                <a:solidFill>
                  <a:srgbClr val="FFFFFF"/>
                </a:solidFill>
                <a:latin typeface="Arial" panose="020B0604020202020204" pitchFamily="34" charset="0"/>
              </a:defRPr>
            </a:lvl1pPr>
          </a:lstStyle>
          <a:p>
            <a:pPr>
              <a:defRPr/>
            </a:pPr>
            <a:endParaRPr lang="de-DE" altLang="de-DE"/>
          </a:p>
        </p:txBody>
      </p:sp>
      <p:sp>
        <p:nvSpPr>
          <p:cNvPr id="2055" name="Rectangle 7"/>
          <p:cNvSpPr>
            <a:spLocks noGrp="1" noChangeArrowheads="1"/>
          </p:cNvSpPr>
          <p:nvPr>
            <p:ph type="ftr"/>
          </p:nvPr>
        </p:nvSpPr>
        <p:spPr bwMode="auto">
          <a:xfrm>
            <a:off x="5195888" y="6550025"/>
            <a:ext cx="3278187" cy="304800"/>
          </a:xfrm>
          <a:prstGeom prst="rect">
            <a:avLst/>
          </a:prstGeom>
          <a:noFill/>
          <a:ln>
            <a:noFill/>
          </a:ln>
          <a:effec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449263" algn="l"/>
                <a:tab pos="898525" algn="l"/>
                <a:tab pos="1347788" algn="l"/>
                <a:tab pos="1797050" algn="l"/>
                <a:tab pos="2246313" algn="l"/>
                <a:tab pos="2695575" algn="l"/>
                <a:tab pos="3144838" algn="l"/>
              </a:tabLst>
              <a:defRPr sz="1400">
                <a:solidFill>
                  <a:srgbClr val="000000"/>
                </a:solidFill>
                <a:latin typeface="+mn-lt"/>
                <a:ea typeface="MS PGothic" pitchFamily="32" charset="-128"/>
                <a:cs typeface="Segoe UI" charset="0"/>
              </a:defRPr>
            </a:lvl1pPr>
          </a:lstStyle>
          <a:p>
            <a:pPr>
              <a:defRPr/>
            </a:pPr>
            <a:r>
              <a:rPr lang="de-DE" altLang="de-DE"/>
              <a:t>Multiplikatorin</a:t>
            </a:r>
          </a:p>
        </p:txBody>
      </p:sp>
      <p:sp>
        <p:nvSpPr>
          <p:cNvPr id="2056" name="Rectangle 8"/>
          <p:cNvSpPr>
            <a:spLocks noGrp="1" noChangeArrowheads="1"/>
          </p:cNvSpPr>
          <p:nvPr>
            <p:ph type="sldNum"/>
          </p:nvPr>
        </p:nvSpPr>
        <p:spPr bwMode="auto">
          <a:xfrm>
            <a:off x="9525" y="5962650"/>
            <a:ext cx="1031875" cy="884238"/>
          </a:xfrm>
          <a:prstGeom prst="rect">
            <a:avLst/>
          </a:prstGeom>
          <a:noFill/>
          <a:ln>
            <a:noFill/>
          </a:ln>
          <a:effectLst/>
        </p:spPr>
        <p:txBody>
          <a:bodyPr vert="horz" wrap="square" lIns="90000" tIns="46800" rIns="90000" bIns="46800" numCol="1" anchor="b" anchorCtr="0" compatLnSpc="1">
            <a:prstTxWarp prst="textNoShape">
              <a:avLst/>
            </a:prstTxWarp>
          </a:bodyPr>
          <a:lstStyle>
            <a:lvl1pPr eaLnBrk="1" hangingPunct="1">
              <a:buSzPct val="100000"/>
              <a:tabLst>
                <a:tab pos="449263" algn="l"/>
                <a:tab pos="898525" algn="l"/>
              </a:tabLst>
              <a:defRPr sz="1800" b="1">
                <a:solidFill>
                  <a:srgbClr val="FFFFFF"/>
                </a:solidFill>
                <a:latin typeface="Arial" panose="020B0604020202020204" pitchFamily="34" charset="0"/>
              </a:defRPr>
            </a:lvl1pPr>
          </a:lstStyle>
          <a:p>
            <a:pPr>
              <a:defRPr/>
            </a:pPr>
            <a:fld id="{64187353-1694-4F21-A47E-A7D441F21270}" type="slidenum">
              <a:rPr lang="de-DE" altLang="de-DE"/>
              <a:pPr>
                <a:defRPr/>
              </a:pPr>
              <a:t>‹Nr.›</a:t>
            </a:fld>
            <a:endParaRPr lang="de-DE" altLang="de-DE"/>
          </a:p>
        </p:txBody>
      </p:sp>
      <p:pic>
        <p:nvPicPr>
          <p:cNvPr id="2057" name="Grafik 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08625" y="26988"/>
            <a:ext cx="3419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201" r:id="rId1"/>
    <p:sldLayoutId id="2147489202" r:id="rId2"/>
    <p:sldLayoutId id="2147489203" r:id="rId3"/>
    <p:sldLayoutId id="2147489204" r:id="rId4"/>
    <p:sldLayoutId id="2147489205" r:id="rId5"/>
    <p:sldLayoutId id="2147489206" r:id="rId6"/>
    <p:sldLayoutId id="2147489207" r:id="rId7"/>
    <p:sldLayoutId id="2147489208" r:id="rId8"/>
    <p:sldLayoutId id="2147489209" r:id="rId9"/>
    <p:sldLayoutId id="2147489210" r:id="rId10"/>
    <p:sldLayoutId id="2147489211" r:id="rId11"/>
  </p:sldLayoutIdLst>
  <p:hf sldNum="0" hdr="0" dt="0"/>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mj-lt"/>
          <a:ea typeface="+mj-ea"/>
          <a:cs typeface="Microsoft YaHei" charset="0"/>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3366"/>
          </a:solidFill>
          <a:latin typeface="+mn-lt"/>
          <a:ea typeface="+mn-ea"/>
          <a:cs typeface="Microsoft YaHei" charset="0"/>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3366"/>
          </a:solidFill>
          <a:latin typeface="+mn-lt"/>
          <a:ea typeface="+mn-ea"/>
          <a:cs typeface="Microsoft YaHei" charset="0"/>
        </a:defRPr>
      </a:lvl2pPr>
      <a:lvl3pPr marL="11430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3366"/>
          </a:solidFill>
          <a:latin typeface="+mn-lt"/>
          <a:ea typeface="+mn-ea"/>
          <a:cs typeface="Microsoft YaHei" charset="0"/>
        </a:defRPr>
      </a:lvl3pPr>
      <a:lvl4pPr marL="16002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4pPr>
      <a:lvl5pPr marL="20574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5pPr>
      <a:lvl6pPr marL="25146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6pPr>
      <a:lvl7pPr marL="29718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7pPr>
      <a:lvl8pPr marL="34290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8pPr>
      <a:lvl9pPr marL="38862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00" y="-12700"/>
            <a:ext cx="321945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AutoShape 3"/>
          <p:cNvSpPr>
            <a:spLocks noChangeArrowheads="1"/>
          </p:cNvSpPr>
          <p:nvPr/>
        </p:nvSpPr>
        <p:spPr bwMode="auto">
          <a:xfrm>
            <a:off x="762000" y="762000"/>
            <a:ext cx="5105400" cy="609600"/>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3076" name="Rectangle 4"/>
          <p:cNvSpPr>
            <a:spLocks noGrp="1" noChangeArrowheads="1"/>
          </p:cNvSpPr>
          <p:nvPr>
            <p:ph type="title"/>
          </p:nvPr>
        </p:nvSpPr>
        <p:spPr bwMode="auto">
          <a:xfrm>
            <a:off x="914400" y="1268413"/>
            <a:ext cx="79994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b" anchorCtr="0" compatLnSpc="1">
            <a:prstTxWarp prst="textNoShape">
              <a:avLst/>
            </a:prstTxWarp>
          </a:bodyPr>
          <a:lstStyle/>
          <a:p>
            <a:pPr lvl="0"/>
            <a:r>
              <a:rPr lang="en-GB" altLang="de-DE" smtClean="0"/>
              <a:t>Format des Titeltextes durch Klicken bearbeiten</a:t>
            </a:r>
          </a:p>
        </p:txBody>
      </p:sp>
      <p:sp>
        <p:nvSpPr>
          <p:cNvPr id="3077" name="Rectangle 5"/>
          <p:cNvSpPr>
            <a:spLocks noGrp="1" noChangeArrowheads="1"/>
          </p:cNvSpPr>
          <p:nvPr>
            <p:ph type="body" idx="1"/>
          </p:nvPr>
        </p:nvSpPr>
        <p:spPr bwMode="auto">
          <a:xfrm>
            <a:off x="914400" y="2362200"/>
            <a:ext cx="7999413"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2" name="Rectangle 6"/>
          <p:cNvSpPr>
            <a:spLocks noGrp="1" noChangeArrowheads="1"/>
          </p:cNvSpPr>
          <p:nvPr>
            <p:ph type="dt"/>
          </p:nvPr>
        </p:nvSpPr>
        <p:spPr bwMode="auto">
          <a:xfrm>
            <a:off x="7010400" y="6550025"/>
            <a:ext cx="1903413" cy="304800"/>
          </a:xfrm>
          <a:prstGeom prst="rect">
            <a:avLst/>
          </a:prstGeom>
          <a:noFill/>
          <a:ln>
            <a:noFill/>
          </a:ln>
          <a:effectLst/>
        </p:spPr>
        <p:txBody>
          <a:bodyPr vert="horz" wrap="square" lIns="90000" tIns="46800" rIns="90000" bIns="46800" numCol="1" anchor="b" anchorCtr="1" compatLnSpc="1">
            <a:prstTxWarp prst="textNoShape">
              <a:avLst/>
            </a:prstTxWarp>
          </a:bodyPr>
          <a:lstStyle>
            <a:lvl1pPr algn="r" eaLnBrk="1" hangingPunct="1">
              <a:buSzPct val="100000"/>
              <a:tabLst>
                <a:tab pos="449263" algn="l"/>
                <a:tab pos="898525" algn="l"/>
                <a:tab pos="1347788" algn="l"/>
                <a:tab pos="1797050" algn="l"/>
              </a:tabLst>
              <a:defRPr sz="1400">
                <a:solidFill>
                  <a:srgbClr val="000000"/>
                </a:solidFill>
                <a:latin typeface="Arial" panose="020B0604020202020204" pitchFamily="34" charset="0"/>
              </a:defRPr>
            </a:lvl1pPr>
          </a:lstStyle>
          <a:p>
            <a:pPr>
              <a:defRPr/>
            </a:pPr>
            <a:endParaRPr lang="de-DE" altLang="de-DE"/>
          </a:p>
        </p:txBody>
      </p:sp>
      <p:sp>
        <p:nvSpPr>
          <p:cNvPr id="3079" name="Rectangle 7"/>
          <p:cNvSpPr>
            <a:spLocks noGrp="1" noChangeArrowheads="1"/>
          </p:cNvSpPr>
          <p:nvPr>
            <p:ph type="ftr"/>
          </p:nvPr>
        </p:nvSpPr>
        <p:spPr bwMode="auto">
          <a:xfrm>
            <a:off x="2936875" y="6526213"/>
            <a:ext cx="2894013" cy="304800"/>
          </a:xfrm>
          <a:prstGeom prst="rect">
            <a:avLst/>
          </a:prstGeom>
          <a:noFill/>
          <a:ln>
            <a:noFill/>
          </a:ln>
          <a:effectLst/>
        </p:spPr>
        <p:txBody>
          <a:bodyPr vert="horz" wrap="square" lIns="90000" tIns="46800" rIns="90000" bIns="46800" numCol="1" anchor="b" anchorCtr="1" compatLnSpc="1">
            <a:prstTxWarp prst="textNoShape">
              <a:avLst/>
            </a:prstTxWarp>
          </a:bodyPr>
          <a:lstStyle>
            <a:lvl1pPr algn="ctr" eaLnBrk="1" hangingPunct="1">
              <a:buClrTx/>
              <a:buSzPct val="100000"/>
              <a:buFontTx/>
              <a:buNone/>
              <a:tabLst>
                <a:tab pos="449263" algn="l"/>
                <a:tab pos="898525" algn="l"/>
                <a:tab pos="1347788" algn="l"/>
                <a:tab pos="1797050" algn="l"/>
                <a:tab pos="2246313" algn="l"/>
                <a:tab pos="2695575" algn="l"/>
              </a:tabLst>
              <a:defRPr sz="1400">
                <a:solidFill>
                  <a:srgbClr val="000000"/>
                </a:solidFill>
                <a:latin typeface="+mn-lt"/>
                <a:ea typeface="MS PGothic" pitchFamily="32" charset="-128"/>
                <a:cs typeface="Segoe UI" charset="0"/>
              </a:defRPr>
            </a:lvl1pPr>
          </a:lstStyle>
          <a:p>
            <a:pPr>
              <a:defRPr/>
            </a:pPr>
            <a:r>
              <a:rPr lang="de-DE" altLang="de-DE"/>
              <a:t>Multiplikatorin</a:t>
            </a:r>
          </a:p>
        </p:txBody>
      </p:sp>
      <p:sp>
        <p:nvSpPr>
          <p:cNvPr id="3080" name="Rectangle 8"/>
          <p:cNvSpPr>
            <a:spLocks noGrp="1" noChangeArrowheads="1"/>
          </p:cNvSpPr>
          <p:nvPr>
            <p:ph type="sldNum"/>
          </p:nvPr>
        </p:nvSpPr>
        <p:spPr bwMode="auto">
          <a:xfrm>
            <a:off x="84138" y="5946775"/>
            <a:ext cx="669925" cy="884238"/>
          </a:xfrm>
          <a:prstGeom prst="rect">
            <a:avLst/>
          </a:prstGeom>
          <a:noFill/>
          <a:ln>
            <a:noFill/>
          </a:ln>
          <a:effectLst/>
        </p:spPr>
        <p:txBody>
          <a:bodyPr vert="horz" wrap="square" lIns="90000" tIns="46800" rIns="90000" bIns="46800" numCol="1" anchor="b" anchorCtr="1" compatLnSpc="1">
            <a:prstTxWarp prst="textNoShape">
              <a:avLst/>
            </a:prstTxWarp>
          </a:bodyPr>
          <a:lstStyle>
            <a:lvl1pPr eaLnBrk="1" hangingPunct="1">
              <a:buSzPct val="100000"/>
              <a:tabLst>
                <a:tab pos="449263" algn="l"/>
              </a:tabLst>
              <a:defRPr sz="1800" b="1">
                <a:solidFill>
                  <a:srgbClr val="FFFFFF"/>
                </a:solidFill>
                <a:latin typeface="Arial" panose="020B0604020202020204" pitchFamily="34" charset="0"/>
              </a:defRPr>
            </a:lvl1pPr>
          </a:lstStyle>
          <a:p>
            <a:pPr>
              <a:defRPr/>
            </a:pPr>
            <a:fld id="{F1D5CB6C-1275-4485-AA01-B272461E491F}" type="slidenum">
              <a:rPr lang="de-DE" altLang="de-DE"/>
              <a:pPr>
                <a:defRPr/>
              </a:pPr>
              <a:t>‹Nr.›</a:t>
            </a:fld>
            <a:endParaRPr lang="de-DE" altLang="de-DE"/>
          </a:p>
        </p:txBody>
      </p:sp>
      <p:pic>
        <p:nvPicPr>
          <p:cNvPr id="3081" name="Grafik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212" r:id="rId1"/>
    <p:sldLayoutId id="2147489213" r:id="rId2"/>
    <p:sldLayoutId id="2147489214" r:id="rId3"/>
    <p:sldLayoutId id="2147489215" r:id="rId4"/>
    <p:sldLayoutId id="2147489216" r:id="rId5"/>
    <p:sldLayoutId id="2147489217" r:id="rId6"/>
    <p:sldLayoutId id="2147489218" r:id="rId7"/>
    <p:sldLayoutId id="2147489219" r:id="rId8"/>
    <p:sldLayoutId id="2147489220" r:id="rId9"/>
    <p:sldLayoutId id="2147489221" r:id="rId10"/>
    <p:sldLayoutId id="2147489222" r:id="rId11"/>
  </p:sldLayoutIdLst>
  <p:hf sldNum="0" hdr="0" dt="0"/>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mj-lt"/>
          <a:ea typeface="+mj-ea"/>
          <a:cs typeface="Microsoft YaHei" charset="0"/>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3366"/>
          </a:solidFill>
          <a:latin typeface="+mn-lt"/>
          <a:ea typeface="+mn-ea"/>
          <a:cs typeface="Microsoft YaHei" charset="0"/>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3366"/>
          </a:solidFill>
          <a:latin typeface="+mn-lt"/>
          <a:ea typeface="+mn-ea"/>
          <a:cs typeface="Microsoft YaHei" charset="0"/>
        </a:defRPr>
      </a:lvl2pPr>
      <a:lvl3pPr marL="11430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3366"/>
          </a:solidFill>
          <a:latin typeface="+mn-lt"/>
          <a:ea typeface="+mn-ea"/>
          <a:cs typeface="Microsoft YaHei" charset="0"/>
        </a:defRPr>
      </a:lvl3pPr>
      <a:lvl4pPr marL="16002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4pPr>
      <a:lvl5pPr marL="20574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5pPr>
      <a:lvl6pPr marL="25146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6pPr>
      <a:lvl7pPr marL="29718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7pPr>
      <a:lvl8pPr marL="34290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8pPr>
      <a:lvl9pPr marL="38862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00" y="-12700"/>
            <a:ext cx="321945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AutoShape 3"/>
          <p:cNvSpPr>
            <a:spLocks noChangeArrowheads="1"/>
          </p:cNvSpPr>
          <p:nvPr/>
        </p:nvSpPr>
        <p:spPr bwMode="auto">
          <a:xfrm>
            <a:off x="762000" y="762000"/>
            <a:ext cx="5105400" cy="609600"/>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4100" name="Rectangle 4"/>
          <p:cNvSpPr>
            <a:spLocks noGrp="1" noChangeArrowheads="1"/>
          </p:cNvSpPr>
          <p:nvPr>
            <p:ph type="title"/>
          </p:nvPr>
        </p:nvSpPr>
        <p:spPr bwMode="auto">
          <a:xfrm>
            <a:off x="914400" y="1268413"/>
            <a:ext cx="79994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b" anchorCtr="0" compatLnSpc="1">
            <a:prstTxWarp prst="textNoShape">
              <a:avLst/>
            </a:prstTxWarp>
          </a:bodyPr>
          <a:lstStyle/>
          <a:p>
            <a:pPr lvl="0"/>
            <a:r>
              <a:rPr lang="en-GB" altLang="de-DE" smtClean="0"/>
              <a:t>Format des Titeltextes durch Klicken bearbeiten</a:t>
            </a:r>
          </a:p>
        </p:txBody>
      </p:sp>
      <p:sp>
        <p:nvSpPr>
          <p:cNvPr id="4101" name="Rectangle 5"/>
          <p:cNvSpPr>
            <a:spLocks noGrp="1" noChangeArrowheads="1"/>
          </p:cNvSpPr>
          <p:nvPr>
            <p:ph type="body" idx="1"/>
          </p:nvPr>
        </p:nvSpPr>
        <p:spPr bwMode="auto">
          <a:xfrm>
            <a:off x="914400" y="2362200"/>
            <a:ext cx="7999413"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ltLang="de-DE" smtClean="0"/>
              <a:t>Format des Gliederungstextes durch Klicken bearbeiten</a:t>
            </a:r>
          </a:p>
          <a:p>
            <a:pPr lvl="1"/>
            <a:r>
              <a:rPr lang="en-GB" altLang="de-DE" smtClean="0"/>
              <a:t>Zweite Gliederungsebene</a:t>
            </a:r>
          </a:p>
          <a:p>
            <a:pPr lvl="2"/>
            <a:r>
              <a:rPr lang="en-GB" altLang="de-DE" smtClean="0"/>
              <a:t>Dritte Gliederungsebene</a:t>
            </a:r>
          </a:p>
          <a:p>
            <a:pPr lvl="3"/>
            <a:r>
              <a:rPr lang="en-GB" altLang="de-DE" smtClean="0"/>
              <a:t>Vierte Gliederungsebene</a:t>
            </a:r>
          </a:p>
          <a:p>
            <a:pPr lvl="4"/>
            <a:r>
              <a:rPr lang="en-GB" altLang="de-DE" smtClean="0"/>
              <a:t>Fünfte Gliederungsebene</a:t>
            </a:r>
          </a:p>
          <a:p>
            <a:pPr lvl="4"/>
            <a:r>
              <a:rPr lang="en-GB" altLang="de-DE" smtClean="0"/>
              <a:t>Sechste Gliederungsebene</a:t>
            </a:r>
          </a:p>
          <a:p>
            <a:pPr lvl="4"/>
            <a:r>
              <a:rPr lang="en-GB" altLang="de-DE" smtClean="0"/>
              <a:t>Siebte Gliederungsebene</a:t>
            </a:r>
          </a:p>
        </p:txBody>
      </p:sp>
      <p:sp>
        <p:nvSpPr>
          <p:cNvPr id="2" name="Rectangle 6"/>
          <p:cNvSpPr>
            <a:spLocks noGrp="1" noChangeArrowheads="1"/>
          </p:cNvSpPr>
          <p:nvPr>
            <p:ph type="dt"/>
          </p:nvPr>
        </p:nvSpPr>
        <p:spPr bwMode="auto">
          <a:xfrm>
            <a:off x="7010400" y="6550025"/>
            <a:ext cx="1903413" cy="304800"/>
          </a:xfrm>
          <a:prstGeom prst="rect">
            <a:avLst/>
          </a:prstGeom>
          <a:noFill/>
          <a:ln>
            <a:noFill/>
          </a:ln>
          <a:effectLst/>
        </p:spPr>
        <p:txBody>
          <a:bodyPr vert="horz" wrap="square" lIns="90000" tIns="46800" rIns="90000" bIns="46800" numCol="1" anchor="b" anchorCtr="1" compatLnSpc="1">
            <a:prstTxWarp prst="textNoShape">
              <a:avLst/>
            </a:prstTxWarp>
          </a:bodyPr>
          <a:lstStyle>
            <a:lvl1pPr algn="r" eaLnBrk="1" hangingPunct="1">
              <a:buSzPct val="100000"/>
              <a:tabLst>
                <a:tab pos="449263" algn="l"/>
                <a:tab pos="898525" algn="l"/>
                <a:tab pos="1347788" algn="l"/>
                <a:tab pos="1797050" algn="l"/>
              </a:tabLst>
              <a:defRPr sz="1400">
                <a:solidFill>
                  <a:srgbClr val="000000"/>
                </a:solidFill>
                <a:latin typeface="Arial" panose="020B0604020202020204" pitchFamily="34" charset="0"/>
              </a:defRPr>
            </a:lvl1pPr>
          </a:lstStyle>
          <a:p>
            <a:pPr>
              <a:defRPr/>
            </a:pPr>
            <a:endParaRPr lang="de-DE" altLang="de-DE"/>
          </a:p>
        </p:txBody>
      </p:sp>
      <p:sp>
        <p:nvSpPr>
          <p:cNvPr id="4103" name="Rectangle 7"/>
          <p:cNvSpPr>
            <a:spLocks noGrp="1" noChangeArrowheads="1"/>
          </p:cNvSpPr>
          <p:nvPr>
            <p:ph type="ftr"/>
          </p:nvPr>
        </p:nvSpPr>
        <p:spPr bwMode="auto">
          <a:xfrm>
            <a:off x="2936875" y="6526213"/>
            <a:ext cx="2894013" cy="304800"/>
          </a:xfrm>
          <a:prstGeom prst="rect">
            <a:avLst/>
          </a:prstGeom>
          <a:noFill/>
          <a:ln>
            <a:noFill/>
          </a:ln>
          <a:effectLst/>
        </p:spPr>
        <p:txBody>
          <a:bodyPr vert="horz" wrap="square" lIns="90000" tIns="46800" rIns="90000" bIns="46800" numCol="1" anchor="b" anchorCtr="1" compatLnSpc="1">
            <a:prstTxWarp prst="textNoShape">
              <a:avLst/>
            </a:prstTxWarp>
          </a:bodyPr>
          <a:lstStyle>
            <a:lvl1pPr algn="ctr" eaLnBrk="1" hangingPunct="1">
              <a:buClrTx/>
              <a:buSzPct val="100000"/>
              <a:buFontTx/>
              <a:buNone/>
              <a:tabLst>
                <a:tab pos="449263" algn="l"/>
                <a:tab pos="898525" algn="l"/>
                <a:tab pos="1347788" algn="l"/>
                <a:tab pos="1797050" algn="l"/>
                <a:tab pos="2246313" algn="l"/>
                <a:tab pos="2695575" algn="l"/>
              </a:tabLst>
              <a:defRPr sz="1400">
                <a:solidFill>
                  <a:srgbClr val="000000"/>
                </a:solidFill>
                <a:latin typeface="+mn-lt"/>
                <a:ea typeface="MS PGothic" pitchFamily="32" charset="-128"/>
                <a:cs typeface="Segoe UI" charset="0"/>
              </a:defRPr>
            </a:lvl1pPr>
          </a:lstStyle>
          <a:p>
            <a:pPr>
              <a:defRPr/>
            </a:pPr>
            <a:r>
              <a:rPr lang="de-DE" altLang="de-DE"/>
              <a:t>Multiplikatorin</a:t>
            </a:r>
          </a:p>
        </p:txBody>
      </p:sp>
      <p:sp>
        <p:nvSpPr>
          <p:cNvPr id="4104" name="Rectangle 8"/>
          <p:cNvSpPr>
            <a:spLocks noGrp="1" noChangeArrowheads="1"/>
          </p:cNvSpPr>
          <p:nvPr>
            <p:ph type="sldNum"/>
          </p:nvPr>
        </p:nvSpPr>
        <p:spPr bwMode="auto">
          <a:xfrm>
            <a:off x="84138" y="5946775"/>
            <a:ext cx="669925" cy="884238"/>
          </a:xfrm>
          <a:prstGeom prst="rect">
            <a:avLst/>
          </a:prstGeom>
          <a:noFill/>
          <a:ln>
            <a:noFill/>
          </a:ln>
          <a:effectLst/>
        </p:spPr>
        <p:txBody>
          <a:bodyPr vert="horz" wrap="square" lIns="90000" tIns="46800" rIns="90000" bIns="46800" numCol="1" anchor="b" anchorCtr="1" compatLnSpc="1">
            <a:prstTxWarp prst="textNoShape">
              <a:avLst/>
            </a:prstTxWarp>
          </a:bodyPr>
          <a:lstStyle>
            <a:lvl1pPr eaLnBrk="1" hangingPunct="1">
              <a:buSzPct val="100000"/>
              <a:tabLst>
                <a:tab pos="449263" algn="l"/>
              </a:tabLst>
              <a:defRPr sz="1800" b="1">
                <a:solidFill>
                  <a:srgbClr val="FFFFFF"/>
                </a:solidFill>
                <a:latin typeface="Arial" panose="020B0604020202020204" pitchFamily="34" charset="0"/>
              </a:defRPr>
            </a:lvl1pPr>
          </a:lstStyle>
          <a:p>
            <a:pPr>
              <a:defRPr/>
            </a:pPr>
            <a:fld id="{3B58A465-4373-4D5C-8A0C-B1C1C149678B}" type="slidenum">
              <a:rPr lang="de-DE" altLang="de-DE"/>
              <a:pPr>
                <a:defRPr/>
              </a:pPr>
              <a:t>‹Nr.›</a:t>
            </a:fld>
            <a:endParaRPr lang="de-DE" altLang="de-DE"/>
          </a:p>
        </p:txBody>
      </p:sp>
      <p:pic>
        <p:nvPicPr>
          <p:cNvPr id="4105" name="Grafik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223" r:id="rId1"/>
    <p:sldLayoutId id="2147489224" r:id="rId2"/>
    <p:sldLayoutId id="2147489225" r:id="rId3"/>
    <p:sldLayoutId id="2147489226" r:id="rId4"/>
    <p:sldLayoutId id="2147489227" r:id="rId5"/>
    <p:sldLayoutId id="2147489228" r:id="rId6"/>
    <p:sldLayoutId id="2147489229" r:id="rId7"/>
    <p:sldLayoutId id="2147489230" r:id="rId8"/>
    <p:sldLayoutId id="2147489231" r:id="rId9"/>
    <p:sldLayoutId id="2147489232" r:id="rId10"/>
    <p:sldLayoutId id="2147489233" r:id="rId11"/>
  </p:sldLayoutIdLst>
  <p:hf sldNum="0" hdr="0" dt="0"/>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mj-lt"/>
          <a:ea typeface="+mj-ea"/>
          <a:cs typeface="Microsoft YaHei" charset="0"/>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3366"/>
          </a:solidFill>
          <a:latin typeface="+mn-lt"/>
          <a:ea typeface="+mn-ea"/>
          <a:cs typeface="Microsoft YaHei" charset="0"/>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3366"/>
          </a:solidFill>
          <a:latin typeface="+mn-lt"/>
          <a:ea typeface="+mn-ea"/>
          <a:cs typeface="Microsoft YaHei" charset="0"/>
        </a:defRPr>
      </a:lvl2pPr>
      <a:lvl3pPr marL="11430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3366"/>
          </a:solidFill>
          <a:latin typeface="+mn-lt"/>
          <a:ea typeface="+mn-ea"/>
          <a:cs typeface="Microsoft YaHei" charset="0"/>
        </a:defRPr>
      </a:lvl3pPr>
      <a:lvl4pPr marL="16002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4pPr>
      <a:lvl5pPr marL="20574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5pPr>
      <a:lvl6pPr marL="25146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6pPr>
      <a:lvl7pPr marL="29718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7pPr>
      <a:lvl8pPr marL="34290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8pPr>
      <a:lvl9pPr marL="38862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22"/>
          <p:cNvGrpSpPr>
            <a:grpSpLocks/>
          </p:cNvGrpSpPr>
          <p:nvPr/>
        </p:nvGrpSpPr>
        <p:grpSpPr bwMode="auto">
          <a:xfrm>
            <a:off x="0" y="0"/>
            <a:ext cx="3200400" cy="6858000"/>
            <a:chOff x="0" y="0"/>
            <a:chExt cx="2016" cy="4320"/>
          </a:xfrm>
          <a:solidFill>
            <a:srgbClr val="3493C5"/>
          </a:solidFill>
        </p:grpSpPr>
        <p:sp>
          <p:nvSpPr>
            <p:cNvPr id="1027" name="Rectangle 3"/>
            <p:cNvSpPr>
              <a:spLocks noChangeArrowheads="1"/>
            </p:cNvSpPr>
            <p:nvPr/>
          </p:nvSpPr>
          <p:spPr bwMode="auto">
            <a:xfrm>
              <a:off x="0" y="0"/>
              <a:ext cx="480" cy="4320"/>
            </a:xfrm>
            <a:prstGeom prst="rect">
              <a:avLst/>
            </a:prstGeom>
            <a:grpFill/>
            <a:ln w="9525">
              <a:solidFill>
                <a:schemeClr val="tx1"/>
              </a:solidFill>
              <a:miter lim="800000"/>
              <a:headEnd/>
              <a:tailEnd/>
            </a:ln>
            <a:effectLst/>
          </p:spPr>
          <p:txBody>
            <a:bodyPr wrap="none" anchor="ctr"/>
            <a:lstStyle/>
            <a:p>
              <a:pPr eaLnBrk="1" hangingPunct="1">
                <a:defRPr/>
              </a:pPr>
              <a:endParaRPr lang="de-DE"/>
            </a:p>
          </p:txBody>
        </p:sp>
        <p:sp>
          <p:nvSpPr>
            <p:cNvPr id="1028" name="Rectangle 4"/>
            <p:cNvSpPr>
              <a:spLocks noChangeArrowheads="1"/>
            </p:cNvSpPr>
            <p:nvPr/>
          </p:nvSpPr>
          <p:spPr bwMode="auto">
            <a:xfrm>
              <a:off x="432" y="0"/>
              <a:ext cx="1584" cy="672"/>
            </a:xfrm>
            <a:prstGeom prst="rect">
              <a:avLst/>
            </a:prstGeom>
            <a:grpFill/>
            <a:ln>
              <a:noFill/>
            </a:ln>
            <a:effectLst/>
          </p:spPr>
          <p:txBody>
            <a:bodyPr wrap="none" anchor="ctr"/>
            <a:lstStyle/>
            <a:p>
              <a:pPr eaLnBrk="1" hangingPunct="1">
                <a:defRPr/>
              </a:pPr>
              <a:endParaRPr lang="de-DE"/>
            </a:p>
          </p:txBody>
        </p:sp>
      </p:grpSp>
      <p:sp>
        <p:nvSpPr>
          <p:cNvPr id="2"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sp>
        <p:nvSpPr>
          <p:cNvPr id="5124" name="Rectangle 7"/>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smtClean="0"/>
              <a:t>Klicken Sie, um das Titelformat zu bearbeiten</a:t>
            </a:r>
          </a:p>
        </p:txBody>
      </p:sp>
      <p:sp>
        <p:nvSpPr>
          <p:cNvPr id="5125" name="Rectangle 8"/>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Klicken Sie, um die Formate des Vorlagentextes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37" name="Rectangle 13"/>
          <p:cNvSpPr>
            <a:spLocks noGrp="1" noChangeArrowheads="1"/>
          </p:cNvSpPr>
          <p:nvPr>
            <p:ph type="dt" sz="half" idx="2"/>
          </p:nvPr>
        </p:nvSpPr>
        <p:spPr bwMode="auto">
          <a:xfrm>
            <a:off x="7010400" y="6553200"/>
            <a:ext cx="19050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r" eaLnBrk="1" hangingPunct="1">
              <a:defRPr sz="1400">
                <a:latin typeface="+mn-lt"/>
              </a:defRPr>
            </a:lvl1pPr>
          </a:lstStyle>
          <a:p>
            <a:pPr>
              <a:defRPr/>
            </a:pPr>
            <a:endParaRPr lang="de-DE"/>
          </a:p>
        </p:txBody>
      </p:sp>
      <p:sp>
        <p:nvSpPr>
          <p:cNvPr id="1038" name="Rectangle 14"/>
          <p:cNvSpPr>
            <a:spLocks noGrp="1" noChangeArrowheads="1"/>
          </p:cNvSpPr>
          <p:nvPr>
            <p:ph type="ftr" sz="quarter" idx="3"/>
          </p:nvPr>
        </p:nvSpPr>
        <p:spPr bwMode="auto">
          <a:xfrm>
            <a:off x="2936875" y="6529388"/>
            <a:ext cx="2895600" cy="304800"/>
          </a:xfrm>
          <a:prstGeom prst="rect">
            <a:avLst/>
          </a:prstGeom>
          <a:noFill/>
          <a:ln>
            <a:noFill/>
          </a:ln>
          <a:effectLst/>
        </p:spPr>
        <p:txBody>
          <a:bodyPr vert="horz" wrap="square" lIns="91440" tIns="45720" rIns="91440" bIns="45720" numCol="1" anchor="b" anchorCtr="0" compatLnSpc="1">
            <a:prstTxWarp prst="textNoShape">
              <a:avLst/>
            </a:prstTxWarp>
            <a:spAutoFit/>
          </a:bodyPr>
          <a:lstStyle>
            <a:lvl1pPr algn="ctr" eaLnBrk="1" hangingPunct="1">
              <a:defRPr sz="1400">
                <a:latin typeface="+mn-lt"/>
              </a:defRPr>
            </a:lvl1pPr>
          </a:lstStyle>
          <a:p>
            <a:pPr>
              <a:defRPr/>
            </a:pPr>
            <a:r>
              <a:rPr lang="de-DE"/>
              <a:t>Multiplikatorin</a:t>
            </a:r>
          </a:p>
        </p:txBody>
      </p:sp>
      <p:sp>
        <p:nvSpPr>
          <p:cNvPr id="1039" name="Rectangle 15"/>
          <p:cNvSpPr>
            <a:spLocks noGrp="1" noChangeArrowheads="1"/>
          </p:cNvSpPr>
          <p:nvPr>
            <p:ph type="sldNum" sz="quarter" idx="4"/>
          </p:nvPr>
        </p:nvSpPr>
        <p:spPr bwMode="auto">
          <a:xfrm>
            <a:off x="84138" y="6462713"/>
            <a:ext cx="887412" cy="369887"/>
          </a:xfrm>
          <a:prstGeom prst="rect">
            <a:avLst/>
          </a:prstGeom>
          <a:noFill/>
          <a:ln>
            <a:noFill/>
          </a:ln>
          <a:effectLst/>
        </p:spPr>
        <p:txBody>
          <a:bodyPr vert="horz" wrap="square" lIns="91440" tIns="45720" rIns="91440" bIns="45720" numCol="1" anchor="b" anchorCtr="1" compatLnSpc="1">
            <a:prstTxWarp prst="textNoShape">
              <a:avLst/>
            </a:prstTxWarp>
            <a:spAutoFit/>
          </a:bodyPr>
          <a:lstStyle>
            <a:lvl1pPr eaLnBrk="1" hangingPunct="1">
              <a:defRPr sz="1800" b="1">
                <a:solidFill>
                  <a:schemeClr val="bg1"/>
                </a:solidFill>
                <a:latin typeface="Arial" charset="0"/>
              </a:defRPr>
            </a:lvl1pPr>
          </a:lstStyle>
          <a:p>
            <a:pPr>
              <a:defRPr/>
            </a:pPr>
            <a:fld id="{7C415070-7D9C-4AE8-91F6-3EC8FF62BEE3}" type="slidenum">
              <a:rPr lang="de-DE" altLang="de-DE"/>
              <a:pPr>
                <a:defRPr/>
              </a:pPr>
              <a:t>‹Nr.›</a:t>
            </a:fld>
            <a:endParaRPr lang="de-DE" altLang="de-DE"/>
          </a:p>
        </p:txBody>
      </p:sp>
      <p:pic>
        <p:nvPicPr>
          <p:cNvPr id="5129" name="Grafik 11"/>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244" r:id="rId1"/>
    <p:sldLayoutId id="2147489234" r:id="rId2"/>
    <p:sldLayoutId id="2147489235" r:id="rId3"/>
    <p:sldLayoutId id="2147489236" r:id="rId4"/>
    <p:sldLayoutId id="2147489237" r:id="rId5"/>
    <p:sldLayoutId id="2147489238" r:id="rId6"/>
    <p:sldLayoutId id="2147489239" r:id="rId7"/>
    <p:sldLayoutId id="2147489240" r:id="rId8"/>
    <p:sldLayoutId id="2147489241" r:id="rId9"/>
    <p:sldLayoutId id="2147489242" r:id="rId10"/>
    <p:sldLayoutId id="2147489243" r:id="rId11"/>
    <p:sldLayoutId id="2147489245" r:id="rId12"/>
    <p:sldLayoutId id="2147489246" r:id="rId13"/>
    <p:sldLayoutId id="2147489247" r:id="rId14"/>
  </p:sldLayoutIdLst>
  <p:hf sldNum="0" hdr="0" dt="0"/>
  <p:txStyles>
    <p:titleStyle>
      <a:lvl1pPr algn="l" rtl="0" eaLnBrk="0" fontAlgn="base" hangingPunct="0">
        <a:lnSpc>
          <a:spcPct val="90000"/>
        </a:lnSpc>
        <a:spcBef>
          <a:spcPct val="0"/>
        </a:spcBef>
        <a:spcAft>
          <a:spcPct val="0"/>
        </a:spcAft>
        <a:defRPr sz="2800" b="1" kern="1200">
          <a:solidFill>
            <a:schemeClr val="bg2"/>
          </a:solidFill>
          <a:latin typeface="+mj-lt"/>
          <a:ea typeface="+mj-ea"/>
          <a:cs typeface="+mj-cs"/>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0" y="0"/>
            <a:ext cx="762000" cy="6858000"/>
          </a:xfrm>
          <a:prstGeom prst="rect">
            <a:avLst/>
          </a:prstGeom>
          <a:solidFill>
            <a:srgbClr val="3493C5"/>
          </a:solidFill>
          <a:ln w="9360">
            <a:solidFill>
              <a:schemeClr val="tx1"/>
            </a:solidFill>
            <a:miter/>
          </a:ln>
        </p:spPr>
        <p:style>
          <a:lnRef idx="0">
            <a:scrgbClr r="0" g="0" b="0"/>
          </a:lnRef>
          <a:fillRef idx="0">
            <a:scrgbClr r="0" g="0" b="0"/>
          </a:fillRef>
          <a:effectRef idx="0">
            <a:scrgbClr r="0" g="0" b="0"/>
          </a:effectRef>
          <a:fontRef idx="minor"/>
        </p:style>
      </p:sp>
      <p:sp>
        <p:nvSpPr>
          <p:cNvPr id="88" name="CustomShape 2"/>
          <p:cNvSpPr/>
          <p:nvPr/>
        </p:nvSpPr>
        <p:spPr>
          <a:xfrm>
            <a:off x="685800" y="0"/>
            <a:ext cx="2514600" cy="1066800"/>
          </a:xfrm>
          <a:prstGeom prst="rect">
            <a:avLst/>
          </a:prstGeom>
          <a:solidFill>
            <a:srgbClr val="3493C5"/>
          </a:solidFill>
          <a:ln>
            <a:noFill/>
          </a:ln>
        </p:spPr>
        <p:style>
          <a:lnRef idx="0">
            <a:scrgbClr r="0" g="0" b="0"/>
          </a:lnRef>
          <a:fillRef idx="0">
            <a:scrgbClr r="0" g="0" b="0"/>
          </a:fillRef>
          <a:effectRef idx="0">
            <a:scrgbClr r="0" g="0" b="0"/>
          </a:effectRef>
          <a:fontRef idx="minor"/>
        </p:style>
      </p:sp>
      <p:sp>
        <p:nvSpPr>
          <p:cNvPr id="89" name="CustomShape 3"/>
          <p:cNvSpPr/>
          <p:nvPr/>
        </p:nvSpPr>
        <p:spPr>
          <a:xfrm>
            <a:off x="762000" y="762000"/>
            <a:ext cx="5105400" cy="609600"/>
          </a:xfrm>
          <a:prstGeom prst="roundRect">
            <a:avLst>
              <a:gd name="adj" fmla="val 50000"/>
            </a:avLst>
          </a:prstGeom>
          <a:solidFill>
            <a:schemeClr val="bg1"/>
          </a:solidFill>
          <a:ln>
            <a:noFill/>
          </a:ln>
        </p:spPr>
        <p:style>
          <a:lnRef idx="0">
            <a:scrgbClr r="0" g="0" b="0"/>
          </a:lnRef>
          <a:fillRef idx="0">
            <a:scrgbClr r="0" g="0" b="0"/>
          </a:fillRef>
          <a:effectRef idx="0">
            <a:scrgbClr r="0" g="0" b="0"/>
          </a:effectRef>
          <a:fontRef idx="minor"/>
        </p:style>
      </p:sp>
      <p:sp>
        <p:nvSpPr>
          <p:cNvPr id="6149" name="PlaceHolder 4"/>
          <p:cNvSpPr>
            <a:spLocks noGrp="1" noChangeArrowheads="1"/>
          </p:cNvSpPr>
          <p:nvPr>
            <p:ph type="title"/>
          </p:nvPr>
        </p:nvSpPr>
        <p:spPr bwMode="auto">
          <a:xfrm>
            <a:off x="914400" y="1339850"/>
            <a:ext cx="80010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de-DE" smtClean="0"/>
              <a:t>Titelmasterformat durch Klicken bearbeiten</a:t>
            </a:r>
          </a:p>
        </p:txBody>
      </p:sp>
      <p:sp>
        <p:nvSpPr>
          <p:cNvPr id="91" name="PlaceHolder 5"/>
          <p:cNvSpPr>
            <a:spLocks noGrp="1"/>
          </p:cNvSpPr>
          <p:nvPr>
            <p:ph type="body"/>
          </p:nvPr>
        </p:nvSpPr>
        <p:spPr>
          <a:xfrm>
            <a:off x="914400" y="2362200"/>
            <a:ext cx="8001000" cy="3733800"/>
          </a:xfrm>
          <a:prstGeom prst="rect">
            <a:avLst/>
          </a:prstGeom>
        </p:spPr>
        <p:txBody>
          <a:bodyPr lIns="90000" tIns="45000" rIns="90000" bIns="45000" anchor="ctr"/>
          <a:lstStyle/>
          <a:p>
            <a:r>
              <a:rPr lang="en-US"/>
              <a:t>Format des Gliederungstextes durch Klicken bearbeiten</a:t>
            </a:r>
          </a:p>
          <a:p>
            <a:pPr lvl="1"/>
            <a:r>
              <a:rPr lang="en-US"/>
              <a:t>Zweite Gliederungsebene</a:t>
            </a:r>
          </a:p>
          <a:p>
            <a:pPr lvl="2"/>
            <a:r>
              <a:rPr lang="en-US"/>
              <a:t>Dritte Gliederungsebene</a:t>
            </a:r>
          </a:p>
          <a:p>
            <a:pPr lvl="3"/>
            <a:r>
              <a:rPr lang="en-US"/>
              <a:t>Vierte Gliederungsebene</a:t>
            </a:r>
          </a:p>
          <a:p>
            <a:pPr lvl="4"/>
            <a:r>
              <a:rPr lang="en-US"/>
              <a:t>Fünfte Gliederungsebene</a:t>
            </a:r>
          </a:p>
          <a:p>
            <a:pPr lvl="5"/>
            <a:r>
              <a:rPr lang="en-US"/>
              <a:t>Sechste Gliederungsebene</a:t>
            </a:r>
          </a:p>
          <a:p>
            <a:r>
              <a:rPr lang="en-US"/>
              <a:t>Siebte GliederungsebeneKlicken Sie auf das Symbol, um die SmartArt-Grafik hinzuzufügen</a:t>
            </a:r>
          </a:p>
        </p:txBody>
      </p:sp>
      <p:sp>
        <p:nvSpPr>
          <p:cNvPr id="92" name="PlaceHolder 6"/>
          <p:cNvSpPr>
            <a:spLocks noGrp="1"/>
          </p:cNvSpPr>
          <p:nvPr>
            <p:ph type="dt"/>
          </p:nvPr>
        </p:nvSpPr>
        <p:spPr>
          <a:xfrm>
            <a:off x="7010400" y="6553200"/>
            <a:ext cx="1905000" cy="304800"/>
          </a:xfrm>
          <a:prstGeom prst="rect">
            <a:avLst/>
          </a:prstGeom>
        </p:spPr>
        <p:txBody>
          <a:bodyPr anchor="b"/>
          <a:lstStyle>
            <a:lvl1pPr algn="r">
              <a:defRPr sz="1400" spc="-1">
                <a:solidFill>
                  <a:srgbClr val="000000"/>
                </a:solidFill>
                <a:uFill>
                  <a:solidFill>
                    <a:srgbClr val="FFFFFF"/>
                  </a:solidFill>
                </a:uFill>
                <a:latin typeface="Times New Roman"/>
                <a:ea typeface="MS PGothic" panose="020B0600070205080204" pitchFamily="34" charset="-128"/>
              </a:defRPr>
            </a:lvl1pPr>
          </a:lstStyle>
          <a:p>
            <a:pPr>
              <a:defRPr/>
            </a:pPr>
            <a:endParaRPr lang="de-DE"/>
          </a:p>
        </p:txBody>
      </p:sp>
      <p:sp>
        <p:nvSpPr>
          <p:cNvPr id="93" name="PlaceHolder 7"/>
          <p:cNvSpPr>
            <a:spLocks noGrp="1"/>
          </p:cNvSpPr>
          <p:nvPr>
            <p:ph type="ftr"/>
          </p:nvPr>
        </p:nvSpPr>
        <p:spPr>
          <a:xfrm>
            <a:off x="2936875" y="6529388"/>
            <a:ext cx="2895600" cy="304800"/>
          </a:xfrm>
          <a:prstGeom prst="rect">
            <a:avLst/>
          </a:prstGeom>
        </p:spPr>
        <p:txBody>
          <a:bodyPr anchor="b"/>
          <a:lstStyle>
            <a:lvl1pPr algn="ctr">
              <a:defRPr sz="1400" spc="-1">
                <a:solidFill>
                  <a:srgbClr val="003366"/>
                </a:solidFill>
                <a:uFill>
                  <a:solidFill>
                    <a:srgbClr val="FFFFFF"/>
                  </a:solidFill>
                </a:uFill>
                <a:latin typeface="Arial"/>
              </a:defRPr>
            </a:lvl1pPr>
          </a:lstStyle>
          <a:p>
            <a:pPr>
              <a:defRPr/>
            </a:pPr>
            <a:r>
              <a:rPr lang="de-DE"/>
              <a:t>Multiplikatorin</a:t>
            </a:r>
            <a:endParaRPr lang="de-DE">
              <a:solidFill>
                <a:srgbClr val="000000"/>
              </a:solidFill>
              <a:latin typeface="Times New Roman"/>
            </a:endParaRPr>
          </a:p>
        </p:txBody>
      </p:sp>
      <p:sp>
        <p:nvSpPr>
          <p:cNvPr id="94" name="PlaceHolder 8"/>
          <p:cNvSpPr>
            <a:spLocks noGrp="1"/>
          </p:cNvSpPr>
          <p:nvPr>
            <p:ph type="sldNum"/>
          </p:nvPr>
        </p:nvSpPr>
        <p:spPr>
          <a:xfrm>
            <a:off x="84138" y="5946775"/>
            <a:ext cx="671512" cy="885825"/>
          </a:xfrm>
          <a:prstGeom prst="rect">
            <a:avLst/>
          </a:prstGeom>
        </p:spPr>
        <p:txBody>
          <a:bodyPr anchor="b" anchorCtr="1"/>
          <a:lstStyle>
            <a:lvl1pPr>
              <a:defRPr sz="1800" b="1" spc="-1">
                <a:solidFill>
                  <a:srgbClr val="FFFFFF"/>
                </a:solidFill>
                <a:uFill>
                  <a:solidFill>
                    <a:srgbClr val="FFFFFF"/>
                  </a:solidFill>
                </a:uFill>
                <a:latin typeface="Arial"/>
                <a:ea typeface="MS PGothic"/>
              </a:defRPr>
            </a:lvl1pPr>
          </a:lstStyle>
          <a:p>
            <a:pPr>
              <a:defRPr/>
            </a:pPr>
            <a:fld id="{CD0A8DFF-FD8D-4C02-84AB-EDAA6BE962A0}" type="slidenum">
              <a:rPr lang="de-DE"/>
              <a:pPr>
                <a:defRPr/>
              </a:pPr>
              <a:t>‹Nr.›</a:t>
            </a:fld>
            <a:endParaRPr lang="de-DE" sz="1400" b="0">
              <a:solidFill>
                <a:srgbClr val="000000"/>
              </a:solidFill>
              <a:latin typeface="Times New Roman"/>
              <a:ea typeface="MS PGothic" panose="020B0600070205080204" pitchFamily="34" charset="-128"/>
            </a:endParaRPr>
          </a:p>
        </p:txBody>
      </p:sp>
      <p:pic>
        <p:nvPicPr>
          <p:cNvPr id="6154" name="Grafik 10"/>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10400" y="0"/>
            <a:ext cx="20177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248" r:id="rId1"/>
    <p:sldLayoutId id="2147489249" r:id="rId2"/>
    <p:sldLayoutId id="2147489250" r:id="rId3"/>
    <p:sldLayoutId id="2147489251" r:id="rId4"/>
    <p:sldLayoutId id="2147489252" r:id="rId5"/>
    <p:sldLayoutId id="2147489253" r:id="rId6"/>
    <p:sldLayoutId id="2147489254" r:id="rId7"/>
    <p:sldLayoutId id="2147489255" r:id="rId8"/>
    <p:sldLayoutId id="2147489256" r:id="rId9"/>
    <p:sldLayoutId id="2147489257" r:id="rId10"/>
    <p:sldLayoutId id="2147489258" r:id="rId11"/>
    <p:sldLayoutId id="2147489259" r:id="rId12"/>
  </p:sldLayoutIdLst>
  <p:hf sldNum="0" hdr="0" dt="0"/>
  <p:txStyles>
    <p:titleStyle>
      <a:lvl1pPr algn="ctr" rtl="0" eaLnBrk="0" fontAlgn="base" hangingPunct="0">
        <a:spcBef>
          <a:spcPct val="0"/>
        </a:spcBef>
        <a:spcAft>
          <a:spcPct val="0"/>
        </a:spcAft>
        <a:defRPr sz="4400">
          <a:solidFill>
            <a:schemeClr val="tx2"/>
          </a:solidFill>
          <a:latin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algn="l" rtl="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algn="l" rtl="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algn="l" rtl="0" eaLnBrk="0" fontAlgn="base" hangingPunct="0">
        <a:spcBef>
          <a:spcPct val="20000"/>
        </a:spcBef>
        <a:spcAft>
          <a:spcPct val="0"/>
        </a:spcAft>
        <a:buChar char="»"/>
        <a:defRPr sz="2000">
          <a:solidFill>
            <a:schemeClr val="tx1"/>
          </a:solidFill>
          <a:latin typeface="Arial" panose="020B0604020202020204" pitchFamily="34" charset="0"/>
        </a:defRPr>
      </a:lvl9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903288" y="1484313"/>
            <a:ext cx="77724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3200" b="1">
                <a:solidFill>
                  <a:srgbClr val="003366"/>
                </a:solidFill>
                <a:latin typeface="Calibri" panose="020F0502020204030204" pitchFamily="34" charset="0"/>
                <a:ea typeface="Microsoft YaHei" panose="020B0503020204020204" pitchFamily="34" charset="-122"/>
                <a:cs typeface="Calibri" panose="020F0502020204030204" pitchFamily="34" charset="0"/>
              </a:rPr>
              <a:t> Einkaufspraxis großer Unternehmen und ihre Auswirkungen</a:t>
            </a:r>
          </a:p>
        </p:txBody>
      </p:sp>
      <p:sp>
        <p:nvSpPr>
          <p:cNvPr id="25603" name="Text Box 2"/>
          <p:cNvSpPr txBox="1">
            <a:spLocks noChangeArrowheads="1"/>
          </p:cNvSpPr>
          <p:nvPr/>
        </p:nvSpPr>
        <p:spPr bwMode="auto">
          <a:xfrm>
            <a:off x="4724400" y="5410200"/>
            <a:ext cx="367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5604" name="Text Box 3"/>
          <p:cNvSpPr txBox="1">
            <a:spLocks noChangeArrowheads="1"/>
          </p:cNvSpPr>
          <p:nvPr/>
        </p:nvSpPr>
        <p:spPr bwMode="auto">
          <a:xfrm>
            <a:off x="4724400" y="3429000"/>
            <a:ext cx="388778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a:solidFill>
                  <a:srgbClr val="003366"/>
                </a:solidFill>
                <a:latin typeface="Calibri" panose="020F0502020204030204" pitchFamily="34" charset="0"/>
              </a:rPr>
              <a:t>Multiplikatorin</a:t>
            </a:r>
          </a:p>
          <a:p>
            <a:pPr eaLnBrk="1" hangingPunct="1">
              <a:buSzPct val="100000"/>
            </a:pPr>
            <a:r>
              <a:rPr lang="de-DE" altLang="de-DE">
                <a:solidFill>
                  <a:srgbClr val="003366"/>
                </a:solidFill>
                <a:latin typeface="Calibri" panose="020F0502020204030204" pitchFamily="34" charset="0"/>
              </a:rPr>
              <a:t>Hochschule </a:t>
            </a:r>
          </a:p>
          <a:p>
            <a:pPr eaLnBrk="1" hangingPunct="1">
              <a:buSzPct val="100000"/>
            </a:pPr>
            <a:r>
              <a:rPr lang="de-DE" altLang="de-DE">
                <a:solidFill>
                  <a:srgbClr val="003366"/>
                </a:solidFill>
                <a:latin typeface="Calibri" panose="020F0502020204030204" pitchFamily="34" charset="0"/>
              </a:rPr>
              <a:t>Datum</a:t>
            </a:r>
          </a:p>
        </p:txBody>
      </p:sp>
      <p:sp>
        <p:nvSpPr>
          <p:cNvPr id="2" name="Fußzeilenplatzhalter 1"/>
          <p:cNvSpPr>
            <a:spLocks noGrp="1"/>
          </p:cNvSpPr>
          <p:nvPr>
            <p:ph type="ftr" sz="quarter" idx="11"/>
          </p:nvPr>
        </p:nvSpPr>
        <p:spPr>
          <a:xfrm>
            <a:off x="9901238" y="6553200"/>
            <a:ext cx="3278187" cy="304800"/>
          </a:xfrm>
        </p:spPr>
        <p:txBody>
          <a:bodyPr/>
          <a:lstStyle/>
          <a:p>
            <a:pPr>
              <a:defRPr/>
            </a:pPr>
            <a:endParaRPr lang="de-DE" altLang="de-DE"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Einkaufspraktiken großer Unternehmen</a:t>
            </a:r>
          </a:p>
          <a:p>
            <a:pPr algn="ctr" eaLnBrk="1" hangingPunct="1">
              <a:lnSpc>
                <a:spcPct val="90000"/>
              </a:lnSpc>
              <a:buSzPct val="100000"/>
            </a:pPr>
            <a:r>
              <a:rPr lang="de-DE" altLang="de-DE" b="1">
                <a:solidFill>
                  <a:srgbClr val="C00000"/>
                </a:solidFill>
                <a:latin typeface="Calibri" panose="020F0502020204030204" pitchFamily="34" charset="0"/>
                <a:ea typeface="Microsoft YaHei" panose="020B0503020204020204" pitchFamily="34" charset="-122"/>
                <a:cs typeface="Calibri" panose="020F0502020204030204" pitchFamily="34" charset="0"/>
              </a:rPr>
              <a:t>1. Trend: Billiger</a:t>
            </a:r>
          </a:p>
        </p:txBody>
      </p:sp>
      <p:sp>
        <p:nvSpPr>
          <p:cNvPr id="62467" name="Text Box 2"/>
          <p:cNvSpPr txBox="1">
            <a:spLocks noChangeArrowheads="1"/>
          </p:cNvSpPr>
          <p:nvPr/>
        </p:nvSpPr>
        <p:spPr bwMode="auto">
          <a:xfrm>
            <a:off x="914400" y="2362200"/>
            <a:ext cx="8001000" cy="2146300"/>
          </a:xfrm>
          <a:prstGeom prst="rect">
            <a:avLst/>
          </a:prstGeom>
          <a:noFill/>
          <a:ln>
            <a:noFill/>
          </a:ln>
          <a:effec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marL="344487"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aushandeln von Spezialrabatten und Preisabschlägen</a:t>
            </a:r>
            <a:b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bei angeblich nicht gelieferter Qualität</a:t>
            </a:r>
          </a:p>
          <a:p>
            <a:pPr marL="344487"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Preise werden gedrückt (Online Reverse </a:t>
            </a:r>
            <a:r>
              <a:rPr lang="de-DE" altLang="de-DE" sz="2000"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Auctions</a:t>
            </a: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t>
            </a:r>
          </a:p>
          <a:p>
            <a:pPr marL="344487"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Androhung einer Auslistung, falls Preise nicht gesenkt werden</a:t>
            </a:r>
          </a:p>
          <a:p>
            <a:pPr marL="344487" indent="-342900" eaLnBrk="1" hangingPunct="1">
              <a:spcBef>
                <a:spcPts val="500"/>
              </a:spcBef>
              <a:buClr>
                <a:srgbClr val="003366"/>
              </a:buClr>
              <a:buSzPct val="75000"/>
              <a:buFont typeface="Arial" panose="020B0604020202020204" pitchFamily="34" charset="0"/>
              <a:buChar char="•"/>
              <a:defRPr/>
            </a:pPr>
            <a:endPar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450"/>
              </a:spcBef>
              <a:buSzPct val="75000"/>
              <a:defRPr/>
            </a:pPr>
            <a:r>
              <a:rPr lang="de-DE" altLang="de-DE" sz="20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Folge: Konkurrenzkampf der Billiglohnländer um den niedrigsten Lohn</a:t>
            </a:r>
          </a:p>
          <a:p>
            <a:pPr eaLnBrk="1" hangingPunct="1">
              <a:spcBef>
                <a:spcPts val="450"/>
              </a:spcBef>
              <a:buSzPct val="75000"/>
              <a:defRPr/>
            </a:pPr>
            <a:r>
              <a:rPr lang="de-DE" altLang="de-DE" sz="20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a:t>
            </a:r>
          </a:p>
          <a:p>
            <a:pPr eaLnBrk="1" hangingPunct="1">
              <a:spcBef>
                <a:spcPts val="450"/>
              </a:spcBef>
              <a:buSzPct val="75000"/>
              <a:defRPr/>
            </a:pPr>
            <a:endParaRPr lang="de-DE" altLang="de-DE" sz="2000" b="1"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44036" name="Text Box 5"/>
          <p:cNvSpPr txBox="1">
            <a:spLocks noChangeArrowheads="1"/>
          </p:cNvSpPr>
          <p:nvPr/>
        </p:nvSpPr>
        <p:spPr bwMode="auto">
          <a:xfrm>
            <a:off x="36513" y="6456363"/>
            <a:ext cx="58737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10</a:t>
            </a:r>
            <a:endParaRPr lang="de-DE" altLang="de-DE" sz="2600" b="1">
              <a:solidFill>
                <a:srgbClr val="FFFFFF"/>
              </a:solidFill>
              <a:latin typeface="Calibri" panose="020F0502020204030204" pitchFamily="34" charset="0"/>
            </a:endParaRPr>
          </a:p>
        </p:txBody>
      </p:sp>
      <p:sp>
        <p:nvSpPr>
          <p:cNvPr id="44037"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Einkaufspraktiken großer Unternehmen</a:t>
            </a:r>
          </a:p>
          <a:p>
            <a:pPr algn="ctr" eaLnBrk="1" hangingPunct="1">
              <a:lnSpc>
                <a:spcPct val="90000"/>
              </a:lnSpc>
              <a:buSzPct val="100000"/>
            </a:pPr>
            <a:r>
              <a:rPr lang="de-DE" altLang="de-DE" b="1">
                <a:solidFill>
                  <a:srgbClr val="C00000"/>
                </a:solidFill>
                <a:latin typeface="Calibri" panose="020F0502020204030204" pitchFamily="34" charset="0"/>
                <a:ea typeface="Microsoft YaHei" panose="020B0503020204020204" pitchFamily="34" charset="-122"/>
                <a:cs typeface="Calibri" panose="020F0502020204030204" pitchFamily="34" charset="0"/>
              </a:rPr>
              <a:t>2. Trend: Schneller</a:t>
            </a:r>
          </a:p>
        </p:txBody>
      </p:sp>
      <p:sp>
        <p:nvSpPr>
          <p:cNvPr id="64515" name="Text Box 2"/>
          <p:cNvSpPr txBox="1">
            <a:spLocks noChangeArrowheads="1"/>
          </p:cNvSpPr>
          <p:nvPr/>
        </p:nvSpPr>
        <p:spPr bwMode="auto">
          <a:xfrm>
            <a:off x="914400" y="2362200"/>
            <a:ext cx="8001000" cy="4090988"/>
          </a:xfrm>
          <a:prstGeom prst="rect">
            <a:avLst/>
          </a:prstGeom>
          <a:noFill/>
          <a:ln>
            <a:noFill/>
          </a:ln>
          <a:effec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marL="741363" indent="-28416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marL="287337" indent="-28575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permanenter Wechsel von Kollektionen</a:t>
            </a:r>
          </a:p>
          <a:p>
            <a:pPr marL="800100" lvl="1" indent="-342900" eaLnBrk="1" hangingPunct="1">
              <a:spcBef>
                <a:spcPts val="500"/>
              </a:spcBef>
              <a:buClr>
                <a:srgbClr val="003366"/>
              </a:buClr>
              <a:buSzPct val="75000"/>
              <a:buFont typeface="Courier New" panose="02070309020205020404" pitchFamily="49" charset="0"/>
              <a:buChar char="o"/>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bis zu 24 im Jahr </a:t>
            </a:r>
          </a:p>
          <a:p>
            <a:pPr marL="344487"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immer kürzere Lieferzeiten</a:t>
            </a:r>
          </a:p>
          <a:p>
            <a:pPr marL="800100" lvl="1" indent="-342900" eaLnBrk="1" hangingPunct="1">
              <a:spcBef>
                <a:spcPts val="500"/>
              </a:spcBef>
              <a:buClr>
                <a:srgbClr val="003366"/>
              </a:buClr>
              <a:buSzPct val="75000"/>
              <a:buFont typeface="Courier New" panose="02070309020205020404" pitchFamily="49" charset="0"/>
              <a:buChar char="o"/>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Standardlieferung dauert 90 Tage</a:t>
            </a:r>
          </a:p>
          <a:p>
            <a:pPr marL="800100" lvl="1" indent="-342900" eaLnBrk="1" hangingPunct="1">
              <a:spcBef>
                <a:spcPts val="500"/>
              </a:spcBef>
              <a:buClr>
                <a:srgbClr val="003366"/>
              </a:buClr>
              <a:buSzPct val="75000"/>
              <a:buFont typeface="Courier New" panose="02070309020205020404" pitchFamily="49" charset="0"/>
              <a:buChar char="o"/>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Änderungen beim Preis, Verschiffungszeitpunkt und Designanpassungen noch möglich</a:t>
            </a:r>
          </a:p>
          <a:p>
            <a:pPr marL="800100" lvl="1" indent="-342900" eaLnBrk="1" hangingPunct="1">
              <a:spcBef>
                <a:spcPts val="500"/>
              </a:spcBef>
              <a:buClr>
                <a:srgbClr val="003366"/>
              </a:buClr>
              <a:buSzPct val="75000"/>
              <a:buFont typeface="Courier New" panose="02070309020205020404" pitchFamily="49" charset="0"/>
              <a:buChar char="o"/>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neuer Trend bei Fast Fashion: 21 Tage Lieferzeit</a:t>
            </a:r>
          </a:p>
          <a:p>
            <a:pPr eaLnBrk="1" hangingPunct="1">
              <a:spcBef>
                <a:spcPts val="450"/>
              </a:spcBef>
              <a:buSzPct val="75000"/>
              <a:defRPr/>
            </a:pPr>
            <a:r>
              <a:rPr lang="de-DE" altLang="de-DE" sz="20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a:t>
            </a:r>
          </a:p>
          <a:p>
            <a:pPr eaLnBrk="1" hangingPunct="1">
              <a:spcBef>
                <a:spcPts val="450"/>
              </a:spcBef>
              <a:buSzPct val="75000"/>
              <a:defRPr/>
            </a:pPr>
            <a:endParaRPr lang="de-DE" altLang="de-DE" sz="2000" b="1"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46084"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11</a:t>
            </a:r>
            <a:endParaRPr lang="de-DE" altLang="de-DE" sz="2600" b="1">
              <a:solidFill>
                <a:srgbClr val="FFFFFF"/>
              </a:solidFill>
              <a:latin typeface="Calibri" panose="020F0502020204030204" pitchFamily="34" charset="0"/>
            </a:endParaRPr>
          </a:p>
        </p:txBody>
      </p:sp>
      <p:sp>
        <p:nvSpPr>
          <p:cNvPr id="46085" name="Fußzeilenplatzhalter 1"/>
          <p:cNvSpPr>
            <a:spLocks noGrp="1"/>
          </p:cNvSpPr>
          <p:nvPr>
            <p:ph type="ftr" sz="quarter" idx="11"/>
          </p:nvPr>
        </p:nvSpPr>
        <p:spPr>
          <a:xfrm>
            <a:off x="6254750" y="6034088"/>
            <a:ext cx="2894013"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rPr>
              <a:t>Einkaufspraktiken großer Unternehmen</a:t>
            </a:r>
          </a:p>
          <a:p>
            <a:pPr algn="ctr" eaLnBrk="1" hangingPunct="1">
              <a:lnSpc>
                <a:spcPct val="90000"/>
              </a:lnSpc>
              <a:buSzPct val="100000"/>
            </a:pPr>
            <a:r>
              <a:rPr lang="de-DE" altLang="de-DE" b="1">
                <a:solidFill>
                  <a:srgbClr val="C00000"/>
                </a:solidFill>
                <a:latin typeface="Calibri" panose="020F0502020204030204" pitchFamily="34" charset="0"/>
              </a:rPr>
              <a:t>3. Trend: Risiko abwälzen</a:t>
            </a:r>
          </a:p>
        </p:txBody>
      </p:sp>
      <p:sp>
        <p:nvSpPr>
          <p:cNvPr id="63491" name="Text Box 2"/>
          <p:cNvSpPr txBox="1">
            <a:spLocks noChangeArrowheads="1"/>
          </p:cNvSpPr>
          <p:nvPr/>
        </p:nvSpPr>
        <p:spPr bwMode="auto">
          <a:xfrm>
            <a:off x="914400" y="2362200"/>
            <a:ext cx="8001000" cy="4090988"/>
          </a:xfrm>
          <a:prstGeom prst="rect">
            <a:avLst/>
          </a:prstGeom>
          <a:noFill/>
          <a:ln>
            <a:noFill/>
          </a:ln>
          <a:effec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marL="287337" indent="-28575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Lieferanten müssen zunehmend Aufgaben der Textilhändler übernehmen</a:t>
            </a:r>
          </a:p>
          <a:p>
            <a:pPr marL="687387" lvl="1" eaLnBrk="1" hangingPunct="1">
              <a:spcBef>
                <a:spcPts val="500"/>
              </a:spcBef>
              <a:buClr>
                <a:srgbClr val="003366"/>
              </a:buClr>
              <a:buSzPct val="75000"/>
              <a:buFont typeface="Courier New" panose="02070309020205020404" pitchFamily="49" charset="0"/>
              <a:buChar char="o"/>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Stoffe, Garne, Knöpfe etc. selbst einkaufen</a:t>
            </a:r>
          </a:p>
          <a:p>
            <a:pPr marL="344487"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Abnahmegarantie teilweise nur für ersten Teil der Ware</a:t>
            </a:r>
          </a:p>
        </p:txBody>
      </p:sp>
      <p:sp>
        <p:nvSpPr>
          <p:cNvPr id="48132"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12</a:t>
            </a:r>
            <a:endParaRPr lang="de-DE" altLang="de-DE" sz="2600" b="1">
              <a:solidFill>
                <a:srgbClr val="FFFFFF"/>
              </a:solidFill>
              <a:latin typeface="Calibri" panose="020F0502020204030204" pitchFamily="34" charset="0"/>
            </a:endParaRPr>
          </a:p>
        </p:txBody>
      </p:sp>
      <p:sp>
        <p:nvSpPr>
          <p:cNvPr id="48133"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Folgen für Zulieferer</a:t>
            </a:r>
          </a:p>
        </p:txBody>
      </p:sp>
      <p:sp>
        <p:nvSpPr>
          <p:cNvPr id="65539" name="Text Box 2"/>
          <p:cNvSpPr txBox="1">
            <a:spLocks noChangeArrowheads="1"/>
          </p:cNvSpPr>
          <p:nvPr/>
        </p:nvSpPr>
        <p:spPr bwMode="auto">
          <a:xfrm>
            <a:off x="914400" y="2365375"/>
            <a:ext cx="8001000" cy="4090988"/>
          </a:xfrm>
          <a:prstGeom prst="rect">
            <a:avLst/>
          </a:prstGeom>
          <a:noFill/>
          <a:ln>
            <a:noFill/>
          </a:ln>
          <a:effec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marL="741363" indent="-28416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marL="287337" indent="-28575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Aufträge von wenigen Unternehmen, dafür mit großen Volumina</a:t>
            </a:r>
          </a:p>
          <a:p>
            <a:pPr marL="742950" lvl="1" indent="-342900" eaLnBrk="1" hangingPunct="1">
              <a:spcBef>
                <a:spcPts val="500"/>
              </a:spcBef>
              <a:buClr>
                <a:srgbClr val="003366"/>
              </a:buClr>
              <a:buSzPct val="75000"/>
              <a:buFont typeface="Courier New" panose="02070309020205020404" pitchFamily="49" charset="0"/>
              <a:buChar char="o"/>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lukrativ für Produzenten</a:t>
            </a:r>
          </a:p>
          <a:p>
            <a:pPr marL="742950" lvl="1" indent="-342900" eaLnBrk="1" hangingPunct="1">
              <a:spcBef>
                <a:spcPts val="500"/>
              </a:spcBef>
              <a:buClr>
                <a:srgbClr val="003366"/>
              </a:buClr>
              <a:buSzPct val="75000"/>
              <a:buFont typeface="Courier New" panose="02070309020205020404" pitchFamily="49" charset="0"/>
              <a:buChar char="o"/>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lasten eine Fabrik über viele Monate hinweg aus</a:t>
            </a:r>
          </a:p>
          <a:p>
            <a:pPr marL="344487"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große Unternehmen mit hohem Auftragsvolumen können Bedingungen (Preis, Lieferzeit etc.) diktieren</a:t>
            </a:r>
          </a:p>
          <a:p>
            <a:pPr marL="344487"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wenn Produktion in der kurzen Lieferzeit nicht möglich</a:t>
            </a:r>
          </a:p>
          <a:p>
            <a:pPr marL="800100" lvl="1" indent="-342900" eaLnBrk="1" hangingPunct="1">
              <a:spcBef>
                <a:spcPts val="500"/>
              </a:spcBef>
              <a:buClr>
                <a:srgbClr val="003366"/>
              </a:buClr>
              <a:buSzPct val="75000"/>
              <a:buFont typeface="Courier New" panose="02070309020205020404" pitchFamily="49" charset="0"/>
              <a:buChar char="o"/>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Nachtschichten und Überstunden der </a:t>
            </a:r>
            <a:r>
              <a:rPr lang="de-DE" altLang="de-DE" sz="2000"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Arbeiter_innen</a:t>
            </a: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in der Nähfabrik und/oder</a:t>
            </a:r>
          </a:p>
          <a:p>
            <a:pPr marL="800100" lvl="1" indent="-342900" eaLnBrk="1" hangingPunct="1">
              <a:spcBef>
                <a:spcPts val="500"/>
              </a:spcBef>
              <a:buClr>
                <a:srgbClr val="003366"/>
              </a:buClr>
              <a:buSzPct val="75000"/>
              <a:buFont typeface="Courier New" panose="02070309020205020404" pitchFamily="49" charset="0"/>
              <a:buChar char="o"/>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Weiterreichen der Aufträge an Sub-Lieferanten </a:t>
            </a:r>
            <a:r>
              <a:rPr lang="de-DE" altLang="de-DE" sz="20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a:t>
            </a:r>
          </a:p>
          <a:p>
            <a:pPr eaLnBrk="1" hangingPunct="1">
              <a:spcBef>
                <a:spcPts val="450"/>
              </a:spcBef>
              <a:buSzPct val="75000"/>
              <a:buFont typeface="Arial" panose="020B0604020202020204" pitchFamily="34" charset="0"/>
              <a:buChar char="•"/>
              <a:defRPr/>
            </a:pPr>
            <a:endParaRPr lang="de-DE" altLang="de-DE" sz="2000" b="1"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50180"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13</a:t>
            </a:r>
            <a:endParaRPr lang="de-DE" altLang="de-DE" b="1">
              <a:solidFill>
                <a:srgbClr val="FFFFFF"/>
              </a:solidFill>
              <a:latin typeface="Calibri" panose="020F0502020204030204" pitchFamily="34" charset="0"/>
            </a:endParaRPr>
          </a:p>
        </p:txBody>
      </p:sp>
      <p:sp>
        <p:nvSpPr>
          <p:cNvPr id="50181"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75000"/>
            </a:pPr>
            <a:r>
              <a:rPr lang="de-DE" altLang="de-DE" sz="2000" b="1">
                <a:solidFill>
                  <a:srgbClr val="FFFFFF"/>
                </a:solidFill>
                <a:latin typeface="Calibri" panose="020F0502020204030204" pitchFamily="34" charset="0"/>
              </a:rPr>
              <a:t>14</a:t>
            </a:r>
            <a:endParaRPr lang="de-DE" altLang="de-DE" b="1">
              <a:solidFill>
                <a:srgbClr val="FFFFFF"/>
              </a:solidFill>
              <a:latin typeface="Calibri" panose="020F0502020204030204" pitchFamily="34" charset="0"/>
            </a:endParaRPr>
          </a:p>
        </p:txBody>
      </p:sp>
      <p:sp>
        <p:nvSpPr>
          <p:cNvPr id="52227" name="Text Box 4"/>
          <p:cNvSpPr txBox="1">
            <a:spLocks noChangeArrowheads="1"/>
          </p:cNvSpPr>
          <p:nvPr/>
        </p:nvSpPr>
        <p:spPr bwMode="auto">
          <a:xfrm>
            <a:off x="914400" y="7620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2060"/>
                </a:solidFill>
                <a:latin typeface="Calibri" panose="020F0502020204030204" pitchFamily="34" charset="0"/>
              </a:rPr>
              <a:t>Auswirkungen der Einkaufspraxis von Unternehmen auf die Zulieferer</a:t>
            </a:r>
          </a:p>
        </p:txBody>
      </p:sp>
      <p:sp>
        <p:nvSpPr>
          <p:cNvPr id="52228" name="Text Box 5"/>
          <p:cNvSpPr txBox="1">
            <a:spLocks noChangeArrowheads="1"/>
          </p:cNvSpPr>
          <p:nvPr/>
        </p:nvSpPr>
        <p:spPr bwMode="auto">
          <a:xfrm>
            <a:off x="895350" y="2060575"/>
            <a:ext cx="80010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2900" indent="-339725">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MS PGothic" panose="020B0600070205080204" pitchFamily="34" charset="-128"/>
              </a:defRPr>
            </a:lvl1pPr>
            <a:lvl2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MS PGothic" panose="020B0600070205080204" pitchFamily="34" charset="-128"/>
              </a:defRPr>
            </a:lvl2pPr>
            <a:lvl3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MS PGothic" panose="020B0600070205080204" pitchFamily="34" charset="-128"/>
              </a:defRPr>
            </a:lvl3pPr>
            <a:lvl4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MS PGothic" panose="020B0600070205080204" pitchFamily="34" charset="-128"/>
              </a:defRPr>
            </a:lvl4pPr>
            <a:lvl5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325"/>
              </a:spcBef>
              <a:buSzPct val="75000"/>
            </a:pPr>
            <a:r>
              <a:rPr lang="de-DE" altLang="de-DE" sz="1800" b="1">
                <a:solidFill>
                  <a:srgbClr val="C00000"/>
                </a:solidFill>
                <a:latin typeface="Calibri" panose="020F0502020204030204" pitchFamily="34" charset="0"/>
              </a:rPr>
              <a:t>Einzelhandel/		Einkaufspraktiken		Arbeitsbedingungen</a:t>
            </a:r>
          </a:p>
          <a:p>
            <a:pPr eaLnBrk="1" hangingPunct="1">
              <a:spcBef>
                <a:spcPts val="325"/>
              </a:spcBef>
              <a:buSzPct val="75000"/>
            </a:pPr>
            <a:r>
              <a:rPr lang="de-DE" altLang="de-DE" sz="1800" b="1">
                <a:solidFill>
                  <a:srgbClr val="C00000"/>
                </a:solidFill>
                <a:latin typeface="Calibri" panose="020F0502020204030204" pitchFamily="34" charset="0"/>
              </a:rPr>
              <a:t>Konsumverhalten</a:t>
            </a:r>
          </a:p>
        </p:txBody>
      </p:sp>
      <p:sp>
        <p:nvSpPr>
          <p:cNvPr id="35845" name="AutoShape 6"/>
          <p:cNvSpPr>
            <a:spLocks noChangeArrowheads="1"/>
          </p:cNvSpPr>
          <p:nvPr/>
        </p:nvSpPr>
        <p:spPr bwMode="auto">
          <a:xfrm>
            <a:off x="795338" y="5470525"/>
            <a:ext cx="2519362" cy="576263"/>
          </a:xfrm>
          <a:prstGeom prst="roundRect">
            <a:avLst>
              <a:gd name="adj" fmla="val 16667"/>
            </a:avLst>
          </a:prstGeom>
          <a:gradFill rotWithShape="0">
            <a:gsLst>
              <a:gs pos="0">
                <a:srgbClr val="45567A"/>
              </a:gs>
              <a:gs pos="100000">
                <a:srgbClr val="002C63"/>
              </a:gs>
            </a:gsLst>
            <a:lin ang="5400000" scaled="1"/>
          </a:gradFill>
          <a:ln>
            <a:noFill/>
          </a:ln>
          <a:effectLst>
            <a:outerShdw blurRad="63500" dist="19080" dir="5400000" algn="ctr" rotWithShape="0">
              <a:srgbClr val="000000">
                <a:alpha val="63019"/>
              </a:srgbClr>
            </a:outerShdw>
          </a:effectLst>
        </p:spPr>
        <p:txBody>
          <a:bodyPr wrap="none" lIns="90000" tIns="45000" rIns="90000" bIns="45000" anchor="ctr"/>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1600" b="1" dirty="0">
                <a:solidFill>
                  <a:srgbClr val="DDDDDD"/>
                </a:solidFill>
                <a:latin typeface="Calibri" panose="020F0502020204030204" pitchFamily="34" charset="0"/>
                <a:ea typeface="MS PGothic" charset="0"/>
                <a:cs typeface="Calibri" panose="020F0502020204030204" pitchFamily="34" charset="0"/>
              </a:rPr>
              <a:t>Industrie reagiert auf </a:t>
            </a:r>
          </a:p>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1600" b="1" dirty="0">
                <a:solidFill>
                  <a:srgbClr val="DDDDDD"/>
                </a:solidFill>
                <a:latin typeface="Calibri" panose="020F0502020204030204" pitchFamily="34" charset="0"/>
                <a:ea typeface="MS PGothic" charset="0"/>
                <a:cs typeface="Calibri" panose="020F0502020204030204" pitchFamily="34" charset="0"/>
              </a:rPr>
              <a:t>wechselnde Nachfrage </a:t>
            </a:r>
          </a:p>
        </p:txBody>
      </p:sp>
      <p:sp>
        <p:nvSpPr>
          <p:cNvPr id="35846" name="AutoShape 7"/>
          <p:cNvSpPr>
            <a:spLocks noChangeArrowheads="1"/>
          </p:cNvSpPr>
          <p:nvPr/>
        </p:nvSpPr>
        <p:spPr bwMode="auto">
          <a:xfrm>
            <a:off x="795338" y="4256088"/>
            <a:ext cx="2519362" cy="576262"/>
          </a:xfrm>
          <a:prstGeom prst="roundRect">
            <a:avLst>
              <a:gd name="adj" fmla="val 16667"/>
            </a:avLst>
          </a:prstGeom>
          <a:gradFill rotWithShape="0">
            <a:gsLst>
              <a:gs pos="0">
                <a:srgbClr val="45567A"/>
              </a:gs>
              <a:gs pos="100000">
                <a:srgbClr val="002C63"/>
              </a:gs>
            </a:gsLst>
            <a:lin ang="5400000" scaled="1"/>
          </a:gradFill>
          <a:ln>
            <a:noFill/>
          </a:ln>
          <a:effectLst>
            <a:outerShdw blurRad="63500" dist="19080" dir="5400000" algn="ctr" rotWithShape="0">
              <a:srgbClr val="000000">
                <a:alpha val="63019"/>
              </a:srgbClr>
            </a:outerShdw>
          </a:effectLst>
        </p:spPr>
        <p:txBody>
          <a:bodyPr wrap="none" lIns="90000" tIns="45000" rIns="90000" bIns="45000" anchor="ctr"/>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1600" b="1" dirty="0">
                <a:solidFill>
                  <a:srgbClr val="DDDDDD"/>
                </a:solidFill>
                <a:latin typeface="Calibri" panose="020F0502020204030204" pitchFamily="34" charset="0"/>
                <a:ea typeface="MS PGothic" charset="0"/>
                <a:cs typeface="Calibri" panose="020F0502020204030204" pitchFamily="34" charset="0"/>
              </a:rPr>
              <a:t>schnell wechselnde Mode</a:t>
            </a:r>
          </a:p>
        </p:txBody>
      </p:sp>
      <p:sp>
        <p:nvSpPr>
          <p:cNvPr id="35847" name="AutoShape 8"/>
          <p:cNvSpPr>
            <a:spLocks noChangeArrowheads="1"/>
          </p:cNvSpPr>
          <p:nvPr/>
        </p:nvSpPr>
        <p:spPr bwMode="auto">
          <a:xfrm>
            <a:off x="795338" y="3076575"/>
            <a:ext cx="2519362" cy="576263"/>
          </a:xfrm>
          <a:prstGeom prst="roundRect">
            <a:avLst>
              <a:gd name="adj" fmla="val 16667"/>
            </a:avLst>
          </a:prstGeom>
          <a:gradFill rotWithShape="0">
            <a:gsLst>
              <a:gs pos="0">
                <a:srgbClr val="45567A"/>
              </a:gs>
              <a:gs pos="100000">
                <a:srgbClr val="002C63"/>
              </a:gs>
            </a:gsLst>
            <a:lin ang="5400000" scaled="1"/>
          </a:gradFill>
          <a:ln>
            <a:noFill/>
          </a:ln>
          <a:effectLst>
            <a:outerShdw blurRad="63500" dist="19080" dir="5400000" algn="ctr" rotWithShape="0">
              <a:srgbClr val="000000">
                <a:alpha val="63019"/>
              </a:srgbClr>
            </a:outerShdw>
          </a:effectLst>
        </p:spPr>
        <p:txBody>
          <a:bodyPr wrap="none" lIns="90000" tIns="45000" rIns="90000" bIns="45000" anchor="ctr"/>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1600" b="1" dirty="0">
                <a:solidFill>
                  <a:srgbClr val="DDDDDD"/>
                </a:solidFill>
                <a:latin typeface="Calibri" panose="020F0502020204030204" pitchFamily="34" charset="0"/>
                <a:ea typeface="MS PGothic" charset="0"/>
                <a:cs typeface="Calibri" panose="020F0502020204030204" pitchFamily="34" charset="0"/>
              </a:rPr>
              <a:t>sinkende Preise im Einkauf</a:t>
            </a:r>
          </a:p>
        </p:txBody>
      </p:sp>
      <p:sp>
        <p:nvSpPr>
          <p:cNvPr id="35848" name="AutoShape 9"/>
          <p:cNvSpPr>
            <a:spLocks noChangeArrowheads="1"/>
          </p:cNvSpPr>
          <p:nvPr/>
        </p:nvSpPr>
        <p:spPr bwMode="auto">
          <a:xfrm>
            <a:off x="6946900" y="4260850"/>
            <a:ext cx="2165350" cy="576263"/>
          </a:xfrm>
          <a:prstGeom prst="roundRect">
            <a:avLst>
              <a:gd name="adj" fmla="val 16667"/>
            </a:avLst>
          </a:prstGeom>
          <a:gradFill rotWithShape="0">
            <a:gsLst>
              <a:gs pos="0">
                <a:srgbClr val="45567A"/>
              </a:gs>
              <a:gs pos="100000">
                <a:srgbClr val="002C63"/>
              </a:gs>
            </a:gsLst>
            <a:lin ang="5400000" scaled="1"/>
          </a:gradFill>
          <a:ln>
            <a:noFill/>
          </a:ln>
          <a:effectLst>
            <a:outerShdw blurRad="63500" dist="19080" dir="5400000" algn="ctr" rotWithShape="0">
              <a:srgbClr val="000000">
                <a:alpha val="63019"/>
              </a:srgbClr>
            </a:outerShdw>
          </a:effectLst>
        </p:spPr>
        <p:txBody>
          <a:bodyPr wrap="none" lIns="90000" tIns="45000" rIns="90000" bIns="450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SzPct val="100000"/>
              <a:defRPr/>
            </a:pPr>
            <a:r>
              <a:rPr lang="de-DE" altLang="de-DE" sz="1600" b="1" dirty="0">
                <a:solidFill>
                  <a:srgbClr val="DDDDDD"/>
                </a:solidFill>
                <a:latin typeface="Calibri" panose="020F0502020204030204" pitchFamily="34" charset="0"/>
                <a:cs typeface="Calibri" panose="020F0502020204030204" pitchFamily="34" charset="0"/>
              </a:rPr>
              <a:t>mehr Überstunden</a:t>
            </a:r>
          </a:p>
        </p:txBody>
      </p:sp>
      <p:sp>
        <p:nvSpPr>
          <p:cNvPr id="35849" name="AutoShape 10"/>
          <p:cNvSpPr>
            <a:spLocks noChangeArrowheads="1"/>
          </p:cNvSpPr>
          <p:nvPr/>
        </p:nvSpPr>
        <p:spPr bwMode="auto">
          <a:xfrm>
            <a:off x="6946900" y="3095625"/>
            <a:ext cx="2165350" cy="576263"/>
          </a:xfrm>
          <a:prstGeom prst="roundRect">
            <a:avLst>
              <a:gd name="adj" fmla="val 16667"/>
            </a:avLst>
          </a:prstGeom>
          <a:gradFill rotWithShape="0">
            <a:gsLst>
              <a:gs pos="0">
                <a:srgbClr val="45567A"/>
              </a:gs>
              <a:gs pos="100000">
                <a:srgbClr val="002C63"/>
              </a:gs>
            </a:gsLst>
            <a:lin ang="5400000" scaled="1"/>
          </a:gradFill>
          <a:ln>
            <a:noFill/>
          </a:ln>
          <a:effectLst>
            <a:outerShdw blurRad="63500" dist="19080" dir="5400000" algn="ctr" rotWithShape="0">
              <a:srgbClr val="000000">
                <a:alpha val="63019"/>
              </a:srgbClr>
            </a:outerShdw>
          </a:effectLst>
        </p:spPr>
        <p:txBody>
          <a:bodyPr wrap="none" lIns="90000" tIns="45000" rIns="90000" bIns="450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SzPct val="100000"/>
              <a:defRPr/>
            </a:pPr>
            <a:r>
              <a:rPr lang="de-DE" altLang="de-DE" sz="1600" b="1" dirty="0">
                <a:solidFill>
                  <a:srgbClr val="DDDDDD"/>
                </a:solidFill>
                <a:latin typeface="Calibri" panose="020F0502020204030204" pitchFamily="34" charset="0"/>
                <a:cs typeface="Calibri" panose="020F0502020204030204" pitchFamily="34" charset="0"/>
              </a:rPr>
              <a:t>niedrige Löhne</a:t>
            </a:r>
          </a:p>
        </p:txBody>
      </p:sp>
      <p:sp>
        <p:nvSpPr>
          <p:cNvPr id="35850" name="AutoShape 11"/>
          <p:cNvSpPr>
            <a:spLocks noChangeArrowheads="1"/>
          </p:cNvSpPr>
          <p:nvPr/>
        </p:nvSpPr>
        <p:spPr bwMode="auto">
          <a:xfrm>
            <a:off x="6948488" y="5470525"/>
            <a:ext cx="2163762" cy="576263"/>
          </a:xfrm>
          <a:prstGeom prst="roundRect">
            <a:avLst>
              <a:gd name="adj" fmla="val 16667"/>
            </a:avLst>
          </a:prstGeom>
          <a:gradFill rotWithShape="0">
            <a:gsLst>
              <a:gs pos="0">
                <a:srgbClr val="45567A"/>
              </a:gs>
              <a:gs pos="100000">
                <a:srgbClr val="002C63"/>
              </a:gs>
            </a:gsLst>
            <a:lin ang="5400000" scaled="1"/>
          </a:gradFill>
          <a:ln>
            <a:noFill/>
          </a:ln>
          <a:effectLst>
            <a:outerShdw blurRad="63500" dist="19080" dir="5400000" algn="ctr" rotWithShape="0">
              <a:srgbClr val="000000">
                <a:alpha val="63019"/>
              </a:srgbClr>
            </a:outerShdw>
          </a:effectLst>
        </p:spPr>
        <p:txBody>
          <a:bodyPr wrap="none" lIns="90000" tIns="45000" rIns="90000" bIns="45000" anchor="ctr"/>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1600" b="1" dirty="0">
                <a:solidFill>
                  <a:srgbClr val="DDDDDD"/>
                </a:solidFill>
                <a:latin typeface="Calibri" panose="020F0502020204030204" pitchFamily="34" charset="0"/>
                <a:ea typeface="MS PGothic" charset="0"/>
                <a:cs typeface="Calibri" panose="020F0502020204030204" pitchFamily="34" charset="0"/>
              </a:rPr>
              <a:t>mehr </a:t>
            </a:r>
            <a:r>
              <a:rPr lang="de-DE" sz="1600" b="1" dirty="0" err="1">
                <a:solidFill>
                  <a:srgbClr val="DDDDDD"/>
                </a:solidFill>
                <a:latin typeface="Calibri" panose="020F0502020204030204" pitchFamily="34" charset="0"/>
                <a:ea typeface="MS PGothic" charset="0"/>
                <a:cs typeface="Calibri" panose="020F0502020204030204" pitchFamily="34" charset="0"/>
              </a:rPr>
              <a:t>Subcontracting</a:t>
            </a:r>
            <a:endParaRPr lang="de-DE" sz="1600" b="1" dirty="0">
              <a:solidFill>
                <a:srgbClr val="DDDDDD"/>
              </a:solidFill>
              <a:latin typeface="Calibri" panose="020F0502020204030204" pitchFamily="34" charset="0"/>
              <a:ea typeface="MS PGothic" charset="0"/>
              <a:cs typeface="Calibri" panose="020F0502020204030204" pitchFamily="34" charset="0"/>
            </a:endParaRPr>
          </a:p>
        </p:txBody>
      </p:sp>
      <p:sp>
        <p:nvSpPr>
          <p:cNvPr id="35851" name="AutoShape 12"/>
          <p:cNvSpPr>
            <a:spLocks noChangeArrowheads="1"/>
          </p:cNvSpPr>
          <p:nvPr/>
        </p:nvSpPr>
        <p:spPr bwMode="auto">
          <a:xfrm>
            <a:off x="3827463" y="3084513"/>
            <a:ext cx="2519362" cy="576262"/>
          </a:xfrm>
          <a:prstGeom prst="roundRect">
            <a:avLst>
              <a:gd name="adj" fmla="val 16667"/>
            </a:avLst>
          </a:prstGeom>
          <a:gradFill rotWithShape="0">
            <a:gsLst>
              <a:gs pos="0">
                <a:srgbClr val="45567A"/>
              </a:gs>
              <a:gs pos="100000">
                <a:srgbClr val="002C63"/>
              </a:gs>
            </a:gsLst>
            <a:lin ang="5400000" scaled="1"/>
          </a:gradFill>
          <a:ln>
            <a:noFill/>
          </a:ln>
          <a:effectLst>
            <a:outerShdw blurRad="63500" dist="19080" dir="5400000" algn="ctr" rotWithShape="0">
              <a:srgbClr val="000000">
                <a:alpha val="63019"/>
              </a:srgbClr>
            </a:outerShdw>
          </a:effectLst>
        </p:spPr>
        <p:txBody>
          <a:bodyPr wrap="none" lIns="90000" tIns="45000" rIns="90000" bIns="450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defRPr/>
            </a:pPr>
            <a:r>
              <a:rPr lang="de-DE" altLang="de-DE" sz="1600" b="1" dirty="0">
                <a:solidFill>
                  <a:srgbClr val="DDDDDD"/>
                </a:solidFill>
                <a:latin typeface="Calibri" panose="020F0502020204030204" pitchFamily="34" charset="0"/>
                <a:cs typeface="Calibri" panose="020F0502020204030204" pitchFamily="34" charset="0"/>
              </a:rPr>
              <a:t>  sinkende Stückpreise</a:t>
            </a:r>
          </a:p>
        </p:txBody>
      </p:sp>
      <p:sp>
        <p:nvSpPr>
          <p:cNvPr id="35852" name="AutoShape 13"/>
          <p:cNvSpPr>
            <a:spLocks noChangeArrowheads="1"/>
          </p:cNvSpPr>
          <p:nvPr/>
        </p:nvSpPr>
        <p:spPr bwMode="auto">
          <a:xfrm>
            <a:off x="3854450" y="5478463"/>
            <a:ext cx="2492375" cy="574675"/>
          </a:xfrm>
          <a:prstGeom prst="roundRect">
            <a:avLst>
              <a:gd name="adj" fmla="val 16667"/>
            </a:avLst>
          </a:prstGeom>
          <a:gradFill rotWithShape="0">
            <a:gsLst>
              <a:gs pos="0">
                <a:srgbClr val="45567A"/>
              </a:gs>
              <a:gs pos="100000">
                <a:srgbClr val="002C63"/>
              </a:gs>
            </a:gsLst>
            <a:lin ang="5400000" scaled="1"/>
          </a:gradFill>
          <a:ln>
            <a:noFill/>
          </a:ln>
          <a:effectLst>
            <a:outerShdw blurRad="63500" dist="19080" dir="5400000" algn="ctr" rotWithShape="0">
              <a:srgbClr val="000000">
                <a:alpha val="63019"/>
              </a:srgbClr>
            </a:outerShdw>
          </a:effectLst>
        </p:spPr>
        <p:txBody>
          <a:bodyPr wrap="none" lIns="90000" tIns="45000" rIns="90000" bIns="450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SzPct val="100000"/>
              <a:defRPr/>
            </a:pPr>
            <a:r>
              <a:rPr lang="de-DE" altLang="de-DE" sz="1600" b="1" dirty="0">
                <a:solidFill>
                  <a:srgbClr val="DDDDDD"/>
                </a:solidFill>
                <a:latin typeface="Calibri" panose="020F0502020204030204" pitchFamily="34" charset="0"/>
                <a:cs typeface="Calibri" panose="020F0502020204030204" pitchFamily="34" charset="0"/>
              </a:rPr>
              <a:t>größere Unsicherheiten </a:t>
            </a:r>
          </a:p>
        </p:txBody>
      </p:sp>
      <p:sp>
        <p:nvSpPr>
          <p:cNvPr id="35853" name="AutoShape 14"/>
          <p:cNvSpPr>
            <a:spLocks noChangeArrowheads="1"/>
          </p:cNvSpPr>
          <p:nvPr/>
        </p:nvSpPr>
        <p:spPr bwMode="auto">
          <a:xfrm>
            <a:off x="3852863" y="3811588"/>
            <a:ext cx="2493962" cy="1511300"/>
          </a:xfrm>
          <a:prstGeom prst="roundRect">
            <a:avLst>
              <a:gd name="adj" fmla="val 16667"/>
            </a:avLst>
          </a:prstGeom>
          <a:gradFill rotWithShape="0">
            <a:gsLst>
              <a:gs pos="0">
                <a:srgbClr val="45567A"/>
              </a:gs>
              <a:gs pos="100000">
                <a:srgbClr val="002C63"/>
              </a:gs>
            </a:gsLst>
            <a:lin ang="5400000" scaled="1"/>
          </a:gradFill>
          <a:ln>
            <a:noFill/>
          </a:ln>
          <a:effectLst>
            <a:outerShdw blurRad="63500" dist="19080" dir="5400000" algn="ctr" rotWithShape="0">
              <a:srgbClr val="000000">
                <a:alpha val="63019"/>
              </a:srgbClr>
            </a:outerShdw>
          </a:effectLst>
        </p:spPr>
        <p:txBody>
          <a:bodyPr wrap="none" lIns="90000" tIns="45000" rIns="90000" bIns="450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150000"/>
              </a:lnSpc>
              <a:buSzPct val="100000"/>
              <a:defRPr/>
            </a:pPr>
            <a:r>
              <a:rPr lang="de-DE" altLang="de-DE" sz="1600" b="1" dirty="0">
                <a:solidFill>
                  <a:srgbClr val="DDDDDD"/>
                </a:solidFill>
                <a:latin typeface="Calibri" panose="020F0502020204030204" pitchFamily="34" charset="0"/>
                <a:cs typeface="Calibri" panose="020F0502020204030204" pitchFamily="34" charset="0"/>
              </a:rPr>
              <a:t>   Risiko wird an Zulieferer</a:t>
            </a:r>
          </a:p>
          <a:p>
            <a:pPr eaLnBrk="1" hangingPunct="1">
              <a:buSzPct val="100000"/>
              <a:defRPr/>
            </a:pPr>
            <a:r>
              <a:rPr lang="de-DE" altLang="de-DE" sz="1600" b="1" dirty="0">
                <a:solidFill>
                  <a:srgbClr val="DDDDDD"/>
                </a:solidFill>
                <a:latin typeface="Calibri" panose="020F0502020204030204" pitchFamily="34" charset="0"/>
                <a:cs typeface="Calibri" panose="020F0502020204030204" pitchFamily="34" charset="0"/>
              </a:rPr>
              <a:t>   abgegeben</a:t>
            </a:r>
          </a:p>
          <a:p>
            <a:pPr eaLnBrk="1" hangingPunct="1">
              <a:lnSpc>
                <a:spcPct val="150000"/>
              </a:lnSpc>
              <a:buSzPct val="100000"/>
              <a:defRPr/>
            </a:pPr>
            <a:r>
              <a:rPr lang="de-DE" altLang="de-DE" sz="1600" b="1" dirty="0">
                <a:solidFill>
                  <a:srgbClr val="DDDDDD"/>
                </a:solidFill>
                <a:latin typeface="Calibri" panose="020F0502020204030204" pitchFamily="34" charset="0"/>
                <a:cs typeface="Calibri" panose="020F0502020204030204" pitchFamily="34" charset="0"/>
              </a:rPr>
              <a:t>   kleinere Aufträge</a:t>
            </a:r>
          </a:p>
          <a:p>
            <a:pPr eaLnBrk="1" hangingPunct="1">
              <a:lnSpc>
                <a:spcPct val="150000"/>
              </a:lnSpc>
              <a:buSzPct val="100000"/>
              <a:defRPr/>
            </a:pPr>
            <a:r>
              <a:rPr lang="de-DE" altLang="de-DE" sz="1600" b="1" dirty="0">
                <a:solidFill>
                  <a:srgbClr val="DDDDDD"/>
                </a:solidFill>
                <a:latin typeface="Calibri" panose="020F0502020204030204" pitchFamily="34" charset="0"/>
                <a:cs typeface="Calibri" panose="020F0502020204030204" pitchFamily="34" charset="0"/>
              </a:rPr>
              <a:t>   kürzere Lieferfristen</a:t>
            </a:r>
          </a:p>
        </p:txBody>
      </p:sp>
      <p:sp>
        <p:nvSpPr>
          <p:cNvPr id="52238" name="AutoShape 15"/>
          <p:cNvSpPr>
            <a:spLocks noChangeArrowheads="1"/>
          </p:cNvSpPr>
          <p:nvPr/>
        </p:nvSpPr>
        <p:spPr bwMode="auto">
          <a:xfrm>
            <a:off x="3344863" y="3267075"/>
            <a:ext cx="479425" cy="215900"/>
          </a:xfrm>
          <a:prstGeom prst="rightArrow">
            <a:avLst>
              <a:gd name="adj1" fmla="val 50000"/>
              <a:gd name="adj2" fmla="val 58270"/>
            </a:avLst>
          </a:prstGeom>
          <a:solidFill>
            <a:srgbClr val="729FCF"/>
          </a:solidFill>
          <a:ln w="9360" cap="sq">
            <a:solidFill>
              <a:srgbClr val="3465A4"/>
            </a:solidFill>
            <a:round/>
            <a:headEnd/>
            <a:tailEnd/>
          </a:ln>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52239" name="AutoShape 16"/>
          <p:cNvSpPr>
            <a:spLocks noChangeArrowheads="1"/>
          </p:cNvSpPr>
          <p:nvPr/>
        </p:nvSpPr>
        <p:spPr bwMode="auto">
          <a:xfrm>
            <a:off x="3344863" y="4464050"/>
            <a:ext cx="503237" cy="215900"/>
          </a:xfrm>
          <a:prstGeom prst="rightArrow">
            <a:avLst>
              <a:gd name="adj1" fmla="val 50000"/>
              <a:gd name="adj2" fmla="val 58272"/>
            </a:avLst>
          </a:prstGeom>
          <a:solidFill>
            <a:srgbClr val="729FCF"/>
          </a:solidFill>
          <a:ln w="9360" cap="sq">
            <a:solidFill>
              <a:srgbClr val="3465A4"/>
            </a:solidFill>
            <a:round/>
            <a:headEnd/>
            <a:tailEnd/>
          </a:ln>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52240" name="AutoShape 17"/>
          <p:cNvSpPr>
            <a:spLocks noChangeArrowheads="1"/>
          </p:cNvSpPr>
          <p:nvPr/>
        </p:nvSpPr>
        <p:spPr bwMode="auto">
          <a:xfrm>
            <a:off x="3344863" y="5661025"/>
            <a:ext cx="503237" cy="215900"/>
          </a:xfrm>
          <a:prstGeom prst="rightArrow">
            <a:avLst>
              <a:gd name="adj1" fmla="val 50000"/>
              <a:gd name="adj2" fmla="val 58272"/>
            </a:avLst>
          </a:prstGeom>
          <a:solidFill>
            <a:srgbClr val="729FCF"/>
          </a:solidFill>
          <a:ln w="9360" cap="sq">
            <a:solidFill>
              <a:srgbClr val="3465A4"/>
            </a:solidFill>
            <a:round/>
            <a:headEnd/>
            <a:tailEnd/>
          </a:ln>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52241" name="AutoShape 18"/>
          <p:cNvSpPr>
            <a:spLocks noChangeArrowheads="1"/>
          </p:cNvSpPr>
          <p:nvPr/>
        </p:nvSpPr>
        <p:spPr bwMode="auto">
          <a:xfrm>
            <a:off x="6394450" y="3275013"/>
            <a:ext cx="503238" cy="215900"/>
          </a:xfrm>
          <a:prstGeom prst="rightArrow">
            <a:avLst>
              <a:gd name="adj1" fmla="val 50000"/>
              <a:gd name="adj2" fmla="val 58272"/>
            </a:avLst>
          </a:prstGeom>
          <a:solidFill>
            <a:srgbClr val="729FCF"/>
          </a:solidFill>
          <a:ln w="9360" cap="sq">
            <a:solidFill>
              <a:srgbClr val="3465A4"/>
            </a:solidFill>
            <a:round/>
            <a:headEnd/>
            <a:tailEnd/>
          </a:ln>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52242" name="AutoShape 19"/>
          <p:cNvSpPr>
            <a:spLocks noChangeArrowheads="1"/>
          </p:cNvSpPr>
          <p:nvPr/>
        </p:nvSpPr>
        <p:spPr bwMode="auto">
          <a:xfrm>
            <a:off x="6394450" y="4437063"/>
            <a:ext cx="490538" cy="215900"/>
          </a:xfrm>
          <a:prstGeom prst="rightArrow">
            <a:avLst>
              <a:gd name="adj1" fmla="val 50000"/>
              <a:gd name="adj2" fmla="val 58369"/>
            </a:avLst>
          </a:prstGeom>
          <a:solidFill>
            <a:srgbClr val="729FCF"/>
          </a:solidFill>
          <a:ln w="9360" cap="sq">
            <a:solidFill>
              <a:srgbClr val="3465A4"/>
            </a:solidFill>
            <a:round/>
            <a:headEnd/>
            <a:tailEnd/>
          </a:ln>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52243" name="AutoShape 20"/>
          <p:cNvSpPr>
            <a:spLocks noChangeArrowheads="1"/>
          </p:cNvSpPr>
          <p:nvPr/>
        </p:nvSpPr>
        <p:spPr bwMode="auto">
          <a:xfrm>
            <a:off x="6381750" y="5651500"/>
            <a:ext cx="503238" cy="215900"/>
          </a:xfrm>
          <a:prstGeom prst="rightArrow">
            <a:avLst>
              <a:gd name="adj1" fmla="val 50000"/>
              <a:gd name="adj2" fmla="val 58272"/>
            </a:avLst>
          </a:prstGeom>
          <a:solidFill>
            <a:srgbClr val="729FCF"/>
          </a:solidFill>
          <a:ln w="9360" cap="sq">
            <a:solidFill>
              <a:srgbClr val="3465A4"/>
            </a:solidFill>
            <a:round/>
            <a:headEnd/>
            <a:tailEnd/>
          </a:ln>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52244" name="AutoShape 21"/>
          <p:cNvSpPr>
            <a:spLocks noChangeArrowheads="1"/>
          </p:cNvSpPr>
          <p:nvPr/>
        </p:nvSpPr>
        <p:spPr bwMode="auto">
          <a:xfrm>
            <a:off x="7921625" y="3740150"/>
            <a:ext cx="215900" cy="431800"/>
          </a:xfrm>
          <a:prstGeom prst="upArrow">
            <a:avLst>
              <a:gd name="adj1" fmla="val 50000"/>
              <a:gd name="adj2" fmla="val 50000"/>
            </a:avLst>
          </a:prstGeom>
          <a:solidFill>
            <a:srgbClr val="729FCF"/>
          </a:solidFill>
          <a:ln w="9360" cap="sq">
            <a:solidFill>
              <a:srgbClr val="3465A4"/>
            </a:solidFill>
            <a:round/>
            <a:headEnd/>
            <a:tailEnd/>
          </a:ln>
        </p:spPr>
        <p:txBody>
          <a:bodyPr wrap="none" lIns="90000" tIns="45000" rIns="90000" bIns="450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SzPct val="100000"/>
            </a:pPr>
            <a:endParaRPr lang="de-DE" altLang="de-DE" sz="1600">
              <a:solidFill>
                <a:srgbClr val="002060"/>
              </a:solidFill>
              <a:latin typeface="Calibri" panose="020F0502020204030204" pitchFamily="34" charset="0"/>
            </a:endParaRPr>
          </a:p>
        </p:txBody>
      </p:sp>
      <p:sp>
        <p:nvSpPr>
          <p:cNvPr id="52245" name="Textfeld 1"/>
          <p:cNvSpPr txBox="1">
            <a:spLocks noChangeArrowheads="1"/>
          </p:cNvSpPr>
          <p:nvPr/>
        </p:nvSpPr>
        <p:spPr bwMode="auto">
          <a:xfrm>
            <a:off x="7431088" y="3827463"/>
            <a:ext cx="187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b="1">
                <a:solidFill>
                  <a:srgbClr val="002060"/>
                </a:solidFill>
                <a:latin typeface="Calibri" panose="020F0502020204030204" pitchFamily="34" charset="0"/>
              </a:rPr>
              <a:t>wenn unbezahlt</a:t>
            </a:r>
          </a:p>
        </p:txBody>
      </p:sp>
      <p:sp>
        <p:nvSpPr>
          <p:cNvPr id="52246" name="Fußzeilenplatzhalter 1"/>
          <p:cNvSpPr>
            <a:spLocks noGrp="1"/>
          </p:cNvSpPr>
          <p:nvPr>
            <p:ph type="ftr" sz="quarter" idx="11"/>
          </p:nvPr>
        </p:nvSpPr>
        <p:spPr>
          <a:xfrm>
            <a:off x="6249988" y="6035675"/>
            <a:ext cx="2894012" cy="823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914400" y="1181100"/>
            <a:ext cx="80010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
            </a:r>
            <a:b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Arbeitsrechtsverletzungen in den Produktionsländern</a:t>
            </a:r>
          </a:p>
          <a:p>
            <a:pPr algn="ctr" eaLnBrk="1" hangingPunct="1">
              <a:lnSpc>
                <a:spcPct val="90000"/>
              </a:lnSpc>
              <a:buSzPct val="100000"/>
            </a:pPr>
            <a:r>
              <a:rPr lang="de-DE" altLang="de-DE" b="1">
                <a:solidFill>
                  <a:srgbClr val="C00000"/>
                </a:solidFill>
                <a:latin typeface="Calibri" panose="020F0502020204030204" pitchFamily="34" charset="0"/>
                <a:ea typeface="Microsoft YaHei" panose="020B0503020204020204" pitchFamily="34" charset="-122"/>
                <a:cs typeface="Calibri" panose="020F0502020204030204" pitchFamily="34" charset="0"/>
              </a:rPr>
              <a:t>Beispiele für Arbeitsrechtsverletzungen in Bangladesch </a:t>
            </a:r>
          </a:p>
        </p:txBody>
      </p:sp>
      <p:sp>
        <p:nvSpPr>
          <p:cNvPr id="69635" name="Text Box 2"/>
          <p:cNvSpPr txBox="1">
            <a:spLocks noChangeArrowheads="1"/>
          </p:cNvSpPr>
          <p:nvPr/>
        </p:nvSpPr>
        <p:spPr bwMode="auto">
          <a:xfrm>
            <a:off x="914400" y="2362200"/>
            <a:ext cx="8001000" cy="4162425"/>
          </a:xfrm>
          <a:prstGeom prst="rect">
            <a:avLst/>
          </a:prstGeom>
          <a:noFill/>
          <a:ln>
            <a:noFill/>
          </a:ln>
          <a:effec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marL="287337" indent="-28575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erzwungene Überstunden/Zwangsarbeit</a:t>
            </a:r>
          </a:p>
          <a:p>
            <a:pPr marL="344487"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Gewerkschaftsunterdrückung</a:t>
            </a:r>
          </a:p>
          <a:p>
            <a:pPr marL="344487"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Frauendiskriminierung</a:t>
            </a:r>
          </a:p>
          <a:p>
            <a:pPr marL="344487"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verspätete Lohnzahlungen</a:t>
            </a:r>
          </a:p>
          <a:p>
            <a:pPr marL="344487"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intransparente Abrechnungen</a:t>
            </a:r>
          </a:p>
          <a:p>
            <a:pPr eaLnBrk="1" hangingPunct="1">
              <a:spcBef>
                <a:spcPts val="500"/>
              </a:spcBef>
              <a:buSzPct val="75000"/>
              <a:defRPr/>
            </a:pPr>
            <a:endParaRPr lang="de-DE" altLang="de-DE" dirty="0">
              <a:solidFill>
                <a:srgbClr val="003366"/>
              </a:solidFill>
              <a:latin typeface="Arial" panose="020B0604020202020204" pitchFamily="34" charset="0"/>
              <a:ea typeface="Microsoft YaHei" panose="020B0503020204020204" pitchFamily="34" charset="-122"/>
            </a:endParaRPr>
          </a:p>
        </p:txBody>
      </p:sp>
      <p:sp>
        <p:nvSpPr>
          <p:cNvPr id="54276"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15</a:t>
            </a:r>
          </a:p>
        </p:txBody>
      </p:sp>
      <p:pic>
        <p:nvPicPr>
          <p:cNvPr id="542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3644900"/>
            <a:ext cx="30765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endParaRPr lang="de-DE" altLang="de-DE" smtClean="0">
              <a:solidFill>
                <a:srgbClr val="002060"/>
              </a:solidFill>
              <a:latin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914400" y="1052513"/>
            <a:ext cx="80010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rPr>
              <a:t>Die Billiganbieter: Discounter</a:t>
            </a:r>
          </a:p>
          <a:p>
            <a:pPr algn="ctr" eaLnBrk="1" hangingPunct="1">
              <a:lnSpc>
                <a:spcPct val="90000"/>
              </a:lnSpc>
              <a:buSzPct val="100000"/>
            </a:pPr>
            <a:r>
              <a:rPr lang="de-DE" altLang="de-DE" b="1">
                <a:solidFill>
                  <a:srgbClr val="C00000"/>
                </a:solidFill>
                <a:latin typeface="Calibri" panose="020F0502020204030204" pitchFamily="34" charset="0"/>
                <a:ea typeface="Microsoft YaHei" panose="020B0503020204020204" pitchFamily="34" charset="-122"/>
                <a:cs typeface="Calibri" panose="020F0502020204030204" pitchFamily="34" charset="0"/>
              </a:rPr>
              <a:t>Das Discount-Konzept</a:t>
            </a:r>
          </a:p>
        </p:txBody>
      </p:sp>
      <p:sp>
        <p:nvSpPr>
          <p:cNvPr id="71683" name="Text Box 2"/>
          <p:cNvSpPr txBox="1">
            <a:spLocks noChangeArrowheads="1"/>
          </p:cNvSpPr>
          <p:nvPr/>
        </p:nvSpPr>
        <p:spPr bwMode="auto">
          <a:xfrm>
            <a:off x="895350" y="2349500"/>
            <a:ext cx="8001000" cy="3733800"/>
          </a:xfrm>
          <a:prstGeom prst="rect">
            <a:avLst/>
          </a:prstGeom>
          <a:noFill/>
          <a:ln>
            <a:noFill/>
          </a:ln>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9pPr>
          </a:lstStyle>
          <a:p>
            <a:pPr marL="285750" indent="-28575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begrenztes Sortiment</a:t>
            </a:r>
          </a:p>
          <a:p>
            <a:pPr marL="342900"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schnell drehende Produkte</a:t>
            </a:r>
          </a:p>
          <a:p>
            <a:pPr marL="342900"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Eigenmarken (versteckte Markenprodukte)</a:t>
            </a:r>
          </a:p>
          <a:p>
            <a:pPr marL="342900"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schmucklose Präsentation der Ware</a:t>
            </a:r>
          </a:p>
          <a:p>
            <a:pPr marL="342900"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wenig Kundenservice</a:t>
            </a:r>
          </a:p>
          <a:p>
            <a:pPr marL="342900"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wenig Personal – geringe Personalkosten</a:t>
            </a:r>
          </a:p>
          <a:p>
            <a:pPr marL="342900"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Kleidung kann bei Discountern nicht oder schlecht anprobiert werden, zumindest gibt es keine Umkleidekabinen</a:t>
            </a:r>
          </a:p>
        </p:txBody>
      </p:sp>
      <p:sp>
        <p:nvSpPr>
          <p:cNvPr id="56324"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16</a:t>
            </a:r>
            <a:endParaRPr lang="de-DE" altLang="de-DE" sz="2600" b="1">
              <a:solidFill>
                <a:srgbClr val="FFFFFF"/>
              </a:solidFill>
              <a:latin typeface="Calibri" panose="020F0502020204030204" pitchFamily="34" charset="0"/>
            </a:endParaRPr>
          </a:p>
        </p:txBody>
      </p:sp>
      <p:sp>
        <p:nvSpPr>
          <p:cNvPr id="56325"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rPr>
              <a:t>Die Billiganbieter: Discounter</a:t>
            </a:r>
          </a:p>
          <a:p>
            <a:pPr algn="ctr" eaLnBrk="1" hangingPunct="1">
              <a:lnSpc>
                <a:spcPct val="90000"/>
              </a:lnSpc>
              <a:buSzPct val="100000"/>
            </a:pPr>
            <a:r>
              <a:rPr lang="de-DE" altLang="de-DE" b="1">
                <a:solidFill>
                  <a:srgbClr val="C00000"/>
                </a:solidFill>
                <a:latin typeface="Calibri" panose="020F0502020204030204" pitchFamily="34" charset="0"/>
                <a:ea typeface="Microsoft YaHei" panose="020B0503020204020204" pitchFamily="34" charset="-122"/>
                <a:cs typeface="Calibri" panose="020F0502020204030204" pitchFamily="34" charset="0"/>
              </a:rPr>
              <a:t>Bedeutung für den Textilhandel in Deutschland</a:t>
            </a:r>
          </a:p>
        </p:txBody>
      </p:sp>
      <p:sp>
        <p:nvSpPr>
          <p:cNvPr id="73731" name="Text Box 2"/>
          <p:cNvSpPr txBox="1">
            <a:spLocks noChangeArrowheads="1"/>
          </p:cNvSpPr>
          <p:nvPr/>
        </p:nvSpPr>
        <p:spPr bwMode="auto">
          <a:xfrm>
            <a:off x="914400" y="2362200"/>
            <a:ext cx="8001000" cy="4090988"/>
          </a:xfrm>
          <a:prstGeom prst="rect">
            <a:avLst/>
          </a:prstGeom>
          <a:noFill/>
          <a:ln>
            <a:noFill/>
          </a:ln>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9pPr>
          </a:lstStyle>
          <a:p>
            <a:pPr marL="285750" indent="-285750" eaLnBrk="1" hangingPunct="1">
              <a:spcBef>
                <a:spcPts val="3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im Jahr 2011 kauften rund 52% der Deutschen häufig oder gelegentlich Kleidung beim Textildiscounter</a:t>
            </a:r>
          </a:p>
          <a:p>
            <a:pPr marL="342900" indent="-342900" algn="just" eaLnBrk="1" hangingPunct="1">
              <a:spcBef>
                <a:spcPts val="3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Marktanteil von Discountern im Textileinzelhandel ist in den letzten Jahren gestiegen</a:t>
            </a:r>
            <a:endParaRPr lang="de-DE"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marL="342900" indent="-342900" eaLnBrk="1" hangingPunct="1">
              <a:spcBef>
                <a:spcPts val="45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aggressive Preispolitik von vor allem „textilfremden Anbietern“ wie Lidl, Aldi, Tchibo etc. stellt für H&amp;M, C&amp;A, Primark und Co. Konkurrenz dar</a:t>
            </a:r>
            <a:endParaRPr lang="de-DE" altLang="de-DE" sz="2000" b="1"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450"/>
              </a:spcBef>
              <a:buSzPct val="75000"/>
              <a:defRPr/>
            </a:pPr>
            <a:endParaRPr lang="de-DE" altLang="de-DE" sz="2000" b="1"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58372"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17</a:t>
            </a:r>
          </a:p>
        </p:txBody>
      </p:sp>
      <p:sp>
        <p:nvSpPr>
          <p:cNvPr id="58373"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rPr>
              <a:t>Die Billiganbieter: Discounter</a:t>
            </a:r>
          </a:p>
          <a:p>
            <a:pPr algn="ctr" eaLnBrk="1" hangingPunct="1">
              <a:lnSpc>
                <a:spcPct val="90000"/>
              </a:lnSpc>
              <a:buSzPct val="100000"/>
            </a:pPr>
            <a:r>
              <a:rPr lang="de-DE" altLang="de-DE" b="1">
                <a:solidFill>
                  <a:srgbClr val="C00000"/>
                </a:solidFill>
                <a:latin typeface="Calibri" panose="020F0502020204030204" pitchFamily="34" charset="0"/>
                <a:ea typeface="Microsoft YaHei" panose="020B0503020204020204" pitchFamily="34" charset="-122"/>
                <a:cs typeface="Calibri" panose="020F0502020204030204" pitchFamily="34" charset="0"/>
              </a:rPr>
              <a:t>Beispiel Lidl – Zahlen und Fakten</a:t>
            </a:r>
          </a:p>
        </p:txBody>
      </p:sp>
      <p:sp>
        <p:nvSpPr>
          <p:cNvPr id="60419" name="Text Box 2"/>
          <p:cNvSpPr txBox="1">
            <a:spLocks noChangeArrowheads="1"/>
          </p:cNvSpPr>
          <p:nvPr/>
        </p:nvSpPr>
        <p:spPr bwMode="auto">
          <a:xfrm>
            <a:off x="914400" y="2349500"/>
            <a:ext cx="800100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weltweiter Umsatz in 2018: 81,2 Milliarden EUR</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insgesamt 10.500 Filialen in 30 Ländern</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3.200 Filialen und 83.000 Mitarbeiter in Deutschland</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Werbeausgaben in Deutschland in 2018: 313 Millionen EUR</a:t>
            </a:r>
          </a:p>
          <a:p>
            <a:pPr eaLnBrk="1" hangingPunct="1">
              <a:spcBef>
                <a:spcPts val="500"/>
              </a:spcBef>
              <a:buClr>
                <a:srgbClr val="003366"/>
              </a:buClr>
              <a:buSzPct val="75000"/>
              <a:buFont typeface="Arial" panose="020B0604020202020204" pitchFamily="34" charset="0"/>
              <a:buChar char="•"/>
            </a:pPr>
            <a:r>
              <a:rPr lang="de-DE" altLang="de-DE" sz="2000">
                <a:solidFill>
                  <a:srgbClr val="002060"/>
                </a:solidFill>
                <a:latin typeface="Calibri" panose="020F0502020204030204" pitchFamily="34" charset="0"/>
                <a:ea typeface="Microsoft YaHei" panose="020B0503020204020204" pitchFamily="34" charset="-122"/>
                <a:cs typeface="Calibri" panose="020F0502020204030204" pitchFamily="34" charset="0"/>
              </a:rPr>
              <a:t>Aktionsartikel umfassen Textilien, Haushaltswaren, Elektroartikel, Spielwaren und Freizeitprodukte und wechseln alle zwei Wochen</a:t>
            </a:r>
          </a:p>
        </p:txBody>
      </p:sp>
      <p:sp>
        <p:nvSpPr>
          <p:cNvPr id="60420"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18</a:t>
            </a:r>
          </a:p>
        </p:txBody>
      </p:sp>
      <p:sp>
        <p:nvSpPr>
          <p:cNvPr id="60421" name="Fußzeilenplatzhalter 1"/>
          <p:cNvSpPr>
            <a:spLocks noGrp="1"/>
          </p:cNvSpPr>
          <p:nvPr>
            <p:ph type="ftr" sz="quarter" idx="11"/>
          </p:nvPr>
        </p:nvSpPr>
        <p:spPr>
          <a:xfrm>
            <a:off x="6245225" y="6034088"/>
            <a:ext cx="2894013"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endParaRPr lang="de-DE" altLang="de-DE" smtClean="0">
              <a:solidFill>
                <a:srgbClr val="002060"/>
              </a:solidFill>
              <a:latin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rPr>
              <a:t>Die Billiganbieter: Discounter</a:t>
            </a:r>
          </a:p>
          <a:p>
            <a:pPr algn="ctr" eaLnBrk="1" hangingPunct="1">
              <a:lnSpc>
                <a:spcPct val="90000"/>
              </a:lnSpc>
              <a:buSzPct val="100000"/>
            </a:pPr>
            <a:r>
              <a:rPr lang="de-DE" altLang="de-DE" b="1">
                <a:solidFill>
                  <a:srgbClr val="C00000"/>
                </a:solidFill>
                <a:latin typeface="Calibri" panose="020F0502020204030204" pitchFamily="34" charset="0"/>
                <a:ea typeface="Microsoft YaHei" panose="020B0503020204020204" pitchFamily="34" charset="-122"/>
                <a:cs typeface="Calibri" panose="020F0502020204030204" pitchFamily="34" charset="0"/>
              </a:rPr>
              <a:t>Beispiel Lidl – soziale Unternehmensverantwortung</a:t>
            </a:r>
          </a:p>
        </p:txBody>
      </p:sp>
      <p:sp>
        <p:nvSpPr>
          <p:cNvPr id="62467" name="Text Box 2"/>
          <p:cNvSpPr txBox="1">
            <a:spLocks noChangeArrowheads="1"/>
          </p:cNvSpPr>
          <p:nvPr/>
        </p:nvSpPr>
        <p:spPr bwMode="auto">
          <a:xfrm>
            <a:off x="914400" y="23495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Code of Conduct und Beitritt zur Business Social Compliance Initiative (BSCI) in 2007 </a:t>
            </a:r>
          </a:p>
          <a:p>
            <a:pPr eaLnBrk="1" hangingPunct="1">
              <a:spcBef>
                <a:spcPts val="500"/>
              </a:spcBef>
              <a:buClr>
                <a:srgbClr val="003366"/>
              </a:buClr>
              <a:buSzPct val="75000"/>
              <a:buFont typeface="Arial" panose="020B0604020202020204" pitchFamily="34" charset="0"/>
              <a:buChar char="•"/>
            </a:pPr>
            <a:r>
              <a:rPr lang="de-DE" altLang="de-DE" sz="2000">
                <a:solidFill>
                  <a:srgbClr val="002060"/>
                </a:solidFill>
                <a:latin typeface="Calibri" panose="020F0502020204030204" pitchFamily="34" charset="0"/>
                <a:ea typeface="Microsoft YaHei" panose="020B0503020204020204" pitchFamily="34" charset="-122"/>
                <a:cs typeface="Calibri" panose="020F0502020204030204" pitchFamily="34" charset="0"/>
              </a:rPr>
              <a:t>Offenlegung von Hauptproduktionsstätten für Textilien und Schuhe</a:t>
            </a:r>
          </a:p>
          <a:p>
            <a:pPr eaLnBrk="1" hangingPunct="1">
              <a:spcBef>
                <a:spcPts val="500"/>
              </a:spcBef>
              <a:buClr>
                <a:srgbClr val="003366"/>
              </a:buClr>
              <a:buSzPct val="75000"/>
              <a:buFont typeface="Arial" panose="020B0604020202020204" pitchFamily="34" charset="0"/>
              <a:buChar char="•"/>
            </a:pPr>
            <a:r>
              <a:rPr lang="de-DE" altLang="de-DE" sz="2000">
                <a:solidFill>
                  <a:srgbClr val="002060"/>
                </a:solidFill>
                <a:latin typeface="Calibri" panose="020F0502020204030204" pitchFamily="34" charset="0"/>
                <a:ea typeface="Microsoft YaHei" panose="020B0503020204020204" pitchFamily="34" charset="-122"/>
                <a:cs typeface="Calibri" panose="020F0502020204030204" pitchFamily="34" charset="0"/>
              </a:rPr>
              <a:t>Unterstützer der Detox Kampagne von Greenpeace</a:t>
            </a:r>
          </a:p>
          <a:p>
            <a:pPr eaLnBrk="1" hangingPunct="1">
              <a:spcBef>
                <a:spcPts val="500"/>
              </a:spcBef>
              <a:buClr>
                <a:srgbClr val="003366"/>
              </a:buClr>
              <a:buSzPct val="75000"/>
              <a:buFont typeface="Arial" panose="020B0604020202020204" pitchFamily="34" charset="0"/>
              <a:buChar char="•"/>
            </a:pPr>
            <a:r>
              <a:rPr lang="de-DE" altLang="de-DE" sz="2000">
                <a:solidFill>
                  <a:srgbClr val="002060"/>
                </a:solidFill>
                <a:latin typeface="Calibri" panose="020F0502020204030204" pitchFamily="34" charset="0"/>
                <a:ea typeface="Microsoft YaHei" panose="020B0503020204020204" pitchFamily="34" charset="-122"/>
                <a:cs typeface="Calibri" panose="020F0502020204030204" pitchFamily="34" charset="0"/>
              </a:rPr>
              <a:t>Unterzeichner des Accord on Fire and Building Safety in Bangladesh</a:t>
            </a:r>
          </a:p>
          <a:p>
            <a:pPr eaLnBrk="1" hangingPunct="1">
              <a:spcBef>
                <a:spcPts val="500"/>
              </a:spcBef>
              <a:buClr>
                <a:srgbClr val="003366"/>
              </a:buClr>
              <a:buSzPct val="75000"/>
              <a:buFont typeface="Arial" panose="020B0604020202020204" pitchFamily="34" charset="0"/>
              <a:buChar char="•"/>
            </a:pPr>
            <a:r>
              <a:rPr lang="de-DE" altLang="de-DE" sz="2000">
                <a:solidFill>
                  <a:srgbClr val="002060"/>
                </a:solidFill>
                <a:latin typeface="Calibri" panose="020F0502020204030204" pitchFamily="34" charset="0"/>
                <a:ea typeface="Microsoft YaHei" panose="020B0503020204020204" pitchFamily="34" charset="-122"/>
                <a:cs typeface="Calibri" panose="020F0502020204030204" pitchFamily="34" charset="0"/>
              </a:rPr>
              <a:t>Mitglied des Bündnis für nachhaltige Textilien (Textilbündnis)</a:t>
            </a:r>
          </a:p>
        </p:txBody>
      </p:sp>
      <p:sp>
        <p:nvSpPr>
          <p:cNvPr id="62468"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19</a:t>
            </a:r>
            <a:endParaRPr lang="de-DE" altLang="de-DE" sz="2600" b="1">
              <a:solidFill>
                <a:srgbClr val="FFFFFF"/>
              </a:solidFill>
              <a:latin typeface="Calibri" panose="020F0502020204030204" pitchFamily="34" charset="0"/>
            </a:endParaRPr>
          </a:p>
        </p:txBody>
      </p:sp>
      <p:sp>
        <p:nvSpPr>
          <p:cNvPr id="62469"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2017713"/>
            <a:ext cx="1990725"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hteck 1"/>
          <p:cNvSpPr>
            <a:spLocks noChangeArrowheads="1"/>
          </p:cNvSpPr>
          <p:nvPr/>
        </p:nvSpPr>
        <p:spPr bwMode="auto">
          <a:xfrm>
            <a:off x="228600"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pPr>
            <a:r>
              <a:rPr lang="de-DE" altLang="de-DE" sz="2000" b="1">
                <a:solidFill>
                  <a:srgbClr val="FFFFFF"/>
                </a:solidFill>
                <a:latin typeface="Calibri" panose="020F0502020204030204" pitchFamily="34" charset="0"/>
              </a:rPr>
              <a:t>2</a:t>
            </a:r>
            <a:endParaRPr lang="de-DE" altLang="de-DE" b="1">
              <a:solidFill>
                <a:srgbClr val="FFFFFF"/>
              </a:solidFill>
              <a:latin typeface="Calibri" panose="020F0502020204030204" pitchFamily="34" charset="0"/>
            </a:endParaRPr>
          </a:p>
        </p:txBody>
      </p:sp>
      <p:sp>
        <p:nvSpPr>
          <p:cNvPr id="2" name="Textfeld 1"/>
          <p:cNvSpPr txBox="1"/>
          <p:nvPr/>
        </p:nvSpPr>
        <p:spPr>
          <a:xfrm>
            <a:off x="1119188" y="2052638"/>
            <a:ext cx="6264275" cy="4975225"/>
          </a:xfrm>
          <a:prstGeom prst="rect">
            <a:avLst/>
          </a:prstGeom>
          <a:noFill/>
        </p:spPr>
        <p:txBody>
          <a:bodyPr>
            <a:spAutoFit/>
          </a:bodyPr>
          <a:lstStyle/>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1. Politisches Engagement:</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in der Kampagne für Saubere Kleidung (CCC)</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im Bündnis für Nachhaltige Textilien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beim </a:t>
            </a:r>
            <a:r>
              <a:rPr lang="de-DE" sz="1600" dirty="0" err="1">
                <a:solidFill>
                  <a:srgbClr val="002060"/>
                </a:solidFill>
                <a:latin typeface="Calibri" panose="020F0502020204030204" pitchFamily="34" charset="0"/>
                <a:cs typeface="Calibri" panose="020F0502020204030204" pitchFamily="34" charset="0"/>
              </a:rPr>
              <a:t>CorA</a:t>
            </a:r>
            <a:r>
              <a:rPr lang="de-DE" sz="1600" dirty="0">
                <a:solidFill>
                  <a:srgbClr val="002060"/>
                </a:solidFill>
                <a:latin typeface="Calibri" panose="020F0502020204030204" pitchFamily="34" charset="0"/>
                <a:cs typeface="Calibri" panose="020F0502020204030204" pitchFamily="34" charset="0"/>
              </a:rPr>
              <a:t>-Netzwerk </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Einsatz gegen moderne Sklaverei in Spinnereien in Indien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Kampagnen #</a:t>
            </a:r>
            <a:r>
              <a:rPr lang="de-DE" sz="1600" dirty="0" err="1">
                <a:solidFill>
                  <a:srgbClr val="002060"/>
                </a:solidFill>
                <a:latin typeface="Calibri" panose="020F0502020204030204" pitchFamily="34" charset="0"/>
                <a:cs typeface="Calibri" panose="020F0502020204030204" pitchFamily="34" charset="0"/>
              </a:rPr>
              <a:t>GegenGewalt</a:t>
            </a:r>
            <a:r>
              <a:rPr lang="de-DE" sz="1600" dirty="0">
                <a:solidFill>
                  <a:srgbClr val="002060"/>
                </a:solidFill>
                <a:latin typeface="Calibri" panose="020F0502020204030204" pitchFamily="34" charset="0"/>
                <a:cs typeface="Calibri" panose="020F0502020204030204" pitchFamily="34" charset="0"/>
              </a:rPr>
              <a:t> an Textilarbeiterinnen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Kampagne #Wer passt auf? Mütter und Kinder in Fabriken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Engagement in Köln und Bonn (</a:t>
            </a:r>
            <a:r>
              <a:rPr lang="de-DE" sz="1600" dirty="0" err="1">
                <a:solidFill>
                  <a:srgbClr val="002060"/>
                </a:solidFill>
                <a:latin typeface="Calibri" panose="020F0502020204030204" pitchFamily="34" charset="0"/>
                <a:cs typeface="Calibri" panose="020F0502020204030204" pitchFamily="34" charset="0"/>
              </a:rPr>
              <a:t>FairQuatschen</a:t>
            </a:r>
            <a:r>
              <a:rPr lang="de-DE" sz="1600" dirty="0">
                <a:solidFill>
                  <a:srgbClr val="002060"/>
                </a:solidFill>
                <a:latin typeface="Calibri" panose="020F0502020204030204" pitchFamily="34" charset="0"/>
                <a:cs typeface="Calibri" panose="020F0502020204030204" pitchFamily="34" charset="0"/>
              </a:rPr>
              <a:t>)</a:t>
            </a: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2. Bildungs- und Beratungsprojekte:</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Bildungsarbeit an Hochschulen und Schulen</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faire öffentliche Beschaffung von Berufsbekleidung</a:t>
            </a:r>
          </a:p>
          <a:p>
            <a:pPr marL="285750" indent="-285750" defTabSz="407442" eaLnBrk="1">
              <a:lnSpc>
                <a:spcPct val="93000"/>
              </a:lnSpc>
              <a:spcAft>
                <a:spcPts val="522"/>
              </a:spcAft>
              <a:buSzPct val="100000"/>
              <a:buFont typeface="Arial" panose="020B0604020202020204" pitchFamily="34" charset="0"/>
              <a:buChar char="•"/>
              <a:defRPr/>
            </a:pPr>
            <a:r>
              <a:rPr lang="de-DE" sz="1600" dirty="0" err="1">
                <a:solidFill>
                  <a:srgbClr val="002060"/>
                </a:solidFill>
                <a:latin typeface="Calibri" panose="020F0502020204030204" pitchFamily="34" charset="0"/>
                <a:cs typeface="Calibri" panose="020F0502020204030204" pitchFamily="34" charset="0"/>
              </a:rPr>
              <a:t>Verbraucher_innentipps</a:t>
            </a:r>
            <a:r>
              <a:rPr lang="de-DE" sz="1600" dirty="0">
                <a:solidFill>
                  <a:srgbClr val="002060"/>
                </a:solidFill>
                <a:latin typeface="Calibri" panose="020F0502020204030204" pitchFamily="34" charset="0"/>
                <a:cs typeface="Calibri" panose="020F0502020204030204" pitchFamily="34" charset="0"/>
              </a:rPr>
              <a:t> zu öko-fairer Mode</a:t>
            </a: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3. Solidaritätsfonds: </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Unterstützung von </a:t>
            </a:r>
            <a:r>
              <a:rPr lang="de-DE" sz="1600" dirty="0" err="1">
                <a:solidFill>
                  <a:srgbClr val="002060"/>
                </a:solidFill>
                <a:latin typeface="Calibri" panose="020F0502020204030204" pitchFamily="34" charset="0"/>
                <a:cs typeface="Calibri" panose="020F0502020204030204" pitchFamily="34" charset="0"/>
              </a:rPr>
              <a:t>Arbeiter_innen</a:t>
            </a:r>
            <a:r>
              <a:rPr lang="de-DE" sz="1600" dirty="0">
                <a:solidFill>
                  <a:srgbClr val="002060"/>
                </a:solidFill>
                <a:latin typeface="Calibri" panose="020F0502020204030204" pitchFamily="34" charset="0"/>
                <a:cs typeface="Calibri" panose="020F0502020204030204" pitchFamily="34" charset="0"/>
              </a:rPr>
              <a:t> in Indien und Bangladesch</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Finanzierung von Rechtsbeistand und Beratung</a:t>
            </a:r>
            <a:endParaRPr lang="de-DE" altLang="de-DE" sz="1600" dirty="0">
              <a:solidFill>
                <a:srgbClr val="002060"/>
              </a:solidFill>
              <a:latin typeface="Calibri" panose="020F0502020204030204" pitchFamily="34" charset="0"/>
              <a:cs typeface="Calibri" panose="020F0502020204030204" pitchFamily="34" charset="0"/>
            </a:endParaRP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p:txBody>
      </p:sp>
      <p:sp>
        <p:nvSpPr>
          <p:cNvPr id="27653" name="Rechteck 3"/>
          <p:cNvSpPr>
            <a:spLocks noChangeArrowheads="1"/>
          </p:cNvSpPr>
          <p:nvPr/>
        </p:nvSpPr>
        <p:spPr bwMode="auto">
          <a:xfrm>
            <a:off x="1119188" y="1093788"/>
            <a:ext cx="802481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buSzPct val="100000"/>
            </a:pPr>
            <a:r>
              <a:rPr lang="de-DE" altLang="de-DE" sz="2000" b="1">
                <a:solidFill>
                  <a:srgbClr val="003366"/>
                </a:solidFill>
                <a:latin typeface="Calibri" panose="020F0502020204030204" pitchFamily="34" charset="0"/>
              </a:rPr>
              <a:t>Unser Ziel: </a:t>
            </a:r>
            <a:r>
              <a:rPr lang="de-DE" altLang="de-DE" sz="2000">
                <a:solidFill>
                  <a:srgbClr val="003366"/>
                </a:solidFill>
                <a:latin typeface="Calibri" panose="020F0502020204030204" pitchFamily="34" charset="0"/>
              </a:rPr>
              <a:t>menschenwürdige, sichere Arbeitsbedingungen für Frauen und Mädchen in der globalen Textilindustrie</a:t>
            </a:r>
          </a:p>
          <a:p>
            <a:pPr algn="ctr" eaLnBrk="1" hangingPunct="1">
              <a:lnSpc>
                <a:spcPct val="90000"/>
              </a:lnSpc>
              <a:buSzPct val="100000"/>
            </a:pPr>
            <a:endParaRPr lang="de-DE" altLang="de-DE" b="1">
              <a:solidFill>
                <a:srgbClr val="003366"/>
              </a:solidFill>
              <a:latin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914400" y="23495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9pPr>
          </a:lstStyle>
          <a:p>
            <a:pPr algn="just" eaLnBrk="1" hangingPunct="1">
              <a:spcBef>
                <a:spcPts val="1200"/>
              </a:spcBef>
              <a:buSzPct val="75000"/>
            </a:pPr>
            <a:r>
              <a:rPr lang="de-DE" altLang="de-DE" sz="2000" b="1">
                <a:solidFill>
                  <a:srgbClr val="003366"/>
                </a:solidFill>
                <a:latin typeface="Calibri" panose="020F0502020204030204" pitchFamily="34" charset="0"/>
                <a:ea typeface="Microsoft YaHei" panose="020B0503020204020204" pitchFamily="34" charset="-122"/>
                <a:cs typeface="Calibri" panose="020F0502020204030204" pitchFamily="34" charset="0"/>
              </a:rPr>
              <a:t>Kläger: </a:t>
            </a: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Verbraucherzentrale Hamburg mit Unterstützung der CCC und des ECCHR</a:t>
            </a:r>
          </a:p>
          <a:p>
            <a:pPr algn="just" eaLnBrk="1" hangingPunct="1">
              <a:spcBef>
                <a:spcPts val="1200"/>
              </a:spcBef>
              <a:buSzPct val="75000"/>
            </a:pPr>
            <a:r>
              <a:rPr lang="de-DE" altLang="de-DE" sz="2000" b="1">
                <a:solidFill>
                  <a:srgbClr val="003366"/>
                </a:solidFill>
                <a:latin typeface="Calibri" panose="020F0502020204030204" pitchFamily="34" charset="0"/>
                <a:ea typeface="Microsoft YaHei" panose="020B0503020204020204" pitchFamily="34" charset="-122"/>
                <a:cs typeface="Calibri" panose="020F0502020204030204" pitchFamily="34" charset="0"/>
              </a:rPr>
              <a:t>Angeklagter: </a:t>
            </a: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Lidl</a:t>
            </a:r>
          </a:p>
          <a:p>
            <a:pPr algn="just" eaLnBrk="1" hangingPunct="1">
              <a:spcBef>
                <a:spcPts val="1200"/>
              </a:spcBef>
              <a:buSzPct val="75000"/>
            </a:pPr>
            <a:r>
              <a:rPr lang="de-DE" altLang="de-DE" sz="2000" b="1">
                <a:solidFill>
                  <a:srgbClr val="003366"/>
                </a:solidFill>
                <a:latin typeface="Calibri" panose="020F0502020204030204" pitchFamily="34" charset="0"/>
                <a:ea typeface="Microsoft YaHei" panose="020B0503020204020204" pitchFamily="34" charset="-122"/>
                <a:cs typeface="Calibri" panose="020F0502020204030204" pitchFamily="34" charset="0"/>
              </a:rPr>
              <a:t>Vorwurf: </a:t>
            </a: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Lidl wirbt bei Lieferanten fälschlicher Weise mit der Einhaltung von Sozialstandards </a:t>
            </a:r>
          </a:p>
          <a:p>
            <a:pPr algn="just" eaLnBrk="1" hangingPunct="1">
              <a:spcBef>
                <a:spcPts val="1200"/>
              </a:spcBef>
              <a:buSzPct val="75000"/>
            </a:pPr>
            <a:endPar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500"/>
              </a:spcBef>
              <a:buSzPct val="75000"/>
            </a:pPr>
            <a:r>
              <a:rPr lang="de-DE" altLang="de-DE" sz="2000" b="1">
                <a:solidFill>
                  <a:srgbClr val="003366"/>
                </a:solidFill>
                <a:latin typeface="Calibri" panose="020F0502020204030204" pitchFamily="34" charset="0"/>
                <a:ea typeface="Microsoft YaHei" panose="020B0503020204020204" pitchFamily="34" charset="-122"/>
                <a:cs typeface="Calibri" panose="020F0502020204030204" pitchFamily="34" charset="0"/>
                <a:sym typeface="Wingdings" panose="05000000000000000000" pitchFamily="2" charset="2"/>
              </a:rPr>
              <a:t></a:t>
            </a:r>
            <a:r>
              <a:rPr lang="de-DE" altLang="de-DE" sz="2000" b="1">
                <a:solidFill>
                  <a:srgbClr val="003366"/>
                </a:solidFill>
                <a:latin typeface="Calibri" panose="020F0502020204030204" pitchFamily="34" charset="0"/>
                <a:ea typeface="Microsoft YaHei" panose="020B0503020204020204" pitchFamily="34" charset="-122"/>
                <a:cs typeface="Calibri" panose="020F0502020204030204" pitchFamily="34" charset="0"/>
              </a:rPr>
              <a:t> Anfangs keine Reaktion von Lidl auf eine Abmahnung</a:t>
            </a:r>
          </a:p>
          <a:p>
            <a:pPr eaLnBrk="1" hangingPunct="1">
              <a:spcBef>
                <a:spcPts val="500"/>
              </a:spcBef>
              <a:buSzPct val="75000"/>
            </a:pPr>
            <a:r>
              <a:rPr lang="de-DE" altLang="de-DE" sz="2000" b="1">
                <a:solidFill>
                  <a:srgbClr val="003366"/>
                </a:solidFill>
                <a:latin typeface="Calibri" panose="020F0502020204030204" pitchFamily="34" charset="0"/>
                <a:ea typeface="Microsoft YaHei" panose="020B0503020204020204" pitchFamily="34" charset="-122"/>
                <a:cs typeface="Calibri" panose="020F0502020204030204" pitchFamily="34" charset="0"/>
                <a:sym typeface="Wingdings" panose="05000000000000000000" pitchFamily="2" charset="2"/>
              </a:rPr>
              <a:t> </a:t>
            </a:r>
            <a:r>
              <a:rPr lang="de-DE" altLang="de-DE" sz="2000" b="1">
                <a:solidFill>
                  <a:srgbClr val="003366"/>
                </a:solidFill>
                <a:latin typeface="Calibri" panose="020F0502020204030204" pitchFamily="34" charset="0"/>
                <a:ea typeface="Microsoft YaHei" panose="020B0503020204020204" pitchFamily="34" charset="-122"/>
                <a:cs typeface="Calibri" panose="020F0502020204030204" pitchFamily="34" charset="0"/>
              </a:rPr>
              <a:t>Nach Bekanntmachung der Klage: Lidl zieht Werbung zurück</a:t>
            </a:r>
          </a:p>
        </p:txBody>
      </p:sp>
      <p:sp>
        <p:nvSpPr>
          <p:cNvPr id="64515"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20</a:t>
            </a:r>
            <a:endParaRPr lang="de-DE" altLang="de-DE" sz="2600" b="1">
              <a:solidFill>
                <a:srgbClr val="FFFFFF"/>
              </a:solidFill>
              <a:latin typeface="Calibri" panose="020F0502020204030204" pitchFamily="34" charset="0"/>
            </a:endParaRPr>
          </a:p>
        </p:txBody>
      </p:sp>
      <p:sp>
        <p:nvSpPr>
          <p:cNvPr id="64516"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endParaRPr lang="de-DE" altLang="de-DE" smtClean="0">
              <a:solidFill>
                <a:srgbClr val="002060"/>
              </a:solidFill>
              <a:latin typeface="Calibri" panose="020F0502020204030204" pitchFamily="34" charset="0"/>
            </a:endParaRPr>
          </a:p>
        </p:txBody>
      </p:sp>
      <p:sp>
        <p:nvSpPr>
          <p:cNvPr id="64517"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rPr>
              <a:t>Die Billiganbieter: Discounter</a:t>
            </a:r>
          </a:p>
          <a:p>
            <a:pPr algn="ctr" eaLnBrk="1" hangingPunct="1">
              <a:lnSpc>
                <a:spcPct val="90000"/>
              </a:lnSpc>
              <a:buSzPct val="100000"/>
            </a:pPr>
            <a:r>
              <a:rPr lang="de-DE" altLang="de-DE" b="1">
                <a:solidFill>
                  <a:srgbClr val="C00000"/>
                </a:solidFill>
                <a:latin typeface="Calibri" panose="020F0502020204030204" pitchFamily="34" charset="0"/>
                <a:ea typeface="Microsoft YaHei" panose="020B0503020204020204" pitchFamily="34" charset="-122"/>
                <a:cs typeface="Calibri" panose="020F0502020204030204" pitchFamily="34" charset="0"/>
              </a:rPr>
              <a:t>Beispiel Lidl – Klage wegen Vertauchertäuschung</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Die Einkaufspolitik von </a:t>
            </a:r>
            <a:r>
              <a:rPr lang="de-DE" altLang="de-DE" sz="2800" b="1" i="1">
                <a:solidFill>
                  <a:srgbClr val="003366"/>
                </a:solidFill>
                <a:latin typeface="Calibri" panose="020F0502020204030204" pitchFamily="34" charset="0"/>
                <a:ea typeface="Microsoft YaHei" panose="020B0503020204020204" pitchFamily="34" charset="-122"/>
                <a:cs typeface="Calibri" panose="020F0502020204030204" pitchFamily="34" charset="0"/>
              </a:rPr>
              <a:t>H&amp;M</a:t>
            </a:r>
          </a:p>
          <a:p>
            <a:pPr algn="ctr" eaLnBrk="1" hangingPunct="1">
              <a:lnSpc>
                <a:spcPct val="90000"/>
              </a:lnSpc>
              <a:buSzPct val="100000"/>
            </a:pPr>
            <a:r>
              <a:rPr lang="de-DE" altLang="de-DE" b="1">
                <a:solidFill>
                  <a:srgbClr val="C00000"/>
                </a:solidFill>
                <a:latin typeface="Calibri" panose="020F0502020204030204" pitchFamily="34" charset="0"/>
                <a:ea typeface="Microsoft YaHei" panose="020B0503020204020204" pitchFamily="34" charset="-122"/>
                <a:cs typeface="Calibri" panose="020F0502020204030204" pitchFamily="34" charset="0"/>
              </a:rPr>
              <a:t>soziale Unternehmensverantwortung</a:t>
            </a:r>
          </a:p>
        </p:txBody>
      </p:sp>
      <p:sp>
        <p:nvSpPr>
          <p:cNvPr id="81923" name="Text Box 2"/>
          <p:cNvSpPr txBox="1">
            <a:spLocks noChangeArrowheads="1"/>
          </p:cNvSpPr>
          <p:nvPr/>
        </p:nvSpPr>
        <p:spPr bwMode="auto">
          <a:xfrm>
            <a:off x="914400" y="2362200"/>
            <a:ext cx="8001000" cy="3587750"/>
          </a:xfrm>
          <a:prstGeom prst="rect">
            <a:avLst/>
          </a:prstGeom>
          <a:noFill/>
          <a:ln>
            <a:noFill/>
          </a:ln>
          <a:effec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marL="741363" indent="-28416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marL="287337" indent="-285750" eaLnBrk="1" hangingPunct="1">
              <a:spcBef>
                <a:spcPts val="5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im Jahr 2013 erstmalig Offenlegung ihrer Produzenten</a:t>
            </a:r>
          </a:p>
          <a:p>
            <a:pPr marL="742950" lvl="1" indent="-342900" eaLnBrk="1" hangingPunct="1">
              <a:spcBef>
                <a:spcPts val="500"/>
              </a:spcBef>
              <a:buClr>
                <a:srgbClr val="003366"/>
              </a:buClr>
              <a:buSzPct val="75000"/>
              <a:buFont typeface="Courier New" panose="02070309020205020404" pitchFamily="49" charset="0"/>
              <a:buChar char="o"/>
              <a:defRPr/>
            </a:pPr>
            <a:r>
              <a:rPr lang="de-DE" sz="2000" dirty="0">
                <a:solidFill>
                  <a:srgbClr val="002060"/>
                </a:solidFill>
                <a:latin typeface="Calibri" panose="020F0502020204030204" pitchFamily="34" charset="0"/>
                <a:cs typeface="Calibri" panose="020F0502020204030204" pitchFamily="34" charset="0"/>
              </a:rPr>
              <a:t>laut </a:t>
            </a:r>
            <a:r>
              <a:rPr lang="de-DE" sz="2000" i="1" dirty="0">
                <a:solidFill>
                  <a:srgbClr val="002060"/>
                </a:solidFill>
                <a:latin typeface="Calibri" panose="020F0502020204030204" pitchFamily="34" charset="0"/>
                <a:cs typeface="Calibri" panose="020F0502020204030204" pitchFamily="34" charset="0"/>
              </a:rPr>
              <a:t>H&amp;M</a:t>
            </a:r>
            <a:r>
              <a:rPr lang="de-DE" sz="2000" dirty="0">
                <a:solidFill>
                  <a:srgbClr val="002060"/>
                </a:solidFill>
                <a:latin typeface="Calibri" panose="020F0502020204030204" pitchFamily="34" charset="0"/>
                <a:cs typeface="Calibri" panose="020F0502020204030204" pitchFamily="34" charset="0"/>
              </a:rPr>
              <a:t> mittlerweile 100% der 1st </a:t>
            </a:r>
            <a:r>
              <a:rPr lang="de-DE" sz="2000" dirty="0" err="1">
                <a:solidFill>
                  <a:srgbClr val="002060"/>
                </a:solidFill>
                <a:latin typeface="Calibri" panose="020F0502020204030204" pitchFamily="34" charset="0"/>
                <a:cs typeface="Calibri" panose="020F0502020204030204" pitchFamily="34" charset="0"/>
              </a:rPr>
              <a:t>tier</a:t>
            </a:r>
            <a:r>
              <a:rPr lang="de-DE" sz="2000" dirty="0">
                <a:solidFill>
                  <a:srgbClr val="002060"/>
                </a:solidFill>
                <a:latin typeface="Calibri" panose="020F0502020204030204" pitchFamily="34" charset="0"/>
                <a:cs typeface="Calibri" panose="020F0502020204030204" pitchFamily="34" charset="0"/>
              </a:rPr>
              <a:t> </a:t>
            </a:r>
            <a:r>
              <a:rPr lang="de-DE" sz="2000" dirty="0" err="1">
                <a:solidFill>
                  <a:srgbClr val="002060"/>
                </a:solidFill>
                <a:latin typeface="Calibri" panose="020F0502020204030204" pitchFamily="34" charset="0"/>
                <a:cs typeface="Calibri" panose="020F0502020204030204" pitchFamily="34" charset="0"/>
              </a:rPr>
              <a:t>suppliers</a:t>
            </a:r>
            <a:r>
              <a:rPr lang="de-DE" sz="2000" dirty="0">
                <a:solidFill>
                  <a:srgbClr val="002060"/>
                </a:solidFill>
                <a:latin typeface="Calibri" panose="020F0502020204030204" pitchFamily="34" charset="0"/>
                <a:cs typeface="Calibri" panose="020F0502020204030204" pitchFamily="34" charset="0"/>
              </a:rPr>
              <a:t> offengelegt</a:t>
            </a:r>
          </a:p>
          <a:p>
            <a:pPr marL="742950" lvl="1" indent="-342900" eaLnBrk="1" hangingPunct="1">
              <a:spcBef>
                <a:spcPts val="500"/>
              </a:spcBef>
              <a:buClr>
                <a:srgbClr val="003366"/>
              </a:buClr>
              <a:buSzPct val="75000"/>
              <a:buFont typeface="Courier New" panose="02070309020205020404" pitchFamily="49" charset="0"/>
              <a:buChar char="o"/>
              <a:defRPr/>
            </a:pPr>
            <a:r>
              <a:rPr lang="de-DE" sz="2000" dirty="0">
                <a:solidFill>
                  <a:srgbClr val="002060"/>
                </a:solidFill>
                <a:latin typeface="Calibri" panose="020F0502020204030204" pitchFamily="34" charset="0"/>
                <a:cs typeface="Calibri" panose="020F0502020204030204" pitchFamily="34" charset="0"/>
              </a:rPr>
              <a:t>2nd </a:t>
            </a:r>
            <a:r>
              <a:rPr lang="de-DE" sz="2000" dirty="0" err="1">
                <a:solidFill>
                  <a:srgbClr val="002060"/>
                </a:solidFill>
                <a:latin typeface="Calibri" panose="020F0502020204030204" pitchFamily="34" charset="0"/>
                <a:cs typeface="Calibri" panose="020F0502020204030204" pitchFamily="34" charset="0"/>
              </a:rPr>
              <a:t>tier</a:t>
            </a:r>
            <a:r>
              <a:rPr lang="de-DE" sz="2000" dirty="0">
                <a:solidFill>
                  <a:srgbClr val="002060"/>
                </a:solidFill>
                <a:latin typeface="Calibri" panose="020F0502020204030204" pitchFamily="34" charset="0"/>
                <a:cs typeface="Calibri" panose="020F0502020204030204" pitchFamily="34" charset="0"/>
              </a:rPr>
              <a:t> </a:t>
            </a:r>
            <a:r>
              <a:rPr lang="de-DE" sz="2000" dirty="0" err="1">
                <a:solidFill>
                  <a:srgbClr val="002060"/>
                </a:solidFill>
                <a:latin typeface="Calibri" panose="020F0502020204030204" pitchFamily="34" charset="0"/>
                <a:cs typeface="Calibri" panose="020F0502020204030204" pitchFamily="34" charset="0"/>
              </a:rPr>
              <a:t>suppliers</a:t>
            </a:r>
            <a:r>
              <a:rPr lang="de-DE" sz="2000" dirty="0">
                <a:solidFill>
                  <a:srgbClr val="002060"/>
                </a:solidFill>
                <a:latin typeface="Calibri" panose="020F0502020204030204" pitchFamily="34" charset="0"/>
                <a:cs typeface="Calibri" panose="020F0502020204030204" pitchFamily="34" charset="0"/>
              </a:rPr>
              <a:t>: Offenlegung von Firmen, die insgesamt ungefähr 65% der verwendeten Materialien herstellen</a:t>
            </a:r>
            <a:endParaRPr lang="de-DE"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marL="344487" indent="-342900" eaLnBrk="1" hangingPunct="1">
              <a:spcBef>
                <a:spcPts val="500"/>
              </a:spcBef>
              <a:buClr>
                <a:srgbClr val="003366"/>
              </a:buClr>
              <a:buSzPct val="75000"/>
              <a:buFont typeface="Arial" panose="020B0604020202020204" pitchFamily="34" charset="0"/>
              <a:buChar char="•"/>
              <a:defRPr/>
            </a:pPr>
            <a:r>
              <a:rPr lang="de-DE"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2014 weltweit über 3.600 Audits, 70% davon unangekündigt</a:t>
            </a:r>
          </a:p>
          <a:p>
            <a:pPr marL="742950" lvl="1" indent="-285750" eaLnBrk="1" hangingPunct="1">
              <a:spcBef>
                <a:spcPts val="450"/>
              </a:spcBef>
              <a:buClr>
                <a:srgbClr val="003366"/>
              </a:buClr>
              <a:buSzPct val="75000"/>
              <a:buFont typeface="Courier New" panose="02070309020205020404" pitchFamily="49" charset="0"/>
              <a:buChar char="o"/>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Kritik: Kontrollen hauptsächlich durch firmeneigene </a:t>
            </a:r>
            <a:r>
              <a:rPr lang="de-DE" altLang="de-DE" sz="2000"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Kontrolleur_innen</a:t>
            </a: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nicht von externen Instanzen</a:t>
            </a:r>
          </a:p>
        </p:txBody>
      </p:sp>
      <p:sp>
        <p:nvSpPr>
          <p:cNvPr id="66564"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21</a:t>
            </a:r>
            <a:endParaRPr lang="de-DE" altLang="de-DE" sz="2600" b="1">
              <a:solidFill>
                <a:srgbClr val="FFFFFF"/>
              </a:solidFill>
              <a:latin typeface="Calibri" panose="020F0502020204030204" pitchFamily="34" charset="0"/>
            </a:endParaRPr>
          </a:p>
        </p:txBody>
      </p:sp>
      <p:sp>
        <p:nvSpPr>
          <p:cNvPr id="66565"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endParaRPr lang="de-DE" altLang="de-DE" smtClean="0">
              <a:solidFill>
                <a:srgbClr val="002060"/>
              </a:solidFill>
              <a:latin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Die Einkaufspolitik von </a:t>
            </a:r>
            <a:r>
              <a:rPr lang="de-DE" altLang="de-DE" sz="2800" b="1" i="1">
                <a:solidFill>
                  <a:srgbClr val="003366"/>
                </a:solidFill>
                <a:latin typeface="Calibri" panose="020F0502020204030204" pitchFamily="34" charset="0"/>
                <a:ea typeface="Microsoft YaHei" panose="020B0503020204020204" pitchFamily="34" charset="-122"/>
                <a:cs typeface="Calibri" panose="020F0502020204030204" pitchFamily="34" charset="0"/>
              </a:rPr>
              <a:t>H&amp;M</a:t>
            </a:r>
          </a:p>
          <a:p>
            <a:pPr algn="ctr" eaLnBrk="1" hangingPunct="1">
              <a:lnSpc>
                <a:spcPct val="90000"/>
              </a:lnSpc>
              <a:buSzPct val="100000"/>
            </a:pPr>
            <a:r>
              <a:rPr lang="de-DE" altLang="de-DE" b="1">
                <a:solidFill>
                  <a:srgbClr val="C00000"/>
                </a:solidFill>
                <a:latin typeface="Calibri" panose="020F0502020204030204" pitchFamily="34" charset="0"/>
                <a:ea typeface="Microsoft YaHei" panose="020B0503020204020204" pitchFamily="34" charset="-122"/>
                <a:cs typeface="Calibri" panose="020F0502020204030204" pitchFamily="34" charset="0"/>
              </a:rPr>
              <a:t>glaubwürdige Verbesserungen?</a:t>
            </a:r>
          </a:p>
        </p:txBody>
      </p:sp>
      <p:sp>
        <p:nvSpPr>
          <p:cNvPr id="83971" name="Text Box 2"/>
          <p:cNvSpPr txBox="1">
            <a:spLocks noChangeArrowheads="1"/>
          </p:cNvSpPr>
          <p:nvPr/>
        </p:nvSpPr>
        <p:spPr bwMode="auto">
          <a:xfrm>
            <a:off x="933450" y="1905000"/>
            <a:ext cx="8001000" cy="3733800"/>
          </a:xfrm>
          <a:prstGeom prst="rect">
            <a:avLst/>
          </a:prstGeom>
          <a:noFill/>
          <a:ln>
            <a:noFill/>
          </a:ln>
          <a:effec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600"/>
              </a:spcBef>
              <a:buSzPct val="75000"/>
              <a:defRPr/>
            </a:pPr>
            <a:endParaRPr lang="de-DE" altLang="de-DE" sz="2000" b="1" dirty="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marL="344487" indent="-342900" eaLnBrk="1" hangingPunct="1">
              <a:spcBef>
                <a:spcPts val="600"/>
              </a:spcBef>
              <a:buSzPct val="75000"/>
              <a:buFont typeface="Arial" panose="020B0604020202020204" pitchFamily="34" charset="0"/>
              <a:buChar char="•"/>
              <a:defRPr/>
            </a:pPr>
            <a:r>
              <a:rPr lang="en-US" altLang="de-DE" sz="2000" i="1" dirty="0">
                <a:solidFill>
                  <a:srgbClr val="002060"/>
                </a:solidFill>
                <a:latin typeface="Calibri" panose="020F0502020204030204" pitchFamily="34" charset="0"/>
                <a:ea typeface="Microsoft YaHei" panose="020B0503020204020204" pitchFamily="34" charset="-122"/>
                <a:cs typeface="Calibri" panose="020F0502020204030204" pitchFamily="34" charset="0"/>
              </a:rPr>
              <a:t>H&amp;M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selber</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hat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keine</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Definition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eines</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de-DE"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existenzsichernden</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Lohnes</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hat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aber</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mittlerweile</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das M</a:t>
            </a:r>
            <a:r>
              <a:rPr lang="de-DE" sz="2000" dirty="0" err="1">
                <a:solidFill>
                  <a:srgbClr val="002060"/>
                </a:solidFill>
                <a:latin typeface="Calibri" panose="020F0502020204030204" pitchFamily="34" charset="0"/>
                <a:cs typeface="Calibri" panose="020F0502020204030204" pitchFamily="34" charset="0"/>
              </a:rPr>
              <a:t>emorandum</a:t>
            </a:r>
            <a:r>
              <a:rPr lang="de-DE" sz="2000" dirty="0">
                <a:solidFill>
                  <a:srgbClr val="002060"/>
                </a:solidFill>
                <a:latin typeface="Calibri" panose="020F0502020204030204" pitchFamily="34" charset="0"/>
                <a:cs typeface="Calibri" panose="020F0502020204030204" pitchFamily="34" charset="0"/>
              </a:rPr>
              <a:t> </a:t>
            </a:r>
            <a:r>
              <a:rPr lang="de-DE" sz="2000" dirty="0" err="1">
                <a:solidFill>
                  <a:srgbClr val="002060"/>
                </a:solidFill>
                <a:latin typeface="Calibri" panose="020F0502020204030204" pitchFamily="34" charset="0"/>
                <a:cs typeface="Calibri" panose="020F0502020204030204" pitchFamily="34" charset="0"/>
              </a:rPr>
              <a:t>of</a:t>
            </a:r>
            <a:r>
              <a:rPr lang="de-DE" sz="2000" dirty="0">
                <a:solidFill>
                  <a:srgbClr val="002060"/>
                </a:solidFill>
                <a:latin typeface="Calibri" panose="020F0502020204030204" pitchFamily="34" charset="0"/>
                <a:cs typeface="Calibri" panose="020F0502020204030204" pitchFamily="34" charset="0"/>
              </a:rPr>
              <a:t> Understanding</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von ACT (</a:t>
            </a:r>
            <a:r>
              <a:rPr lang="de-DE" sz="2000" dirty="0">
                <a:solidFill>
                  <a:srgbClr val="002060"/>
                </a:solidFill>
                <a:latin typeface="Calibri" panose="020F0502020204030204" pitchFamily="34" charset="0"/>
                <a:cs typeface="Calibri" panose="020F0502020204030204" pitchFamily="34" charset="0"/>
              </a:rPr>
              <a:t>Action, </a:t>
            </a:r>
            <a:r>
              <a:rPr lang="de-DE" sz="2000" dirty="0" err="1">
                <a:solidFill>
                  <a:srgbClr val="002060"/>
                </a:solidFill>
                <a:latin typeface="Calibri" panose="020F0502020204030204" pitchFamily="34" charset="0"/>
                <a:cs typeface="Calibri" panose="020F0502020204030204" pitchFamily="34" charset="0"/>
              </a:rPr>
              <a:t>Collaboration</a:t>
            </a:r>
            <a:r>
              <a:rPr lang="de-DE" sz="2000" dirty="0">
                <a:solidFill>
                  <a:srgbClr val="002060"/>
                </a:solidFill>
                <a:latin typeface="Calibri" panose="020F0502020204030204" pitchFamily="34" charset="0"/>
                <a:cs typeface="Calibri" panose="020F0502020204030204" pitchFamily="34" charset="0"/>
              </a:rPr>
              <a:t>, Transformation)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unterschrieben</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das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Existenzlöhne</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definiert</a:t>
            </a:r>
            <a:endParaRPr lang="en-US" altLang="de-DE" sz="2000" i="1" dirty="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marL="344487" indent="-342900" eaLnBrk="1" hangingPunct="1">
              <a:spcBef>
                <a:spcPts val="600"/>
              </a:spcBef>
              <a:buSzPct val="75000"/>
              <a:buFont typeface="Arial" panose="020B0604020202020204" pitchFamily="34" charset="0"/>
              <a:buChar char="•"/>
              <a:defRPr/>
            </a:pP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im</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aktuellsten</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Sustainability Report 2018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wird</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viel</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über</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ein</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Wage Management System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gesprochen</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das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wohl</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zu</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höheren</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Löhne</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führt</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jedoch</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keine</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Existenzlöhne</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garaniert</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a:t>
            </a:r>
          </a:p>
          <a:p>
            <a:pPr marL="344487" indent="-342900" eaLnBrk="1" hangingPunct="1">
              <a:spcBef>
                <a:spcPts val="600"/>
              </a:spcBef>
              <a:buSzPct val="75000"/>
              <a:buFont typeface="Arial" panose="020B0604020202020204" pitchFamily="34" charset="0"/>
              <a:buChar char="•"/>
              <a:defRPr/>
            </a:pP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verbindliche</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Roadmap, die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zusammen</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mit</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dem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Textilbündnis</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erstellt</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wurde</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thematisiert</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Existenzlöhne</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überhaupt</a:t>
            </a:r>
            <a:r>
              <a:rPr lang="en-US"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r>
              <a:rPr lang="en-US" altLang="de-DE" sz="2000" dirty="0" err="1">
                <a:solidFill>
                  <a:srgbClr val="002060"/>
                </a:solidFill>
                <a:latin typeface="Calibri" panose="020F0502020204030204" pitchFamily="34" charset="0"/>
                <a:ea typeface="Microsoft YaHei" panose="020B0503020204020204" pitchFamily="34" charset="-122"/>
                <a:cs typeface="Calibri" panose="020F0502020204030204" pitchFamily="34" charset="0"/>
              </a:rPr>
              <a:t>nicht</a:t>
            </a:r>
            <a:endParaRPr lang="de-DE"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500"/>
              </a:spcBef>
              <a:buSzPct val="75000"/>
              <a:defRPr/>
            </a:pPr>
            <a:endParaRPr lang="de-DE" altLang="de-DE" sz="2000" dirty="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68612"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22</a:t>
            </a:r>
            <a:endParaRPr lang="de-DE" altLang="de-DE" sz="2600" b="1">
              <a:solidFill>
                <a:srgbClr val="FFFFFF"/>
              </a:solidFill>
              <a:latin typeface="Calibri" panose="020F0502020204030204" pitchFamily="34" charset="0"/>
            </a:endParaRPr>
          </a:p>
        </p:txBody>
      </p:sp>
      <p:sp>
        <p:nvSpPr>
          <p:cNvPr id="68613"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4"/>
          <p:cNvSpPr txBox="1">
            <a:spLocks noChangeArrowheads="1"/>
          </p:cNvSpPr>
          <p:nvPr/>
        </p:nvSpPr>
        <p:spPr bwMode="auto">
          <a:xfrm>
            <a:off x="0" y="6446838"/>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23</a:t>
            </a:r>
            <a:endParaRPr lang="de-DE" altLang="de-DE" sz="2600" b="1">
              <a:solidFill>
                <a:srgbClr val="FFFFFF"/>
              </a:solidFill>
              <a:latin typeface="Calibri" panose="020F0502020204030204" pitchFamily="34" charset="0"/>
            </a:endParaRPr>
          </a:p>
        </p:txBody>
      </p:sp>
      <p:sp>
        <p:nvSpPr>
          <p:cNvPr id="70659" name="Text Box 6"/>
          <p:cNvSpPr txBox="1">
            <a:spLocks noChangeArrowheads="1"/>
          </p:cNvSpPr>
          <p:nvPr/>
        </p:nvSpPr>
        <p:spPr bwMode="auto">
          <a:xfrm>
            <a:off x="571500" y="28575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3600" b="1">
                <a:solidFill>
                  <a:srgbClr val="002060"/>
                </a:solidFill>
                <a:latin typeface="Calibri" panose="020F0502020204030204" pitchFamily="34" charset="0"/>
              </a:rPr>
              <a:t>Handlungsmöglichkeiten</a:t>
            </a:r>
            <a:br>
              <a:rPr lang="de-DE" altLang="de-DE" sz="3600" b="1">
                <a:solidFill>
                  <a:srgbClr val="002060"/>
                </a:solidFill>
                <a:latin typeface="Calibri" panose="020F0502020204030204" pitchFamily="34" charset="0"/>
              </a:rPr>
            </a:br>
            <a:r>
              <a:rPr lang="de-DE" altLang="de-DE" sz="3200" b="1">
                <a:solidFill>
                  <a:srgbClr val="002060"/>
                </a:solidFill>
                <a:latin typeface="Calibri" panose="020F0502020204030204" pitchFamily="34" charset="0"/>
              </a:rPr>
              <a:t>Praxisbeispiel: kurzfristiger Farbwechsel</a:t>
            </a:r>
            <a:endParaRPr lang="de-DE" altLang="de-DE" sz="3600" b="1">
              <a:solidFill>
                <a:srgbClr val="002060"/>
              </a:solidFill>
              <a:latin typeface="Calibri" panose="020F0502020204030204" pitchFamily="34" charset="0"/>
            </a:endParaRPr>
          </a:p>
        </p:txBody>
      </p:sp>
      <p:sp>
        <p:nvSpPr>
          <p:cNvPr id="70660"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32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4"/>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24</a:t>
            </a:r>
          </a:p>
        </p:txBody>
      </p:sp>
      <p:sp>
        <p:nvSpPr>
          <p:cNvPr id="72708" name="Text Box 5"/>
          <p:cNvSpPr txBox="1">
            <a:spLocks noChangeArrowheads="1"/>
          </p:cNvSpPr>
          <p:nvPr/>
        </p:nvSpPr>
        <p:spPr bwMode="auto">
          <a:xfrm>
            <a:off x="755650" y="6291263"/>
            <a:ext cx="3240088"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3366"/>
                </a:solidFill>
                <a:latin typeface="Arial" panose="020B060402020202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3366"/>
                </a:solidFill>
                <a:latin typeface="Arial" panose="020B0604020202020204" pitchFamily="34" charset="0"/>
                <a:ea typeface="Microsoft YaHei" panose="020B0503020204020204" pitchFamily="34" charset="-122"/>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3366"/>
                </a:solidFill>
                <a:latin typeface="Arial" panose="020B0604020202020204" pitchFamily="34" charset="0"/>
                <a:ea typeface="Microsoft YaHei" panose="020B0503020204020204" pitchFamily="34" charset="-122"/>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3366"/>
                </a:solidFill>
                <a:latin typeface="Arial" panose="020B0604020202020204" pitchFamily="34" charset="0"/>
                <a:ea typeface="Microsoft YaHei" panose="020B0503020204020204" pitchFamily="34" charset="-122"/>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3366"/>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3366"/>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3366"/>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3366"/>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3366"/>
                </a:solidFill>
                <a:latin typeface="Arial" panose="020B0604020202020204" pitchFamily="34" charset="0"/>
                <a:ea typeface="Microsoft YaHei" panose="020B0503020204020204" pitchFamily="34" charset="-122"/>
              </a:defRPr>
            </a:lvl9pPr>
          </a:lstStyle>
          <a:p>
            <a:pPr eaLnBrk="1" hangingPunct="1">
              <a:buClrTx/>
              <a:buFontTx/>
              <a:buNone/>
            </a:pPr>
            <a:r>
              <a:rPr lang="de-DE" altLang="de-DE" sz="1400">
                <a:solidFill>
                  <a:schemeClr val="bg1"/>
                </a:solidFill>
                <a:latin typeface="Calibri" panose="020F0502020204030204" pitchFamily="34" charset="0"/>
              </a:rPr>
              <a:t>Quelle: www.wellmade.org/cases</a:t>
            </a:r>
            <a:endParaRPr lang="de-DE" altLang="de-DE" sz="1600">
              <a:solidFill>
                <a:schemeClr val="bg1"/>
              </a:solidFill>
              <a:latin typeface="Calibri" panose="020F0502020204030204" pitchFamily="34" charset="0"/>
            </a:endParaRPr>
          </a:p>
        </p:txBody>
      </p:sp>
      <p:sp>
        <p:nvSpPr>
          <p:cNvPr id="72709" name="Fußzeilenplatzhalter 1"/>
          <p:cNvSpPr>
            <a:spLocks noGrp="1"/>
          </p:cNvSpPr>
          <p:nvPr>
            <p:ph type="ftr" sz="quarter" idx="11"/>
          </p:nvPr>
        </p:nvSpPr>
        <p:spPr>
          <a:xfrm>
            <a:off x="63388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buSzPct val="100000"/>
            </a:pPr>
            <a:r>
              <a:rPr lang="de-DE" altLang="de-DE" sz="3000" b="1">
                <a:solidFill>
                  <a:srgbClr val="003366"/>
                </a:solidFill>
                <a:latin typeface="Arial" panose="020B0604020202020204" pitchFamily="34" charset="0"/>
                <a:ea typeface="Microsoft YaHei" panose="020B0503020204020204" pitchFamily="34" charset="-122"/>
              </a:rPr>
              <a:t>Handlungsoptionen</a:t>
            </a:r>
            <a:br>
              <a:rPr lang="de-DE" altLang="de-DE" sz="3000" b="1">
                <a:solidFill>
                  <a:srgbClr val="003366"/>
                </a:solidFill>
                <a:latin typeface="Arial" panose="020B0604020202020204" pitchFamily="34" charset="0"/>
                <a:ea typeface="Microsoft YaHei" panose="020B0503020204020204" pitchFamily="34" charset="-122"/>
              </a:rPr>
            </a:br>
            <a:r>
              <a:rPr lang="de-DE" altLang="de-DE" sz="3000" b="1">
                <a:solidFill>
                  <a:srgbClr val="003366"/>
                </a:solidFill>
                <a:latin typeface="Arial" panose="020B0604020202020204" pitchFamily="34" charset="0"/>
                <a:ea typeface="Microsoft YaHei" panose="020B0503020204020204" pitchFamily="34" charset="-122"/>
              </a:rPr>
              <a:t>Praxisbeispiel: Farbwechsel</a:t>
            </a:r>
          </a:p>
        </p:txBody>
      </p:sp>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26988"/>
            <a:ext cx="9213851"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5"/>
          <p:cNvSpPr txBox="1">
            <a:spLocks noChangeArrowheads="1"/>
          </p:cNvSpPr>
          <p:nvPr/>
        </p:nvSpPr>
        <p:spPr bwMode="auto">
          <a:xfrm>
            <a:off x="-20638" y="6456363"/>
            <a:ext cx="7762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25</a:t>
            </a:r>
            <a:endParaRPr lang="de-DE" altLang="de-DE" sz="2600" b="1">
              <a:solidFill>
                <a:srgbClr val="FFFFFF"/>
              </a:solidFill>
              <a:latin typeface="Calibri" panose="020F0502020204030204" pitchFamily="34" charset="0"/>
            </a:endParaRPr>
          </a:p>
        </p:txBody>
      </p:sp>
      <p:sp>
        <p:nvSpPr>
          <p:cNvPr id="74757" name="Text Box 6"/>
          <p:cNvSpPr txBox="1">
            <a:spLocks noChangeArrowheads="1"/>
          </p:cNvSpPr>
          <p:nvPr/>
        </p:nvSpPr>
        <p:spPr bwMode="auto">
          <a:xfrm>
            <a:off x="755650" y="6265863"/>
            <a:ext cx="3240088"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3366"/>
                </a:solidFill>
                <a:latin typeface="Arial" panose="020B060402020202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3366"/>
                </a:solidFill>
                <a:latin typeface="Arial" panose="020B0604020202020204" pitchFamily="34" charset="0"/>
                <a:ea typeface="Microsoft YaHei" panose="020B0503020204020204" pitchFamily="34" charset="-122"/>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3366"/>
                </a:solidFill>
                <a:latin typeface="Arial" panose="020B0604020202020204" pitchFamily="34" charset="0"/>
                <a:ea typeface="Microsoft YaHei" panose="020B0503020204020204" pitchFamily="34" charset="-122"/>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3366"/>
                </a:solidFill>
                <a:latin typeface="Arial" panose="020B0604020202020204" pitchFamily="34" charset="0"/>
                <a:ea typeface="Microsoft YaHei" panose="020B0503020204020204" pitchFamily="34" charset="-122"/>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3366"/>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3366"/>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3366"/>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3366"/>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3366"/>
                </a:solidFill>
                <a:latin typeface="Arial" panose="020B0604020202020204" pitchFamily="34" charset="0"/>
                <a:ea typeface="Microsoft YaHei" panose="020B0503020204020204" pitchFamily="34" charset="-122"/>
              </a:defRPr>
            </a:lvl9pPr>
          </a:lstStyle>
          <a:p>
            <a:pPr eaLnBrk="1" hangingPunct="1">
              <a:buClrTx/>
              <a:buFontTx/>
              <a:buNone/>
            </a:pPr>
            <a:r>
              <a:rPr lang="de-DE" altLang="de-DE" sz="1400">
                <a:solidFill>
                  <a:schemeClr val="bg1"/>
                </a:solidFill>
                <a:latin typeface="Calibri" panose="020F0502020204030204" pitchFamily="34" charset="0"/>
              </a:rPr>
              <a:t>Quelle: www.wellmade.org/cases</a:t>
            </a:r>
            <a:endParaRPr lang="de-DE" altLang="de-DE" sz="1600">
              <a:solidFill>
                <a:schemeClr val="bg1"/>
              </a:solidFill>
              <a:latin typeface="Calibri" panose="020F0502020204030204" pitchFamily="34" charset="0"/>
            </a:endParaRPr>
          </a:p>
        </p:txBody>
      </p:sp>
      <p:sp>
        <p:nvSpPr>
          <p:cNvPr id="74758" name="Fußzeilenplatzhalter 1"/>
          <p:cNvSpPr>
            <a:spLocks noGrp="1"/>
          </p:cNvSpPr>
          <p:nvPr>
            <p:ph type="ftr" sz="quarter" idx="11"/>
          </p:nvPr>
        </p:nvSpPr>
        <p:spPr>
          <a:xfrm>
            <a:off x="6299200" y="6034088"/>
            <a:ext cx="2894013"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latin typeface="Calibri" panose="020F0502020204030204" pitchFamily="34" charset="0"/>
              </a:rPr>
              <a:t>Multiplikatorin</a:t>
            </a:r>
            <a:endParaRPr lang="de-DE" altLang="de-DE" smtClean="0">
              <a:latin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26</a:t>
            </a:r>
            <a:endParaRPr lang="de-DE" altLang="de-DE" sz="2600" b="1">
              <a:solidFill>
                <a:srgbClr val="FFFFFF"/>
              </a:solidFill>
              <a:latin typeface="Calibri" panose="020F0502020204030204" pitchFamily="34" charset="0"/>
            </a:endParaRPr>
          </a:p>
        </p:txBody>
      </p:sp>
      <p:sp>
        <p:nvSpPr>
          <p:cNvPr id="76803" name="Text Box 4"/>
          <p:cNvSpPr txBox="1">
            <a:spLocks noChangeArrowheads="1"/>
          </p:cNvSpPr>
          <p:nvPr/>
        </p:nvSpPr>
        <p:spPr bwMode="auto">
          <a:xfrm>
            <a:off x="4572000" y="4437063"/>
            <a:ext cx="10080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300">
                <a:solidFill>
                  <a:srgbClr val="FFFFFF"/>
                </a:solidFill>
                <a:latin typeface="Arial" panose="020B0604020202020204" pitchFamily="34" charset="0"/>
              </a:rPr>
              <a:t>Recycling</a:t>
            </a:r>
          </a:p>
        </p:txBody>
      </p:sp>
      <p:pic>
        <p:nvPicPr>
          <p:cNvPr id="7680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4588" y="1300163"/>
            <a:ext cx="43148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1036638" y="1196975"/>
            <a:ext cx="1943100" cy="1016000"/>
          </a:xfrm>
          <a:prstGeom prst="rect">
            <a:avLst/>
          </a:prstGeom>
          <a:noFill/>
        </p:spPr>
        <p:txBody>
          <a:bodyPr>
            <a:spAutoFit/>
          </a:bodyPr>
          <a:lstStyle/>
          <a:p>
            <a:pPr>
              <a:defRPr/>
            </a:pPr>
            <a:r>
              <a:rPr lang="de-DE" sz="2000" b="1" dirty="0">
                <a:solidFill>
                  <a:srgbClr val="002060"/>
                </a:solidFill>
                <a:latin typeface="Calibri" panose="020F0502020204030204" pitchFamily="34" charset="0"/>
                <a:cs typeface="Calibri" panose="020F0502020204030204" pitchFamily="34" charset="0"/>
              </a:rPr>
              <a:t>Politik:</a:t>
            </a:r>
          </a:p>
          <a:p>
            <a:pPr marL="342900" indent="-34290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Regierungen</a:t>
            </a:r>
          </a:p>
          <a:p>
            <a:pPr marL="342900" indent="-34290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Parlamente</a:t>
            </a:r>
          </a:p>
        </p:txBody>
      </p:sp>
      <p:sp>
        <p:nvSpPr>
          <p:cNvPr id="3" name="Textfeld 2"/>
          <p:cNvSpPr txBox="1"/>
          <p:nvPr/>
        </p:nvSpPr>
        <p:spPr>
          <a:xfrm>
            <a:off x="6665913" y="1268413"/>
            <a:ext cx="2243137" cy="1016000"/>
          </a:xfrm>
          <a:prstGeom prst="rect">
            <a:avLst/>
          </a:prstGeom>
          <a:noFill/>
        </p:spPr>
        <p:txBody>
          <a:bodyPr>
            <a:spAutoFit/>
          </a:bodyPr>
          <a:lstStyle/>
          <a:p>
            <a:pPr>
              <a:defRPr/>
            </a:pPr>
            <a:r>
              <a:rPr lang="de-DE" sz="2000" b="1" dirty="0">
                <a:solidFill>
                  <a:srgbClr val="002060"/>
                </a:solidFill>
                <a:latin typeface="Calibri" panose="020F0502020204030204" pitchFamily="34" charset="0"/>
                <a:cs typeface="Calibri" panose="020F0502020204030204" pitchFamily="34" charset="0"/>
              </a:rPr>
              <a:t>Zivilgesellschaft:</a:t>
            </a:r>
          </a:p>
          <a:p>
            <a:pPr marL="342900" indent="-34290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Gewerkschaften</a:t>
            </a:r>
          </a:p>
          <a:p>
            <a:pPr marL="342900" indent="-34290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NROs</a:t>
            </a:r>
          </a:p>
        </p:txBody>
      </p:sp>
      <p:sp>
        <p:nvSpPr>
          <p:cNvPr id="4" name="Textfeld 3"/>
          <p:cNvSpPr txBox="1"/>
          <p:nvPr/>
        </p:nvSpPr>
        <p:spPr>
          <a:xfrm>
            <a:off x="1036638" y="5153025"/>
            <a:ext cx="2244725" cy="1016000"/>
          </a:xfrm>
          <a:prstGeom prst="rect">
            <a:avLst/>
          </a:prstGeom>
          <a:noFill/>
        </p:spPr>
        <p:txBody>
          <a:bodyPr>
            <a:spAutoFit/>
          </a:bodyPr>
          <a:lstStyle/>
          <a:p>
            <a:pPr>
              <a:defRPr/>
            </a:pPr>
            <a:r>
              <a:rPr lang="de-DE" sz="2000" b="1" dirty="0" err="1">
                <a:solidFill>
                  <a:srgbClr val="002060"/>
                </a:solidFill>
                <a:latin typeface="Calibri" panose="020F0502020204030204" pitchFamily="34" charset="0"/>
                <a:cs typeface="Calibri" panose="020F0502020204030204" pitchFamily="34" charset="0"/>
              </a:rPr>
              <a:t>Konsument_innen</a:t>
            </a:r>
            <a:r>
              <a:rPr lang="de-DE" sz="2000" b="1" dirty="0">
                <a:solidFill>
                  <a:srgbClr val="002060"/>
                </a:solidFill>
                <a:latin typeface="Calibri" panose="020F0502020204030204" pitchFamily="34" charset="0"/>
                <a:cs typeface="Calibri" panose="020F0502020204030204" pitchFamily="34" charset="0"/>
              </a:rPr>
              <a:t>:</a:t>
            </a:r>
          </a:p>
          <a:p>
            <a:pPr marL="342900" indent="-34290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Importländer</a:t>
            </a:r>
          </a:p>
          <a:p>
            <a:pPr marL="342900" indent="-34290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Exportländer</a:t>
            </a:r>
          </a:p>
        </p:txBody>
      </p:sp>
      <p:sp>
        <p:nvSpPr>
          <p:cNvPr id="5" name="Textfeld 4"/>
          <p:cNvSpPr txBox="1"/>
          <p:nvPr/>
        </p:nvSpPr>
        <p:spPr>
          <a:xfrm>
            <a:off x="6372225" y="4210050"/>
            <a:ext cx="2894013" cy="2246313"/>
          </a:xfrm>
          <a:prstGeom prst="rect">
            <a:avLst/>
          </a:prstGeom>
          <a:noFill/>
        </p:spPr>
        <p:txBody>
          <a:bodyPr>
            <a:spAutoFit/>
          </a:bodyPr>
          <a:lstStyle/>
          <a:p>
            <a:pPr>
              <a:defRPr/>
            </a:pPr>
            <a:r>
              <a:rPr lang="de-DE" sz="2000" b="1" dirty="0">
                <a:solidFill>
                  <a:srgbClr val="002060"/>
                </a:solidFill>
                <a:latin typeface="Calibri" panose="020F0502020204030204" pitchFamily="34" charset="0"/>
                <a:cs typeface="Calibri" panose="020F0502020204030204" pitchFamily="34" charset="0"/>
              </a:rPr>
              <a:t>Unternehmen:</a:t>
            </a:r>
          </a:p>
          <a:p>
            <a:pPr marL="285750" indent="-28575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produzierende Unternehmen</a:t>
            </a:r>
          </a:p>
          <a:p>
            <a:pPr marL="285750" indent="-28575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einkaufende Unternehmen</a:t>
            </a:r>
          </a:p>
          <a:p>
            <a:pPr marL="285750" indent="-28575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Handelsunternehmen</a:t>
            </a:r>
          </a:p>
          <a:p>
            <a:pPr marL="285750" indent="-285750">
              <a:buFont typeface="Arial" panose="020B0604020202020204" pitchFamily="34" charset="0"/>
              <a:buChar char="•"/>
              <a:defRPr/>
            </a:pPr>
            <a:r>
              <a:rPr lang="de-DE" sz="2000" dirty="0">
                <a:solidFill>
                  <a:srgbClr val="002060"/>
                </a:solidFill>
                <a:latin typeface="Calibri" panose="020F0502020204030204" pitchFamily="34" charset="0"/>
                <a:cs typeface="Calibri" panose="020F0502020204030204" pitchFamily="34" charset="0"/>
              </a:rPr>
              <a:t>Wirtschaftsverbände</a:t>
            </a:r>
          </a:p>
        </p:txBody>
      </p:sp>
      <p:sp>
        <p:nvSpPr>
          <p:cNvPr id="76809" name="Fußzeilenplatzhalter 5"/>
          <p:cNvSpPr>
            <a:spLocks noGrp="1"/>
          </p:cNvSpPr>
          <p:nvPr>
            <p:ph type="ftr" sz="quarter" idx="11"/>
          </p:nvPr>
        </p:nvSpPr>
        <p:spPr>
          <a:xfrm>
            <a:off x="6249988" y="6553200"/>
            <a:ext cx="2894012"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
            </a:r>
            <a:b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Forderungen an Unternehmen</a:t>
            </a:r>
          </a:p>
        </p:txBody>
      </p:sp>
      <p:sp>
        <p:nvSpPr>
          <p:cNvPr id="78851" name="Text Box 2"/>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rPr>
              <a:t>veränderte Einkaufspraktiken</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rPr>
              <a:t>soziale Verantwortung wahrnehmen</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rPr>
              <a:t>verbindlichen Verhaltenskodex umsetzen</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rPr>
              <a:t>Transparenz, Offenlegung der Lieferanten, jährliche</a:t>
            </a:r>
            <a:br>
              <a:rPr lang="de-DE" altLang="de-DE" sz="2000">
                <a:solidFill>
                  <a:srgbClr val="003366"/>
                </a:solidFill>
                <a:latin typeface="Calibri" panose="020F0502020204030204" pitchFamily="34" charset="0"/>
              </a:rPr>
            </a:br>
            <a:r>
              <a:rPr lang="de-DE" altLang="de-DE" sz="2000">
                <a:solidFill>
                  <a:srgbClr val="003366"/>
                </a:solidFill>
                <a:latin typeface="Calibri" panose="020F0502020204030204" pitchFamily="34" charset="0"/>
              </a:rPr>
              <a:t>Berichterstattung, Audits</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rPr>
              <a:t>Unterstützung der Produzent_innen bei der Umsetzung von</a:t>
            </a:r>
            <a:br>
              <a:rPr lang="de-DE" altLang="de-DE" sz="2000">
                <a:solidFill>
                  <a:srgbClr val="003366"/>
                </a:solidFill>
                <a:latin typeface="Calibri" panose="020F0502020204030204" pitchFamily="34" charset="0"/>
              </a:rPr>
            </a:br>
            <a:r>
              <a:rPr lang="de-DE" altLang="de-DE" sz="2000">
                <a:solidFill>
                  <a:srgbClr val="003366"/>
                </a:solidFill>
                <a:latin typeface="Calibri" panose="020F0502020204030204" pitchFamily="34" charset="0"/>
              </a:rPr>
              <a:t>Sozialstandards</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rPr>
              <a:t>unabhängige, externe Kontrollen durch Multi-Stakeholder-Initiativen</a:t>
            </a:r>
          </a:p>
        </p:txBody>
      </p:sp>
      <p:sp>
        <p:nvSpPr>
          <p:cNvPr id="78852"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27</a:t>
            </a:r>
          </a:p>
        </p:txBody>
      </p:sp>
      <p:pic>
        <p:nvPicPr>
          <p:cNvPr id="7885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988" y="2362200"/>
            <a:ext cx="202565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pic>
        <p:nvPicPr>
          <p:cNvPr id="78855" name="Grafik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950" y="2874963"/>
            <a:ext cx="16954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
            </a:r>
            <a:b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Forderungen an die Politik</a:t>
            </a:r>
          </a:p>
        </p:txBody>
      </p:sp>
      <p:sp>
        <p:nvSpPr>
          <p:cNvPr id="80899" name="Text Box 2"/>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marL="8001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rPr>
              <a:t>Sorgfaltspflicht gesetzlich festlegen</a:t>
            </a:r>
          </a:p>
          <a:p>
            <a:pPr lvl="1" eaLnBrk="1" hangingPunct="1">
              <a:spcBef>
                <a:spcPts val="500"/>
              </a:spcBef>
              <a:buClr>
                <a:srgbClr val="003366"/>
              </a:buClr>
              <a:buSzPct val="75000"/>
              <a:buFont typeface="Courier New" panose="02070309020205020404" pitchFamily="49" charset="0"/>
              <a:buChar char="o"/>
            </a:pPr>
            <a:r>
              <a:rPr lang="de-DE" altLang="de-DE" sz="2000">
                <a:solidFill>
                  <a:srgbClr val="003366"/>
                </a:solidFill>
                <a:latin typeface="Calibri" panose="020F0502020204030204" pitchFamily="34" charset="0"/>
              </a:rPr>
              <a:t>Mindeststandards, Vorschriften bzgl. Sozial- und Umweltstandards </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rPr>
              <a:t> Unternehmenshaftung</a:t>
            </a:r>
          </a:p>
          <a:p>
            <a:pPr lvl="1" eaLnBrk="1" hangingPunct="1">
              <a:spcBef>
                <a:spcPts val="500"/>
              </a:spcBef>
              <a:buClr>
                <a:srgbClr val="003366"/>
              </a:buClr>
              <a:buSzPct val="75000"/>
              <a:buFont typeface="Courier New" panose="02070309020205020404" pitchFamily="49" charset="0"/>
              <a:buChar char="o"/>
            </a:pPr>
            <a:r>
              <a:rPr lang="de-DE" altLang="de-DE" sz="2000">
                <a:solidFill>
                  <a:srgbClr val="003366"/>
                </a:solidFill>
                <a:latin typeface="Calibri" panose="020F0502020204030204" pitchFamily="34" charset="0"/>
              </a:rPr>
              <a:t>Ahndung von Menschen-/Arbeitsrechtsverletzungen</a:t>
            </a:r>
          </a:p>
          <a:p>
            <a:pPr lvl="1" eaLnBrk="1" hangingPunct="1">
              <a:spcBef>
                <a:spcPts val="500"/>
              </a:spcBef>
              <a:buClr>
                <a:srgbClr val="003366"/>
              </a:buClr>
              <a:buSzPct val="75000"/>
              <a:buFont typeface="Courier New" panose="02070309020205020404" pitchFamily="49" charset="0"/>
              <a:buChar char="o"/>
            </a:pPr>
            <a:r>
              <a:rPr lang="de-DE" altLang="de-DE" sz="2000">
                <a:solidFill>
                  <a:srgbClr val="003366"/>
                </a:solidFill>
                <a:latin typeface="Calibri" panose="020F0502020204030204" pitchFamily="34" charset="0"/>
              </a:rPr>
              <a:t>Entschädigung von Opfern</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rPr>
              <a:t>Herstellung von Transparenz durch Offenlegungs-/</a:t>
            </a:r>
            <a:br>
              <a:rPr lang="de-DE" altLang="de-DE" sz="2000">
                <a:solidFill>
                  <a:srgbClr val="003366"/>
                </a:solidFill>
                <a:latin typeface="Calibri" panose="020F0502020204030204" pitchFamily="34" charset="0"/>
              </a:rPr>
            </a:br>
            <a:r>
              <a:rPr lang="de-DE" altLang="de-DE" sz="2000">
                <a:solidFill>
                  <a:srgbClr val="003366"/>
                </a:solidFill>
                <a:latin typeface="Calibri" panose="020F0502020204030204" pitchFamily="34" charset="0"/>
              </a:rPr>
              <a:t>Berichtspflichten</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Calibri" panose="020F0502020204030204" pitchFamily="34" charset="0"/>
              </a:rPr>
              <a:t>Stärkung von Menschenrechten in EU-Handelsabkommen</a:t>
            </a:r>
          </a:p>
        </p:txBody>
      </p:sp>
      <p:sp>
        <p:nvSpPr>
          <p:cNvPr id="80900"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28</a:t>
            </a:r>
            <a:endParaRPr lang="de-DE" altLang="de-DE" sz="2600" b="1">
              <a:solidFill>
                <a:srgbClr val="FFFFFF"/>
              </a:solidFill>
              <a:latin typeface="Calibri" panose="020F0502020204030204" pitchFamily="34" charset="0"/>
            </a:endParaRPr>
          </a:p>
        </p:txBody>
      </p:sp>
      <p:sp>
        <p:nvSpPr>
          <p:cNvPr id="80901"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Online und als Download verfügbar</a:t>
            </a:r>
          </a:p>
        </p:txBody>
      </p:sp>
      <p:sp>
        <p:nvSpPr>
          <p:cNvPr id="82947" name="Text Box 2"/>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marL="8001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00"/>
              </a:spcBef>
              <a:buClr>
                <a:srgbClr val="003366"/>
              </a:buClr>
              <a:buSzPct val="75000"/>
            </a:pPr>
            <a:r>
              <a:rPr lang="de-DE" altLang="de-DE" b="1">
                <a:solidFill>
                  <a:srgbClr val="003366"/>
                </a:solidFill>
                <a:latin typeface="Calibri" panose="020F0502020204030204" pitchFamily="34" charset="0"/>
              </a:rPr>
              <a:t>Broschüre „Sustainbale Sourcing“ unter folgendem Link:</a:t>
            </a:r>
          </a:p>
          <a:p>
            <a:pPr eaLnBrk="1" hangingPunct="1">
              <a:spcBef>
                <a:spcPts val="500"/>
              </a:spcBef>
              <a:buClr>
                <a:srgbClr val="003366"/>
              </a:buClr>
              <a:buSzPct val="75000"/>
            </a:pPr>
            <a:r>
              <a:rPr lang="de-DE" altLang="de-DE">
                <a:solidFill>
                  <a:srgbClr val="003366"/>
                </a:solidFill>
                <a:latin typeface="Calibri" panose="020F0502020204030204" pitchFamily="34" charset="0"/>
              </a:rPr>
              <a:t>http://www.fairschnitt.org/images/downloads/Femnet-Sustainable-Sourcing.pdf </a:t>
            </a:r>
          </a:p>
        </p:txBody>
      </p:sp>
      <p:sp>
        <p:nvSpPr>
          <p:cNvPr id="82948"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29</a:t>
            </a:r>
            <a:endParaRPr lang="de-DE" altLang="de-DE" sz="2600" b="1">
              <a:solidFill>
                <a:srgbClr val="FFFFFF"/>
              </a:solidFill>
              <a:latin typeface="Calibri" panose="020F0502020204030204" pitchFamily="34" charset="0"/>
            </a:endParaRPr>
          </a:p>
        </p:txBody>
      </p:sp>
      <p:sp>
        <p:nvSpPr>
          <p:cNvPr id="82949"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2555875"/>
            <a:ext cx="200025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6"/>
          <p:cNvSpPr txBox="1">
            <a:spLocks noChangeArrowheads="1"/>
          </p:cNvSpPr>
          <p:nvPr/>
        </p:nvSpPr>
        <p:spPr bwMode="auto">
          <a:xfrm>
            <a:off x="1116013" y="1085850"/>
            <a:ext cx="82296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15" tIns="56804" rIns="81615" bIns="40807"/>
          <a:lstStyle>
            <a:lvl1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1pPr>
            <a:lvl2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2pPr>
            <a:lvl3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3pPr>
            <a:lvl4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4pPr>
            <a:lvl5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3000"/>
              </a:lnSpc>
              <a:buSzPct val="100000"/>
            </a:pPr>
            <a:r>
              <a:rPr lang="de-DE" altLang="de-DE" sz="2000" b="1">
                <a:solidFill>
                  <a:srgbClr val="003366"/>
                </a:solidFill>
                <a:latin typeface="Calibri" panose="020F0502020204030204" pitchFamily="34" charset="0"/>
                <a:ea typeface="Microsoft YaHei" panose="020B0503020204020204" pitchFamily="34" charset="-122"/>
                <a:cs typeface="Calibri" panose="020F0502020204030204" pitchFamily="34" charset="0"/>
              </a:rPr>
              <a:t>Projektziel: </a:t>
            </a: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Aufklärung der Studierenden modebezogener, wirtschaftswissenschaftlicher und Lehramtsstudiengänge über Rechte</a:t>
            </a:r>
          </a:p>
          <a:p>
            <a:pPr eaLnBrk="1" hangingPunct="1">
              <a:lnSpc>
                <a:spcPct val="93000"/>
              </a:lnSpc>
              <a:buSzPct val="100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der Näher_innen, Sozial- und Umweltstandards sowie Verantwortung</a:t>
            </a:r>
          </a:p>
          <a:p>
            <a:pPr eaLnBrk="1" hangingPunct="1">
              <a:lnSpc>
                <a:spcPct val="93000"/>
              </a:lnSpc>
              <a:buSzPct val="100000"/>
            </a:pPr>
            <a:r>
              <a:rPr lang="de-DE" altLang="de-DE" sz="2000">
                <a:solidFill>
                  <a:srgbClr val="003366"/>
                </a:solidFill>
                <a:latin typeface="Calibri" panose="020F0502020204030204" pitchFamily="34" charset="0"/>
                <a:ea typeface="Microsoft YaHei" panose="020B0503020204020204" pitchFamily="34" charset="-122"/>
                <a:cs typeface="Calibri" panose="020F0502020204030204" pitchFamily="34" charset="0"/>
              </a:rPr>
              <a:t>von Unternehmen</a:t>
            </a:r>
          </a:p>
          <a:p>
            <a:pPr eaLnBrk="1" hangingPunct="1">
              <a:lnSpc>
                <a:spcPct val="93000"/>
              </a:lnSpc>
              <a:buSzPct val="100000"/>
            </a:pPr>
            <a:endParaRPr lang="de-DE" altLang="de-DE" sz="180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29700" name="Rechteck 2"/>
          <p:cNvSpPr>
            <a:spLocks noChangeArrowheads="1"/>
          </p:cNvSpPr>
          <p:nvPr/>
        </p:nvSpPr>
        <p:spPr bwMode="auto">
          <a:xfrm>
            <a:off x="-3175"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pPr>
            <a:r>
              <a:rPr lang="de-DE" altLang="de-DE" sz="2000" b="1">
                <a:solidFill>
                  <a:srgbClr val="FFFFFF"/>
                </a:solidFill>
                <a:latin typeface="Calibri" panose="020F0502020204030204" pitchFamily="34" charset="0"/>
              </a:rPr>
              <a:t>3</a:t>
            </a:r>
          </a:p>
        </p:txBody>
      </p:sp>
      <p:sp>
        <p:nvSpPr>
          <p:cNvPr id="4" name="Textfeld 3"/>
          <p:cNvSpPr txBox="1"/>
          <p:nvPr/>
        </p:nvSpPr>
        <p:spPr>
          <a:xfrm>
            <a:off x="1116013" y="2555875"/>
            <a:ext cx="7308850" cy="1957388"/>
          </a:xfrm>
          <a:prstGeom prst="rect">
            <a:avLst/>
          </a:prstGeom>
          <a:noFill/>
        </p:spPr>
        <p:txBody>
          <a:bodyPr>
            <a:spAutoFit/>
          </a:bodyPr>
          <a:lstStyle/>
          <a:p>
            <a:pPr>
              <a:lnSpc>
                <a:spcPct val="93000"/>
              </a:lnSpc>
              <a:spcAft>
                <a:spcPts val="522"/>
              </a:spcAft>
              <a:defRPr/>
            </a:pPr>
            <a:r>
              <a:rPr lang="de-DE" sz="1800" b="1" dirty="0">
                <a:solidFill>
                  <a:srgbClr val="002060"/>
                </a:solidFill>
                <a:latin typeface="Calibri" panose="020F0502020204030204" pitchFamily="34" charset="0"/>
                <a:cs typeface="Calibri" panose="020F0502020204030204" pitchFamily="34" charset="0"/>
              </a:rPr>
              <a:t>Aktivitäten: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Vorträge und Seminare and Hochschulen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 Betreuung und Beratung von Studieren</a:t>
            </a:r>
          </a:p>
          <a:p>
            <a:pPr marL="285750" indent="-285750">
              <a:lnSpc>
                <a:spcPct val="93000"/>
              </a:lnSpc>
              <a:spcAft>
                <a:spcPts val="522"/>
              </a:spcAft>
              <a:buFont typeface="Arial" panose="020B0604020202020204" pitchFamily="34" charset="0"/>
              <a:buChar char="•"/>
              <a:defRPr/>
            </a:pPr>
            <a:r>
              <a:rPr lang="de-DE" sz="1800" dirty="0" err="1">
                <a:solidFill>
                  <a:srgbClr val="002060"/>
                </a:solidFill>
                <a:latin typeface="Calibri" panose="020F0502020204030204" pitchFamily="34" charset="0"/>
                <a:cs typeface="Calibri" panose="020F0502020204030204" pitchFamily="34" charset="0"/>
              </a:rPr>
              <a:t>Modeblog</a:t>
            </a:r>
            <a:r>
              <a:rPr lang="de-DE" sz="1800" dirty="0">
                <a:solidFill>
                  <a:srgbClr val="002060"/>
                </a:solidFill>
                <a:latin typeface="Calibri" panose="020F0502020204030204" pitchFamily="34" charset="0"/>
                <a:cs typeface="Calibri" panose="020F0502020204030204" pitchFamily="34" charset="0"/>
              </a:rPr>
              <a:t> </a:t>
            </a:r>
            <a:r>
              <a:rPr lang="de-DE" sz="1800" i="1" dirty="0">
                <a:solidFill>
                  <a:srgbClr val="002060"/>
                </a:solidFill>
                <a:latin typeface="Calibri" panose="020F0502020204030204" pitchFamily="34" charset="0"/>
                <a:cs typeface="Calibri" panose="020F0502020204030204" pitchFamily="34" charset="0"/>
              </a:rPr>
              <a:t>modefairarbeiten.de</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Konferenzen und Informationsveranstaltungen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Webseite </a:t>
            </a:r>
            <a:r>
              <a:rPr lang="de-DE" sz="1800" i="1" dirty="0">
                <a:solidFill>
                  <a:srgbClr val="002060"/>
                </a:solidFill>
                <a:latin typeface="Calibri" panose="020F0502020204030204" pitchFamily="34" charset="0"/>
                <a:cs typeface="Calibri" panose="020F0502020204030204" pitchFamily="34" charset="0"/>
              </a:rPr>
              <a:t>fairschnitt.org </a:t>
            </a:r>
            <a:r>
              <a:rPr lang="de-DE" sz="1800" dirty="0">
                <a:solidFill>
                  <a:srgbClr val="002060"/>
                </a:solidFill>
                <a:latin typeface="Calibri" panose="020F0502020204030204" pitchFamily="34" charset="0"/>
                <a:cs typeface="Calibri" panose="020F0502020204030204" pitchFamily="34" charset="0"/>
              </a:rPr>
              <a:t>mit Bildungsmaterialien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Ihr Feedback…</a:t>
            </a:r>
          </a:p>
        </p:txBody>
      </p:sp>
      <p:sp>
        <p:nvSpPr>
          <p:cNvPr id="98307" name="Text Box 2"/>
          <p:cNvSpPr txBox="1">
            <a:spLocks noChangeArrowheads="1"/>
          </p:cNvSpPr>
          <p:nvPr/>
        </p:nvSpPr>
        <p:spPr bwMode="auto">
          <a:xfrm>
            <a:off x="914400" y="2362200"/>
            <a:ext cx="8001000" cy="3733800"/>
          </a:xfrm>
          <a:prstGeom prst="rect">
            <a:avLst/>
          </a:prstGeom>
          <a:noFill/>
          <a:ln>
            <a:noFill/>
          </a:ln>
          <a:effec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SzPct val="75000"/>
              <a:defRPr/>
            </a:pPr>
            <a:r>
              <a:rPr lang="de-DE" altLang="de-DE"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hilft uns weiter:</a:t>
            </a:r>
          </a:p>
          <a:p>
            <a:pPr eaLnBrk="1" hangingPunct="1">
              <a:spcBef>
                <a:spcPts val="700"/>
              </a:spcBef>
              <a:buSzPct val="75000"/>
              <a:defRPr/>
            </a:pPr>
            <a:endParaRPr lang="de-DE" altLang="de-DE" b="1"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hat Ihnen besonders gefallen?</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können wir besser machen?</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haben Sie vermisst?</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Weitere Anregungen?</a:t>
            </a:r>
            <a:endPar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84996"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30</a:t>
            </a:r>
          </a:p>
        </p:txBody>
      </p:sp>
      <p:pic>
        <p:nvPicPr>
          <p:cNvPr id="51205" name="Picture 6"/>
          <p:cNvPicPr>
            <a:picLocks noChangeAspect="1" noChangeArrowheads="1"/>
          </p:cNvPicPr>
          <p:nvPr/>
        </p:nvPicPr>
        <p:blipFill>
          <a:blip r:embed="rId3"/>
          <a:srcRect/>
          <a:stretch>
            <a:fillRect/>
          </a:stretch>
        </p:blipFill>
        <p:spPr bwMode="auto">
          <a:xfrm>
            <a:off x="6227763" y="1314450"/>
            <a:ext cx="2282825" cy="4781550"/>
          </a:xfrm>
          <a:prstGeom prst="rect">
            <a:avLst/>
          </a:prstGeom>
          <a:noFill/>
          <a:ln>
            <a:noFill/>
          </a:ln>
          <a:effectLst>
            <a:outerShdw blurRad="63500" dist="139498" dir="2700000" algn="ctr" rotWithShape="0">
              <a:srgbClr val="333333">
                <a:alpha val="65018"/>
              </a:srgbClr>
            </a:outerShdw>
          </a:effectLst>
        </p:spPr>
      </p:pic>
      <p:sp>
        <p:nvSpPr>
          <p:cNvPr id="84998"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914400" y="981075"/>
            <a:ext cx="8001000" cy="719138"/>
          </a:xfrm>
        </p:spPr>
        <p:txBody>
          <a:bodyPr/>
          <a:lstStyle/>
          <a:p>
            <a:pPr algn="ctr" eaLnBrk="1" hangingPunct="1"/>
            <a:r>
              <a:rPr lang="de-DE" altLang="de-DE" sz="3200" smtClean="0">
                <a:solidFill>
                  <a:srgbClr val="002060"/>
                </a:solidFill>
                <a:latin typeface="Calibri" panose="020F0502020204030204" pitchFamily="34" charset="0"/>
              </a:rPr>
              <a:t>Danke für Ihre Aufmerksamkeit!</a:t>
            </a:r>
          </a:p>
        </p:txBody>
      </p:sp>
      <p:sp>
        <p:nvSpPr>
          <p:cNvPr id="52227" name="Rectangle 5"/>
          <p:cNvSpPr>
            <a:spLocks noGrp="1" noChangeArrowheads="1"/>
          </p:cNvSpPr>
          <p:nvPr>
            <p:ph idx="1"/>
          </p:nvPr>
        </p:nvSpPr>
        <p:spPr>
          <a:xfrm>
            <a:off x="889000" y="1822450"/>
            <a:ext cx="8001000" cy="3733800"/>
          </a:xfrm>
        </p:spPr>
        <p:txBody>
          <a:bodyPr/>
          <a:lstStyle/>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p:txBody>
      </p:sp>
      <p:sp>
        <p:nvSpPr>
          <p:cNvPr id="3" name="Textfeld 2"/>
          <p:cNvSpPr txBox="1"/>
          <p:nvPr/>
        </p:nvSpPr>
        <p:spPr>
          <a:xfrm>
            <a:off x="1093788" y="2214563"/>
            <a:ext cx="5635625" cy="1962150"/>
          </a:xfrm>
          <a:prstGeom prst="rect">
            <a:avLst/>
          </a:prstGeom>
          <a:noFill/>
        </p:spPr>
        <p:txBody>
          <a:bodyPr lIns="91420" tIns="45711" rIns="91420" bIns="45711">
            <a:spAutoFit/>
          </a:bodyPr>
          <a:lstStyle/>
          <a:p>
            <a:pPr defTabSz="914400" eaLnBrk="1" hangingPunct="1">
              <a:spcBef>
                <a:spcPts val="600"/>
              </a:spcBef>
              <a:buSzPct val="75000"/>
              <a:defRPr/>
            </a:pPr>
            <a:endParaRPr lang="de-DE" altLang="de-DE" sz="2000" i="1" dirty="0">
              <a:solidFill>
                <a:srgbClr val="003366"/>
              </a:solidFill>
              <a:latin typeface="Calibri" panose="020F0502020204030204" pitchFamily="34" charset="0"/>
              <a:ea typeface="WenQuanYi Micro Hei" charset="0"/>
              <a:cs typeface="Calibri" panose="020F0502020204030204" pitchFamily="34" charset="0"/>
            </a:endParaRPr>
          </a:p>
          <a:p>
            <a:pPr defTabSz="914400" eaLnBrk="1" hangingPunct="1">
              <a:spcBef>
                <a:spcPts val="600"/>
              </a:spcBef>
              <a:buSzPct val="75000"/>
              <a:defRPr/>
            </a:pP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Kontakt: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Kerstin</a:t>
            </a: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Dahmen</a:t>
            </a:r>
          </a:p>
          <a:p>
            <a:pPr defTabSz="914400" eaLnBrk="1" hangingPunct="1">
              <a:spcBef>
                <a:spcPts val="500"/>
              </a:spcBef>
              <a:buSzPct val="75000"/>
              <a:defRPr/>
            </a:pP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E-Mail: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fairschnitt@femnet-ev.de</a:t>
            </a:r>
          </a:p>
          <a:p>
            <a:pPr defTabSz="914400" eaLnBrk="1" hangingPunct="1">
              <a:spcBef>
                <a:spcPts val="500"/>
              </a:spcBef>
              <a:buSzPct val="75000"/>
              <a:defRPr/>
            </a:pPr>
            <a:r>
              <a:rPr lang="de-DE" altLang="de-DE" sz="2000" b="1" dirty="0">
                <a:solidFill>
                  <a:srgbClr val="002060"/>
                </a:solidFill>
                <a:latin typeface="Calibri" panose="020F0502020204030204" pitchFamily="34" charset="0"/>
                <a:ea typeface="WenQuanYi Micro Hei" charset="0"/>
                <a:cs typeface="Calibri" panose="020F0502020204030204" pitchFamily="34" charset="0"/>
              </a:rPr>
              <a:t>Internet:	</a:t>
            </a:r>
            <a:r>
              <a:rPr lang="de-DE" sz="2000" i="1" dirty="0">
                <a:solidFill>
                  <a:srgbClr val="002060"/>
                </a:solidFill>
                <a:latin typeface="Calibri" panose="020F0502020204030204" pitchFamily="34" charset="0"/>
                <a:ea typeface="+mn-ea"/>
                <a:cs typeface="Calibri" panose="020F0502020204030204" pitchFamily="34" charset="0"/>
              </a:rPr>
              <a:t>www.fairschnitt.org</a:t>
            </a:r>
          </a:p>
          <a:p>
            <a:pPr defTabSz="914400" eaLnBrk="1" hangingPunct="1">
              <a:spcBef>
                <a:spcPts val="500"/>
              </a:spcBef>
              <a:buSzPct val="75000"/>
              <a:defRPr/>
            </a:pPr>
            <a:r>
              <a:rPr lang="de-DE" sz="2000" b="1" dirty="0">
                <a:solidFill>
                  <a:srgbClr val="003366">
                    <a:lumMod val="75000"/>
                  </a:srgbClr>
                </a:solidFill>
                <a:latin typeface="Calibri" panose="020F0502020204030204" pitchFamily="34" charset="0"/>
                <a:ea typeface="+mn-ea"/>
                <a:cs typeface="Calibri" panose="020F0502020204030204" pitchFamily="34" charset="0"/>
              </a:rPr>
              <a:t>Tel.:		</a:t>
            </a:r>
            <a:r>
              <a:rPr lang="de-DE" sz="2000" dirty="0">
                <a:solidFill>
                  <a:srgbClr val="003366">
                    <a:lumMod val="75000"/>
                  </a:srgbClr>
                </a:solidFill>
                <a:latin typeface="Calibri" panose="020F0502020204030204" pitchFamily="34" charset="0"/>
                <a:ea typeface="+mn-ea"/>
                <a:cs typeface="Calibri" panose="020F0502020204030204" pitchFamily="34" charset="0"/>
              </a:rPr>
              <a:t>0228 - 18038116</a:t>
            </a:r>
          </a:p>
        </p:txBody>
      </p:sp>
      <p:sp>
        <p:nvSpPr>
          <p:cNvPr id="87045" name="Text Box 5"/>
          <p:cNvSpPr txBox="1">
            <a:spLocks noChangeArrowheads="1"/>
          </p:cNvSpPr>
          <p:nvPr/>
        </p:nvSpPr>
        <p:spPr bwMode="auto">
          <a:xfrm rot="-745206">
            <a:off x="4940300" y="3822700"/>
            <a:ext cx="50403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sz="2400">
                <a:solidFill>
                  <a:schemeClr val="bg1"/>
                </a:solidFill>
                <a:latin typeface="Times New Roman" panose="02020603050405020304" pitchFamily="18" charset="0"/>
                <a:ea typeface="MS PGothic" panose="020B0600070205080204" pitchFamily="34" charset="-128"/>
              </a:defRPr>
            </a:lvl1pPr>
            <a:lvl2pPr marL="457200">
              <a:defRPr sz="2400">
                <a:solidFill>
                  <a:schemeClr val="bg1"/>
                </a:solidFill>
                <a:latin typeface="Times New Roman" panose="02020603050405020304" pitchFamily="18" charset="0"/>
                <a:ea typeface="MS PGothic" panose="020B0600070205080204" pitchFamily="34" charset="-128"/>
              </a:defRPr>
            </a:lvl2pPr>
            <a:lvl3pPr marL="914400">
              <a:defRPr sz="2400">
                <a:solidFill>
                  <a:schemeClr val="bg1"/>
                </a:solidFill>
                <a:latin typeface="Times New Roman" panose="02020603050405020304" pitchFamily="18" charset="0"/>
                <a:ea typeface="MS PGothic" panose="020B0600070205080204" pitchFamily="34" charset="-128"/>
              </a:defRPr>
            </a:lvl3pPr>
            <a:lvl4pPr marL="1371600">
              <a:defRPr sz="2400">
                <a:solidFill>
                  <a:schemeClr val="bg1"/>
                </a:solidFill>
                <a:latin typeface="Times New Roman" panose="02020603050405020304" pitchFamily="18" charset="0"/>
                <a:ea typeface="MS PGothic" panose="020B0600070205080204" pitchFamily="34" charset="-128"/>
              </a:defRPr>
            </a:lvl4pPr>
            <a:lvl5pPr marL="1828800">
              <a:defRPr sz="2400">
                <a:solidFill>
                  <a:schemeClr val="bg1"/>
                </a:solidFill>
                <a:latin typeface="Times New Roman" panose="02020603050405020304" pitchFamily="18" charset="0"/>
                <a:ea typeface="MS PGothic" panose="020B0600070205080204" pitchFamily="34" charset="-128"/>
              </a:defRPr>
            </a:lvl5pPr>
            <a:lvl6pPr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6pPr>
            <a:lvl7pPr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7pPr>
            <a:lvl8pPr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8pPr>
            <a:lvl9pPr indent="-228600" eaLnBrk="0" fontAlgn="base" hangingPunct="0">
              <a:spcBef>
                <a:spcPct val="0"/>
              </a:spcBef>
              <a:spcAft>
                <a:spcPct val="0"/>
              </a:spcAft>
              <a:defRPr sz="2400">
                <a:solidFill>
                  <a:schemeClr val="bg1"/>
                </a:solidFill>
                <a:latin typeface="Times New Roman" panose="02020603050405020304" pitchFamily="18" charset="0"/>
                <a:ea typeface="MS PGothic" panose="020B0600070205080204" pitchFamily="34" charset="-128"/>
              </a:defRPr>
            </a:lvl9pPr>
          </a:lstStyle>
          <a:p>
            <a:pPr defTabSz="914400">
              <a:spcBef>
                <a:spcPct val="50000"/>
              </a:spcBef>
            </a:pPr>
            <a:r>
              <a:rPr lang="de-DE" altLang="de-DE" sz="6600" b="1" i="1">
                <a:solidFill>
                  <a:srgbClr val="003366"/>
                </a:solidFill>
                <a:latin typeface="Comic Sans MS" panose="030F0702030302020204" pitchFamily="66" charset="0"/>
                <a:cs typeface="Arial" panose="020B0604020202020204" pitchFamily="34" charset="0"/>
              </a:rPr>
              <a:t>Fragen?</a:t>
            </a:r>
          </a:p>
        </p:txBody>
      </p:sp>
      <p:sp>
        <p:nvSpPr>
          <p:cNvPr id="87046" name="Rechteck 1"/>
          <p:cNvSpPr>
            <a:spLocks noChangeArrowheads="1"/>
          </p:cNvSpPr>
          <p:nvPr/>
        </p:nvSpPr>
        <p:spPr bwMode="auto">
          <a:xfrm>
            <a:off x="0"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pPr>
            <a:r>
              <a:rPr lang="de-DE" altLang="de-DE" sz="2000" b="1">
                <a:solidFill>
                  <a:srgbClr val="FFFFFF"/>
                </a:solidFill>
                <a:latin typeface="Calibri" panose="020F0502020204030204" pitchFamily="34" charset="0"/>
              </a:rPr>
              <a:t>31</a:t>
            </a:r>
          </a:p>
        </p:txBody>
      </p:sp>
      <p:sp>
        <p:nvSpPr>
          <p:cNvPr id="87047" name="Fußzeilenplatzhalter 1"/>
          <p:cNvSpPr>
            <a:spLocks noGrp="1"/>
          </p:cNvSpPr>
          <p:nvPr>
            <p:ph type="ftr" sz="quarter" idx="11"/>
          </p:nvPr>
        </p:nvSpPr>
        <p:spPr>
          <a:xfrm>
            <a:off x="6248400" y="6488113"/>
            <a:ext cx="2895600" cy="369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
        <p:nvSpPr>
          <p:cNvPr id="87048" name="Text Box 2"/>
          <p:cNvSpPr txBox="1">
            <a:spLocks noChangeArrowheads="1"/>
          </p:cNvSpPr>
          <p:nvPr/>
        </p:nvSpPr>
        <p:spPr bwMode="auto">
          <a:xfrm>
            <a:off x="785813" y="5430838"/>
            <a:ext cx="6442075" cy="981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912813">
              <a:spcBef>
                <a:spcPts val="700"/>
              </a:spcBef>
              <a:buClr>
                <a:srgbClr val="000000"/>
              </a:buClr>
              <a:buSzPct val="100000"/>
              <a:buFont typeface="Times New Roman" panose="02020603050405020304" pitchFamily="18" charset="0"/>
              <a:defRPr sz="2800">
                <a:solidFill>
                  <a:srgbClr val="003366"/>
                </a:solidFill>
                <a:latin typeface="Arial" panose="020B0604020202020204" pitchFamily="34" charset="0"/>
                <a:ea typeface="Microsoft YaHei" panose="020B0503020204020204" pitchFamily="34" charset="-122"/>
              </a:defRPr>
            </a:lvl1pPr>
            <a:lvl2pPr marL="455613" defTabSz="912813">
              <a:spcBef>
                <a:spcPts val="600"/>
              </a:spcBef>
              <a:buClr>
                <a:srgbClr val="000000"/>
              </a:buClr>
              <a:buSzPct val="100000"/>
              <a:buFont typeface="Times New Roman" panose="02020603050405020304" pitchFamily="18" charset="0"/>
              <a:defRPr sz="2400">
                <a:solidFill>
                  <a:srgbClr val="003366"/>
                </a:solidFill>
                <a:latin typeface="Arial" panose="020B0604020202020204" pitchFamily="34" charset="0"/>
                <a:ea typeface="Microsoft YaHei" panose="020B0503020204020204" pitchFamily="34" charset="-122"/>
              </a:defRPr>
            </a:lvl2pPr>
            <a:lvl3pPr marL="912813" defTabSz="912813">
              <a:spcBef>
                <a:spcPts val="500"/>
              </a:spcBef>
              <a:buClr>
                <a:srgbClr val="000000"/>
              </a:buClr>
              <a:buSzPct val="100000"/>
              <a:buFont typeface="Times New Roman" panose="02020603050405020304" pitchFamily="18" charset="0"/>
              <a:defRPr sz="2000">
                <a:solidFill>
                  <a:srgbClr val="003366"/>
                </a:solidFill>
                <a:latin typeface="Arial" panose="020B0604020202020204" pitchFamily="34" charset="0"/>
                <a:ea typeface="Microsoft YaHei" panose="020B0503020204020204" pitchFamily="34" charset="-122"/>
              </a:defRPr>
            </a:lvl3pPr>
            <a:lvl4pPr marL="1370013" defTabSz="912813">
              <a:spcBef>
                <a:spcPts val="450"/>
              </a:spcBef>
              <a:buClr>
                <a:srgbClr val="000000"/>
              </a:buClr>
              <a:buSzPct val="100000"/>
              <a:buFont typeface="Times New Roman" panose="02020603050405020304" pitchFamily="18" charset="0"/>
              <a:defRPr>
                <a:solidFill>
                  <a:srgbClr val="003366"/>
                </a:solidFill>
                <a:latin typeface="Arial" panose="020B0604020202020204" pitchFamily="34" charset="0"/>
                <a:ea typeface="Microsoft YaHei" panose="020B0503020204020204" pitchFamily="34" charset="-122"/>
              </a:defRPr>
            </a:lvl4pPr>
            <a:lvl5pPr marL="1827213" defTabSz="912813">
              <a:spcBef>
                <a:spcPts val="450"/>
              </a:spcBef>
              <a:buClr>
                <a:srgbClr val="000000"/>
              </a:buClr>
              <a:buSzPct val="100000"/>
              <a:buFont typeface="Times New Roman" panose="02020603050405020304" pitchFamily="18" charset="0"/>
              <a:defRPr>
                <a:solidFill>
                  <a:srgbClr val="003366"/>
                </a:solidFill>
                <a:latin typeface="Arial" panose="020B0604020202020204" pitchFamily="34" charset="0"/>
                <a:ea typeface="Microsoft YaHei" panose="020B0503020204020204" pitchFamily="34" charset="-122"/>
              </a:defRPr>
            </a:lvl5pPr>
            <a:lvl6pPr marL="2284413" indent="-228600" defTabSz="912813"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Arial" panose="020B0604020202020204" pitchFamily="34" charset="0"/>
                <a:ea typeface="Microsoft YaHei" panose="020B0503020204020204" pitchFamily="34" charset="-122"/>
              </a:defRPr>
            </a:lvl6pPr>
            <a:lvl7pPr marL="2741613" indent="-228600" defTabSz="912813"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Arial" panose="020B0604020202020204" pitchFamily="34" charset="0"/>
                <a:ea typeface="Microsoft YaHei" panose="020B0503020204020204" pitchFamily="34" charset="-122"/>
              </a:defRPr>
            </a:lvl7pPr>
            <a:lvl8pPr marL="3198813" indent="-228600" defTabSz="912813"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Arial" panose="020B0604020202020204" pitchFamily="34" charset="0"/>
                <a:ea typeface="Microsoft YaHei" panose="020B0503020204020204" pitchFamily="34" charset="-122"/>
              </a:defRPr>
            </a:lvl8pPr>
            <a:lvl9pPr marL="3656013" indent="-228600" defTabSz="912813"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Arial" panose="020B0604020202020204" pitchFamily="34" charset="0"/>
                <a:ea typeface="Microsoft YaHei" panose="020B0503020204020204" pitchFamily="34" charset="-122"/>
              </a:defRPr>
            </a:lvl9pPr>
          </a:lstStyle>
          <a:p>
            <a:pPr eaLnBrk="1" hangingPunct="1">
              <a:spcBef>
                <a:spcPct val="0"/>
              </a:spcBef>
              <a:spcAft>
                <a:spcPts val="1000"/>
              </a:spcAft>
              <a:buClrTx/>
              <a:buSzTx/>
              <a:buFontTx/>
              <a:buNone/>
            </a:pPr>
            <a:r>
              <a:rPr lang="de-DE" altLang="de-DE" sz="900">
                <a:latin typeface="Calibri" panose="020F0502020204030204" pitchFamily="34" charset="0"/>
                <a:ea typeface="MS PGothic" panose="020B0600070205080204" pitchFamily="34" charset="-128"/>
                <a:cs typeface="Arial" panose="020B0604020202020204" pitchFamily="34" charset="0"/>
              </a:rPr>
              <a:t>Gefördert von		         aus Mitteln des Landes NRW		   und im Auftrag des   </a:t>
            </a:r>
          </a:p>
          <a:p>
            <a:pPr eaLnBrk="1" hangingPunct="1">
              <a:spcBef>
                <a:spcPct val="0"/>
              </a:spcBef>
              <a:spcAft>
                <a:spcPts val="1000"/>
              </a:spcAft>
              <a:buClrTx/>
              <a:buSzTx/>
              <a:buFontTx/>
              <a:buNone/>
            </a:pPr>
            <a:endParaRPr lang="de-DE" altLang="de-DE" sz="800">
              <a:latin typeface="Calibri" panose="020F0502020204030204" pitchFamily="34" charset="0"/>
              <a:ea typeface="MS PGothic" panose="020B0600070205080204" pitchFamily="34" charset="-128"/>
              <a:cs typeface="Arial" panose="020B0604020202020204" pitchFamily="34" charset="0"/>
            </a:endParaRPr>
          </a:p>
          <a:p>
            <a:pPr eaLnBrk="1" hangingPunct="1">
              <a:spcBef>
                <a:spcPct val="0"/>
              </a:spcBef>
              <a:buClrTx/>
              <a:buSzTx/>
              <a:buFontTx/>
              <a:buNone/>
            </a:pPr>
            <a:endParaRPr lang="de-DE" altLang="de-DE" sz="2400">
              <a:ea typeface="MS PGothic" panose="020B0600070205080204" pitchFamily="34" charset="-128"/>
              <a:cs typeface="Arial" panose="020B0604020202020204" pitchFamily="34" charset="0"/>
            </a:endParaRPr>
          </a:p>
        </p:txBody>
      </p:sp>
      <p:pic>
        <p:nvPicPr>
          <p:cNvPr id="870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38" y="5600700"/>
            <a:ext cx="22193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Grafik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550" y="5462588"/>
            <a:ext cx="177006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1" name="Grafik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900" y="5753100"/>
            <a:ext cx="179705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2" name="Grafik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1475" y="5808663"/>
            <a:ext cx="1989138"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Zentrale Quellen</a:t>
            </a:r>
          </a:p>
        </p:txBody>
      </p:sp>
      <p:sp>
        <p:nvSpPr>
          <p:cNvPr id="89091" name="Text Box 2"/>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300"/>
              </a:spcBef>
              <a:buClr>
                <a:srgbClr val="003366"/>
              </a:buClr>
              <a:buSzPct val="75000"/>
              <a:buFont typeface="Arial" panose="020B0604020202020204" pitchFamily="34" charset="0"/>
              <a:buChar char="•"/>
            </a:pPr>
            <a:r>
              <a:rPr lang="de-DE" altLang="de-DE" sz="1600">
                <a:solidFill>
                  <a:srgbClr val="002060"/>
                </a:solidFill>
                <a:latin typeface="Calibri" panose="020F0502020204030204" pitchFamily="34" charset="0"/>
                <a:ea typeface="Microsoft YaHei" panose="020B0503020204020204" pitchFamily="34" charset="-122"/>
                <a:cs typeface="Calibri" panose="020F0502020204030204" pitchFamily="34" charset="0"/>
              </a:rPr>
              <a:t>German Fashion (2018): Die wichtigsten Importländer 2018, https://www.germanfashion.net/wp-content/uploads/2019/03/GermanFashion-Importlaender-2018.pdf, Zugriff 18.07.2019</a:t>
            </a:r>
          </a:p>
          <a:p>
            <a:pPr eaLnBrk="1" hangingPunct="1">
              <a:spcBef>
                <a:spcPts val="300"/>
              </a:spcBef>
              <a:buClr>
                <a:srgbClr val="003366"/>
              </a:buClr>
              <a:buSzPct val="75000"/>
              <a:buFont typeface="Arial" panose="020B0604020202020204" pitchFamily="34" charset="0"/>
              <a:buChar char="•"/>
            </a:pPr>
            <a:r>
              <a:rPr lang="de-DE" altLang="de-DE" sz="1600">
                <a:solidFill>
                  <a:srgbClr val="002060"/>
                </a:solidFill>
                <a:latin typeface="Calibri" panose="020F0502020204030204" pitchFamily="34" charset="0"/>
                <a:ea typeface="Microsoft YaHei" panose="020B0503020204020204" pitchFamily="34" charset="-122"/>
                <a:cs typeface="Calibri" panose="020F0502020204030204" pitchFamily="34" charset="0"/>
              </a:rPr>
              <a:t>H&amp;M Group: Sustainability Report 2018, https://about.hm.com/content/dam/hmgroup/groupsite/documents/masterlanguage/CSR/reports/2018_Sustainability_report/HM_Group_SustainabilityReport_2018_%20FullReport.pdf, Zugriff 18.07.2019</a:t>
            </a:r>
          </a:p>
          <a:p>
            <a:pPr eaLnBrk="1" hangingPunct="1">
              <a:spcBef>
                <a:spcPts val="300"/>
              </a:spcBef>
              <a:buClr>
                <a:srgbClr val="003366"/>
              </a:buClr>
              <a:buSzPct val="75000"/>
              <a:buFont typeface="Arial" panose="020B0604020202020204" pitchFamily="34" charset="0"/>
              <a:buChar char="•"/>
            </a:pPr>
            <a:r>
              <a:rPr lang="de-DE" altLang="de-DE" sz="1600">
                <a:solidFill>
                  <a:srgbClr val="002060"/>
                </a:solidFill>
                <a:latin typeface="Calibri" panose="020F0502020204030204" pitchFamily="34" charset="0"/>
                <a:ea typeface="Microsoft YaHei" panose="020B0503020204020204" pitchFamily="34" charset="-122"/>
                <a:cs typeface="Calibri" panose="020F0502020204030204" pitchFamily="34" charset="0"/>
              </a:rPr>
              <a:t>Kampagne für Saubere Kleidung (2012): Im Visier: Discounter, https://femnet.de/images/downloads/CCC/Studie_Im_Visier-2012.pdf, Zugriff 15.07.2019</a:t>
            </a:r>
          </a:p>
          <a:p>
            <a:pPr eaLnBrk="1" hangingPunct="1">
              <a:spcBef>
                <a:spcPts val="300"/>
              </a:spcBef>
              <a:buClr>
                <a:srgbClr val="003366"/>
              </a:buClr>
              <a:buSzPct val="75000"/>
              <a:buFont typeface="Arial" panose="020B0604020202020204" pitchFamily="34" charset="0"/>
              <a:buChar char="•"/>
            </a:pPr>
            <a:r>
              <a:rPr lang="de-DE" altLang="de-DE" sz="1600">
                <a:solidFill>
                  <a:srgbClr val="002060"/>
                </a:solidFill>
                <a:latin typeface="Calibri" panose="020F0502020204030204" pitchFamily="34" charset="0"/>
                <a:ea typeface="Microsoft YaHei" panose="020B0503020204020204" pitchFamily="34" charset="-122"/>
                <a:cs typeface="Calibri" panose="020F0502020204030204" pitchFamily="34" charset="0"/>
              </a:rPr>
              <a:t>Textilwirtschaft: Die grössten Bekleidungseinzelhändler in Deutschland 2017, https://www.textilwirtschaft.de/news/media/13/Rangliste-2017--123017.pdf, Zugriff 18.07.2019</a:t>
            </a:r>
          </a:p>
          <a:p>
            <a:pPr eaLnBrk="1" hangingPunct="1">
              <a:spcBef>
                <a:spcPts val="300"/>
              </a:spcBef>
              <a:buClr>
                <a:srgbClr val="003366"/>
              </a:buClr>
              <a:buSzPct val="75000"/>
              <a:buFont typeface="Arial" panose="020B0604020202020204" pitchFamily="34" charset="0"/>
              <a:buChar char="•"/>
            </a:pPr>
            <a:r>
              <a:rPr lang="de-DE" altLang="de-DE" sz="1600">
                <a:solidFill>
                  <a:srgbClr val="002060"/>
                </a:solidFill>
                <a:latin typeface="Calibri" panose="020F0502020204030204" pitchFamily="34" charset="0"/>
                <a:ea typeface="Microsoft YaHei" panose="020B0503020204020204" pitchFamily="34" charset="-122"/>
                <a:cs typeface="Calibri" panose="020F0502020204030204" pitchFamily="34" charset="0"/>
              </a:rPr>
              <a:t>Wellmade </a:t>
            </a:r>
            <a:r>
              <a:rPr lang="mr-IN" altLang="de-DE" sz="1600">
                <a:solidFill>
                  <a:srgbClr val="002060"/>
                </a:solidFill>
                <a:latin typeface="Calibri" panose="020F0502020204030204" pitchFamily="34" charset="0"/>
                <a:ea typeface="Microsoft YaHei" panose="020B0503020204020204" pitchFamily="34" charset="-122"/>
                <a:cs typeface="Calibri" panose="020F0502020204030204" pitchFamily="34" charset="0"/>
              </a:rPr>
              <a:t>–</a:t>
            </a:r>
            <a:r>
              <a:rPr lang="de-DE" altLang="de-DE" sz="1600">
                <a:solidFill>
                  <a:srgbClr val="002060"/>
                </a:solidFill>
                <a:latin typeface="Calibri" panose="020F0502020204030204" pitchFamily="34" charset="0"/>
                <a:ea typeface="Microsoft YaHei" panose="020B0503020204020204" pitchFamily="34" charset="-122"/>
                <a:cs typeface="Calibri" panose="020F0502020204030204" pitchFamily="34" charset="0"/>
              </a:rPr>
              <a:t> Improving Working Conditions in your Clothing Supply Chain: http://www.wellmade.org/cases/your-boss-wants-to-change-the-color-of-the-whole-collection/, Zugriff 04.04.2019</a:t>
            </a:r>
          </a:p>
          <a:p>
            <a:pPr eaLnBrk="1" hangingPunct="1">
              <a:spcBef>
                <a:spcPts val="300"/>
              </a:spcBef>
              <a:buClr>
                <a:srgbClr val="003366"/>
              </a:buClr>
              <a:buSzPct val="75000"/>
              <a:buFont typeface="Arial" panose="020B0604020202020204" pitchFamily="34" charset="0"/>
              <a:buChar char="•"/>
            </a:pPr>
            <a:endParaRPr lang="de-DE" altLang="de-DE" sz="1600">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89092"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32</a:t>
            </a:r>
            <a:endParaRPr lang="de-DE" altLang="de-DE" sz="2600" b="1">
              <a:solidFill>
                <a:srgbClr val="FFFFFF"/>
              </a:solidFill>
              <a:latin typeface="Calibri" panose="020F0502020204030204" pitchFamily="34" charset="0"/>
            </a:endParaRPr>
          </a:p>
        </p:txBody>
      </p:sp>
      <p:sp>
        <p:nvSpPr>
          <p:cNvPr id="89093"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buSzPct val="100000"/>
            </a:pPr>
            <a:r>
              <a:rPr lang="de-DE" altLang="de-DE" sz="3000" b="1">
                <a:solidFill>
                  <a:srgbClr val="003366"/>
                </a:solidFill>
                <a:latin typeface="Arial" panose="020B0604020202020204" pitchFamily="34" charset="0"/>
                <a:ea typeface="Microsoft YaHei" panose="020B0503020204020204" pitchFamily="34" charset="-122"/>
              </a:rPr>
              <a:t>Handlungsoptionen</a:t>
            </a:r>
            <a:br>
              <a:rPr lang="de-DE" altLang="de-DE" sz="3000" b="1">
                <a:solidFill>
                  <a:srgbClr val="003366"/>
                </a:solidFill>
                <a:latin typeface="Arial" panose="020B0604020202020204" pitchFamily="34" charset="0"/>
                <a:ea typeface="Microsoft YaHei" panose="020B0503020204020204" pitchFamily="34" charset="-122"/>
              </a:rPr>
            </a:br>
            <a:r>
              <a:rPr lang="de-DE" altLang="de-DE" sz="3000" b="1">
                <a:solidFill>
                  <a:srgbClr val="003366"/>
                </a:solidFill>
                <a:latin typeface="Arial" panose="020B0604020202020204" pitchFamily="34" charset="0"/>
                <a:ea typeface="Microsoft YaHei" panose="020B0503020204020204" pitchFamily="34" charset="-122"/>
              </a:rPr>
              <a:t>Praxisbeispiel: Farbwechsel</a:t>
            </a:r>
          </a:p>
        </p:txBody>
      </p:sp>
      <p:pic>
        <p:nvPicPr>
          <p:cNvPr id="911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2362200"/>
            <a:ext cx="49720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5"/>
          <p:cNvSpPr txBox="1">
            <a:spLocks noChangeArrowheads="1"/>
          </p:cNvSpPr>
          <p:nvPr/>
        </p:nvSpPr>
        <p:spPr bwMode="auto">
          <a:xfrm>
            <a:off x="84138" y="6342063"/>
            <a:ext cx="8874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fld id="{FF7B369C-8174-40D0-9D82-479A9CE04DDE}" type="slidenum">
              <a:rPr lang="de-DE" altLang="de-DE" sz="2600" b="1">
                <a:solidFill>
                  <a:srgbClr val="FFFFFF"/>
                </a:solidFill>
                <a:latin typeface="Arial" panose="020B0604020202020204" pitchFamily="34" charset="0"/>
              </a:rPr>
              <a:pPr eaLnBrk="1" hangingPunct="1">
                <a:buSzPct val="100000"/>
              </a:pPr>
              <a:t>33</a:t>
            </a:fld>
            <a:endParaRPr lang="de-DE" altLang="de-DE" sz="2600" b="1">
              <a:solidFill>
                <a:srgbClr val="FFFFFF"/>
              </a:solidFill>
              <a:latin typeface="Arial" panose="020B0604020202020204" pitchFamily="34" charset="0"/>
            </a:endParaRPr>
          </a:p>
        </p:txBody>
      </p:sp>
      <p:sp>
        <p:nvSpPr>
          <p:cNvPr id="91141" name="Text Box 6"/>
          <p:cNvSpPr txBox="1">
            <a:spLocks noChangeArrowheads="1"/>
          </p:cNvSpPr>
          <p:nvPr/>
        </p:nvSpPr>
        <p:spPr bwMode="auto">
          <a:xfrm>
            <a:off x="2484438" y="6308725"/>
            <a:ext cx="3240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latin typeface="Calibri" panose="020F0502020204030204" pitchFamily="34" charset="0"/>
              </a:rPr>
              <a:t>Quelle: www.wellmade.org/cases</a:t>
            </a:r>
          </a:p>
        </p:txBody>
      </p:sp>
      <p:sp>
        <p:nvSpPr>
          <p:cNvPr id="91142" name="Fußzeilenplatzhalter 1"/>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mtClean="0">
                <a:solidFill>
                  <a:srgbClr val="000000"/>
                </a:solidFill>
              </a:rPr>
              <a:t>Multiplikatorin</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buSzPct val="100000"/>
            </a:pPr>
            <a:r>
              <a:rPr lang="de-DE" altLang="de-DE" sz="3000" b="1">
                <a:solidFill>
                  <a:srgbClr val="003366"/>
                </a:solidFill>
                <a:latin typeface="Arial" panose="020B0604020202020204" pitchFamily="34" charset="0"/>
                <a:ea typeface="Microsoft YaHei" panose="020B0503020204020204" pitchFamily="34" charset="-122"/>
              </a:rPr>
              <a:t>Handlungsoptionen</a:t>
            </a:r>
            <a:br>
              <a:rPr lang="de-DE" altLang="de-DE" sz="3000" b="1">
                <a:solidFill>
                  <a:srgbClr val="003366"/>
                </a:solidFill>
                <a:latin typeface="Arial" panose="020B0604020202020204" pitchFamily="34" charset="0"/>
                <a:ea typeface="Microsoft YaHei" panose="020B0503020204020204" pitchFamily="34" charset="-122"/>
              </a:rPr>
            </a:br>
            <a:r>
              <a:rPr lang="de-DE" altLang="de-DE" sz="3000" b="1">
                <a:solidFill>
                  <a:srgbClr val="003366"/>
                </a:solidFill>
                <a:latin typeface="Arial" panose="020B0604020202020204" pitchFamily="34" charset="0"/>
                <a:ea typeface="Microsoft YaHei" panose="020B0503020204020204" pitchFamily="34" charset="-122"/>
              </a:rPr>
              <a:t>Praxisbeispiel: Farbwechsel</a:t>
            </a:r>
          </a:p>
        </p:txBody>
      </p:sp>
      <p:pic>
        <p:nvPicPr>
          <p:cNvPr id="931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0" y="2362200"/>
            <a:ext cx="500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5"/>
          <p:cNvSpPr txBox="1">
            <a:spLocks noChangeArrowheads="1"/>
          </p:cNvSpPr>
          <p:nvPr/>
        </p:nvSpPr>
        <p:spPr bwMode="auto">
          <a:xfrm>
            <a:off x="84138" y="6342063"/>
            <a:ext cx="8874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fld id="{72D39B09-4842-48CC-ACFF-F2799BDD99F9}" type="slidenum">
              <a:rPr lang="de-DE" altLang="de-DE" sz="2600" b="1">
                <a:solidFill>
                  <a:srgbClr val="FFFFFF"/>
                </a:solidFill>
                <a:latin typeface="Arial" panose="020B0604020202020204" pitchFamily="34" charset="0"/>
              </a:rPr>
              <a:pPr eaLnBrk="1" hangingPunct="1">
                <a:buSzPct val="100000"/>
              </a:pPr>
              <a:t>34</a:t>
            </a:fld>
            <a:endParaRPr lang="de-DE" altLang="de-DE" sz="2600" b="1">
              <a:solidFill>
                <a:srgbClr val="FFFFFF"/>
              </a:solidFill>
              <a:latin typeface="Arial" panose="020B0604020202020204" pitchFamily="34" charset="0"/>
            </a:endParaRPr>
          </a:p>
        </p:txBody>
      </p:sp>
      <p:sp>
        <p:nvSpPr>
          <p:cNvPr id="93189" name="Text Box 6"/>
          <p:cNvSpPr txBox="1">
            <a:spLocks noChangeArrowheads="1"/>
          </p:cNvSpPr>
          <p:nvPr/>
        </p:nvSpPr>
        <p:spPr bwMode="auto">
          <a:xfrm>
            <a:off x="2484438" y="6308725"/>
            <a:ext cx="3240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latin typeface="Calibri" panose="020F0502020204030204" pitchFamily="34" charset="0"/>
              </a:rPr>
              <a:t>Quelle: www.wellmade.org/cases</a:t>
            </a:r>
          </a:p>
        </p:txBody>
      </p:sp>
      <p:sp>
        <p:nvSpPr>
          <p:cNvPr id="93190" name="Fußzeilenplatzhalter 1"/>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mtClean="0">
                <a:solidFill>
                  <a:srgbClr val="000000"/>
                </a:solidFill>
              </a:rPr>
              <a:t>Multiplikatorin</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buSzPct val="100000"/>
            </a:pPr>
            <a:r>
              <a:rPr lang="de-DE" altLang="de-DE" sz="3000" b="1">
                <a:solidFill>
                  <a:srgbClr val="003366"/>
                </a:solidFill>
                <a:latin typeface="Arial" panose="020B0604020202020204" pitchFamily="34" charset="0"/>
                <a:ea typeface="Microsoft YaHei" panose="020B0503020204020204" pitchFamily="34" charset="-122"/>
              </a:rPr>
              <a:t>Handlungsoptionen</a:t>
            </a:r>
            <a:br>
              <a:rPr lang="de-DE" altLang="de-DE" sz="3000" b="1">
                <a:solidFill>
                  <a:srgbClr val="003366"/>
                </a:solidFill>
                <a:latin typeface="Arial" panose="020B0604020202020204" pitchFamily="34" charset="0"/>
                <a:ea typeface="Microsoft YaHei" panose="020B0503020204020204" pitchFamily="34" charset="-122"/>
              </a:rPr>
            </a:br>
            <a:r>
              <a:rPr lang="de-DE" altLang="de-DE" sz="3000" b="1">
                <a:solidFill>
                  <a:srgbClr val="003366"/>
                </a:solidFill>
                <a:latin typeface="Arial" panose="020B0604020202020204" pitchFamily="34" charset="0"/>
                <a:ea typeface="Microsoft YaHei" panose="020B0503020204020204" pitchFamily="34" charset="-122"/>
              </a:rPr>
              <a:t>Praxisbeispiel: Farbwechsel</a:t>
            </a:r>
          </a:p>
        </p:txBody>
      </p:sp>
      <p:pic>
        <p:nvPicPr>
          <p:cNvPr id="952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175" y="2362200"/>
            <a:ext cx="49974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 Box 5"/>
          <p:cNvSpPr txBox="1">
            <a:spLocks noChangeArrowheads="1"/>
          </p:cNvSpPr>
          <p:nvPr/>
        </p:nvSpPr>
        <p:spPr bwMode="auto">
          <a:xfrm>
            <a:off x="84138" y="6342063"/>
            <a:ext cx="8874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fld id="{C22DD275-E834-459D-9C91-3E9C7B6206AA}" type="slidenum">
              <a:rPr lang="de-DE" altLang="de-DE" sz="2600" b="1">
                <a:solidFill>
                  <a:srgbClr val="FFFFFF"/>
                </a:solidFill>
                <a:latin typeface="Arial" panose="020B0604020202020204" pitchFamily="34" charset="0"/>
              </a:rPr>
              <a:pPr eaLnBrk="1" hangingPunct="1">
                <a:buSzPct val="100000"/>
              </a:pPr>
              <a:t>35</a:t>
            </a:fld>
            <a:endParaRPr lang="de-DE" altLang="de-DE" sz="2600" b="1">
              <a:solidFill>
                <a:srgbClr val="FFFFFF"/>
              </a:solidFill>
              <a:latin typeface="Arial" panose="020B0604020202020204" pitchFamily="34" charset="0"/>
            </a:endParaRPr>
          </a:p>
        </p:txBody>
      </p:sp>
      <p:sp>
        <p:nvSpPr>
          <p:cNvPr id="95237" name="Text Box 6"/>
          <p:cNvSpPr txBox="1">
            <a:spLocks noChangeArrowheads="1"/>
          </p:cNvSpPr>
          <p:nvPr/>
        </p:nvSpPr>
        <p:spPr bwMode="auto">
          <a:xfrm>
            <a:off x="2484438" y="6308725"/>
            <a:ext cx="3240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200">
                <a:solidFill>
                  <a:srgbClr val="003366"/>
                </a:solidFill>
                <a:latin typeface="Calibri" panose="020F0502020204030204" pitchFamily="34" charset="0"/>
              </a:rPr>
              <a:t>Quelle: www.wellmade.org/cases</a:t>
            </a:r>
          </a:p>
        </p:txBody>
      </p:sp>
      <p:sp>
        <p:nvSpPr>
          <p:cNvPr id="95238" name="Fußzeilenplatzhalter 1"/>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mtClean="0">
                <a:solidFill>
                  <a:srgbClr val="000000"/>
                </a:solidFill>
              </a:rPr>
              <a:t>Multiplikatorin</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buSzPct val="100000"/>
            </a:pPr>
            <a:r>
              <a:rPr lang="de-DE" altLang="de-DE" sz="3000" b="1">
                <a:solidFill>
                  <a:srgbClr val="003366"/>
                </a:solidFill>
                <a:latin typeface="Arial" panose="020B0604020202020204" pitchFamily="34" charset="0"/>
                <a:ea typeface="Microsoft YaHei" panose="020B0503020204020204" pitchFamily="34" charset="-122"/>
              </a:rPr>
              <a:t>Einkaufspraxis WELCHER Unternehmen?</a:t>
            </a:r>
          </a:p>
        </p:txBody>
      </p:sp>
      <p:sp>
        <p:nvSpPr>
          <p:cNvPr id="97283" name="Text Box 2"/>
          <p:cNvSpPr txBox="1">
            <a:spLocks noChangeArrowheads="1"/>
          </p:cNvSpPr>
          <p:nvPr/>
        </p:nvSpPr>
        <p:spPr bwMode="auto">
          <a:xfrm>
            <a:off x="900113" y="2565400"/>
            <a:ext cx="8001000"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Arial" panose="020B0604020202020204" pitchFamily="34" charset="0"/>
                <a:ea typeface="Microsoft YaHei" panose="020B0503020204020204" pitchFamily="34" charset="-122"/>
              </a:rPr>
              <a:t>Einkaufspraxis unabhängig von Verkaufspreis der Ware und dem Fokus auf Fast Fashion -&gt; das sehen wir auch bei Edelmarken wie z.B. Hugo Boss</a:t>
            </a:r>
          </a:p>
          <a:p>
            <a:pPr eaLnBrk="1" hangingPunct="1">
              <a:spcBef>
                <a:spcPts val="500"/>
              </a:spcBef>
              <a:buClr>
                <a:srgbClr val="003366"/>
              </a:buClr>
              <a:buSzPct val="75000"/>
              <a:buFont typeface="Arial" panose="020B0604020202020204" pitchFamily="34" charset="0"/>
              <a:buChar char="-"/>
            </a:pPr>
            <a:r>
              <a:rPr lang="de-DE" altLang="de-DE" sz="2000">
                <a:solidFill>
                  <a:srgbClr val="003366"/>
                </a:solidFill>
                <a:latin typeface="Arial" panose="020B0604020202020204" pitchFamily="34" charset="0"/>
                <a:ea typeface="Microsoft YaHei" panose="020B0503020204020204" pitchFamily="34" charset="-122"/>
              </a:rPr>
              <a:t>Discounter als Einzelhändler zeigen besonders aggressive Einkaufspolitik; große Entfernung zur Produktion aufgrund von zwischengeschalteten Lieferanten</a:t>
            </a:r>
          </a:p>
          <a:p>
            <a:pPr eaLnBrk="1" hangingPunct="1">
              <a:spcBef>
                <a:spcPts val="500"/>
              </a:spcBef>
              <a:buClr>
                <a:srgbClr val="003366"/>
              </a:buClr>
              <a:buSzPct val="75000"/>
              <a:buFont typeface="Arial" panose="020B0604020202020204" pitchFamily="34" charset="0"/>
              <a:buNone/>
            </a:pPr>
            <a:endParaRPr lang="de-DE" altLang="de-DE" sz="2000">
              <a:solidFill>
                <a:srgbClr val="C00000"/>
              </a:solidFill>
              <a:latin typeface="Arial" panose="020B0604020202020204" pitchFamily="34" charset="0"/>
              <a:ea typeface="Microsoft YaHei" panose="020B0503020204020204" pitchFamily="34" charset="-122"/>
            </a:endParaRPr>
          </a:p>
          <a:p>
            <a:pPr eaLnBrk="1" hangingPunct="1">
              <a:spcBef>
                <a:spcPts val="500"/>
              </a:spcBef>
              <a:buClr>
                <a:srgbClr val="003366"/>
              </a:buClr>
              <a:buSzPct val="75000"/>
              <a:buFont typeface="Arial" panose="020B0604020202020204" pitchFamily="34" charset="0"/>
              <a:buNone/>
            </a:pPr>
            <a:endParaRPr lang="de-DE" altLang="de-DE" sz="2000">
              <a:solidFill>
                <a:srgbClr val="C00000"/>
              </a:solidFill>
              <a:latin typeface="Arial" panose="020B0604020202020204" pitchFamily="34" charset="0"/>
              <a:ea typeface="Microsoft YaHei" panose="020B0503020204020204" pitchFamily="34" charset="-122"/>
            </a:endParaRPr>
          </a:p>
          <a:p>
            <a:pPr eaLnBrk="1" hangingPunct="1">
              <a:spcBef>
                <a:spcPts val="600"/>
              </a:spcBef>
              <a:buSzPct val="75000"/>
            </a:pPr>
            <a:endParaRPr lang="de-DE" altLang="de-DE">
              <a:solidFill>
                <a:srgbClr val="C00000"/>
              </a:solidFill>
              <a:latin typeface="Arial" panose="020B0604020202020204" pitchFamily="34" charset="0"/>
              <a:ea typeface="Microsoft YaHei" panose="020B0503020204020204" pitchFamily="34" charset="-122"/>
            </a:endParaRPr>
          </a:p>
          <a:p>
            <a:pPr eaLnBrk="1" hangingPunct="1">
              <a:spcBef>
                <a:spcPts val="600"/>
              </a:spcBef>
              <a:buSzPct val="75000"/>
            </a:pPr>
            <a:endParaRPr lang="de-DE" altLang="de-DE">
              <a:solidFill>
                <a:srgbClr val="C00000"/>
              </a:solidFill>
              <a:latin typeface="Arial" panose="020B0604020202020204" pitchFamily="34" charset="0"/>
              <a:ea typeface="Microsoft YaHei" panose="020B0503020204020204" pitchFamily="34" charset="-122"/>
            </a:endParaRPr>
          </a:p>
          <a:p>
            <a:pPr eaLnBrk="1" hangingPunct="1">
              <a:spcBef>
                <a:spcPts val="600"/>
              </a:spcBef>
              <a:buSzPct val="75000"/>
            </a:pPr>
            <a:r>
              <a:rPr lang="de-DE" altLang="de-DE">
                <a:solidFill>
                  <a:srgbClr val="FF0000"/>
                </a:solidFill>
                <a:latin typeface="Arial" panose="020B0604020202020204" pitchFamily="34" charset="0"/>
                <a:ea typeface="Microsoft YaHei" panose="020B0503020204020204" pitchFamily="34" charset="-122"/>
              </a:rPr>
              <a:t>	</a:t>
            </a:r>
          </a:p>
        </p:txBody>
      </p:sp>
      <p:sp>
        <p:nvSpPr>
          <p:cNvPr id="97284" name="Text Box 5"/>
          <p:cNvSpPr txBox="1">
            <a:spLocks noChangeArrowheads="1"/>
          </p:cNvSpPr>
          <p:nvPr/>
        </p:nvSpPr>
        <p:spPr bwMode="auto">
          <a:xfrm>
            <a:off x="84138" y="6342063"/>
            <a:ext cx="8874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fld id="{136A866A-B3E3-4B02-9C19-6BB26108879B}" type="slidenum">
              <a:rPr lang="de-DE" altLang="de-DE" sz="2600" b="1">
                <a:solidFill>
                  <a:srgbClr val="FFFFFF"/>
                </a:solidFill>
                <a:latin typeface="Arial" panose="020B0604020202020204" pitchFamily="34" charset="0"/>
              </a:rPr>
              <a:pPr eaLnBrk="1" hangingPunct="1">
                <a:buSzPct val="100000"/>
              </a:pPr>
              <a:t>36</a:t>
            </a:fld>
            <a:endParaRPr lang="de-DE" altLang="de-DE" sz="2600" b="1">
              <a:solidFill>
                <a:srgbClr val="FFFFFF"/>
              </a:solidFill>
              <a:latin typeface="Arial" panose="020B0604020202020204" pitchFamily="34" charset="0"/>
            </a:endParaRPr>
          </a:p>
        </p:txBody>
      </p:sp>
      <p:sp>
        <p:nvSpPr>
          <p:cNvPr id="97285" name="AutoShape 6"/>
          <p:cNvSpPr>
            <a:spLocks noChangeArrowheads="1"/>
          </p:cNvSpPr>
          <p:nvPr/>
        </p:nvSpPr>
        <p:spPr bwMode="auto">
          <a:xfrm>
            <a:off x="1403350" y="4975225"/>
            <a:ext cx="2520950" cy="647700"/>
          </a:xfrm>
          <a:prstGeom prst="roundRect">
            <a:avLst>
              <a:gd name="adj" fmla="val 16667"/>
            </a:avLst>
          </a:prstGeom>
          <a:solidFill>
            <a:srgbClr val="73AAE7"/>
          </a:solidFill>
          <a:ln w="9360" cap="sq">
            <a:solidFill>
              <a:srgbClr val="003366"/>
            </a:solidFill>
            <a:miter lim="800000"/>
            <a:headEnd/>
            <a:tailEnd/>
          </a:ln>
        </p:spPr>
        <p:txBody>
          <a:bodyPr wrap="none"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SzPct val="100000"/>
            </a:pPr>
            <a:r>
              <a:rPr lang="de-DE" altLang="de-DE">
                <a:solidFill>
                  <a:srgbClr val="003366"/>
                </a:solidFill>
                <a:latin typeface="Arial" panose="020B0604020202020204" pitchFamily="34" charset="0"/>
              </a:rPr>
              <a:t>Produzenten</a:t>
            </a:r>
          </a:p>
        </p:txBody>
      </p:sp>
      <p:sp>
        <p:nvSpPr>
          <p:cNvPr id="97286" name="AutoShape 7"/>
          <p:cNvSpPr>
            <a:spLocks noChangeArrowheads="1"/>
          </p:cNvSpPr>
          <p:nvPr/>
        </p:nvSpPr>
        <p:spPr bwMode="auto">
          <a:xfrm>
            <a:off x="4283075" y="4986338"/>
            <a:ext cx="2520950" cy="647700"/>
          </a:xfrm>
          <a:prstGeom prst="roundRect">
            <a:avLst>
              <a:gd name="adj" fmla="val 16667"/>
            </a:avLst>
          </a:prstGeom>
          <a:solidFill>
            <a:srgbClr val="73AAE7"/>
          </a:solidFill>
          <a:ln w="9360" cap="sq">
            <a:solidFill>
              <a:srgbClr val="003366"/>
            </a:solidFill>
            <a:miter lim="800000"/>
            <a:headEnd/>
            <a:tailEnd/>
          </a:ln>
        </p:spPr>
        <p:txBody>
          <a:bodyPr wrap="none"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SzPct val="100000"/>
            </a:pPr>
            <a:r>
              <a:rPr lang="de-DE" altLang="de-DE">
                <a:solidFill>
                  <a:srgbClr val="003366"/>
                </a:solidFill>
                <a:latin typeface="Arial" panose="020B0604020202020204" pitchFamily="34" charset="0"/>
              </a:rPr>
              <a:t>Einzelhändler</a:t>
            </a:r>
          </a:p>
        </p:txBody>
      </p:sp>
      <p:sp>
        <p:nvSpPr>
          <p:cNvPr id="97287" name="AutoShape 8"/>
          <p:cNvSpPr>
            <a:spLocks noChangeArrowheads="1"/>
          </p:cNvSpPr>
          <p:nvPr/>
        </p:nvSpPr>
        <p:spPr bwMode="auto">
          <a:xfrm>
            <a:off x="1403350" y="5589588"/>
            <a:ext cx="5400675" cy="503237"/>
          </a:xfrm>
          <a:prstGeom prst="roundRect">
            <a:avLst>
              <a:gd name="adj" fmla="val 16667"/>
            </a:avLst>
          </a:prstGeom>
          <a:solidFill>
            <a:srgbClr val="BCD2F1"/>
          </a:solidFill>
          <a:ln w="9360" cap="sq">
            <a:solidFill>
              <a:srgbClr val="003366"/>
            </a:solidFill>
            <a:miter lim="800000"/>
            <a:headEnd/>
            <a:tailEnd/>
          </a:ln>
        </p:spPr>
        <p:txBody>
          <a:bodyPr wrap="none"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SzPct val="100000"/>
            </a:pPr>
            <a:r>
              <a:rPr lang="de-DE" altLang="de-DE">
                <a:solidFill>
                  <a:srgbClr val="003366"/>
                </a:solidFill>
                <a:latin typeface="Arial" panose="020B0604020202020204" pitchFamily="34" charset="0"/>
              </a:rPr>
              <a:t>Vertikale Unternehmen</a:t>
            </a:r>
          </a:p>
        </p:txBody>
      </p:sp>
      <p:sp>
        <p:nvSpPr>
          <p:cNvPr id="97288" name="Fußzeilenplatzhalter 1"/>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mtClean="0">
                <a:solidFill>
                  <a:srgbClr val="000000"/>
                </a:solidFill>
              </a:rPr>
              <a:t>Multiplikatorin</a:t>
            </a:r>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3000" b="1">
                <a:solidFill>
                  <a:srgbClr val="003366"/>
                </a:solidFill>
                <a:latin typeface="Arial" panose="020B0604020202020204" pitchFamily="34" charset="0"/>
              </a:rPr>
              <a:t>Die Billiganbieter: Discounter</a:t>
            </a:r>
          </a:p>
        </p:txBody>
      </p:sp>
      <p:sp>
        <p:nvSpPr>
          <p:cNvPr id="99331" name="Text Box 2"/>
          <p:cNvSpPr txBox="1">
            <a:spLocks noChangeArrowheads="1"/>
          </p:cNvSpPr>
          <p:nvPr/>
        </p:nvSpPr>
        <p:spPr bwMode="auto">
          <a:xfrm>
            <a:off x="914400" y="2362200"/>
            <a:ext cx="80010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600"/>
              </a:spcBef>
              <a:buSzPct val="75000"/>
            </a:pPr>
            <a:r>
              <a:rPr lang="de-DE" altLang="de-DE" b="1">
                <a:solidFill>
                  <a:srgbClr val="C00000"/>
                </a:solidFill>
                <a:latin typeface="Arial" panose="020B0604020202020204" pitchFamily="34" charset="0"/>
                <a:ea typeface="Microsoft YaHei" panose="020B0503020204020204" pitchFamily="34" charset="-122"/>
              </a:rPr>
              <a:t>Zum Beispiel Lidl - Geschichte</a:t>
            </a:r>
          </a:p>
          <a:p>
            <a:pPr eaLnBrk="1" hangingPunct="1">
              <a:spcBef>
                <a:spcPts val="500"/>
              </a:spcBef>
              <a:buClr>
                <a:srgbClr val="003366"/>
              </a:buClr>
              <a:buSzPct val="75000"/>
              <a:buFont typeface="Wingdings" panose="05000000000000000000" pitchFamily="2" charset="2"/>
              <a:buNone/>
            </a:pPr>
            <a:endParaRPr lang="de-DE" altLang="de-DE" sz="2000">
              <a:solidFill>
                <a:srgbClr val="003366"/>
              </a:solidFill>
              <a:latin typeface="Arial" panose="020B0604020202020204" pitchFamily="34" charset="0"/>
              <a:ea typeface="Microsoft YaHei" panose="020B0503020204020204" pitchFamily="34" charset="-122"/>
            </a:endParaRP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1930: Gründung des Südfrüchte-Großhandelsunternehmen Lidl &amp; Co </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1978: Eröffnung des 1. Discounters</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Warensortiment: über 2000 Artikel (inklusive Markenartikel)</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Umsatz in Deutschland 2016/17: Lidl ca. 20 Mrd Euro, Aldi Nord ca. 13 Mrd Euro und Aldi Süd ca. 16 Mrd Euro </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Lebensmittel bilden Kerngeschäft (mehr als 80 %)</a:t>
            </a:r>
          </a:p>
          <a:p>
            <a:pPr eaLnBrk="1" hangingPunct="1">
              <a:spcBef>
                <a:spcPts val="500"/>
              </a:spcBef>
              <a:buSzPct val="75000"/>
            </a:pPr>
            <a:endParaRPr lang="de-DE" altLang="de-DE" sz="2000">
              <a:solidFill>
                <a:srgbClr val="003366"/>
              </a:solidFill>
              <a:latin typeface="Arial" panose="020B0604020202020204" pitchFamily="34" charset="0"/>
              <a:ea typeface="Microsoft YaHei" panose="020B0503020204020204" pitchFamily="34" charset="-122"/>
            </a:endParaRPr>
          </a:p>
          <a:p>
            <a:pPr eaLnBrk="1" hangingPunct="1">
              <a:spcBef>
                <a:spcPts val="250"/>
              </a:spcBef>
              <a:buSzPct val="75000"/>
            </a:pPr>
            <a:endParaRPr lang="de-DE" altLang="de-DE" sz="1000">
              <a:solidFill>
                <a:srgbClr val="003366"/>
              </a:solidFill>
              <a:latin typeface="Arial" panose="020B0604020202020204" pitchFamily="34" charset="0"/>
              <a:ea typeface="Microsoft YaHei" panose="020B0503020204020204" pitchFamily="34" charset="-122"/>
            </a:endParaRPr>
          </a:p>
          <a:p>
            <a:pPr eaLnBrk="1" hangingPunct="1">
              <a:spcBef>
                <a:spcPts val="250"/>
              </a:spcBef>
              <a:buSzPct val="75000"/>
            </a:pPr>
            <a:r>
              <a:rPr lang="de-DE" altLang="de-DE" sz="1000">
                <a:solidFill>
                  <a:srgbClr val="003366"/>
                </a:solidFill>
                <a:latin typeface="Arial" panose="020B0604020202020204" pitchFamily="34" charset="0"/>
                <a:ea typeface="Microsoft YaHei" panose="020B0503020204020204" pitchFamily="34" charset="-122"/>
              </a:rPr>
              <a:t>Quellen: Kampagne für Saubere Kleidung 2012, S. 11-12; ver.di</a:t>
            </a:r>
          </a:p>
        </p:txBody>
      </p:sp>
      <p:sp>
        <p:nvSpPr>
          <p:cNvPr id="99332" name="Text Box 5"/>
          <p:cNvSpPr txBox="1">
            <a:spLocks noChangeArrowheads="1"/>
          </p:cNvSpPr>
          <p:nvPr/>
        </p:nvSpPr>
        <p:spPr bwMode="auto">
          <a:xfrm>
            <a:off x="84138" y="6342063"/>
            <a:ext cx="8874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fld id="{C5255435-6DB2-4163-A034-C0EA38F59C78}" type="slidenum">
              <a:rPr lang="de-DE" altLang="de-DE" sz="2600" b="1">
                <a:solidFill>
                  <a:srgbClr val="FFFFFF"/>
                </a:solidFill>
                <a:latin typeface="Arial" panose="020B0604020202020204" pitchFamily="34" charset="0"/>
              </a:rPr>
              <a:pPr eaLnBrk="1" hangingPunct="1">
                <a:buSzPct val="100000"/>
              </a:pPr>
              <a:t>37</a:t>
            </a:fld>
            <a:endParaRPr lang="de-DE" altLang="de-DE" sz="2600" b="1">
              <a:solidFill>
                <a:srgbClr val="FFFFFF"/>
              </a:solidFill>
              <a:latin typeface="Arial" panose="020B0604020202020204" pitchFamily="34" charset="0"/>
            </a:endParaRPr>
          </a:p>
        </p:txBody>
      </p:sp>
      <p:sp>
        <p:nvSpPr>
          <p:cNvPr id="99333" name="Fußzeilenplatzhalter 1"/>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mtClean="0">
                <a:solidFill>
                  <a:srgbClr val="000000"/>
                </a:solidFill>
              </a:rPr>
              <a:t>Multiplikatorin</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3000" b="1">
                <a:solidFill>
                  <a:srgbClr val="003366"/>
                </a:solidFill>
                <a:latin typeface="Arial" panose="020B0604020202020204" pitchFamily="34" charset="0"/>
              </a:rPr>
              <a:t>Die Billiganbieter: Discounter</a:t>
            </a:r>
          </a:p>
        </p:txBody>
      </p:sp>
      <p:sp>
        <p:nvSpPr>
          <p:cNvPr id="101379" name="Text Box 2"/>
          <p:cNvSpPr txBox="1">
            <a:spLocks noChangeArrowheads="1"/>
          </p:cNvSpPr>
          <p:nvPr/>
        </p:nvSpPr>
        <p:spPr bwMode="auto">
          <a:xfrm>
            <a:off x="914400" y="2362200"/>
            <a:ext cx="80010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1pPr>
            <a:lvl2pPr marL="741363" indent="-284163">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600"/>
              </a:spcBef>
              <a:buSzPct val="75000"/>
            </a:pPr>
            <a:r>
              <a:rPr lang="de-DE" altLang="de-DE" b="1">
                <a:solidFill>
                  <a:srgbClr val="C00000"/>
                </a:solidFill>
                <a:latin typeface="Arial" panose="020B0604020202020204" pitchFamily="34" charset="0"/>
                <a:ea typeface="Microsoft YaHei" panose="020B0503020204020204" pitchFamily="34" charset="-122"/>
              </a:rPr>
              <a:t>Beschäftigte: Frauen</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70 % der Beschäftigten im Einzelhandel sind weiblich</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Vollzeitbeschäftigung ging stark zurück; 2012 waren 40% geringfügig beschäftigt (bei H&amp;M: 50%)</a:t>
            </a:r>
          </a:p>
          <a:p>
            <a:pPr lvl="1" eaLnBrk="1" hangingPunct="1">
              <a:spcBef>
                <a:spcPts val="400"/>
              </a:spcBef>
              <a:buClr>
                <a:srgbClr val="003366"/>
              </a:buClr>
              <a:buSzPct val="75000"/>
              <a:buFont typeface="Wingdings" panose="05000000000000000000" pitchFamily="2" charset="2"/>
              <a:buChar char=""/>
            </a:pPr>
            <a:r>
              <a:rPr lang="de-DE" altLang="de-DE" sz="1600">
                <a:solidFill>
                  <a:srgbClr val="003366"/>
                </a:solidFill>
                <a:latin typeface="Arial" panose="020B0604020202020204" pitchFamily="34" charset="0"/>
                <a:ea typeface="Microsoft YaHei" panose="020B0503020204020204" pitchFamily="34" charset="-122"/>
              </a:rPr>
              <a:t>56% der Frauen teilzeitbeschäftigt ; 12,3 % der Männer</a:t>
            </a:r>
          </a:p>
          <a:p>
            <a:pPr eaLnBrk="1" hangingPunct="1">
              <a:spcBef>
                <a:spcPts val="500"/>
              </a:spcBef>
              <a:buClr>
                <a:srgbClr val="003366"/>
              </a:buClr>
              <a:buSzPct val="75000"/>
              <a:buFont typeface="Wingdings" panose="05000000000000000000" pitchFamily="2" charset="2"/>
              <a:buNone/>
            </a:pPr>
            <a:endParaRPr lang="de-DE" altLang="de-DE" sz="2000">
              <a:solidFill>
                <a:srgbClr val="003366"/>
              </a:solidFill>
              <a:latin typeface="Arial" panose="020B0604020202020204" pitchFamily="34" charset="0"/>
              <a:ea typeface="Microsoft YaHei" panose="020B0503020204020204" pitchFamily="34" charset="-122"/>
            </a:endParaRPr>
          </a:p>
          <a:p>
            <a:pPr lvl="1"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teils sozialversicherungspflichtige Beschäftigung </a:t>
            </a:r>
          </a:p>
          <a:p>
            <a:pPr lvl="1"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teils geringfügige Beschäftigung</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Arbeitszeiten werden flexibilisiert – „Fleximodell = Stundenlöhnermodell“</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Betriebliche Interessenvertretung wird behindert</a:t>
            </a:r>
          </a:p>
          <a:p>
            <a:pPr eaLnBrk="1" hangingPunct="1">
              <a:spcBef>
                <a:spcPts val="250"/>
              </a:spcBef>
              <a:buSzPct val="75000"/>
            </a:pPr>
            <a:r>
              <a:rPr lang="de-DE" altLang="de-DE" sz="1000">
                <a:solidFill>
                  <a:srgbClr val="003366"/>
                </a:solidFill>
                <a:latin typeface="Arial" panose="020B0604020202020204" pitchFamily="34" charset="0"/>
                <a:ea typeface="Microsoft YaHei" panose="020B0503020204020204" pitchFamily="34" charset="-122"/>
              </a:rPr>
              <a:t>(Quellen: ver.di 2012; S. 13 ; Köhnen 2006: 11ff.)</a:t>
            </a:r>
          </a:p>
          <a:p>
            <a:pPr eaLnBrk="1" hangingPunct="1">
              <a:spcBef>
                <a:spcPts val="500"/>
              </a:spcBef>
              <a:buSzPct val="75000"/>
            </a:pPr>
            <a:endParaRPr lang="de-DE" altLang="de-DE" sz="2000">
              <a:solidFill>
                <a:srgbClr val="003366"/>
              </a:solidFill>
              <a:latin typeface="Arial" panose="020B0604020202020204" pitchFamily="34" charset="0"/>
              <a:ea typeface="Microsoft YaHei" panose="020B0503020204020204" pitchFamily="34" charset="-122"/>
            </a:endParaRPr>
          </a:p>
          <a:p>
            <a:pPr eaLnBrk="1" hangingPunct="1">
              <a:spcBef>
                <a:spcPts val="500"/>
              </a:spcBef>
              <a:buClr>
                <a:srgbClr val="003366"/>
              </a:buClr>
              <a:buSzPct val="75000"/>
              <a:buFont typeface="Wingdings" panose="05000000000000000000" pitchFamily="2" charset="2"/>
              <a:buNone/>
            </a:pPr>
            <a:endParaRPr lang="de-DE" altLang="de-DE" sz="2000">
              <a:solidFill>
                <a:srgbClr val="003366"/>
              </a:solidFill>
              <a:latin typeface="Arial" panose="020B0604020202020204" pitchFamily="34" charset="0"/>
              <a:ea typeface="Microsoft YaHei" panose="020B0503020204020204" pitchFamily="34" charset="-122"/>
            </a:endParaRPr>
          </a:p>
        </p:txBody>
      </p:sp>
      <p:sp>
        <p:nvSpPr>
          <p:cNvPr id="101380" name="Text Box 5"/>
          <p:cNvSpPr txBox="1">
            <a:spLocks noChangeArrowheads="1"/>
          </p:cNvSpPr>
          <p:nvPr/>
        </p:nvSpPr>
        <p:spPr bwMode="auto">
          <a:xfrm>
            <a:off x="84138" y="6342063"/>
            <a:ext cx="8874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fld id="{5950B9A0-8CF2-49B6-BA63-8B1DFB19D489}" type="slidenum">
              <a:rPr lang="de-DE" altLang="de-DE" sz="2600" b="1">
                <a:solidFill>
                  <a:srgbClr val="FFFFFF"/>
                </a:solidFill>
                <a:latin typeface="Arial" panose="020B0604020202020204" pitchFamily="34" charset="0"/>
              </a:rPr>
              <a:pPr eaLnBrk="1" hangingPunct="1">
                <a:buSzPct val="100000"/>
              </a:pPr>
              <a:t>38</a:t>
            </a:fld>
            <a:endParaRPr lang="de-DE" altLang="de-DE" sz="2600" b="1">
              <a:solidFill>
                <a:srgbClr val="FFFFFF"/>
              </a:solidFill>
              <a:latin typeface="Arial" panose="020B0604020202020204" pitchFamily="34" charset="0"/>
            </a:endParaRPr>
          </a:p>
        </p:txBody>
      </p:sp>
      <p:sp>
        <p:nvSpPr>
          <p:cNvPr id="101381" name="Fußzeilenplatzhalter 1"/>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mtClean="0">
                <a:solidFill>
                  <a:srgbClr val="000000"/>
                </a:solidFill>
              </a:rPr>
              <a:t>Multiplikatorin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3000" b="1">
                <a:solidFill>
                  <a:srgbClr val="003366"/>
                </a:solidFill>
                <a:latin typeface="Arial" panose="020B0604020202020204" pitchFamily="34" charset="0"/>
              </a:rPr>
              <a:t>Die Billiganbieter: Discounter</a:t>
            </a:r>
          </a:p>
        </p:txBody>
      </p:sp>
      <p:sp>
        <p:nvSpPr>
          <p:cNvPr id="103427" name="Text Box 2"/>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600"/>
              </a:spcBef>
              <a:buSzPct val="75000"/>
            </a:pPr>
            <a:r>
              <a:rPr lang="de-DE" altLang="de-DE" b="1">
                <a:solidFill>
                  <a:srgbClr val="C00000"/>
                </a:solidFill>
                <a:latin typeface="Arial" panose="020B0604020202020204" pitchFamily="34" charset="0"/>
                <a:ea typeface="Microsoft YaHei" panose="020B0503020204020204" pitchFamily="34" charset="-122"/>
              </a:rPr>
              <a:t>Zum Beispiel Lidl – Arbeitsbedingungen in Deutschland</a:t>
            </a:r>
          </a:p>
          <a:p>
            <a:pPr eaLnBrk="1" hangingPunct="1">
              <a:spcBef>
                <a:spcPts val="400"/>
              </a:spcBef>
              <a:buSzPct val="75000"/>
            </a:pPr>
            <a:endParaRPr lang="de-DE" altLang="de-DE" sz="1600">
              <a:solidFill>
                <a:srgbClr val="003366"/>
              </a:solidFill>
              <a:latin typeface="Arial" panose="020B0604020202020204" pitchFamily="34" charset="0"/>
              <a:ea typeface="Microsoft YaHei" panose="020B0503020204020204" pitchFamily="34" charset="-122"/>
            </a:endParaRPr>
          </a:p>
          <a:p>
            <a:pPr eaLnBrk="1" hangingPunct="1">
              <a:spcBef>
                <a:spcPts val="500"/>
              </a:spcBef>
              <a:buSzPct val="75000"/>
            </a:pPr>
            <a:r>
              <a:rPr lang="de-DE" altLang="de-DE" sz="2000">
                <a:solidFill>
                  <a:srgbClr val="003366"/>
                </a:solidFill>
                <a:latin typeface="Arial" panose="020B0604020202020204" pitchFamily="34" charset="0"/>
                <a:ea typeface="Microsoft YaHei" panose="020B0503020204020204" pitchFamily="34" charset="-122"/>
              </a:rPr>
              <a:t>Zahlung von Löhnen über Tarif (derzeit 11,- EUR/Stunde, 2014), aber:</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Erschwerung der Bildung von Betriebsräten: Nur 3-10* Betriebsräte in 3200 Filialen</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Unbezahlte Überstunden, starker Druck von oben</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Bespitzelung von Mitarbeiter_innen, Kontrolleinkäufe</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Willkürliche Gehaltseinstufungen</a:t>
            </a:r>
          </a:p>
          <a:p>
            <a:pPr eaLnBrk="1" hangingPunct="1">
              <a:spcBef>
                <a:spcPts val="500"/>
              </a:spcBef>
              <a:buSzPct val="75000"/>
            </a:pPr>
            <a:endParaRPr lang="de-DE" altLang="de-DE" sz="2000">
              <a:solidFill>
                <a:srgbClr val="003366"/>
              </a:solidFill>
              <a:latin typeface="Arial" panose="020B0604020202020204" pitchFamily="34" charset="0"/>
              <a:ea typeface="Microsoft YaHei" panose="020B0503020204020204" pitchFamily="34" charset="-122"/>
            </a:endParaRPr>
          </a:p>
          <a:p>
            <a:pPr eaLnBrk="1" hangingPunct="1">
              <a:spcBef>
                <a:spcPts val="250"/>
              </a:spcBef>
              <a:buSzPct val="75000"/>
            </a:pPr>
            <a:r>
              <a:rPr lang="de-DE" altLang="de-DE" sz="1000">
                <a:solidFill>
                  <a:srgbClr val="003366"/>
                </a:solidFill>
                <a:latin typeface="Arial" panose="020B0604020202020204" pitchFamily="34" charset="0"/>
                <a:ea typeface="Microsoft YaHei" panose="020B0503020204020204" pitchFamily="34" charset="-122"/>
              </a:rPr>
              <a:t>Quellen:  Kampagne für Saubere Kleidung 2012: S. 12;  www.taz.de</a:t>
            </a:r>
          </a:p>
          <a:p>
            <a:pPr eaLnBrk="1" hangingPunct="1">
              <a:spcBef>
                <a:spcPts val="250"/>
              </a:spcBef>
              <a:buSzPct val="75000"/>
            </a:pPr>
            <a:r>
              <a:rPr lang="de-DE" altLang="de-DE" sz="1000">
                <a:solidFill>
                  <a:srgbClr val="003366"/>
                </a:solidFill>
                <a:latin typeface="Arial" panose="020B0604020202020204" pitchFamily="34" charset="0"/>
                <a:ea typeface="Microsoft YaHei" panose="020B0503020204020204" pitchFamily="34" charset="-122"/>
              </a:rPr>
              <a:t>* keine einheitliche, offizielle Angabe</a:t>
            </a:r>
          </a:p>
        </p:txBody>
      </p:sp>
      <p:sp>
        <p:nvSpPr>
          <p:cNvPr id="103428" name="Text Box 5"/>
          <p:cNvSpPr txBox="1">
            <a:spLocks noChangeArrowheads="1"/>
          </p:cNvSpPr>
          <p:nvPr/>
        </p:nvSpPr>
        <p:spPr bwMode="auto">
          <a:xfrm>
            <a:off x="84138" y="6342063"/>
            <a:ext cx="8874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fld id="{839562C3-39B7-4FB4-8ACD-B7BA5BA94962}" type="slidenum">
              <a:rPr lang="de-DE" altLang="de-DE" sz="2600" b="1">
                <a:solidFill>
                  <a:srgbClr val="FFFFFF"/>
                </a:solidFill>
                <a:latin typeface="Arial" panose="020B0604020202020204" pitchFamily="34" charset="0"/>
              </a:rPr>
              <a:pPr eaLnBrk="1" hangingPunct="1">
                <a:buSzPct val="100000"/>
              </a:pPr>
              <a:t>39</a:t>
            </a:fld>
            <a:endParaRPr lang="de-DE" altLang="de-DE" sz="2600" b="1">
              <a:solidFill>
                <a:srgbClr val="FFFFFF"/>
              </a:solidFill>
              <a:latin typeface="Arial" panose="020B0604020202020204" pitchFamily="34" charset="0"/>
            </a:endParaRPr>
          </a:p>
        </p:txBody>
      </p:sp>
      <p:sp>
        <p:nvSpPr>
          <p:cNvPr id="103429" name="Fußzeilenplatzhalter 1"/>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mtClean="0">
                <a:solidFill>
                  <a:srgbClr val="000000"/>
                </a:solidFill>
              </a:rPr>
              <a:t>Multiplikatorin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Kampagne für Saubere Kleidung</a:t>
            </a:r>
          </a:p>
          <a:p>
            <a:pPr algn="ctr" eaLnBrk="1" hangingPunct="1">
              <a:lnSpc>
                <a:spcPct val="90000"/>
              </a:lnSpc>
              <a:buSzPct val="100000"/>
            </a:pPr>
            <a:r>
              <a:rPr lang="de-DE" altLang="de-DE" b="1">
                <a:solidFill>
                  <a:srgbClr val="003366"/>
                </a:solidFill>
                <a:latin typeface="Calibri" panose="020F0502020204030204" pitchFamily="34" charset="0"/>
                <a:ea typeface="Microsoft YaHei" panose="020B0503020204020204" pitchFamily="34" charset="-122"/>
                <a:cs typeface="Calibri" panose="020F0502020204030204" pitchFamily="34" charset="0"/>
              </a:rPr>
              <a:t>Clean Clothes Campaign (CCC)</a:t>
            </a:r>
          </a:p>
        </p:txBody>
      </p:sp>
      <p:sp>
        <p:nvSpPr>
          <p:cNvPr id="94211" name="Text Box 2"/>
          <p:cNvSpPr txBox="1">
            <a:spLocks noChangeArrowheads="1"/>
          </p:cNvSpPr>
          <p:nvPr/>
        </p:nvSpPr>
        <p:spPr bwMode="auto">
          <a:xfrm>
            <a:off x="1155700" y="2198688"/>
            <a:ext cx="8001000" cy="3733800"/>
          </a:xfrm>
          <a:prstGeom prst="rect">
            <a:avLst/>
          </a:prstGeom>
          <a:noFill/>
          <a:ln>
            <a:noFill/>
          </a:ln>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indent="0" eaLnBrk="1">
              <a:lnSpc>
                <a:spcPct val="93000"/>
              </a:lnSpc>
              <a:spcAft>
                <a:spcPts val="522"/>
              </a:spcAft>
              <a:buSzPct val="100000"/>
              <a:defRPr/>
            </a:pPr>
            <a:r>
              <a:rPr lang="de-DE" altLang="de-DE" sz="1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Facts</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in Deutschland 25 Trägerorganisationen</a:t>
            </a:r>
          </a:p>
          <a:p>
            <a:pPr lvl="1" eaLnBrk="1">
              <a:lnSpc>
                <a:spcPct val="93000"/>
              </a:lnSpc>
              <a:spcAft>
                <a:spcPts val="522"/>
              </a:spcAft>
              <a:buSzPct val="100000"/>
              <a:buFont typeface="Courier New" panose="02070309020205020404" pitchFamily="49" charset="0"/>
              <a:buChar char="o"/>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FEMNET ist Mitglied im Trägerkreis</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europaweites Netzwerk in 15 Ländern</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weltweit über 200 Mitgliedsorganisationen</a:t>
            </a:r>
          </a:p>
          <a:p>
            <a:pPr eaLnBrk="1">
              <a:lnSpc>
                <a:spcPct val="93000"/>
              </a:lnSpc>
              <a:spcAft>
                <a:spcPts val="522"/>
              </a:spcAft>
              <a:buSzPct val="100000"/>
              <a:buFont typeface="Arial" panose="020B0604020202020204" pitchFamily="34" charset="0"/>
              <a:buChar char="•"/>
              <a:defRPr/>
            </a:pPr>
            <a:endPar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marL="0" indent="0" eaLnBrk="1">
              <a:lnSpc>
                <a:spcPct val="93000"/>
              </a:lnSpc>
              <a:spcAft>
                <a:spcPts val="522"/>
              </a:spcAft>
              <a:buSzPct val="100000"/>
              <a:defRPr/>
            </a:pPr>
            <a:r>
              <a:rPr lang="de-DE" altLang="de-DE" sz="1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Aktivitäten</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weltweite Eilaktionen unterstützen </a:t>
            </a:r>
            <a:r>
              <a:rPr lang="de-DE" altLang="de-DE" sz="1800"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Arbeiter_innen</a:t>
            </a: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vor Ort</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Schwerpunkte in Asien, Osteuropa und Mittelamerika</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Einsatz für Arbeitsnormen der ILO*</a:t>
            </a:r>
          </a:p>
          <a:p>
            <a:pPr marL="285750" indent="-285750" eaLnBrk="1">
              <a:lnSpc>
                <a:spcPct val="93000"/>
              </a:lnSpc>
              <a:spcAft>
                <a:spcPts val="522"/>
              </a:spcAft>
              <a:buSzPct val="100000"/>
              <a:buFont typeface="Arial" panose="020B0604020202020204" pitchFamily="34" charset="0"/>
              <a:buChar char="•"/>
              <a:defRPr/>
            </a:pP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Verbesserung der Arbeitsbedingungen </a:t>
            </a:r>
            <a:b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br>
            <a:r>
              <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(Lohn, Diskriminierung etc.)</a:t>
            </a:r>
          </a:p>
        </p:txBody>
      </p:sp>
      <p:sp>
        <p:nvSpPr>
          <p:cNvPr id="31748" name="Text Box 5"/>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4</a:t>
            </a:r>
          </a:p>
        </p:txBody>
      </p:sp>
      <p:sp>
        <p:nvSpPr>
          <p:cNvPr id="31749" name="Textfeld 2"/>
          <p:cNvSpPr txBox="1">
            <a:spLocks noChangeArrowheads="1"/>
          </p:cNvSpPr>
          <p:nvPr/>
        </p:nvSpPr>
        <p:spPr bwMode="auto">
          <a:xfrm>
            <a:off x="774700" y="6557963"/>
            <a:ext cx="3889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rgbClr val="002060"/>
                </a:solidFill>
                <a:latin typeface="Calibri" panose="020F0502020204030204" pitchFamily="34" charset="0"/>
              </a:rPr>
              <a:t>*ILO = internationale Arbeitsorganisation</a:t>
            </a:r>
          </a:p>
        </p:txBody>
      </p:sp>
      <p:sp>
        <p:nvSpPr>
          <p:cNvPr id="2" name="Fußzeilenplatzhalter 1"/>
          <p:cNvSpPr>
            <a:spLocks noGrp="1"/>
          </p:cNvSpPr>
          <p:nvPr>
            <p:ph type="ftr" sz="quarter" idx="11"/>
          </p:nvPr>
        </p:nvSpPr>
        <p:spPr/>
        <p:txBody>
          <a:bodyPr/>
          <a:lstStyle/>
          <a:p>
            <a:pPr>
              <a:defRPr/>
            </a:pPr>
            <a:r>
              <a:rPr lang="de-DE"/>
              <a:t>Multiplikatorin</a:t>
            </a:r>
          </a:p>
        </p:txBody>
      </p:sp>
      <p:pic>
        <p:nvPicPr>
          <p:cNvPr id="31751" name="Grafik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198688"/>
            <a:ext cx="2543175"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3000" b="1">
                <a:solidFill>
                  <a:srgbClr val="003366"/>
                </a:solidFill>
                <a:latin typeface="Arial" panose="020B0604020202020204" pitchFamily="34" charset="0"/>
                <a:ea typeface="Microsoft YaHei" panose="020B0503020204020204" pitchFamily="34" charset="-122"/>
              </a:rPr>
              <a:t>H&amp;M als Arbeitgeber</a:t>
            </a:r>
          </a:p>
        </p:txBody>
      </p:sp>
      <p:sp>
        <p:nvSpPr>
          <p:cNvPr id="105475" name="Text Box 2"/>
          <p:cNvSpPr txBox="1">
            <a:spLocks noChangeArrowheads="1"/>
          </p:cNvSpPr>
          <p:nvPr/>
        </p:nvSpPr>
        <p:spPr bwMode="auto">
          <a:xfrm>
            <a:off x="914400" y="2362200"/>
            <a:ext cx="8001000"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00"/>
              </a:spcBef>
              <a:buClr>
                <a:srgbClr val="003366"/>
              </a:buClr>
              <a:buSzPct val="75000"/>
              <a:buFont typeface="Wingdings" panose="05000000000000000000" pitchFamily="2" charset="2"/>
              <a:buNone/>
            </a:pPr>
            <a:endParaRPr lang="de-DE" altLang="de-DE" sz="2000">
              <a:solidFill>
                <a:srgbClr val="003366"/>
              </a:solidFill>
              <a:latin typeface="Arial" panose="020B0604020202020204" pitchFamily="34" charset="0"/>
              <a:ea typeface="Microsoft YaHei" panose="020B0503020204020204" pitchFamily="34" charset="-122"/>
            </a:endParaRP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Drei Viertel aller Beschäftigten bei H&amp;M sind auf Teilzeitbasis beschäftigt – Fleximodell</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Vor allem Studentinnen jobben mit 10 Stunden/Woche, müssen auf Abruf für mehr Stunden bereit stehen</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H&amp;M hat 418 Filialen in Deutschland, nur 117 haben einen Betriebsrat (28%)</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Da, wo es BR gibt - bessere Arbeitsbedingungen</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Rechte müssen immer wieder neu eingeklagt werden</a:t>
            </a:r>
          </a:p>
          <a:p>
            <a:pPr eaLnBrk="1" hangingPunct="1">
              <a:spcBef>
                <a:spcPts val="500"/>
              </a:spcBef>
              <a:buSzPct val="75000"/>
            </a:pPr>
            <a:endParaRPr lang="de-DE" altLang="de-DE" sz="2000">
              <a:solidFill>
                <a:srgbClr val="003366"/>
              </a:solidFill>
              <a:latin typeface="Arial" panose="020B0604020202020204" pitchFamily="34" charset="0"/>
              <a:ea typeface="Microsoft YaHei" panose="020B0503020204020204" pitchFamily="34" charset="-122"/>
            </a:endParaRPr>
          </a:p>
          <a:p>
            <a:pPr eaLnBrk="1" hangingPunct="1">
              <a:spcBef>
                <a:spcPts val="300"/>
              </a:spcBef>
              <a:buSzPct val="75000"/>
            </a:pPr>
            <a:r>
              <a:rPr lang="de-DE" altLang="de-DE" sz="1200">
                <a:solidFill>
                  <a:srgbClr val="003366"/>
                </a:solidFill>
                <a:latin typeface="Arial" panose="020B0604020202020204" pitchFamily="34" charset="0"/>
                <a:ea typeface="Microsoft YaHei" panose="020B0503020204020204" pitchFamily="34" charset="-122"/>
              </a:rPr>
              <a:t>Quelle: Burckhardt (2015): 170 - 173</a:t>
            </a:r>
          </a:p>
        </p:txBody>
      </p:sp>
      <p:sp>
        <p:nvSpPr>
          <p:cNvPr id="105476" name="Text Box 5"/>
          <p:cNvSpPr txBox="1">
            <a:spLocks noChangeArrowheads="1"/>
          </p:cNvSpPr>
          <p:nvPr/>
        </p:nvSpPr>
        <p:spPr bwMode="auto">
          <a:xfrm>
            <a:off x="84138" y="6342063"/>
            <a:ext cx="8874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fld id="{0EE30A20-D001-4AEA-B099-916E10804B62}" type="slidenum">
              <a:rPr lang="de-DE" altLang="de-DE" sz="2600" b="1">
                <a:solidFill>
                  <a:srgbClr val="FFFFFF"/>
                </a:solidFill>
                <a:latin typeface="Arial" panose="020B0604020202020204" pitchFamily="34" charset="0"/>
              </a:rPr>
              <a:pPr eaLnBrk="1" hangingPunct="1">
                <a:buSzPct val="100000"/>
              </a:pPr>
              <a:t>40</a:t>
            </a:fld>
            <a:endParaRPr lang="de-DE" altLang="de-DE" sz="2600" b="1">
              <a:solidFill>
                <a:srgbClr val="FFFFFF"/>
              </a:solidFill>
              <a:latin typeface="Arial" panose="020B0604020202020204" pitchFamily="34" charset="0"/>
            </a:endParaRPr>
          </a:p>
        </p:txBody>
      </p:sp>
      <p:sp>
        <p:nvSpPr>
          <p:cNvPr id="105477" name="Fußzeilenplatzhalter 1"/>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mtClean="0">
                <a:solidFill>
                  <a:srgbClr val="000000"/>
                </a:solidFill>
              </a:rPr>
              <a:t>Multiplikatorin</a:t>
            </a:r>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3000" b="1">
                <a:solidFill>
                  <a:srgbClr val="003366"/>
                </a:solidFill>
                <a:latin typeface="Arial" panose="020B0604020202020204" pitchFamily="34" charset="0"/>
                <a:ea typeface="Microsoft YaHei" panose="020B0503020204020204" pitchFamily="34" charset="-122"/>
              </a:rPr>
              <a:t>Luxuslabels: Zum Beispiel Hugo Boss</a:t>
            </a:r>
          </a:p>
        </p:txBody>
      </p:sp>
      <p:sp>
        <p:nvSpPr>
          <p:cNvPr id="107523" name="Text Box 2"/>
          <p:cNvSpPr txBox="1">
            <a:spLocks noChangeArrowheads="1"/>
          </p:cNvSpPr>
          <p:nvPr/>
        </p:nvSpPr>
        <p:spPr bwMode="auto">
          <a:xfrm>
            <a:off x="914400" y="2362200"/>
            <a:ext cx="8001000"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Hersteller mit Exklusivitätsimage</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Umsatz 2014 weltweit: 2,6 Milliarden Euro</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Trend Rückwärtsintegration: Ende 2015 rund 1.000 eigene Verkaufspunkte (Stores / Shop-in-Shops)</a:t>
            </a:r>
          </a:p>
          <a:p>
            <a:pPr eaLnBrk="1" hangingPunct="1">
              <a:spcBef>
                <a:spcPts val="500"/>
              </a:spcBef>
              <a:buSzPct val="75000"/>
            </a:pPr>
            <a:endParaRPr lang="de-DE" altLang="de-DE" sz="2000">
              <a:solidFill>
                <a:srgbClr val="003366"/>
              </a:solidFill>
              <a:latin typeface="Arial" panose="020B0604020202020204" pitchFamily="34" charset="0"/>
              <a:ea typeface="Microsoft YaHei" panose="020B0503020204020204" pitchFamily="34" charset="-122"/>
            </a:endParaRPr>
          </a:p>
        </p:txBody>
      </p:sp>
      <p:sp>
        <p:nvSpPr>
          <p:cNvPr id="107524" name="Text Box 5"/>
          <p:cNvSpPr txBox="1">
            <a:spLocks noChangeArrowheads="1"/>
          </p:cNvSpPr>
          <p:nvPr/>
        </p:nvSpPr>
        <p:spPr bwMode="auto">
          <a:xfrm>
            <a:off x="84138" y="6342063"/>
            <a:ext cx="8874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fld id="{074246C7-2320-474C-A93F-53806E6D1642}" type="slidenum">
              <a:rPr lang="de-DE" altLang="de-DE" sz="2600" b="1">
                <a:solidFill>
                  <a:srgbClr val="FFFFFF"/>
                </a:solidFill>
                <a:latin typeface="Arial" panose="020B0604020202020204" pitchFamily="34" charset="0"/>
              </a:rPr>
              <a:pPr eaLnBrk="1" hangingPunct="1">
                <a:buSzPct val="100000"/>
              </a:pPr>
              <a:t>41</a:t>
            </a:fld>
            <a:endParaRPr lang="de-DE" altLang="de-DE" sz="2600" b="1">
              <a:solidFill>
                <a:srgbClr val="FFFFFF"/>
              </a:solidFill>
              <a:latin typeface="Arial" panose="020B0604020202020204" pitchFamily="34" charset="0"/>
            </a:endParaRPr>
          </a:p>
        </p:txBody>
      </p:sp>
      <p:sp>
        <p:nvSpPr>
          <p:cNvPr id="107525" name="Fußzeilenplatzhalter 1"/>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mtClean="0">
                <a:solidFill>
                  <a:srgbClr val="000000"/>
                </a:solidFill>
              </a:rPr>
              <a:t>Multiplikatorin</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3000" b="1">
                <a:solidFill>
                  <a:srgbClr val="003366"/>
                </a:solidFill>
                <a:latin typeface="Arial" panose="020B0604020202020204" pitchFamily="34" charset="0"/>
                <a:ea typeface="Microsoft YaHei" panose="020B0503020204020204" pitchFamily="34" charset="-122"/>
              </a:rPr>
              <a:t>Luxuslabels: Zum Beispiel Hugo Boss</a:t>
            </a:r>
          </a:p>
        </p:txBody>
      </p:sp>
      <p:sp>
        <p:nvSpPr>
          <p:cNvPr id="109571" name="Text Box 2"/>
          <p:cNvSpPr txBox="1">
            <a:spLocks noChangeArrowheads="1"/>
          </p:cNvSpPr>
          <p:nvPr/>
        </p:nvSpPr>
        <p:spPr bwMode="auto">
          <a:xfrm>
            <a:off x="914400" y="2362200"/>
            <a:ext cx="8001000"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Eigene Produktionsstätten in Izmir (Türkei), Radom (Polen), Morrovalle (Italien)</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Nur 20% des Warensortiments werden in eigenen Produktionsstätten hergestellt!</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2013 rund 300 Zulieferer</a:t>
            </a:r>
          </a:p>
          <a:p>
            <a:pPr eaLnBrk="1" hangingPunct="1">
              <a:spcBef>
                <a:spcPts val="500"/>
              </a:spcBef>
              <a:buClr>
                <a:srgbClr val="003366"/>
              </a:buClr>
              <a:buSzPct val="75000"/>
              <a:buFont typeface="Wingdings" panose="05000000000000000000" pitchFamily="2" charset="2"/>
              <a:buChar char=""/>
            </a:pPr>
            <a:r>
              <a:rPr lang="de-DE" altLang="de-DE" sz="2000">
                <a:solidFill>
                  <a:srgbClr val="003366"/>
                </a:solidFill>
                <a:latin typeface="Arial" panose="020B0604020202020204" pitchFamily="34" charset="0"/>
                <a:ea typeface="Microsoft YaHei" panose="020B0503020204020204" pitchFamily="34" charset="-122"/>
              </a:rPr>
              <a:t>Bei Untersuchungen in Konfektionsfabriken, die für Hugo Boss produzier(t)en in Bangladesch, Osteuropa und Türkei Verstöße gegen nationale Arbeitsgesetze und Menschenrechte festgestellt</a:t>
            </a:r>
          </a:p>
          <a:p>
            <a:pPr lvl="1" eaLnBrk="1" hangingPunct="1">
              <a:spcBef>
                <a:spcPts val="400"/>
              </a:spcBef>
              <a:buClr>
                <a:srgbClr val="003366"/>
              </a:buClr>
              <a:buSzPct val="75000"/>
              <a:buFont typeface="Arial" panose="020B0604020202020204" pitchFamily="34" charset="0"/>
              <a:buChar char="–"/>
            </a:pPr>
            <a:r>
              <a:rPr lang="de-DE" altLang="de-DE" sz="1600">
                <a:solidFill>
                  <a:srgbClr val="003366"/>
                </a:solidFill>
                <a:latin typeface="Arial" panose="020B0604020202020204" pitchFamily="34" charset="0"/>
                <a:ea typeface="Microsoft YaHei" panose="020B0503020204020204" pitchFamily="34" charset="-122"/>
              </a:rPr>
              <a:t>Erzwungene Überstunden, oft nicht korrekt bezahlt</a:t>
            </a:r>
          </a:p>
          <a:p>
            <a:pPr lvl="1" eaLnBrk="1" hangingPunct="1">
              <a:spcBef>
                <a:spcPts val="400"/>
              </a:spcBef>
              <a:buClr>
                <a:srgbClr val="003366"/>
              </a:buClr>
              <a:buSzPct val="75000"/>
              <a:buFont typeface="Arial" panose="020B0604020202020204" pitchFamily="34" charset="0"/>
              <a:buChar char="–"/>
            </a:pPr>
            <a:r>
              <a:rPr lang="de-DE" altLang="de-DE" sz="1600">
                <a:solidFill>
                  <a:srgbClr val="003366"/>
                </a:solidFill>
                <a:latin typeface="Arial" panose="020B0604020202020204" pitchFamily="34" charset="0"/>
                <a:ea typeface="Microsoft YaHei" panose="020B0503020204020204" pitchFamily="34" charset="-122"/>
              </a:rPr>
              <a:t>Behinderung der Organisationsfreiheit</a:t>
            </a:r>
          </a:p>
          <a:p>
            <a:pPr lvl="1" eaLnBrk="1" hangingPunct="1">
              <a:spcBef>
                <a:spcPts val="400"/>
              </a:spcBef>
              <a:buClr>
                <a:srgbClr val="003366"/>
              </a:buClr>
              <a:buSzPct val="75000"/>
              <a:buFont typeface="Arial" panose="020B0604020202020204" pitchFamily="34" charset="0"/>
              <a:buChar char="–"/>
            </a:pPr>
            <a:r>
              <a:rPr lang="de-DE" altLang="de-DE" sz="1600">
                <a:solidFill>
                  <a:srgbClr val="003366"/>
                </a:solidFill>
                <a:latin typeface="Arial" panose="020B0604020202020204" pitchFamily="34" charset="0"/>
                <a:ea typeface="Microsoft YaHei" panose="020B0503020204020204" pitchFamily="34" charset="-122"/>
              </a:rPr>
              <a:t>etc.</a:t>
            </a:r>
          </a:p>
          <a:p>
            <a:pPr lvl="1" eaLnBrk="1" hangingPunct="1">
              <a:spcBef>
                <a:spcPts val="400"/>
              </a:spcBef>
              <a:buClr>
                <a:srgbClr val="003366"/>
              </a:buClr>
              <a:buSzPct val="75000"/>
              <a:buFont typeface="Arial" panose="020B0604020202020204" pitchFamily="34" charset="0"/>
              <a:buNone/>
            </a:pPr>
            <a:endParaRPr lang="de-DE" altLang="de-DE" sz="1600">
              <a:solidFill>
                <a:srgbClr val="003366"/>
              </a:solidFill>
              <a:latin typeface="Arial" panose="020B0604020202020204" pitchFamily="34" charset="0"/>
              <a:ea typeface="Microsoft YaHei" panose="020B0503020204020204" pitchFamily="34" charset="-122"/>
            </a:endParaRPr>
          </a:p>
          <a:p>
            <a:pPr lvl="1" eaLnBrk="1" hangingPunct="1">
              <a:spcBef>
                <a:spcPts val="400"/>
              </a:spcBef>
              <a:buSzPct val="75000"/>
            </a:pPr>
            <a:endParaRPr lang="de-DE" altLang="de-DE" sz="1600">
              <a:solidFill>
                <a:srgbClr val="003366"/>
              </a:solidFill>
              <a:latin typeface="Arial" panose="020B0604020202020204" pitchFamily="34" charset="0"/>
              <a:ea typeface="Microsoft YaHei" panose="020B0503020204020204" pitchFamily="34" charset="-122"/>
            </a:endParaRPr>
          </a:p>
        </p:txBody>
      </p:sp>
      <p:sp>
        <p:nvSpPr>
          <p:cNvPr id="109572" name="Text Box 5"/>
          <p:cNvSpPr txBox="1">
            <a:spLocks noChangeArrowheads="1"/>
          </p:cNvSpPr>
          <p:nvPr/>
        </p:nvSpPr>
        <p:spPr bwMode="auto">
          <a:xfrm>
            <a:off x="84138" y="6342063"/>
            <a:ext cx="8874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fld id="{C6FB90F8-DF69-46C7-9C8D-5FB4E08D257A}" type="slidenum">
              <a:rPr lang="de-DE" altLang="de-DE" sz="2600" b="1">
                <a:solidFill>
                  <a:srgbClr val="FFFFFF"/>
                </a:solidFill>
                <a:latin typeface="Arial" panose="020B0604020202020204" pitchFamily="34" charset="0"/>
              </a:rPr>
              <a:pPr eaLnBrk="1" hangingPunct="1">
                <a:buSzPct val="100000"/>
              </a:pPr>
              <a:t>42</a:t>
            </a:fld>
            <a:endParaRPr lang="de-DE" altLang="de-DE" sz="2600" b="1">
              <a:solidFill>
                <a:srgbClr val="FFFFFF"/>
              </a:solidFill>
              <a:latin typeface="Arial" panose="020B0604020202020204" pitchFamily="34" charset="0"/>
            </a:endParaRPr>
          </a:p>
        </p:txBody>
      </p:sp>
      <p:sp>
        <p:nvSpPr>
          <p:cNvPr id="109573" name="Fußzeilenplatzhalter 1"/>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mtClean="0">
                <a:solidFill>
                  <a:srgbClr val="000000"/>
                </a:solidFill>
              </a:rPr>
              <a:t>Multiplikatorin</a:t>
            </a:r>
          </a:p>
        </p:txBody>
      </p:sp>
    </p:spTree>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2532063" y="2851150"/>
            <a:ext cx="407828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Kurzer Ausblick </a:t>
            </a:r>
          </a:p>
          <a:p>
            <a:pP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auf das Programm</a:t>
            </a:r>
          </a:p>
        </p:txBody>
      </p:sp>
      <p:sp>
        <p:nvSpPr>
          <p:cNvPr id="33795" name="Text Box 4"/>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5</a:t>
            </a:r>
            <a:endParaRPr lang="de-DE" altLang="de-DE" sz="2600" b="1">
              <a:solidFill>
                <a:srgbClr val="FFFFFF"/>
              </a:solidFill>
              <a:latin typeface="Calibri" panose="020F0502020204030204" pitchFamily="34" charset="0"/>
            </a:endParaRPr>
          </a:p>
        </p:txBody>
      </p:sp>
      <p:sp>
        <p:nvSpPr>
          <p:cNvPr id="33796" name="Fußzeilenplatzhalter 1"/>
          <p:cNvSpPr>
            <a:spLocks noGrp="1"/>
          </p:cNvSpPr>
          <p:nvPr>
            <p:ph type="ftr" sz="quarter" idx="11"/>
          </p:nvPr>
        </p:nvSpPr>
        <p:spPr>
          <a:xfrm>
            <a:off x="6248400" y="6553200"/>
            <a:ext cx="2894013"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0" y="6456363"/>
            <a:ext cx="7620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6</a:t>
            </a:r>
            <a:endParaRPr lang="de-DE" altLang="de-DE" b="1">
              <a:solidFill>
                <a:srgbClr val="FFFFFF"/>
              </a:solidFill>
              <a:latin typeface="Calibri" panose="020F0502020204030204" pitchFamily="34" charset="0"/>
            </a:endParaRPr>
          </a:p>
        </p:txBody>
      </p:sp>
      <p:pic>
        <p:nvPicPr>
          <p:cNvPr id="3584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9725" y="806450"/>
            <a:ext cx="592455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
          <p:cNvSpPr txBox="1">
            <a:spLocks noChangeArrowheads="1"/>
          </p:cNvSpPr>
          <p:nvPr/>
        </p:nvSpPr>
        <p:spPr bwMode="auto">
          <a:xfrm>
            <a:off x="906463" y="1125538"/>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Einkaufspraxis welcher Unternehmen?</a:t>
            </a:r>
          </a:p>
        </p:txBody>
      </p:sp>
      <p:sp>
        <p:nvSpPr>
          <p:cNvPr id="37891" name="Text Box 4"/>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7</a:t>
            </a:r>
            <a:endParaRPr lang="de-DE" altLang="de-DE" sz="2600" b="1">
              <a:solidFill>
                <a:srgbClr val="FFFFFF"/>
              </a:solidFill>
              <a:latin typeface="Calibri" panose="020F0502020204030204" pitchFamily="34" charset="0"/>
            </a:endParaRPr>
          </a:p>
        </p:txBody>
      </p:sp>
      <p:grpSp>
        <p:nvGrpSpPr>
          <p:cNvPr id="37892" name="Group 5"/>
          <p:cNvGrpSpPr>
            <a:grpSpLocks/>
          </p:cNvGrpSpPr>
          <p:nvPr/>
        </p:nvGrpSpPr>
        <p:grpSpPr bwMode="auto">
          <a:xfrm>
            <a:off x="971550" y="2420938"/>
            <a:ext cx="7888288" cy="1223962"/>
            <a:chOff x="623" y="1752"/>
            <a:chExt cx="4969" cy="906"/>
          </a:xfrm>
        </p:grpSpPr>
        <p:grpSp>
          <p:nvGrpSpPr>
            <p:cNvPr id="37894" name="Group 6"/>
            <p:cNvGrpSpPr>
              <a:grpSpLocks/>
            </p:cNvGrpSpPr>
            <p:nvPr/>
          </p:nvGrpSpPr>
          <p:grpSpPr bwMode="auto">
            <a:xfrm>
              <a:off x="2316" y="1752"/>
              <a:ext cx="3276" cy="906"/>
              <a:chOff x="2316" y="1752"/>
              <a:chExt cx="3276" cy="906"/>
            </a:xfrm>
          </p:grpSpPr>
          <p:sp>
            <p:nvSpPr>
              <p:cNvPr id="28679" name="AutoShape 7"/>
              <p:cNvSpPr>
                <a:spLocks noChangeArrowheads="1"/>
              </p:cNvSpPr>
              <p:nvPr/>
            </p:nvSpPr>
            <p:spPr bwMode="auto">
              <a:xfrm>
                <a:off x="2316" y="1752"/>
                <a:ext cx="1549" cy="407"/>
              </a:xfrm>
              <a:prstGeom prst="roundRect">
                <a:avLst>
                  <a:gd name="adj" fmla="val 16667"/>
                </a:avLst>
              </a:prstGeom>
              <a:gradFill rotWithShape="0">
                <a:gsLst>
                  <a:gs pos="0">
                    <a:srgbClr val="45567A"/>
                  </a:gs>
                  <a:gs pos="100000">
                    <a:srgbClr val="002C63"/>
                  </a:gs>
                </a:gsLst>
                <a:lin ang="5400000" scaled="1"/>
              </a:gradFill>
              <a:ln>
                <a:noFill/>
              </a:ln>
              <a:effectLst>
                <a:outerShdw blurRad="63500" dist="19080" dir="5400000" algn="ctr" rotWithShape="0">
                  <a:srgbClr val="000000">
                    <a:alpha val="63019"/>
                  </a:srgbClr>
                </a:outerShdw>
              </a:effectLst>
            </p:spPr>
            <p:txBody>
              <a:bodyPr wrap="none" lIns="90000" tIns="46800" rIns="90000" bIns="46800"/>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dirty="0">
                    <a:solidFill>
                      <a:srgbClr val="FFFFFF"/>
                    </a:solidFill>
                    <a:latin typeface="Calibri" panose="020F0502020204030204" pitchFamily="34" charset="0"/>
                    <a:ea typeface="MS PGothic" charset="0"/>
                    <a:cs typeface="Calibri" panose="020F0502020204030204" pitchFamily="34" charset="0"/>
                  </a:rPr>
                  <a:t>Hersteller/Brand</a:t>
                </a:r>
              </a:p>
            </p:txBody>
          </p:sp>
          <p:sp>
            <p:nvSpPr>
              <p:cNvPr id="28680" name="AutoShape 8"/>
              <p:cNvSpPr>
                <a:spLocks noChangeArrowheads="1"/>
              </p:cNvSpPr>
              <p:nvPr/>
            </p:nvSpPr>
            <p:spPr bwMode="auto">
              <a:xfrm>
                <a:off x="4043" y="1752"/>
                <a:ext cx="1549" cy="407"/>
              </a:xfrm>
              <a:prstGeom prst="roundRect">
                <a:avLst>
                  <a:gd name="adj" fmla="val 16667"/>
                </a:avLst>
              </a:prstGeom>
              <a:gradFill rotWithShape="0">
                <a:gsLst>
                  <a:gs pos="0">
                    <a:srgbClr val="45567A"/>
                  </a:gs>
                  <a:gs pos="100000">
                    <a:srgbClr val="002C63"/>
                  </a:gs>
                </a:gsLst>
                <a:lin ang="5400000" scaled="1"/>
              </a:gradFill>
              <a:ln>
                <a:noFill/>
              </a:ln>
              <a:effectLst>
                <a:outerShdw blurRad="63500" dist="19080" dir="5400000" algn="ctr" rotWithShape="0">
                  <a:srgbClr val="000000">
                    <a:alpha val="63019"/>
                  </a:srgbClr>
                </a:outerShdw>
              </a:effectLst>
            </p:spPr>
            <p:txBody>
              <a:bodyPr wrap="none"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SzPct val="100000"/>
                  <a:defRPr/>
                </a:pPr>
                <a:r>
                  <a:rPr lang="de-DE" altLang="de-DE" dirty="0">
                    <a:solidFill>
                      <a:srgbClr val="FFFFFF"/>
                    </a:solidFill>
                    <a:latin typeface="Calibri" panose="020F0502020204030204" pitchFamily="34" charset="0"/>
                    <a:cs typeface="Calibri" panose="020F0502020204030204" pitchFamily="34" charset="0"/>
                  </a:rPr>
                  <a:t>Einzelhändler</a:t>
                </a:r>
              </a:p>
            </p:txBody>
          </p:sp>
          <p:sp>
            <p:nvSpPr>
              <p:cNvPr id="28681" name="AutoShape 9"/>
              <p:cNvSpPr>
                <a:spLocks noChangeArrowheads="1"/>
              </p:cNvSpPr>
              <p:nvPr/>
            </p:nvSpPr>
            <p:spPr bwMode="auto">
              <a:xfrm>
                <a:off x="2316" y="2251"/>
                <a:ext cx="3276" cy="407"/>
              </a:xfrm>
              <a:prstGeom prst="roundRect">
                <a:avLst>
                  <a:gd name="adj" fmla="val 16667"/>
                </a:avLst>
              </a:prstGeom>
              <a:gradFill rotWithShape="0">
                <a:gsLst>
                  <a:gs pos="0">
                    <a:srgbClr val="85B4EB"/>
                  </a:gs>
                  <a:gs pos="100000">
                    <a:srgbClr val="5996D9"/>
                  </a:gs>
                </a:gsLst>
                <a:lin ang="5400000" scaled="1"/>
              </a:gradFill>
              <a:ln>
                <a:noFill/>
              </a:ln>
              <a:effectLst>
                <a:outerShdw blurRad="63500" dist="19080" dir="5400000" algn="ctr" rotWithShape="0">
                  <a:srgbClr val="000000">
                    <a:alpha val="63019"/>
                  </a:srgbClr>
                </a:outerShdw>
              </a:effectLst>
            </p:spPr>
            <p:txBody>
              <a:bodyPr wrap="none" lIns="90000" tIns="46800" rIns="90000" bIns="46800"/>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dirty="0">
                    <a:solidFill>
                      <a:srgbClr val="FFFFFF"/>
                    </a:solidFill>
                    <a:latin typeface="Calibri" panose="020F0502020204030204" pitchFamily="34" charset="0"/>
                    <a:ea typeface="MS PGothic" charset="0"/>
                    <a:cs typeface="Calibri" panose="020F0502020204030204" pitchFamily="34" charset="0"/>
                  </a:rPr>
                  <a:t>vertikal integrierte Unternehmen</a:t>
                </a:r>
              </a:p>
            </p:txBody>
          </p:sp>
        </p:grpSp>
        <p:sp>
          <p:nvSpPr>
            <p:cNvPr id="28678" name="AutoShape 10"/>
            <p:cNvSpPr>
              <a:spLocks noChangeArrowheads="1"/>
            </p:cNvSpPr>
            <p:nvPr/>
          </p:nvSpPr>
          <p:spPr bwMode="auto">
            <a:xfrm>
              <a:off x="623" y="1752"/>
              <a:ext cx="1515" cy="407"/>
            </a:xfrm>
            <a:prstGeom prst="roundRect">
              <a:avLst>
                <a:gd name="adj" fmla="val 16667"/>
              </a:avLst>
            </a:prstGeom>
            <a:gradFill rotWithShape="0">
              <a:gsLst>
                <a:gs pos="0">
                  <a:srgbClr val="45567A"/>
                </a:gs>
                <a:gs pos="100000">
                  <a:srgbClr val="002C63"/>
                </a:gs>
              </a:gsLst>
              <a:lin ang="5400000" scaled="1"/>
            </a:gradFill>
            <a:ln>
              <a:noFill/>
            </a:ln>
            <a:effectLst>
              <a:outerShdw blurRad="63500" dist="19080" dir="5400000" algn="ctr" rotWithShape="0">
                <a:srgbClr val="000000">
                  <a:alpha val="63019"/>
                </a:srgbClr>
              </a:outerShdw>
            </a:effectLst>
          </p:spPr>
          <p:txBody>
            <a:bodyPr wrap="none" lIns="90000" tIns="46800" rIns="90000" bIns="46800"/>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2000" dirty="0">
                  <a:solidFill>
                    <a:srgbClr val="FFFFFF"/>
                  </a:solidFill>
                  <a:latin typeface="Calibri" panose="020F0502020204030204" pitchFamily="34" charset="0"/>
                  <a:ea typeface="MS PGothic" charset="0"/>
                  <a:cs typeface="Calibri" panose="020F0502020204030204" pitchFamily="34" charset="0"/>
                </a:rPr>
                <a:t>Zulieferer/Produzent</a:t>
              </a:r>
            </a:p>
          </p:txBody>
        </p:sp>
      </p:grpSp>
      <p:sp>
        <p:nvSpPr>
          <p:cNvPr id="37893"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909638" y="981075"/>
            <a:ext cx="8001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600"/>
              </a:spcBef>
              <a:buSzPct val="75000"/>
            </a:pPr>
            <a:r>
              <a:rPr lang="de-DE" altLang="de-DE" sz="2800" b="1">
                <a:solidFill>
                  <a:srgbClr val="002060"/>
                </a:solidFill>
                <a:latin typeface="Calibri" panose="020F0502020204030204" pitchFamily="34" charset="0"/>
                <a:ea typeface="Microsoft YaHei" panose="020B0503020204020204" pitchFamily="34" charset="-122"/>
                <a:cs typeface="Calibri" panose="020F0502020204030204" pitchFamily="34" charset="0"/>
              </a:rPr>
              <a:t>Die zehn größten Bekleidungseinzelhändler in Deutschland 2017</a:t>
            </a:r>
          </a:p>
        </p:txBody>
      </p:sp>
      <p:sp>
        <p:nvSpPr>
          <p:cNvPr id="58371" name="Text Box 2"/>
          <p:cNvSpPr txBox="1">
            <a:spLocks noChangeArrowheads="1"/>
          </p:cNvSpPr>
          <p:nvPr/>
        </p:nvSpPr>
        <p:spPr bwMode="auto">
          <a:xfrm>
            <a:off x="1158875" y="2222500"/>
            <a:ext cx="8001000" cy="3654425"/>
          </a:xfrm>
          <a:prstGeom prst="rect">
            <a:avLst/>
          </a:prstGeom>
          <a:noFill/>
          <a:ln>
            <a:noFill/>
          </a:ln>
          <a:effec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marL="344487" indent="-342900" eaLnBrk="1" hangingPunct="1">
              <a:spcBef>
                <a:spcPts val="450"/>
              </a:spcBef>
              <a:buClr>
                <a:srgbClr val="003366"/>
              </a:buClr>
              <a:buSzPct val="75000"/>
              <a:buFont typeface="+mj-lt"/>
              <a:buAutoNum type="arabicPeriod"/>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Otto Group, Hamburg 				3,9 Mrd. Euro</a:t>
            </a:r>
          </a:p>
          <a:p>
            <a:pPr eaLnBrk="1" hangingPunct="1">
              <a:spcBef>
                <a:spcPts val="450"/>
              </a:spcBef>
              <a:buClr>
                <a:srgbClr val="003366"/>
              </a:buClr>
              <a:buSzPct val="75000"/>
              <a:buFont typeface="Times New Roman" panose="02020603050405020304" pitchFamily="18" charset="0"/>
              <a:buAutoNum type="arabicPeriod"/>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H&amp;M, Hamburg 				3,2 Mrd. Euro</a:t>
            </a:r>
          </a:p>
          <a:p>
            <a:pPr eaLnBrk="1" hangingPunct="1">
              <a:spcBef>
                <a:spcPts val="450"/>
              </a:spcBef>
              <a:buClr>
                <a:srgbClr val="003366"/>
              </a:buClr>
              <a:buSzPct val="75000"/>
              <a:buFont typeface="Times New Roman" panose="02020603050405020304" pitchFamily="18" charset="0"/>
              <a:buAutoNum type="arabicPeriod"/>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C&amp;A, Düsseldorf				2,5 Mrd. Euro</a:t>
            </a:r>
          </a:p>
          <a:p>
            <a:pPr eaLnBrk="1" hangingPunct="1">
              <a:spcBef>
                <a:spcPts val="450"/>
              </a:spcBef>
              <a:buClr>
                <a:srgbClr val="003366"/>
              </a:buClr>
              <a:buSzPct val="75000"/>
              <a:buFont typeface="Times New Roman" panose="02020603050405020304" pitchFamily="18" charset="0"/>
              <a:buAutoNum type="arabicPeriod"/>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Deichmann, Essen				2,0 Mrd. Euro</a:t>
            </a:r>
          </a:p>
          <a:p>
            <a:pPr eaLnBrk="1" hangingPunct="1">
              <a:spcBef>
                <a:spcPts val="450"/>
              </a:spcBef>
              <a:buClr>
                <a:srgbClr val="003366"/>
              </a:buClr>
              <a:buSzPct val="75000"/>
              <a:buFont typeface="Times New Roman" panose="02020603050405020304" pitchFamily="18" charset="0"/>
              <a:buAutoNum type="arabicPeriod"/>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Tengelmann (z.B. </a:t>
            </a:r>
            <a:r>
              <a:rPr lang="de-DE" altLang="de-DE" sz="2000"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KiK</a:t>
            </a: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Mühlheim/Ruhr 		1,4 Mrd. Euro</a:t>
            </a:r>
          </a:p>
          <a:p>
            <a:pPr eaLnBrk="1" hangingPunct="1">
              <a:spcBef>
                <a:spcPts val="450"/>
              </a:spcBef>
              <a:buClr>
                <a:srgbClr val="003366"/>
              </a:buClr>
              <a:buSzPct val="75000"/>
              <a:buFont typeface="Times New Roman" panose="02020603050405020304" pitchFamily="18" charset="0"/>
              <a:buAutoNum type="arabicPeriod"/>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Schwarz-Gruppe (z.B. Lidl), Neckarsulm		1,4 Mrd. Euro</a:t>
            </a:r>
          </a:p>
          <a:p>
            <a:pPr eaLnBrk="1" hangingPunct="1">
              <a:spcBef>
                <a:spcPts val="450"/>
              </a:spcBef>
              <a:buClr>
                <a:srgbClr val="003366"/>
              </a:buClr>
              <a:buSzPct val="75000"/>
              <a:buFont typeface="Times New Roman" panose="02020603050405020304" pitchFamily="18" charset="0"/>
              <a:buAutoNum type="arabicPeriod"/>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HBC (z.B. Kaufhof), Köln 			1,3 Mrd. Euro</a:t>
            </a:r>
          </a:p>
          <a:p>
            <a:pPr eaLnBrk="1" hangingPunct="1">
              <a:spcBef>
                <a:spcPts val="450"/>
              </a:spcBef>
              <a:buClr>
                <a:srgbClr val="003366"/>
              </a:buClr>
              <a:buSzPct val="75000"/>
              <a:buFont typeface="Times New Roman" panose="02020603050405020304" pitchFamily="18" charset="0"/>
              <a:buAutoNum type="arabicPeriod"/>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Zalando, Berlin				1,3 Mrd. Euro</a:t>
            </a:r>
          </a:p>
          <a:p>
            <a:pPr eaLnBrk="1" hangingPunct="1">
              <a:spcBef>
                <a:spcPts val="450"/>
              </a:spcBef>
              <a:buClr>
                <a:srgbClr val="003366"/>
              </a:buClr>
              <a:buSzPct val="75000"/>
              <a:buFont typeface="Times New Roman" panose="02020603050405020304" pitchFamily="18" charset="0"/>
              <a:buAutoNum type="arabicPeriod"/>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Karstadt, Essen				1,1 Mrd. Euro</a:t>
            </a:r>
          </a:p>
          <a:p>
            <a:pPr eaLnBrk="1" hangingPunct="1">
              <a:spcBef>
                <a:spcPts val="450"/>
              </a:spcBef>
              <a:buClr>
                <a:srgbClr val="003366"/>
              </a:buClr>
              <a:buSzPct val="75000"/>
              <a:buFont typeface="Times New Roman" panose="02020603050405020304" pitchFamily="18" charset="0"/>
              <a:buAutoNum type="arabicPeriod"/>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P&amp;C, Düsseldorf				1,1 Mrd. Euro</a:t>
            </a:r>
          </a:p>
          <a:p>
            <a:pPr eaLnBrk="1" hangingPunct="1">
              <a:spcBef>
                <a:spcPts val="450"/>
              </a:spcBef>
              <a:buClr>
                <a:srgbClr val="003366"/>
              </a:buClr>
              <a:buSzPct val="75000"/>
              <a:buFont typeface="Times New Roman" panose="02020603050405020304" pitchFamily="18" charset="0"/>
              <a:buAutoNum type="arabicPeriod"/>
              <a:defRPr/>
            </a:pPr>
            <a:endPar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eaLnBrk="1" hangingPunct="1">
              <a:spcBef>
                <a:spcPts val="250"/>
              </a:spcBef>
              <a:buSzPct val="75000"/>
              <a:defRPr/>
            </a:pPr>
            <a:endPar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39940" name="Text Box 5"/>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8</a:t>
            </a:r>
            <a:endParaRPr lang="de-DE" altLang="de-DE" sz="2600" b="1">
              <a:solidFill>
                <a:srgbClr val="FFFFFF"/>
              </a:solidFill>
              <a:latin typeface="Calibri" panose="020F0502020204030204" pitchFamily="34" charset="0"/>
            </a:endParaRPr>
          </a:p>
        </p:txBody>
      </p:sp>
      <p:sp>
        <p:nvSpPr>
          <p:cNvPr id="39941" name="Textfeld 2"/>
          <p:cNvSpPr txBox="1">
            <a:spLocks noChangeArrowheads="1"/>
          </p:cNvSpPr>
          <p:nvPr/>
        </p:nvSpPr>
        <p:spPr bwMode="auto">
          <a:xfrm>
            <a:off x="1158875" y="5916613"/>
            <a:ext cx="419576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400">
                <a:solidFill>
                  <a:srgbClr val="003366"/>
                </a:solidFill>
                <a:latin typeface="Calibri" panose="020F0502020204030204" pitchFamily="34" charset="0"/>
                <a:ea typeface="Microsoft YaHei" panose="020B0503020204020204" pitchFamily="34" charset="-122"/>
                <a:cs typeface="Calibri" panose="020F0502020204030204" pitchFamily="34" charset="0"/>
              </a:rPr>
              <a:t>Quelle: www.textilwirtschaft.de			</a:t>
            </a:r>
          </a:p>
          <a:p>
            <a:endParaRPr lang="de-DE" altLang="de-DE">
              <a:ea typeface="Microsoft YaHei" panose="020B0503020204020204" pitchFamily="34" charset="-122"/>
              <a:cs typeface="Calibri" panose="020F0502020204030204" pitchFamily="34" charset="0"/>
            </a:endParaRPr>
          </a:p>
        </p:txBody>
      </p:sp>
      <p:sp>
        <p:nvSpPr>
          <p:cNvPr id="39942"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p:cNvSpPr txBox="1">
            <a:spLocks noChangeArrowheads="1"/>
          </p:cNvSpPr>
          <p:nvPr/>
        </p:nvSpPr>
        <p:spPr bwMode="auto">
          <a:xfrm>
            <a:off x="909638" y="836613"/>
            <a:ext cx="800100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600"/>
              </a:spcBef>
              <a:buSzPct val="75000"/>
            </a:pPr>
            <a:r>
              <a:rPr lang="de-DE" altLang="de-DE" sz="2800" b="1">
                <a:solidFill>
                  <a:srgbClr val="002060"/>
                </a:solidFill>
                <a:latin typeface="Calibri" panose="020F0502020204030204" pitchFamily="34" charset="0"/>
                <a:ea typeface="Microsoft YaHei" panose="020B0503020204020204" pitchFamily="34" charset="-122"/>
                <a:cs typeface="Calibri" panose="020F0502020204030204" pitchFamily="34" charset="0"/>
              </a:rPr>
              <a:t>Bekleidungsimporte nach Deutschland 2017/2018</a:t>
            </a:r>
          </a:p>
        </p:txBody>
      </p:sp>
      <p:sp>
        <p:nvSpPr>
          <p:cNvPr id="41987" name="Text Box 5"/>
          <p:cNvSpPr txBox="1">
            <a:spLocks noChangeArrowheads="1"/>
          </p:cNvSpPr>
          <p:nvPr/>
        </p:nvSpPr>
        <p:spPr bwMode="auto">
          <a:xfrm>
            <a:off x="0" y="6456363"/>
            <a:ext cx="6842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a:solidFill>
                  <a:srgbClr val="FFFFFF"/>
                </a:solidFill>
                <a:latin typeface="Calibri" panose="020F0502020204030204" pitchFamily="34" charset="0"/>
              </a:rPr>
              <a:t>9</a:t>
            </a:r>
            <a:endParaRPr lang="de-DE" altLang="de-DE" sz="2600" b="1">
              <a:solidFill>
                <a:srgbClr val="FFFFFF"/>
              </a:solidFill>
              <a:latin typeface="Calibri" panose="020F0502020204030204" pitchFamily="34" charset="0"/>
            </a:endParaRPr>
          </a:p>
        </p:txBody>
      </p:sp>
      <p:sp>
        <p:nvSpPr>
          <p:cNvPr id="41988" name="Text Box 7"/>
          <p:cNvSpPr txBox="1">
            <a:spLocks noChangeArrowheads="1"/>
          </p:cNvSpPr>
          <p:nvPr/>
        </p:nvSpPr>
        <p:spPr bwMode="auto">
          <a:xfrm>
            <a:off x="825500" y="5438775"/>
            <a:ext cx="24130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1400">
                <a:solidFill>
                  <a:srgbClr val="003366"/>
                </a:solidFill>
                <a:latin typeface="Calibri" panose="020F0502020204030204" pitchFamily="34" charset="0"/>
              </a:rPr>
              <a:t>Quelle: German Fashion </a:t>
            </a:r>
            <a:endParaRPr lang="de-DE" altLang="de-DE" sz="1600">
              <a:solidFill>
                <a:srgbClr val="003366"/>
              </a:solidFill>
              <a:latin typeface="Calibri" panose="020F0502020204030204" pitchFamily="34" charset="0"/>
            </a:endParaRPr>
          </a:p>
        </p:txBody>
      </p:sp>
      <p:pic>
        <p:nvPicPr>
          <p:cNvPr id="41989"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776538"/>
            <a:ext cx="831691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Fußzeilenplatzhalter 1"/>
          <p:cNvSpPr>
            <a:spLocks noGrp="1"/>
          </p:cNvSpPr>
          <p:nvPr>
            <p:ph type="ftr" sz="quarter" idx="11"/>
          </p:nvPr>
        </p:nvSpPr>
        <p:spPr>
          <a:xfrm>
            <a:off x="6249988" y="6034088"/>
            <a:ext cx="2894012"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r>
              <a:rPr lang="de-DE" altLang="de-DE" sz="1800" smtClean="0">
                <a:solidFill>
                  <a:srgbClr val="002060"/>
                </a:solidFill>
                <a:latin typeface="Calibri" panose="020F0502020204030204" pitchFamily="34" charset="0"/>
              </a:rPr>
              <a:t>Multiplikatorin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Microsoft YaHei"/>
        <a:cs typeface=""/>
      </a:majorFont>
      <a:minorFont>
        <a:latin typeface="Arial"/>
        <a:ea typeface="Microsoft YaHei"/>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de-DE" sz="2400" b="0" i="0" u="none" strike="noStrike" cap="none" normalizeH="0" baseline="0" smtClean="0">
            <a:ln>
              <a:noFill/>
            </a:ln>
            <a:solidFill>
              <a:schemeClr val="bg1"/>
            </a:solidFill>
            <a:effectLst/>
            <a:latin typeface="Times New Roman" pitchFamily="16" charset="0"/>
            <a:ea typeface="MS PGothic" pitchFamily="32"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de-DE" sz="2400" b="0" i="0" u="none" strike="noStrike" cap="none" normalizeH="0" baseline="0" smtClean="0">
            <a:ln>
              <a:noFill/>
            </a:ln>
            <a:solidFill>
              <a:schemeClr val="bg1"/>
            </a:solidFill>
            <a:effectLst/>
            <a:latin typeface="Times New Roman" pitchFamily="16" charset="0"/>
            <a:ea typeface="MS PGothic" pitchFamily="32" charset="-128"/>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Microsoft YaHei"/>
        <a:cs typeface=""/>
      </a:majorFont>
      <a:minorFont>
        <a:latin typeface="Arial"/>
        <a:ea typeface="Microsoft YaHei"/>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de-DE" sz="2400" b="0" i="0" u="none" strike="noStrike" cap="none" normalizeH="0" baseline="0" smtClean="0">
            <a:ln>
              <a:noFill/>
            </a:ln>
            <a:solidFill>
              <a:schemeClr val="bg1"/>
            </a:solidFill>
            <a:effectLst/>
            <a:latin typeface="Times New Roman" pitchFamily="16" charset="0"/>
            <a:ea typeface="MS PGothic" pitchFamily="32"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de-DE" sz="2400" b="0" i="0" u="none" strike="noStrike" cap="none" normalizeH="0" baseline="0" smtClean="0">
            <a:ln>
              <a:noFill/>
            </a:ln>
            <a:solidFill>
              <a:schemeClr val="bg1"/>
            </a:solidFill>
            <a:effectLst/>
            <a:latin typeface="Times New Roman" pitchFamily="16" charset="0"/>
            <a:ea typeface="MS PGothic" pitchFamily="32" charset="-128"/>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Microsoft YaHei"/>
        <a:cs typeface=""/>
      </a:majorFont>
      <a:minorFont>
        <a:latin typeface="Arial"/>
        <a:ea typeface="Microsoft YaHei"/>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de-DE" sz="2400" b="0" i="0" u="none" strike="noStrike" cap="none" normalizeH="0" baseline="0" smtClean="0">
            <a:ln>
              <a:noFill/>
            </a:ln>
            <a:solidFill>
              <a:schemeClr val="bg1"/>
            </a:solidFill>
            <a:effectLst/>
            <a:latin typeface="Times New Roman" pitchFamily="16" charset="0"/>
            <a:ea typeface="MS PGothic" pitchFamily="32"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de-DE" sz="2400" b="0" i="0" u="none" strike="noStrike" cap="none" normalizeH="0" baseline="0" smtClean="0">
            <a:ln>
              <a:noFill/>
            </a:ln>
            <a:solidFill>
              <a:schemeClr val="bg1"/>
            </a:solidFill>
            <a:effectLst/>
            <a:latin typeface="Times New Roman" pitchFamily="16" charset="0"/>
            <a:ea typeface="MS PGothic" pitchFamily="32" charset="-128"/>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Microsoft YaHei"/>
        <a:cs typeface=""/>
      </a:majorFont>
      <a:minorFont>
        <a:latin typeface="Arial"/>
        <a:ea typeface="Microsoft YaHei"/>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de-DE" sz="2400" b="0" i="0" u="none" strike="noStrike" cap="none" normalizeH="0" baseline="0" smtClean="0">
            <a:ln>
              <a:noFill/>
            </a:ln>
            <a:solidFill>
              <a:schemeClr val="bg1"/>
            </a:solidFill>
            <a:effectLst/>
            <a:latin typeface="Times New Roman" pitchFamily="16" charset="0"/>
            <a:ea typeface="MS PGothic" pitchFamily="32"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de-DE" sz="2400" b="0" i="0" u="none" strike="noStrike" cap="none" normalizeH="0" baseline="0" smtClean="0">
            <a:ln>
              <a:noFill/>
            </a:ln>
            <a:solidFill>
              <a:schemeClr val="bg1"/>
            </a:solidFill>
            <a:effectLst/>
            <a:latin typeface="Times New Roman" pitchFamily="16" charset="0"/>
            <a:ea typeface="MS PGothic" pitchFamily="32" charset="-128"/>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EMNET-powerpoint">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9380</Words>
  <Application>Microsoft Office PowerPoint</Application>
  <PresentationFormat>Bildschirmpräsentation (4:3)</PresentationFormat>
  <Paragraphs>1244</Paragraphs>
  <Slides>42</Slides>
  <Notes>42</Notes>
  <HiddenSlides>10</HiddenSlides>
  <MMClips>0</MMClips>
  <ScaleCrop>false</ScaleCrop>
  <HeadingPairs>
    <vt:vector size="6" baseType="variant">
      <vt:variant>
        <vt:lpstr>Verwendete Schriftarten</vt:lpstr>
      </vt:variant>
      <vt:variant>
        <vt:i4>12</vt:i4>
      </vt:variant>
      <vt:variant>
        <vt:lpstr>Design</vt:lpstr>
      </vt:variant>
      <vt:variant>
        <vt:i4>6</vt:i4>
      </vt:variant>
      <vt:variant>
        <vt:lpstr>Folientitel</vt:lpstr>
      </vt:variant>
      <vt:variant>
        <vt:i4>42</vt:i4>
      </vt:variant>
    </vt:vector>
  </HeadingPairs>
  <TitlesOfParts>
    <vt:vector size="60" baseType="lpstr">
      <vt:lpstr>MS PGothic</vt:lpstr>
      <vt:lpstr>Comic Sans MS</vt:lpstr>
      <vt:lpstr>Calibri</vt:lpstr>
      <vt:lpstr>Arial</vt:lpstr>
      <vt:lpstr>Times New Roman</vt:lpstr>
      <vt:lpstr>Courier New</vt:lpstr>
      <vt:lpstr>MS PGothic</vt:lpstr>
      <vt:lpstr>Microsoft YaHei</vt:lpstr>
      <vt:lpstr>WenQuanYi Micro Hei</vt:lpstr>
      <vt:lpstr>Segoe UI</vt:lpstr>
      <vt:lpstr>DejaVu Sans</vt:lpstr>
      <vt:lpstr>Wingdings</vt:lpstr>
      <vt:lpstr>Larissa</vt:lpstr>
      <vt:lpstr>1_Larissa</vt:lpstr>
      <vt:lpstr>2_Larissa</vt:lpstr>
      <vt:lpstr>3_Larissa</vt:lpstr>
      <vt:lpstr>1_FEMNET-powerpoint</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Danke für Ihre Aufmerksamkeit!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des Vortrags</dc:title>
  <dc:creator>Steffi</dc:creator>
  <cp:lastModifiedBy>Ines Holthaus</cp:lastModifiedBy>
  <cp:revision>533</cp:revision>
  <cp:lastPrinted>2009-04-22T19:24:48Z</cp:lastPrinted>
  <dcterms:created xsi:type="dcterms:W3CDTF">2011-09-19T10:01:58Z</dcterms:created>
  <dcterms:modified xsi:type="dcterms:W3CDTF">2019-10-21T14:23:06Z</dcterms:modified>
</cp:coreProperties>
</file>