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3" r:id="rId1"/>
    <p:sldMasterId id="2147483730" r:id="rId2"/>
  </p:sldMasterIdLst>
  <p:notesMasterIdLst>
    <p:notesMasterId r:id="rId30"/>
  </p:notesMasterIdLst>
  <p:handoutMasterIdLst>
    <p:handoutMasterId r:id="rId31"/>
  </p:handoutMasterIdLst>
  <p:sldIdLst>
    <p:sldId id="256" r:id="rId3"/>
    <p:sldId id="358" r:id="rId4"/>
    <p:sldId id="298" r:id="rId5"/>
    <p:sldId id="356" r:id="rId6"/>
    <p:sldId id="260" r:id="rId7"/>
    <p:sldId id="363" r:id="rId8"/>
    <p:sldId id="362" r:id="rId9"/>
    <p:sldId id="361" r:id="rId10"/>
    <p:sldId id="377" r:id="rId11"/>
    <p:sldId id="378" r:id="rId12"/>
    <p:sldId id="379" r:id="rId13"/>
    <p:sldId id="380" r:id="rId14"/>
    <p:sldId id="381" r:id="rId15"/>
    <p:sldId id="382" r:id="rId16"/>
    <p:sldId id="383" r:id="rId17"/>
    <p:sldId id="374" r:id="rId18"/>
    <p:sldId id="385" r:id="rId19"/>
    <p:sldId id="386" r:id="rId20"/>
    <p:sldId id="281" r:id="rId21"/>
    <p:sldId id="282" r:id="rId22"/>
    <p:sldId id="283" r:id="rId23"/>
    <p:sldId id="387" r:id="rId24"/>
    <p:sldId id="388" r:id="rId25"/>
    <p:sldId id="389" r:id="rId26"/>
    <p:sldId id="284" r:id="rId27"/>
    <p:sldId id="301" r:id="rId28"/>
    <p:sldId id="286"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C5"/>
    <a:srgbClr val="86C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18" autoAdjust="0"/>
    <p:restoredTop sz="69982" autoAdjust="0"/>
  </p:normalViewPr>
  <p:slideViewPr>
    <p:cSldViewPr>
      <p:cViewPr varScale="1">
        <p:scale>
          <a:sx n="51" d="100"/>
          <a:sy n="51" d="100"/>
        </p:scale>
        <p:origin x="23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1"/>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39" name="Rectangle 1027"/>
          <p:cNvSpPr>
            <a:spLocks noGrp="1" noChangeArrowheads="1"/>
          </p:cNvSpPr>
          <p:nvPr>
            <p:ph type="dt" sz="quarter" idx="1"/>
          </p:nvPr>
        </p:nvSpPr>
        <p:spPr bwMode="auto">
          <a:xfrm>
            <a:off x="3886201" y="1"/>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41" name="Rectangle 1029"/>
          <p:cNvSpPr>
            <a:spLocks noGrp="1" noChangeArrowheads="1"/>
          </p:cNvSpPr>
          <p:nvPr>
            <p:ph type="sldNum" sz="quarter" idx="3"/>
          </p:nvPr>
        </p:nvSpPr>
        <p:spPr bwMode="auto">
          <a:xfrm>
            <a:off x="3886201"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b" anchorCtr="0" compatLnSpc="1">
            <a:prstTxWarp prst="textNoShape">
              <a:avLst/>
            </a:prstTxWarp>
          </a:bodyPr>
          <a:lstStyle>
            <a:lvl1pPr algn="r" eaLnBrk="1" hangingPunct="1">
              <a:defRPr sz="1200" smtClean="0"/>
            </a:lvl1pPr>
          </a:lstStyle>
          <a:p>
            <a:pPr>
              <a:defRPr/>
            </a:pPr>
            <a:fld id="{F3CBAC39-2239-4DE9-8FDC-92F76E92956F}" type="slidenum">
              <a:rPr lang="de-DE" altLang="de-DE"/>
              <a:pPr>
                <a:defRPr/>
              </a:pPr>
              <a:t>‹Nr.›</a:t>
            </a:fld>
            <a:endParaRPr lang="de-DE" altLang="de-DE"/>
          </a:p>
        </p:txBody>
      </p:sp>
    </p:spTree>
    <p:extLst>
      <p:ext uri="{BB962C8B-B14F-4D97-AF65-F5344CB8AC3E}">
        <p14:creationId xmlns:p14="http://schemas.microsoft.com/office/powerpoint/2010/main" val="44052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1" name="Rectangle 3"/>
          <p:cNvSpPr>
            <a:spLocks noGrp="1" noChangeArrowheads="1"/>
          </p:cNvSpPr>
          <p:nvPr>
            <p:ph type="dt" idx="1"/>
          </p:nvPr>
        </p:nvSpPr>
        <p:spPr bwMode="auto">
          <a:xfrm>
            <a:off x="3886201" y="1"/>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3013" name="Rectangle 5"/>
          <p:cNvSpPr>
            <a:spLocks noGrp="1" noChangeArrowheads="1"/>
          </p:cNvSpPr>
          <p:nvPr>
            <p:ph type="body" sz="quarter" idx="3"/>
          </p:nvPr>
        </p:nvSpPr>
        <p:spPr bwMode="auto">
          <a:xfrm>
            <a:off x="914401"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5" name="Rectangle 7"/>
          <p:cNvSpPr>
            <a:spLocks noGrp="1" noChangeArrowheads="1"/>
          </p:cNvSpPr>
          <p:nvPr>
            <p:ph type="sldNum" sz="quarter" idx="5"/>
          </p:nvPr>
        </p:nvSpPr>
        <p:spPr bwMode="auto">
          <a:xfrm>
            <a:off x="3886201"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b" anchorCtr="0" compatLnSpc="1">
            <a:prstTxWarp prst="textNoShape">
              <a:avLst/>
            </a:prstTxWarp>
          </a:bodyPr>
          <a:lstStyle>
            <a:lvl1pPr algn="r" eaLnBrk="1" hangingPunct="1">
              <a:defRPr sz="1200" smtClean="0"/>
            </a:lvl1pPr>
          </a:lstStyle>
          <a:p>
            <a:pPr>
              <a:defRPr/>
            </a:pPr>
            <a:fld id="{69FD05D7-7EF2-4E2E-AFF7-82ECB10AE1B0}" type="slidenum">
              <a:rPr lang="de-DE" altLang="de-DE"/>
              <a:pPr>
                <a:defRPr/>
              </a:pPr>
              <a:t>‹Nr.›</a:t>
            </a:fld>
            <a:endParaRPr lang="de-DE" altLang="de-DE"/>
          </a:p>
        </p:txBody>
      </p:sp>
    </p:spTree>
    <p:extLst>
      <p:ext uri="{BB962C8B-B14F-4D97-AF65-F5344CB8AC3E}">
        <p14:creationId xmlns:p14="http://schemas.microsoft.com/office/powerpoint/2010/main" val="457014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leanclothes.org/resources/national-cccs/key-feminist-concerns.pdf/vie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emnet.de/images/downloads/publikationen/mythos_csr_webansicht.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emnet.de/images/downloads/publikationen/FEMNET-FactSheet-Bangladesh-201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6A02E83D-AC3A-4B28-A19C-573867D72A46}"/>
              </a:ext>
            </a:extLst>
          </p:cNvPr>
          <p:cNvSpPr>
            <a:spLocks noGrp="1" noChangeArrowheads="1"/>
          </p:cNvSpPr>
          <p:nvPr>
            <p:ph type="sldNum" sz="quarter"/>
          </p:nvPr>
        </p:nvSpPr>
        <p:spPr>
          <a:noFill/>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75806E0D-6DD8-4C06-9FEF-88F0236CA93A}" type="slidenum">
              <a:rPr lang="de-DE" altLang="de-DE" smtClean="0">
                <a:solidFill>
                  <a:srgbClr val="000000"/>
                </a:solidFill>
                <a:latin typeface="Times New Roman" panose="02020603050405020304" pitchFamily="18" charset="0"/>
              </a:rPr>
              <a:pPr/>
              <a:t>1</a:t>
            </a:fld>
            <a:endParaRPr lang="de-DE" altLang="de-DE">
              <a:solidFill>
                <a:srgbClr val="000000"/>
              </a:solidFill>
              <a:latin typeface="Times New Roman" panose="02020603050405020304" pitchFamily="18" charset="0"/>
            </a:endParaRPr>
          </a:p>
        </p:txBody>
      </p:sp>
      <p:sp>
        <p:nvSpPr>
          <p:cNvPr id="8195" name="Rectangle 1">
            <a:extLst>
              <a:ext uri="{FF2B5EF4-FFF2-40B4-BE49-F238E27FC236}">
                <a16:creationId xmlns:a16="http://schemas.microsoft.com/office/drawing/2014/main" id="{29B8447B-CC36-4684-8093-F6178951E96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A6853CF0-3E6F-4DD8-8322-9E20C81034F4}"/>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1" hangingPunct="1">
              <a:spcBef>
                <a:spcPct val="0"/>
              </a:spcBef>
              <a:buClrTx/>
              <a:buSzTx/>
              <a:buFontTx/>
              <a:buNone/>
            </a:pPr>
            <a:r>
              <a:rPr lang="de-DE" altLang="de-DE" b="1">
                <a:solidFill>
                  <a:schemeClr val="tx1"/>
                </a:solidFill>
              </a:rPr>
              <a:t>Anmerkungen zu den Folien stehen in den Notizfeldern</a:t>
            </a:r>
          </a:p>
          <a:p>
            <a:pPr defTabSz="914400" eaLnBrk="1" hangingPunct="1">
              <a:spcBef>
                <a:spcPct val="0"/>
              </a:spcBef>
              <a:buClrTx/>
              <a:buSzTx/>
              <a:buFontTx/>
              <a:buNone/>
            </a:pPr>
            <a:r>
              <a:rPr lang="de-DE" altLang="de-DE" b="1">
                <a:solidFill>
                  <a:schemeClr val="tx1"/>
                </a:solidFill>
              </a:rPr>
              <a:t>kursive Anmerkungen sind zur Info für die Seminarleitung</a:t>
            </a:r>
          </a:p>
          <a:p>
            <a:pPr defTabSz="914400" eaLnBrk="1" hangingPunct="1">
              <a:spcBef>
                <a:spcPct val="0"/>
              </a:spcBef>
              <a:buClrTx/>
              <a:buSzTx/>
              <a:buFontTx/>
              <a:buNone/>
            </a:pPr>
            <a:r>
              <a:rPr lang="de-DE" altLang="de-DE" b="1">
                <a:solidFill>
                  <a:schemeClr val="tx1"/>
                </a:solidFill>
              </a:rPr>
              <a:t>oder bei Nachfrage der bzw. mögliche Fragen an die Teilnehmenden</a:t>
            </a:r>
          </a:p>
          <a:p>
            <a:pPr defTabSz="914400"/>
            <a:endParaRPr lang="de-DE" altLang="de-DE" b="1"/>
          </a:p>
          <a:p>
            <a:pPr defTabSz="914400"/>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10</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10</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i="1" dirty="0"/>
              <a:t>Bevor die Arbeitsrechtsverletzungen, insbesondere an Frauen Thema</a:t>
            </a:r>
            <a:r>
              <a:rPr lang="de-DE" i="1" baseline="0" dirty="0"/>
              <a:t> sind, noch ein Einblick zu den Arbeitsbedingungen</a:t>
            </a:r>
          </a:p>
          <a:p>
            <a:r>
              <a:rPr lang="de-DE" i="1" baseline="0" dirty="0"/>
              <a:t>von Frauen in Bangladesch durch folgendes Video: https://www.youtube.com/watch?v=lqyWS3syPao, Zugriff 29.08.2019</a:t>
            </a:r>
          </a:p>
          <a:p>
            <a:endParaRPr lang="de-DE" dirty="0"/>
          </a:p>
          <a:p>
            <a:endParaRPr kumimoji="1" lang="de-DE" sz="1200" i="1" u="none"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109634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11</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11</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Mindestlohn/Reallohn</a:t>
            </a:r>
            <a:r>
              <a:rPr lang="de-DE" baseline="0" dirty="0"/>
              <a:t> i</a:t>
            </a:r>
            <a:r>
              <a:rPr lang="de-DE" dirty="0"/>
              <a:t>m</a:t>
            </a:r>
            <a:r>
              <a:rPr lang="de-DE" baseline="0" dirty="0"/>
              <a:t> Vergleich </a:t>
            </a:r>
            <a:r>
              <a:rPr lang="de-DE" dirty="0"/>
              <a:t>zu Lebenshaltungskosten</a:t>
            </a:r>
            <a:r>
              <a:rPr lang="de-DE" baseline="0" dirty="0"/>
              <a:t> unglaublich niedrig:</a:t>
            </a:r>
          </a:p>
          <a:p>
            <a:pPr defTabSz="914228">
              <a:defRPr/>
            </a:pPr>
            <a:r>
              <a:rPr lang="de-DE" baseline="0" dirty="0"/>
              <a:t>Reicht oft nur für Wohnraum und so wenig Nahrung, dass ihr Kalorienbedarf nicht gedeckt ist</a:t>
            </a:r>
            <a:endParaRPr lang="de-DE" dirty="0"/>
          </a:p>
          <a:p>
            <a:r>
              <a:rPr lang="de-DE" dirty="0"/>
              <a:t>Deshalb: Existenzlohn:</a:t>
            </a:r>
          </a:p>
          <a:p>
            <a:r>
              <a:rPr lang="de-DE" dirty="0"/>
              <a:t>Asia</a:t>
            </a:r>
            <a:r>
              <a:rPr lang="de-DE" baseline="0" dirty="0"/>
              <a:t> Floor Wage Alliance </a:t>
            </a:r>
            <a:r>
              <a:rPr lang="de-DE" dirty="0"/>
              <a:t>Definition:</a:t>
            </a:r>
            <a:r>
              <a:rPr lang="de-DE" baseline="0" dirty="0"/>
              <a:t> ein Lohn, der die Grundbedürfnisse einer Familie aus 2 Erwachsenen</a:t>
            </a:r>
          </a:p>
          <a:p>
            <a:r>
              <a:rPr lang="de-DE" baseline="0" dirty="0"/>
              <a:t>und 2 Kindern oder einem Erwachsenem und 4 Kindern deckt (3 Konsumeinheiten (1 Erwachsener = 1; 1 Kind = 0,5);</a:t>
            </a:r>
          </a:p>
          <a:p>
            <a:r>
              <a:rPr lang="de-DE" baseline="0" dirty="0"/>
              <a:t>dazu gehört Nahrung, Wohnraum, Gesundheit, Bildung, Kleidung, Mobilität und Rücklagen);</a:t>
            </a:r>
          </a:p>
          <a:p>
            <a:r>
              <a:rPr lang="de-DE" baseline="0" dirty="0"/>
              <a:t>der Lohn z.B. in Bangladesch reicht kaum für die Bezahlung von Wohnraum und Nahrung</a:t>
            </a:r>
          </a:p>
          <a:p>
            <a:r>
              <a:rPr lang="de-DE" i="1" baseline="0" dirty="0"/>
              <a:t>Quelle/weitere Infos: https://asia.floorwage.org/, Zugriff 29.08.2019</a:t>
            </a:r>
            <a:endParaRPr lang="de-DE" i="1" dirty="0"/>
          </a:p>
          <a:p>
            <a:endParaRPr lang="de-DE" dirty="0"/>
          </a:p>
          <a:p>
            <a:r>
              <a:rPr lang="de-DE" dirty="0"/>
              <a:t>Unbezahlte Überstunden: entstehen häufig weil unrealistisch hohe Produktionsziele</a:t>
            </a:r>
            <a:r>
              <a:rPr lang="de-DE" baseline="0" dirty="0"/>
              <a:t> festgelegt werden</a:t>
            </a:r>
            <a:endParaRPr lang="de-DE" dirty="0"/>
          </a:p>
          <a:p>
            <a:endParaRPr lang="de-DE" dirty="0"/>
          </a:p>
          <a:p>
            <a:r>
              <a:rPr lang="de-DE" dirty="0"/>
              <a:t>Löhne: Frauen erhalten</a:t>
            </a:r>
            <a:r>
              <a:rPr lang="de-DE" baseline="0" dirty="0"/>
              <a:t> häufig für die gleiche Arbeit geringere Löhne als Männer</a:t>
            </a:r>
          </a:p>
          <a:p>
            <a:r>
              <a:rPr lang="de-DE" baseline="0" dirty="0"/>
              <a:t>und erhalten nicht die besser bezahlten Positionen (Aufseher, Produktionsleiter sind männlich) </a:t>
            </a:r>
          </a:p>
          <a:p>
            <a:endParaRPr lang="de-DE" dirty="0"/>
          </a:p>
          <a:p>
            <a:r>
              <a:rPr lang="de-DE" dirty="0"/>
              <a:t>Lohnausfall bei Urlaub: häufig machen die Fabriken um einen wichtigen</a:t>
            </a:r>
            <a:r>
              <a:rPr lang="de-DE" baseline="0" dirty="0"/>
              <a:t> Feiertag 1-2 Wochen zu,</a:t>
            </a:r>
          </a:p>
          <a:p>
            <a:r>
              <a:rPr lang="de-DE" baseline="0" dirty="0"/>
              <a:t>davon abgesehen gibt es keinen Urlaub; jeder Fehltag (auch aufgrund von Krankheit) bedeutet Lohnabzug,</a:t>
            </a:r>
          </a:p>
          <a:p>
            <a:r>
              <a:rPr lang="de-DE" baseline="0" dirty="0"/>
              <a:t>teils auch bei (minimalem) Zuspätkommen</a:t>
            </a:r>
          </a:p>
          <a:p>
            <a:endParaRPr lang="de-DE" baseline="0" dirty="0"/>
          </a:p>
          <a:p>
            <a:pPr defTabSz="914310">
              <a:defRPr/>
            </a:pPr>
            <a:r>
              <a:rPr lang="de-DE" i="1" dirty="0"/>
              <a:t>Quelle: Burckhardt, Gisela (2014): Todschick, Seite 55f, 58, 61f</a:t>
            </a:r>
          </a:p>
        </p:txBody>
      </p:sp>
    </p:spTree>
    <p:extLst>
      <p:ext uri="{BB962C8B-B14F-4D97-AF65-F5344CB8AC3E}">
        <p14:creationId xmlns:p14="http://schemas.microsoft.com/office/powerpoint/2010/main" val="14746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12</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12</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Überstunden werden kurzfristig (am selben</a:t>
            </a:r>
            <a:r>
              <a:rPr lang="de-DE" baseline="0" dirty="0"/>
              <a:t> Tag) angeordnet; Verweigerung führt zu Kündigung;</a:t>
            </a:r>
          </a:p>
          <a:p>
            <a:r>
              <a:rPr lang="de-DE" dirty="0"/>
              <a:t>Bei Spät-/Nachtschichten fürchten Frauen sich häufig, noch allein nach Hause zu fahren/laufen,</a:t>
            </a:r>
            <a:endParaRPr lang="de-DE" baseline="0" dirty="0"/>
          </a:p>
          <a:p>
            <a:r>
              <a:rPr lang="de-DE" baseline="0" dirty="0"/>
              <a:t>deshalb übernachten sie häufig in der Fabrik</a:t>
            </a:r>
          </a:p>
          <a:p>
            <a:r>
              <a:rPr lang="de-DE" dirty="0"/>
              <a:t>Die</a:t>
            </a:r>
            <a:r>
              <a:rPr lang="de-DE" baseline="0" dirty="0"/>
              <a:t> schlechte Planbarkeit belastet Frauen zusätzlich, weil sie die Haushalt und Kinderbetreuung</a:t>
            </a:r>
          </a:p>
          <a:p>
            <a:r>
              <a:rPr lang="de-DE" baseline="0" dirty="0"/>
              <a:t>zusätzlich leisten und sicherstellen müssen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i="1" dirty="0"/>
              <a:t>Quelle: Burckhardt, Gisela (2014): Todschick, Seite 61-64</a:t>
            </a:r>
          </a:p>
          <a:p>
            <a:endParaRPr lang="de-DE" dirty="0"/>
          </a:p>
        </p:txBody>
      </p:sp>
    </p:spTree>
    <p:extLst>
      <p:ext uri="{BB962C8B-B14F-4D97-AF65-F5344CB8AC3E}">
        <p14:creationId xmlns:p14="http://schemas.microsoft.com/office/powerpoint/2010/main" val="101848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13</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13</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generelle Stellung in der Gesellschaft </a:t>
            </a:r>
          </a:p>
          <a:p>
            <a:r>
              <a:rPr lang="de-DE" dirty="0"/>
              <a:t>Benachteiligte Stellung: in Gruppenarbeit die Schilderung</a:t>
            </a:r>
            <a:r>
              <a:rPr lang="de-DE" baseline="0" dirty="0"/>
              <a:t> der gesellschaftlichen Stellung von Frauen in Indien,</a:t>
            </a:r>
          </a:p>
          <a:p>
            <a:r>
              <a:rPr lang="de-DE" baseline="0" dirty="0"/>
              <a:t>in Bangladesch ist es ähnlich: Frauen werden als weniger wert angesehen</a:t>
            </a:r>
          </a:p>
          <a:p>
            <a:r>
              <a:rPr lang="de-DE" baseline="0" dirty="0"/>
              <a:t>Schätzungen: 57,5% sind Opfer von sexueller oder physischer Gewalt bis hin zu Säureattacken (WHO zitiert nach Burckhardt, 2014)</a:t>
            </a:r>
          </a:p>
          <a:p>
            <a:r>
              <a:rPr lang="de-DE" i="1" baseline="0" dirty="0"/>
              <a:t>Anmerkung: die Zahl stammt zwar aus dem Jahr 2014, jedoch ist Gewalt an Frauen immer noch stark verbreitet (siehe z.</a:t>
            </a:r>
            <a:r>
              <a:rPr lang="de-DE" i="1" baseline="0"/>
              <a:t>B.</a:t>
            </a:r>
            <a:br>
              <a:rPr lang="de-DE" i="1" baseline="0"/>
            </a:br>
            <a:r>
              <a:rPr lang="de-DE" i="1" baseline="0"/>
              <a:t>https</a:t>
            </a:r>
            <a:r>
              <a:rPr lang="de-DE" i="1" baseline="0" dirty="0"/>
              <a:t>://www.stern.de/panorama/weltgeschehen/bangladesh--das-unvorstellbare-leid-missbrauchter-frauen-7553106.html, Zugriff 11.09.2019)</a:t>
            </a:r>
          </a:p>
          <a:p>
            <a:endParaRPr lang="de-DE" baseline="0" dirty="0"/>
          </a:p>
          <a:p>
            <a:r>
              <a:rPr lang="de-DE" baseline="0" dirty="0"/>
              <a:t>Frauen sind häufig abhängig von Männern; auch im Gesetz schlechter gestellt (bei Erbe, Scheidung)</a:t>
            </a:r>
          </a:p>
          <a:p>
            <a:endParaRPr lang="de-DE" baseline="0" dirty="0"/>
          </a:p>
          <a:p>
            <a:pPr defTabSz="914310">
              <a:defRPr/>
            </a:pPr>
            <a:r>
              <a:rPr lang="de-DE" baseline="0" dirty="0"/>
              <a:t>Bildungschancen: Frauen/Mädchen besonders aus armen Verhältnissen haben häufiger einen niedrigeren</a:t>
            </a:r>
          </a:p>
          <a:p>
            <a:pPr defTabSz="914310">
              <a:defRPr/>
            </a:pPr>
            <a:r>
              <a:rPr lang="de-DE" baseline="0" dirty="0"/>
              <a:t>Bildungsstand/kürzere Schulzeiten, weil sie früh verheiratet werden oder früh im Haushalt und beim Geld verdienen helfen müssen;</a:t>
            </a:r>
          </a:p>
          <a:p>
            <a:pPr defTabSz="914310">
              <a:defRPr/>
            </a:pPr>
            <a:r>
              <a:rPr lang="de-DE" baseline="0" dirty="0"/>
              <a:t>ohne Zeit/Möglichkeiten, sich weiterzubilden, sind sie in ihrer Situation gefangen</a:t>
            </a:r>
          </a:p>
          <a:p>
            <a:pPr defTabSz="914310">
              <a:defRPr/>
            </a:pPr>
            <a:endParaRPr lang="de-DE" baseline="0" dirty="0"/>
          </a:p>
          <a:p>
            <a:pPr defTabSz="914310">
              <a:defRPr/>
            </a:pPr>
            <a:r>
              <a:rPr lang="de-DE" baseline="0" dirty="0"/>
              <a:t>Sie sind mit Lohnarbeit und Familienarbeit doppelt belastet, selbst wenn der Mann arbeitslos ist </a:t>
            </a:r>
          </a:p>
          <a:p>
            <a:endParaRPr lang="de-DE" baseline="0" dirty="0"/>
          </a:p>
          <a:p>
            <a:r>
              <a:rPr lang="de-DE" baseline="0" dirty="0"/>
              <a:t>Unterordnung unter Autoritäten (z.B. Aufseher, Männer) und Fügsamkeit wird gesellschaftlich erwartet</a:t>
            </a:r>
          </a:p>
          <a:p>
            <a:r>
              <a:rPr lang="de-DE" baseline="0" dirty="0"/>
              <a:t>und im Arbeitsalltag ausgenutzt, weil kaum Gegenwehr gegen ausbeuterische Verhältnisse vorstellbar ist</a:t>
            </a:r>
          </a:p>
          <a:p>
            <a:endParaRPr lang="de-DE" baseline="0" dirty="0"/>
          </a:p>
          <a:p>
            <a:pPr defTabSz="914310">
              <a:defRPr/>
            </a:pPr>
            <a:r>
              <a:rPr lang="de-DE" i="1" dirty="0"/>
              <a:t>Quellen: Burckhardt, Gisela (2014): Todschick, Seite 53-57 und Burckhardt, Gisela (2013): </a:t>
            </a:r>
            <a:r>
              <a:rPr kumimoji="1" lang="de-DE" sz="1200" i="1" kern="1200" dirty="0">
                <a:solidFill>
                  <a:srgbClr val="002060"/>
                </a:solidFill>
                <a:latin typeface="Arial" panose="020B0604020202020204" pitchFamily="34" charset="0"/>
                <a:ea typeface="+mn-ea"/>
                <a:cs typeface="+mn-cs"/>
              </a:rPr>
              <a:t>Mythos CSR:</a:t>
            </a:r>
          </a:p>
          <a:p>
            <a:pPr defTabSz="914310">
              <a:defRPr/>
            </a:pPr>
            <a:r>
              <a:rPr kumimoji="1" lang="de-DE" sz="1200" i="1" kern="1200" dirty="0">
                <a:solidFill>
                  <a:srgbClr val="002060"/>
                </a:solidFill>
                <a:latin typeface="Arial" panose="020B0604020202020204" pitchFamily="34" charset="0"/>
                <a:ea typeface="+mn-ea"/>
                <a:cs typeface="+mn-cs"/>
              </a:rPr>
              <a:t>Unternehmensverantwortung und Regulierungslücken</a:t>
            </a:r>
            <a:r>
              <a:rPr kumimoji="1" lang="de-DE" sz="1200" kern="1200" dirty="0">
                <a:solidFill>
                  <a:srgbClr val="002060"/>
                </a:solidFill>
                <a:latin typeface="Arial" panose="020B0604020202020204" pitchFamily="34" charset="0"/>
                <a:ea typeface="+mn-ea"/>
                <a:cs typeface="+mn-cs"/>
              </a:rPr>
              <a:t>,</a:t>
            </a:r>
            <a:r>
              <a:rPr lang="de-DE" i="1" dirty="0"/>
              <a:t> Seite 22f.</a:t>
            </a:r>
          </a:p>
        </p:txBody>
      </p:sp>
    </p:spTree>
    <p:extLst>
      <p:ext uri="{BB962C8B-B14F-4D97-AF65-F5344CB8AC3E}">
        <p14:creationId xmlns:p14="http://schemas.microsoft.com/office/powerpoint/2010/main" val="874956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14</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14</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Die Stoffe werden z.B.</a:t>
            </a:r>
            <a:r>
              <a:rPr lang="de-DE" baseline="0" dirty="0"/>
              <a:t> in China gefärbt und behandelt; hier kommen gesundheitsschädigende Chemikalien</a:t>
            </a:r>
          </a:p>
          <a:p>
            <a:r>
              <a:rPr lang="de-DE" baseline="0" dirty="0"/>
              <a:t>(Weichmacher, die hormonell wirken; krebserregende Amine, die eigentlich verboten sind) zum Einsatz,</a:t>
            </a:r>
          </a:p>
          <a:p>
            <a:r>
              <a:rPr lang="de-DE" baseline="0" dirty="0"/>
              <a:t>die in China Umwelt- und Wasserschäden in riesigem Ausmaß verursachen; Abwässer werden z.B. ungeklärt in Flüsse geleitet,</a:t>
            </a:r>
          </a:p>
          <a:p>
            <a:r>
              <a:rPr lang="de-DE" baseline="0" dirty="0"/>
              <a:t>diese haben jeweils die Farbe der Modesaison; auch in Deutschland können die Schadstoffe noch im Wasser nachgewiesen werden,</a:t>
            </a:r>
          </a:p>
          <a:p>
            <a:r>
              <a:rPr lang="de-DE" baseline="0" dirty="0"/>
              <a:t>verursacht durch den Export der Chemikalien.  </a:t>
            </a:r>
          </a:p>
          <a:p>
            <a:endParaRPr lang="de-DE" baseline="0" dirty="0"/>
          </a:p>
          <a:p>
            <a:r>
              <a:rPr lang="de-DE" baseline="0" dirty="0"/>
              <a:t>Näherinnen arbeiten ungeschützt: arbeiten Dämpfe ein, haben Hautkontakt</a:t>
            </a:r>
          </a:p>
          <a:p>
            <a:endParaRPr lang="de-DE" baseline="0" dirty="0"/>
          </a:p>
          <a:p>
            <a:r>
              <a:rPr lang="de-DE" baseline="0" dirty="0"/>
              <a:t>Keine Rücksicht auf schwangere Frauen: sie erhalten keine körperlich weniger anstrengenden Arbeiten;</a:t>
            </a:r>
          </a:p>
          <a:p>
            <a:r>
              <a:rPr lang="de-DE" baseline="0" dirty="0"/>
              <a:t>viele Frauen verlieren ihre Babys aufgrund der Arbeitsbedingungen/-belastungen</a:t>
            </a:r>
          </a:p>
          <a:p>
            <a:r>
              <a:rPr lang="de-DE" dirty="0"/>
              <a:t>Häufig wird der gesetzlich vorgesehene bezahlte Mutterschaftsurlaub von 16 Monaten nicht gewährt,</a:t>
            </a:r>
          </a:p>
          <a:p>
            <a:r>
              <a:rPr lang="de-DE" dirty="0"/>
              <a:t>obwohl er den Frauen gesetzlich zusteht; ein Nachfragen kostet die Frauen meist die Arbeitsstelle</a:t>
            </a:r>
          </a:p>
          <a:p>
            <a:endParaRPr lang="de-DE" dirty="0"/>
          </a:p>
          <a:p>
            <a:r>
              <a:rPr lang="de-DE" dirty="0"/>
              <a:t>In Fabriken gibt es meist (trotz Vorschrift)</a:t>
            </a:r>
            <a:r>
              <a:rPr lang="de-DE" baseline="0" dirty="0"/>
              <a:t> keine (fachkundige) medizinische Versorgung,</a:t>
            </a:r>
          </a:p>
          <a:p>
            <a:r>
              <a:rPr lang="de-DE" baseline="0" dirty="0"/>
              <a:t>keine Freistellung für den Gang zum Arzt, selbst in Notfällen,</a:t>
            </a:r>
          </a:p>
          <a:p>
            <a:r>
              <a:rPr lang="de-DE" baseline="0" dirty="0"/>
              <a:t>die </a:t>
            </a:r>
            <a:r>
              <a:rPr lang="de-DE" baseline="0" dirty="0" err="1"/>
              <a:t>Arbeiter_innen</a:t>
            </a:r>
            <a:r>
              <a:rPr lang="de-DE" baseline="0" dirty="0"/>
              <a:t> haben auch nicht das Geld für einen Arzt</a:t>
            </a:r>
          </a:p>
          <a:p>
            <a:endParaRPr lang="de-DE" baseline="0" dirty="0"/>
          </a:p>
          <a:p>
            <a:r>
              <a:rPr lang="de-DE" baseline="0" dirty="0"/>
              <a:t>In Fabriken ist es oft stickig/heiß;</a:t>
            </a:r>
          </a:p>
          <a:p>
            <a:r>
              <a:rPr lang="de-DE" baseline="0" dirty="0"/>
              <a:t>keine Zeit für Toilette eingeräumt, was zu Nierenschäden führt</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i="1" kern="1200" dirty="0">
                <a:solidFill>
                  <a:schemeClr val="tx1"/>
                </a:solidFill>
                <a:latin typeface="Arial" panose="020B0604020202020204" pitchFamily="34" charset="0"/>
                <a:ea typeface="+mn-ea"/>
                <a:cs typeface="+mn-cs"/>
              </a:rPr>
              <a:t>Quelle: Burckhardt, Gisela (2014): Todschick, Seite 37f, 59ff, 63 </a:t>
            </a:r>
          </a:p>
        </p:txBody>
      </p:sp>
    </p:spTree>
    <p:extLst>
      <p:ext uri="{BB962C8B-B14F-4D97-AF65-F5344CB8AC3E}">
        <p14:creationId xmlns:p14="http://schemas.microsoft.com/office/powerpoint/2010/main" val="331229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15</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15</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buFont typeface="Arial" panose="020B0604020202020204" pitchFamily="34" charset="0"/>
              <a:buNone/>
            </a:pPr>
            <a:r>
              <a:rPr lang="de-DE" dirty="0"/>
              <a:t>restriktives Arbeitsrecht, z.B. in Bangladesch: 30% aller Beschäftigten einer Fabrik müssen in einer Gewerkschaft organisiert sein</a:t>
            </a:r>
          </a:p>
          <a:p>
            <a:r>
              <a:rPr lang="de-DE" baseline="0" dirty="0"/>
              <a:t>zur Gründung einer Betriebsgewerkschaft</a:t>
            </a:r>
            <a:r>
              <a:rPr lang="de-DE" dirty="0"/>
              <a:t>: dafür muss man sich in einer Liste eintragen,</a:t>
            </a:r>
            <a:r>
              <a:rPr lang="de-DE" baseline="0" dirty="0"/>
              <a:t> die dem Arbeitsministerium </a:t>
            </a:r>
            <a:r>
              <a:rPr lang="de-DE" baseline="0"/>
              <a:t>vorgelegt werden muss; </a:t>
            </a:r>
            <a:r>
              <a:rPr lang="de-DE" baseline="0" dirty="0"/>
              <a:t>häufig Entlassung als Folge</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in Bangladesch sind nur 2-3% der Arbeiterinnen organisiert</a:t>
            </a:r>
          </a:p>
          <a:p>
            <a:pPr marL="0" indent="0">
              <a:buFont typeface="Arial" panose="020B0604020202020204" pitchFamily="34" charset="0"/>
              <a:buNone/>
            </a:pPr>
            <a:endParaRPr lang="de-DE" i="1" baseline="0" dirty="0"/>
          </a:p>
          <a:p>
            <a:r>
              <a:rPr lang="de-DE" baseline="0" dirty="0"/>
              <a:t>Gewerkschaften dürfen Fabriken nicht betreten; keine Versammlungen während der Arbeitszeit;</a:t>
            </a:r>
          </a:p>
          <a:p>
            <a:r>
              <a:rPr lang="de-DE" baseline="0" dirty="0"/>
              <a:t>Regierung kann Streiks beenden, wenn sie „dem Gemeinwohl schaden“</a:t>
            </a:r>
          </a:p>
          <a:p>
            <a:endParaRPr lang="de-DE" baseline="0" dirty="0"/>
          </a:p>
          <a:p>
            <a:r>
              <a:rPr lang="de-DE" baseline="0" dirty="0"/>
              <a:t>Gewerkschaftsarbeit </a:t>
            </a:r>
            <a:r>
              <a:rPr lang="de-DE" b="1" baseline="0" dirty="0"/>
              <a:t>zusätzlich</a:t>
            </a:r>
            <a:r>
              <a:rPr lang="de-DE" baseline="0" dirty="0"/>
              <a:t> zur Arbeit = benötigt Zeit, die eh schon knapp ist; v.a. Frauen haben diese nicht,</a:t>
            </a:r>
          </a:p>
          <a:p>
            <a:r>
              <a:rPr lang="de-DE" baseline="0" dirty="0"/>
              <a:t>da sie noch weitere Pflichten zu Hause erfüllen müssen</a:t>
            </a:r>
          </a:p>
          <a:p>
            <a:endParaRPr lang="de-DE" baseline="0" dirty="0"/>
          </a:p>
          <a:p>
            <a:r>
              <a:rPr lang="de-DE" baseline="0" dirty="0"/>
              <a:t>Bedrohung/Ermordung: in Bangladesch gibt es etliche Fälle bei denen Gewerkschaftsaktive ermordet wurden</a:t>
            </a:r>
          </a:p>
          <a:p>
            <a:endParaRPr lang="de-DE" dirty="0"/>
          </a:p>
          <a:p>
            <a:r>
              <a:rPr lang="de-DE" dirty="0"/>
              <a:t>Männliche</a:t>
            </a:r>
            <a:r>
              <a:rPr lang="de-DE" baseline="0" dirty="0"/>
              <a:t> Dominanz: Leitung durch Männer, deshalb kaum Berücksichtigung spezifischer Belange von Frauen,</a:t>
            </a:r>
          </a:p>
          <a:p>
            <a:r>
              <a:rPr lang="de-DE" baseline="0" dirty="0"/>
              <a:t>teils Reproduktion von Diskriminierung</a:t>
            </a:r>
          </a:p>
          <a:p>
            <a:endParaRPr lang="de-DE" baseline="0" dirty="0"/>
          </a:p>
          <a:p>
            <a:r>
              <a:rPr lang="de-DE" baseline="0" dirty="0"/>
              <a:t>Frauenbelange unberücksichtigt: häufig sind in den Foren (Regierungen, Gewerkschaften, Unternehmen), in denen Arbeitsrechte</a:t>
            </a:r>
          </a:p>
          <a:p>
            <a:r>
              <a:rPr lang="de-DE" baseline="0" dirty="0"/>
              <a:t>verhandelt werden, Frauen nicht beteiligt, deshalb fließen ihre Belange nicht mit ein </a:t>
            </a:r>
          </a:p>
          <a:p>
            <a:endParaRPr lang="de-DE" baseline="0" dirty="0"/>
          </a:p>
          <a:p>
            <a:pPr marL="0" marR="0" lvl="0" indent="0" algn="l" defTabSz="914310" rtl="0" eaLnBrk="0" fontAlgn="base" latinLnBrk="0" hangingPunct="0">
              <a:lnSpc>
                <a:spcPct val="100000"/>
              </a:lnSpc>
              <a:spcBef>
                <a:spcPct val="30000"/>
              </a:spcBef>
              <a:spcAft>
                <a:spcPct val="0"/>
              </a:spcAft>
              <a:buClrTx/>
              <a:buSzTx/>
              <a:buFontTx/>
              <a:buNone/>
              <a:tabLst/>
              <a:defRPr/>
            </a:pPr>
            <a:r>
              <a:rPr lang="de-DE" i="1" dirty="0"/>
              <a:t>Quelle: Burckhardt, Gisela (2014): Todschick, Seite 47-50 und </a:t>
            </a:r>
            <a:r>
              <a:rPr kumimoji="1" lang="de-DE" sz="1200" i="1" kern="1200" dirty="0">
                <a:solidFill>
                  <a:srgbClr val="002060"/>
                </a:solidFill>
                <a:latin typeface="Arial" panose="020B0604020202020204" pitchFamily="34" charset="0"/>
                <a:ea typeface="+mn-ea"/>
                <a:cs typeface="+mn-cs"/>
              </a:rPr>
              <a:t>Franck, Anja K. (2008): Key Feminist </a:t>
            </a:r>
            <a:r>
              <a:rPr kumimoji="1" lang="de-DE" sz="1200" i="1" kern="1200" dirty="0" err="1">
                <a:solidFill>
                  <a:srgbClr val="002060"/>
                </a:solidFill>
                <a:latin typeface="Arial" panose="020B0604020202020204" pitchFamily="34" charset="0"/>
                <a:ea typeface="+mn-ea"/>
                <a:cs typeface="+mn-cs"/>
              </a:rPr>
              <a:t>Concerns</a:t>
            </a:r>
            <a:r>
              <a:rPr kumimoji="1" lang="de-DE" sz="1200" i="1" kern="1200" dirty="0">
                <a:solidFill>
                  <a:srgbClr val="002060"/>
                </a:solidFill>
                <a:latin typeface="Arial" panose="020B0604020202020204" pitchFamily="34" charset="0"/>
                <a:ea typeface="+mn-ea"/>
                <a:cs typeface="+mn-cs"/>
              </a:rPr>
              <a:t> </a:t>
            </a:r>
            <a:r>
              <a:rPr kumimoji="1" lang="de-DE" sz="1200" i="1" kern="1200" dirty="0" err="1">
                <a:solidFill>
                  <a:srgbClr val="002060"/>
                </a:solidFill>
                <a:latin typeface="Arial" panose="020B0604020202020204" pitchFamily="34" charset="0"/>
                <a:ea typeface="+mn-ea"/>
                <a:cs typeface="+mn-cs"/>
              </a:rPr>
              <a:t>Regarding</a:t>
            </a:r>
            <a:r>
              <a:rPr kumimoji="1" lang="de-DE" sz="1200" i="1" kern="1200" dirty="0">
                <a:solidFill>
                  <a:srgbClr val="002060"/>
                </a:solidFill>
                <a:latin typeface="Arial" panose="020B0604020202020204" pitchFamily="34" charset="0"/>
                <a:ea typeface="+mn-ea"/>
                <a:cs typeface="+mn-cs"/>
              </a:rPr>
              <a:t> Core Labor Standards,</a:t>
            </a:r>
          </a:p>
          <a:p>
            <a:pPr marL="0" marR="0" lvl="0" indent="0" algn="l" defTabSz="914310" rtl="0" eaLnBrk="0" fontAlgn="base" latinLnBrk="0" hangingPunct="0">
              <a:lnSpc>
                <a:spcPct val="100000"/>
              </a:lnSpc>
              <a:spcBef>
                <a:spcPct val="30000"/>
              </a:spcBef>
              <a:spcAft>
                <a:spcPct val="0"/>
              </a:spcAft>
              <a:buClrTx/>
              <a:buSzTx/>
              <a:buFontTx/>
              <a:buNone/>
              <a:tabLst/>
              <a:defRPr/>
            </a:pPr>
            <a:r>
              <a:rPr kumimoji="1" lang="de-DE" sz="1200" i="1" kern="1200" dirty="0" err="1">
                <a:solidFill>
                  <a:srgbClr val="002060"/>
                </a:solidFill>
                <a:latin typeface="Arial" panose="020B0604020202020204" pitchFamily="34" charset="0"/>
                <a:ea typeface="+mn-ea"/>
                <a:cs typeface="+mn-cs"/>
              </a:rPr>
              <a:t>Decent</a:t>
            </a:r>
            <a:r>
              <a:rPr kumimoji="1" lang="de-DE" sz="1200" i="1" kern="1200" dirty="0">
                <a:solidFill>
                  <a:srgbClr val="002060"/>
                </a:solidFill>
                <a:latin typeface="Arial" panose="020B0604020202020204" pitchFamily="34" charset="0"/>
                <a:ea typeface="+mn-ea"/>
                <a:cs typeface="+mn-cs"/>
              </a:rPr>
              <a:t> Work and Corporate </a:t>
            </a:r>
            <a:r>
              <a:rPr kumimoji="1" lang="de-DE" sz="1200" i="1" kern="1200" dirty="0" err="1">
                <a:solidFill>
                  <a:srgbClr val="002060"/>
                </a:solidFill>
                <a:latin typeface="Arial" panose="020B0604020202020204" pitchFamily="34" charset="0"/>
                <a:ea typeface="+mn-ea"/>
                <a:cs typeface="+mn-cs"/>
              </a:rPr>
              <a:t>Social</a:t>
            </a:r>
            <a:r>
              <a:rPr kumimoji="1" lang="de-DE" sz="1200" i="1" kern="1200" dirty="0">
                <a:solidFill>
                  <a:srgbClr val="002060"/>
                </a:solidFill>
                <a:latin typeface="Arial" panose="020B0604020202020204" pitchFamily="34" charset="0"/>
                <a:ea typeface="+mn-ea"/>
                <a:cs typeface="+mn-cs"/>
              </a:rPr>
              <a:t> </a:t>
            </a:r>
            <a:r>
              <a:rPr kumimoji="1" lang="de-DE" sz="1200" i="1" kern="1200" dirty="0" err="1">
                <a:solidFill>
                  <a:srgbClr val="002060"/>
                </a:solidFill>
                <a:latin typeface="Arial" panose="020B0604020202020204" pitchFamily="34" charset="0"/>
                <a:ea typeface="+mn-ea"/>
                <a:cs typeface="+mn-cs"/>
              </a:rPr>
              <a:t>Responsibility</a:t>
            </a:r>
            <a:r>
              <a:rPr kumimoji="1" lang="de-DE" sz="1200" i="1" kern="1200" dirty="0">
                <a:solidFill>
                  <a:srgbClr val="002060"/>
                </a:solidFill>
                <a:latin typeface="Arial" panose="020B0604020202020204" pitchFamily="34" charset="0"/>
                <a:ea typeface="+mn-ea"/>
                <a:cs typeface="+mn-cs"/>
              </a:rPr>
              <a:t>. WIDE, Brüssel: </a:t>
            </a:r>
            <a:r>
              <a:rPr kumimoji="1" lang="de-DE" sz="1200" i="1" kern="1200" dirty="0">
                <a:solidFill>
                  <a:srgbClr val="002060"/>
                </a:solidFill>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http://www.cleanclothes.org/resources/national-cccs/key-feminist-concerns.pdf/view</a:t>
            </a:r>
            <a:r>
              <a:rPr kumimoji="1" lang="de-DE" sz="1200" i="1" kern="1200" dirty="0">
                <a:solidFill>
                  <a:srgbClr val="002060"/>
                </a:solidFill>
                <a:latin typeface="Arial" panose="020B0604020202020204" pitchFamily="34" charset="0"/>
                <a:ea typeface="+mn-ea"/>
                <a:cs typeface="+mn-cs"/>
              </a:rPr>
              <a:t>,</a:t>
            </a:r>
          </a:p>
          <a:p>
            <a:pPr marL="0" marR="0" lvl="0" indent="0" algn="l" defTabSz="914310" rtl="0" eaLnBrk="0" fontAlgn="base" latinLnBrk="0" hangingPunct="0">
              <a:lnSpc>
                <a:spcPct val="100000"/>
              </a:lnSpc>
              <a:spcBef>
                <a:spcPct val="30000"/>
              </a:spcBef>
              <a:spcAft>
                <a:spcPct val="0"/>
              </a:spcAft>
              <a:buClrTx/>
              <a:buSzTx/>
              <a:buFontTx/>
              <a:buNone/>
              <a:tabLst/>
              <a:defRPr/>
            </a:pPr>
            <a:r>
              <a:rPr kumimoji="1" lang="de-DE" sz="1200" i="1" kern="1200" dirty="0">
                <a:solidFill>
                  <a:srgbClr val="002060"/>
                </a:solidFill>
                <a:latin typeface="Arial" panose="020B0604020202020204" pitchFamily="34" charset="0"/>
                <a:ea typeface="+mn-ea"/>
                <a:cs typeface="+mn-cs"/>
              </a:rPr>
              <a:t>Seite 23f, 26, Zugriff 03.04.2019 </a:t>
            </a:r>
          </a:p>
        </p:txBody>
      </p:sp>
    </p:spTree>
    <p:extLst>
      <p:ext uri="{BB962C8B-B14F-4D97-AF65-F5344CB8AC3E}">
        <p14:creationId xmlns:p14="http://schemas.microsoft.com/office/powerpoint/2010/main" val="366621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023000" y="9722880"/>
            <a:ext cx="3075840" cy="511200"/>
          </a:xfrm>
          <a:prstGeom prst="rect">
            <a:avLst/>
          </a:prstGeom>
          <a:noFill/>
          <a:ln>
            <a:noFill/>
          </a:ln>
        </p:spPr>
        <p:txBody>
          <a:bodyPr lIns="99000" tIns="49680" rIns="99000" bIns="49680" anchor="b"/>
          <a:lstStyle/>
          <a:p>
            <a:pPr algn="r">
              <a:lnSpc>
                <a:spcPct val="100000"/>
              </a:lnSpc>
            </a:pPr>
            <a:fld id="{F4194BD1-9EC3-4657-B57E-358F77CD972C}" type="slidenum">
              <a:rPr lang="de-DE" sz="1300" strike="noStrike" spc="-1">
                <a:solidFill>
                  <a:srgbClr val="000000"/>
                </a:solidFill>
                <a:uFill>
                  <a:solidFill>
                    <a:srgbClr val="FFFFFF"/>
                  </a:solidFill>
                </a:uFill>
                <a:latin typeface="Times New Roman"/>
                <a:ea typeface="MS PGothic"/>
              </a:rPr>
              <a:t>16</a:t>
            </a:fld>
            <a:endParaRPr lang="de-DE" sz="1400" strike="noStrike" spc="-1">
              <a:solidFill>
                <a:srgbClr val="000000"/>
              </a:solidFill>
              <a:uFill>
                <a:solidFill>
                  <a:srgbClr val="FFFFFF"/>
                </a:solidFill>
              </a:uFill>
              <a:latin typeface="Times New Roman"/>
            </a:endParaRPr>
          </a:p>
        </p:txBody>
      </p:sp>
      <p:sp>
        <p:nvSpPr>
          <p:cNvPr id="415" name="PlaceHolder 2"/>
          <p:cNvSpPr>
            <a:spLocks noGrp="1"/>
          </p:cNvSpPr>
          <p:nvPr>
            <p:ph type="body"/>
          </p:nvPr>
        </p:nvSpPr>
        <p:spPr>
          <a:xfrm>
            <a:off x="946441" y="4861440"/>
            <a:ext cx="5205960" cy="4605120"/>
          </a:xfrm>
          <a:prstGeom prst="rect">
            <a:avLst/>
          </a:prstGeom>
        </p:spPr>
        <p:txBody>
          <a:bodyPr lIns="99000" tIns="49680" rIns="99000" bIns="49680"/>
          <a:lstStyle/>
          <a:p>
            <a:pPr marL="360" indent="0">
              <a:lnSpc>
                <a:spcPct val="100000"/>
              </a:lnSpc>
              <a:buClr>
                <a:srgbClr val="000000"/>
              </a:buClr>
              <a:buFont typeface="Arial"/>
              <a:buNone/>
            </a:pPr>
            <a:endParaRPr lang="de-DE" sz="4400" i="1" u="none" strike="noStrike" spc="-1" dirty="0">
              <a:solidFill>
                <a:srgbClr val="000000"/>
              </a:solidFill>
              <a:uFill>
                <a:solidFill>
                  <a:srgbClr val="FFFFFF"/>
                </a:solidFill>
              </a:uFill>
              <a:latin typeface="+mn-lt"/>
            </a:endParaRPr>
          </a:p>
        </p:txBody>
      </p:sp>
    </p:spTree>
    <p:extLst>
      <p:ext uri="{BB962C8B-B14F-4D97-AF65-F5344CB8AC3E}">
        <p14:creationId xmlns:p14="http://schemas.microsoft.com/office/powerpoint/2010/main" val="47568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023000" y="9722880"/>
            <a:ext cx="3075840" cy="511200"/>
          </a:xfrm>
          <a:prstGeom prst="rect">
            <a:avLst/>
          </a:prstGeom>
          <a:noFill/>
          <a:ln>
            <a:noFill/>
          </a:ln>
        </p:spPr>
        <p:txBody>
          <a:bodyPr lIns="99000" tIns="49680" rIns="99000" bIns="49680" anchor="b"/>
          <a:lstStyle/>
          <a:p>
            <a:pPr algn="r">
              <a:lnSpc>
                <a:spcPct val="100000"/>
              </a:lnSpc>
            </a:pPr>
            <a:fld id="{F4194BD1-9EC3-4657-B57E-358F77CD972C}" type="slidenum">
              <a:rPr lang="de-DE" sz="1300" strike="noStrike" spc="-1">
                <a:solidFill>
                  <a:srgbClr val="000000"/>
                </a:solidFill>
                <a:uFill>
                  <a:solidFill>
                    <a:srgbClr val="FFFFFF"/>
                  </a:solidFill>
                </a:uFill>
                <a:latin typeface="Times New Roman"/>
                <a:ea typeface="MS PGothic"/>
              </a:rPr>
              <a:t>17</a:t>
            </a:fld>
            <a:endParaRPr lang="de-DE" sz="1400" strike="noStrike" spc="-1">
              <a:solidFill>
                <a:srgbClr val="000000"/>
              </a:solidFill>
              <a:uFill>
                <a:solidFill>
                  <a:srgbClr val="FFFFFF"/>
                </a:solidFill>
              </a:uFill>
              <a:latin typeface="Times New Roman"/>
            </a:endParaRPr>
          </a:p>
        </p:txBody>
      </p:sp>
      <p:sp>
        <p:nvSpPr>
          <p:cNvPr id="415" name="PlaceHolder 2"/>
          <p:cNvSpPr>
            <a:spLocks noGrp="1"/>
          </p:cNvSpPr>
          <p:nvPr>
            <p:ph type="body"/>
          </p:nvPr>
        </p:nvSpPr>
        <p:spPr>
          <a:xfrm>
            <a:off x="946441" y="4861440"/>
            <a:ext cx="5205960" cy="4605120"/>
          </a:xfrm>
          <a:prstGeom prst="rect">
            <a:avLst/>
          </a:prstGeom>
        </p:spPr>
        <p:txBody>
          <a:bodyPr lIns="99000" tIns="49680" rIns="99000" bIns="49680"/>
          <a:lstStyle/>
          <a:p>
            <a:pPr marL="360" indent="0">
              <a:lnSpc>
                <a:spcPct val="100000"/>
              </a:lnSpc>
              <a:buClr>
                <a:srgbClr val="000000"/>
              </a:buClr>
              <a:buFont typeface="Arial"/>
              <a:buNone/>
            </a:pPr>
            <a:endParaRPr lang="de-DE" sz="4400" i="1" u="none" strike="noStrike" spc="-1" dirty="0">
              <a:solidFill>
                <a:srgbClr val="000000"/>
              </a:solidFill>
              <a:uFill>
                <a:solidFill>
                  <a:srgbClr val="FFFFFF"/>
                </a:solidFill>
              </a:uFill>
              <a:latin typeface="+mn-lt"/>
            </a:endParaRPr>
          </a:p>
        </p:txBody>
      </p:sp>
    </p:spTree>
    <p:extLst>
      <p:ext uri="{BB962C8B-B14F-4D97-AF65-F5344CB8AC3E}">
        <p14:creationId xmlns:p14="http://schemas.microsoft.com/office/powerpoint/2010/main" val="150039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18</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18</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Wenn</a:t>
            </a:r>
            <a:r>
              <a:rPr lang="de-DE" baseline="0" dirty="0"/>
              <a:t> wir uns mit Handlungsmöglichkeiten/Alternativen  beschäftigen, müssen wir überlegen, WER handeln kann.</a:t>
            </a:r>
          </a:p>
          <a:p>
            <a:pPr marL="0" marR="0" indent="0" algn="l" defTabSz="914400" rtl="0" eaLnBrk="0" fontAlgn="base" latinLnBrk="0" hangingPunct="0">
              <a:lnSpc>
                <a:spcPct val="100000"/>
              </a:lnSpc>
              <a:spcBef>
                <a:spcPct val="30000"/>
              </a:spcBef>
              <a:spcAft>
                <a:spcPct val="0"/>
              </a:spcAft>
              <a:buClrTx/>
              <a:buSzTx/>
              <a:buFontTx/>
              <a:buNone/>
              <a:tabLst/>
              <a:defRPr/>
            </a:pPr>
            <a:r>
              <a:rPr lang="de-DE" i="0" baseline="0" dirty="0"/>
              <a:t>Frage an Studierende:</a:t>
            </a:r>
          </a:p>
          <a:p>
            <a:pPr marL="0" marR="0" indent="0" algn="l" defTabSz="914400" rtl="0" eaLnBrk="0" fontAlgn="base" latinLnBrk="0" hangingPunct="0">
              <a:lnSpc>
                <a:spcPct val="100000"/>
              </a:lnSpc>
              <a:spcBef>
                <a:spcPct val="30000"/>
              </a:spcBef>
              <a:spcAft>
                <a:spcPct val="0"/>
              </a:spcAft>
              <a:buClrTx/>
              <a:buSzTx/>
              <a:buFontTx/>
              <a:buNone/>
              <a:tabLst/>
              <a:defRPr/>
            </a:pPr>
            <a:r>
              <a:rPr lang="de-DE" i="0" baseline="0" dirty="0"/>
              <a:t>Wen sehen Sie als einflussreiche Akteure entlang der textilen Kette, die etwas an den Arbeitsbedingungen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i="0" baseline="0" dirty="0"/>
              <a:t>und der Durchsetzbarkeit des Arbeitsrechts ändern könnte?</a:t>
            </a:r>
          </a:p>
          <a:p>
            <a:pPr marL="0" marR="0" indent="0" algn="l" defTabSz="914400" rtl="0" eaLnBrk="0" fontAlgn="base" latinLnBrk="0" hangingPunct="0">
              <a:lnSpc>
                <a:spcPct val="100000"/>
              </a:lnSpc>
              <a:spcBef>
                <a:spcPct val="30000"/>
              </a:spcBef>
              <a:spcAft>
                <a:spcPct val="0"/>
              </a:spcAft>
              <a:buClrTx/>
              <a:buSzTx/>
              <a:buFontTx/>
              <a:buNone/>
              <a:tabLst/>
              <a:defRPr/>
            </a:pPr>
            <a:r>
              <a:rPr lang="de-DE" i="1" baseline="0" dirty="0">
                <a:sym typeface="Wingdings" pitchFamily="2" charset="2"/>
              </a:rPr>
              <a:t>Erst sammeln und dann nächste Folie zeigen</a:t>
            </a:r>
            <a:endParaRPr lang="de-DE" i="0" baseline="0" dirty="0">
              <a:sym typeface="Wingdings" pitchFamily="2" charset="2"/>
            </a:endParaRPr>
          </a:p>
        </p:txBody>
      </p:sp>
    </p:spTree>
    <p:extLst>
      <p:ext uri="{BB962C8B-B14F-4D97-AF65-F5344CB8AC3E}">
        <p14:creationId xmlns:p14="http://schemas.microsoft.com/office/powerpoint/2010/main" val="117135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2E123C9-F0E9-4F2F-A21E-B4595359C74D}"/>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CA92302-A7CA-468A-9B4E-5F29DD3F645B}" type="slidenum">
              <a:rPr lang="de-DE" altLang="de-DE" sz="1200" smtClean="0">
                <a:solidFill>
                  <a:srgbClr val="000000"/>
                </a:solidFill>
              </a:rPr>
              <a:pPr/>
              <a:t>19</a:t>
            </a:fld>
            <a:endParaRPr lang="de-DE" altLang="de-DE" sz="1200">
              <a:solidFill>
                <a:srgbClr val="000000"/>
              </a:solidFill>
            </a:endParaRPr>
          </a:p>
        </p:txBody>
      </p:sp>
      <p:sp>
        <p:nvSpPr>
          <p:cNvPr id="94211" name="Rectangle 1">
            <a:extLst>
              <a:ext uri="{FF2B5EF4-FFF2-40B4-BE49-F238E27FC236}">
                <a16:creationId xmlns:a16="http://schemas.microsoft.com/office/drawing/2014/main" id="{7B720528-362F-4B2C-923B-0BBDE0F0B174}"/>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Text Box 2">
            <a:extLst>
              <a:ext uri="{FF2B5EF4-FFF2-40B4-BE49-F238E27FC236}">
                <a16:creationId xmlns:a16="http://schemas.microsoft.com/office/drawing/2014/main" id="{C7744CAF-6253-42E4-BFD1-0AA0C44A0653}"/>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FF0000"/>
                </a:solidFill>
                <a:latin typeface="Arial" panose="020B0604020202020204" pitchFamily="34" charset="0"/>
              </a:rPr>
              <a:t>Alle vier Akteursgruppen können an den Arbeitsbedingungen in der textilen Gruppen etwas ändern / Einfluss nehmen. Sie sind auf allen Stufen der textilen Kette aktiv. Alle vier Akteursgruppen gibt es sowohl in den Produktionsländern als auch in den Importländern.</a:t>
            </a:r>
          </a:p>
          <a:p>
            <a:pPr eaLnBrk="1" hangingPunct="1">
              <a:spcBef>
                <a:spcPts val="450"/>
              </a:spcBef>
              <a:buSzPct val="100000"/>
            </a:pPr>
            <a:endParaRPr lang="de-DE" altLang="de-DE" sz="1200">
              <a:solidFill>
                <a:srgbClr val="FF0000"/>
              </a:solidFill>
              <a:latin typeface="Arial" panose="020B0604020202020204" pitchFamily="34" charset="0"/>
            </a:endParaRPr>
          </a:p>
        </p:txBody>
      </p:sp>
      <p:sp>
        <p:nvSpPr>
          <p:cNvPr id="94213" name="Text Box 3">
            <a:extLst>
              <a:ext uri="{FF2B5EF4-FFF2-40B4-BE49-F238E27FC236}">
                <a16:creationId xmlns:a16="http://schemas.microsoft.com/office/drawing/2014/main" id="{0E697906-8DBC-4B0C-BE2B-C68688311765}"/>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8240E36A-5914-4E65-82F4-A6730075DC22}" type="slidenum">
              <a:rPr lang="de-DE" altLang="de-DE" sz="1200">
                <a:solidFill>
                  <a:srgbClr val="003366"/>
                </a:solidFill>
              </a:rPr>
              <a:pPr algn="r" eaLnBrk="1" hangingPunct="1">
                <a:buSzPct val="100000"/>
              </a:pPr>
              <a:t>19</a:t>
            </a:fld>
            <a:endParaRPr lang="de-DE" altLang="de-DE" sz="1200">
              <a:solidFill>
                <a:srgbClr val="003366"/>
              </a:solidFill>
            </a:endParaRPr>
          </a:p>
        </p:txBody>
      </p:sp>
      <p:sp>
        <p:nvSpPr>
          <p:cNvPr id="92166" name="Notizenplatzhalter 1">
            <a:extLst>
              <a:ext uri="{FF2B5EF4-FFF2-40B4-BE49-F238E27FC236}">
                <a16:creationId xmlns:a16="http://schemas.microsoft.com/office/drawing/2014/main" id="{52D61CEB-5802-464B-8E04-08517B54C2D1}"/>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de-DE" altLang="de-DE"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1">
            <a:extLst>
              <a:ext uri="{FF2B5EF4-FFF2-40B4-BE49-F238E27FC236}">
                <a16:creationId xmlns:a16="http://schemas.microsoft.com/office/drawing/2014/main" id="{F2A82329-D45F-49A1-BA55-0C5A0316073C}"/>
              </a:ext>
            </a:extLst>
          </p:cNvPr>
          <p:cNvSpPr>
            <a:spLocks noGrp="1" noChangeArrowheads="1"/>
          </p:cNvSpPr>
          <p:nvPr>
            <p:ph type="sldNum" sz="quarter"/>
          </p:nvPr>
        </p:nvSpPr>
        <p:spPr>
          <a:noFill/>
        </p:spPr>
        <p:txBody>
          <a:bodyPr/>
          <a:lstStyle>
            <a:lvl1pPr marL="215900" indent="-21590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1pPr>
            <a:lvl2pPr marL="685800" indent="-263525"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2pPr>
            <a:lvl3pPr marL="105410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3pPr>
            <a:lvl4pPr marL="1476375"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4pPr>
            <a:lvl5pPr marL="189865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5pPr>
            <a:lvl6pPr marL="23558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6pPr>
            <a:lvl7pPr marL="28130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7pPr>
            <a:lvl8pPr marL="32702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8pPr>
            <a:lvl9pPr marL="37274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CF142847-4335-47DC-9254-F818A4F030BC}" type="slidenum">
              <a:rPr lang="de-DE" altLang="de-DE" smtClean="0">
                <a:ea typeface="Microsoft YaHei" panose="020B0503020204020204" pitchFamily="34" charset="-122"/>
              </a:rPr>
              <a:pPr>
                <a:spcBef>
                  <a:spcPct val="0"/>
                </a:spcBef>
                <a:buClrTx/>
                <a:buSzTx/>
                <a:buFontTx/>
                <a:buNone/>
              </a:pPr>
              <a:t>2</a:t>
            </a:fld>
            <a:endParaRPr lang="de-DE" altLang="de-DE">
              <a:ea typeface="Microsoft YaHei" panose="020B0503020204020204" pitchFamily="34" charset="-122"/>
            </a:endParaRPr>
          </a:p>
        </p:txBody>
      </p:sp>
      <p:sp>
        <p:nvSpPr>
          <p:cNvPr id="10243" name="Rectangle 1">
            <a:extLst>
              <a:ext uri="{FF2B5EF4-FFF2-40B4-BE49-F238E27FC236}">
                <a16:creationId xmlns:a16="http://schemas.microsoft.com/office/drawing/2014/main" id="{5C570E28-BED9-4C8A-98E4-22A699C98B1E}"/>
              </a:ext>
            </a:extLst>
          </p:cNvPr>
          <p:cNvSpPr>
            <a:spLocks noGrp="1" noRot="1" noChangeAspect="1" noChangeArrowheads="1" noTextEdit="1"/>
          </p:cNvSpPr>
          <p:nvPr>
            <p:ph type="sldImg"/>
          </p:nvPr>
        </p:nvSpPr>
        <p:spPr>
          <a:xfrm>
            <a:off x="1144588" y="695325"/>
            <a:ext cx="4568825" cy="3427413"/>
          </a:xfrm>
          <a:solidFill>
            <a:srgbClr val="FFFFFF"/>
          </a:solidFill>
        </p:spPr>
      </p:sp>
      <p:sp>
        <p:nvSpPr>
          <p:cNvPr id="17412" name="Rectangle 2">
            <a:extLst>
              <a:ext uri="{FF2B5EF4-FFF2-40B4-BE49-F238E27FC236}">
                <a16:creationId xmlns:a16="http://schemas.microsoft.com/office/drawing/2014/main" id="{D5133509-33CA-42FA-91B6-00812F7D9B10}"/>
              </a:ext>
            </a:extLst>
          </p:cNvPr>
          <p:cNvSpPr>
            <a:spLocks noGrp="1" noChangeArrowheads="1"/>
          </p:cNvSpPr>
          <p:nvPr>
            <p:ph type="body" idx="1"/>
          </p:nvPr>
        </p:nvSpPr>
        <p:spPr>
          <a:xfrm>
            <a:off x="685800" y="4343400"/>
            <a:ext cx="5486400" cy="4114800"/>
          </a:xfrm>
          <a:extLst>
            <a:ext uri="{909E8E84-426E-40dd-AFC4-6F175D3DCCD1}"/>
            <a:ext uri="{91240B29-F687-4f45-9708-019B960494DF}"/>
          </a:extLst>
        </p:spPr>
        <p:txBody>
          <a:bodyPr wrap="none" lIns="80163" tIns="40081" rIns="80163" bIns="40081" anchor="ctr"/>
          <a:lstStyle/>
          <a:p>
            <a:pPr defTabSz="914400">
              <a:buClrTx/>
              <a:buSzTx/>
              <a:buFontTx/>
              <a:buNone/>
              <a:defRPr/>
            </a:pPr>
            <a:r>
              <a:rPr lang="de-DE" dirty="0">
                <a:cs typeface="+mn-cs"/>
              </a:rPr>
              <a:t>Unsere </a:t>
            </a:r>
            <a:r>
              <a:rPr lang="de-DE" dirty="0" err="1">
                <a:cs typeface="+mn-cs"/>
              </a:rPr>
              <a:t>Partner_innen</a:t>
            </a:r>
            <a:r>
              <a:rPr lang="de-DE" dirty="0">
                <a:cs typeface="+mn-cs"/>
              </a:rPr>
              <a:t> sind </a:t>
            </a:r>
            <a:r>
              <a:rPr lang="de-DE" dirty="0" err="1">
                <a:cs typeface="+mn-cs"/>
              </a:rPr>
              <a:t>basisnah</a:t>
            </a:r>
            <a:r>
              <a:rPr lang="de-DE" dirty="0">
                <a:cs typeface="+mn-cs"/>
              </a:rPr>
              <a:t>, sprich vor Ort und setzen sich größtenteils</a:t>
            </a:r>
          </a:p>
          <a:p>
            <a:pPr defTabSz="914400">
              <a:buClrTx/>
              <a:buSzTx/>
              <a:buFontTx/>
              <a:buNone/>
              <a:defRPr/>
            </a:pPr>
            <a:r>
              <a:rPr lang="de-DE" dirty="0">
                <a:cs typeface="+mn-cs"/>
              </a:rPr>
              <a:t>aus ehemaligen </a:t>
            </a:r>
            <a:r>
              <a:rPr lang="de-DE" dirty="0" err="1">
                <a:cs typeface="+mn-cs"/>
              </a:rPr>
              <a:t>Arbeiter_innen</a:t>
            </a:r>
            <a:r>
              <a:rPr lang="de-DE" dirty="0">
                <a:cs typeface="+mn-cs"/>
              </a:rPr>
              <a:t> zusammen.</a:t>
            </a:r>
          </a:p>
          <a:p>
            <a:pPr defTabSz="914400">
              <a:buClrTx/>
              <a:buSzTx/>
              <a:buFontTx/>
              <a:buNone/>
              <a:defRPr/>
            </a:pPr>
            <a:r>
              <a:rPr lang="de-DE" dirty="0">
                <a:cs typeface="+mn-cs"/>
              </a:rPr>
              <a:t>Dadurch sind sie mit den Problemen und Bedürfnissen der </a:t>
            </a:r>
            <a:r>
              <a:rPr lang="de-DE" dirty="0" err="1">
                <a:cs typeface="+mn-cs"/>
              </a:rPr>
              <a:t>Arbeiter_innen</a:t>
            </a:r>
            <a:r>
              <a:rPr lang="de-DE" dirty="0">
                <a:cs typeface="+mn-cs"/>
              </a:rPr>
              <a:t> besonders </a:t>
            </a:r>
            <a:r>
              <a:rPr lang="de-DE" dirty="0"/>
              <a:t>vertraut.</a:t>
            </a:r>
          </a:p>
          <a:p>
            <a:pPr defTabSz="914400">
              <a:buClrTx/>
              <a:buSzTx/>
              <a:buFontTx/>
              <a:buNone/>
              <a:defRPr/>
            </a:pPr>
            <a:r>
              <a:rPr lang="de-DE" dirty="0"/>
              <a:t>Sie </a:t>
            </a:r>
            <a:r>
              <a:rPr lang="de-DE" dirty="0">
                <a:cs typeface="+mn-cs"/>
              </a:rPr>
              <a:t>entwickeln ihre Projektideen selbstständig, arbeiten transparent, rechnen nachvollziehbar ab</a:t>
            </a:r>
          </a:p>
          <a:p>
            <a:pPr defTabSz="914400">
              <a:buClrTx/>
              <a:buSzTx/>
              <a:buFontTx/>
              <a:buNone/>
              <a:defRPr/>
            </a:pPr>
            <a:r>
              <a:rPr lang="de-DE" dirty="0">
                <a:cs typeface="+mn-cs"/>
              </a:rPr>
              <a:t>und statten Produktionsstätten regelmäßige Besuche ab.</a:t>
            </a:r>
          </a:p>
          <a:p>
            <a:pPr>
              <a:defRPr/>
            </a:pPr>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E17FE69-0750-48BA-963D-45B50CF5E80E}"/>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A54FC0B2-B263-4C75-970B-7B09A046C8FC}" type="slidenum">
              <a:rPr lang="de-DE" altLang="de-DE" sz="1200" smtClean="0">
                <a:solidFill>
                  <a:srgbClr val="000000"/>
                </a:solidFill>
              </a:rPr>
              <a:pPr/>
              <a:t>20</a:t>
            </a:fld>
            <a:endParaRPr lang="de-DE" altLang="de-DE" sz="1200">
              <a:solidFill>
                <a:srgbClr val="000000"/>
              </a:solidFill>
            </a:endParaRPr>
          </a:p>
        </p:txBody>
      </p:sp>
      <p:sp>
        <p:nvSpPr>
          <p:cNvPr id="96259" name="Rectangle 1">
            <a:extLst>
              <a:ext uri="{FF2B5EF4-FFF2-40B4-BE49-F238E27FC236}">
                <a16:creationId xmlns:a16="http://schemas.microsoft.com/office/drawing/2014/main" id="{684C6FFE-8628-4DF3-B4D6-398BE1C01BA6}"/>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a:extLst>
              <a:ext uri="{FF2B5EF4-FFF2-40B4-BE49-F238E27FC236}">
                <a16:creationId xmlns:a16="http://schemas.microsoft.com/office/drawing/2014/main" id="{8851B25F-06D3-40E7-92E1-B610184BBE8A}"/>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96261" name="Text Box 3">
            <a:extLst>
              <a:ext uri="{FF2B5EF4-FFF2-40B4-BE49-F238E27FC236}">
                <a16:creationId xmlns:a16="http://schemas.microsoft.com/office/drawing/2014/main" id="{7E8FE04A-150C-4C37-98CE-C731F298D34E}"/>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77951132-7B11-4628-A4D1-287D28FC28F0}" type="slidenum">
              <a:rPr lang="de-DE" altLang="de-DE" sz="1200">
                <a:solidFill>
                  <a:srgbClr val="003366"/>
                </a:solidFill>
              </a:rPr>
              <a:pPr algn="r" eaLnBrk="1" hangingPunct="1">
                <a:buSzPct val="100000"/>
              </a:pPr>
              <a:t>20</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de-DE" altLang="de-DE" dirty="0">
                <a:latin typeface="Times New Roman" panose="02020603050405020304" pitchFamily="18" charset="0"/>
              </a:rPr>
              <a:t>Unternehmen haben als Einkäufer eine wichtige Position. Sie haben die Macht, die</a:t>
            </a:r>
          </a:p>
          <a:p>
            <a:pPr>
              <a:defRPr/>
            </a:pPr>
            <a:r>
              <a:rPr lang="de-DE" altLang="de-DE" dirty="0">
                <a:latin typeface="Times New Roman" panose="02020603050405020304" pitchFamily="18" charset="0"/>
              </a:rPr>
              <a:t>Bedingungen in den Fabriken zu ändern. Das zeigen Beispiele von Unternehmen,</a:t>
            </a:r>
          </a:p>
          <a:p>
            <a:pPr>
              <a:defRPr/>
            </a:pPr>
            <a:r>
              <a:rPr lang="de-DE" altLang="de-DE" dirty="0">
                <a:latin typeface="Times New Roman" panose="02020603050405020304" pitchFamily="18" charset="0"/>
              </a:rPr>
              <a:t>die diese Verantwortung für die Arbeitsbedingungen bei ihren Zulieferern bereits übernehmen.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veränderte Einkaufspraktiken:</a:t>
            </a:r>
          </a:p>
          <a:p>
            <a:pPr>
              <a:defRPr/>
            </a:pPr>
            <a:r>
              <a:rPr lang="de-DE" altLang="de-DE" dirty="0">
                <a:latin typeface="Times New Roman" panose="02020603050405020304" pitchFamily="18" charset="0"/>
              </a:rPr>
              <a:t>Einkaufspolitik anpassen - angemessene Lieferzeiten, faire Preise, die</a:t>
            </a:r>
          </a:p>
          <a:p>
            <a:pPr>
              <a:defRPr/>
            </a:pPr>
            <a:r>
              <a:rPr lang="de-DE" altLang="de-DE" dirty="0">
                <a:latin typeface="Times New Roman" panose="02020603050405020304" pitchFamily="18" charset="0"/>
              </a:rPr>
              <a:t>Existenzlöhne ermöglichen, lange Lieferbeziehungen,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soziale Verantwortung wahrnehmen:</a:t>
            </a:r>
          </a:p>
          <a:p>
            <a:pPr>
              <a:defRPr/>
            </a:pPr>
            <a:r>
              <a:rPr lang="de-DE" altLang="de-DE" dirty="0">
                <a:latin typeface="Times New Roman" panose="02020603050405020304" pitchFamily="18" charset="0"/>
              </a:rPr>
              <a:t>Soziale Verantwortung = wirtschaftliches Handeln sozial verantwortlich gestalten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verbindlichen Verhaltenskodex umsetzen:</a:t>
            </a:r>
          </a:p>
          <a:p>
            <a:pPr>
              <a:defRPr/>
            </a:pPr>
            <a:r>
              <a:rPr lang="de-DE" altLang="de-DE" dirty="0">
                <a:latin typeface="Times New Roman" panose="02020603050405020304" pitchFamily="18" charset="0"/>
              </a:rPr>
              <a:t>Eigene Kodizes ernst nehmen und effektive Maßnahmen zur Umsetzung</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cs typeface="Calibri" panose="020F0502020204030204" pitchFamily="34" charset="0"/>
              </a:rPr>
              <a:t>Zu u</a:t>
            </a:r>
            <a:r>
              <a:rPr lang="de-DE" altLang="de-DE" i="1" dirty="0">
                <a:solidFill>
                  <a:srgbClr val="003366"/>
                </a:solidFill>
                <a:latin typeface="Calibri" panose="020F0502020204030204" pitchFamily="34" charset="0"/>
                <a:cs typeface="Calibri" panose="020F0502020204030204" pitchFamily="34" charset="0"/>
              </a:rPr>
              <a:t>nabhängige, externe Kontrollen durch Multi-Stakeholder-Initiativen</a:t>
            </a:r>
            <a:r>
              <a:rPr lang="de-DE" altLang="de-DE" i="1" dirty="0">
                <a:latin typeface="Times New Roman" panose="02020603050405020304" pitchFamily="18" charset="0"/>
              </a:rPr>
              <a:t>:</a:t>
            </a:r>
          </a:p>
          <a:p>
            <a:pPr>
              <a:defRPr/>
            </a:pPr>
            <a:r>
              <a:rPr lang="de-DE" altLang="de-DE" dirty="0">
                <a:latin typeface="Times New Roman" panose="02020603050405020304" pitchFamily="18" charset="0"/>
              </a:rPr>
              <a:t>Nicht nur rein kommerzielle Audits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7DF38E1-A8AB-4AD9-A6E4-04A3A3F7BDEA}"/>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57021B7-5438-4C08-BB3E-6BCCDFA41758}" type="slidenum">
              <a:rPr lang="de-DE" altLang="de-DE" sz="1200" smtClean="0">
                <a:solidFill>
                  <a:srgbClr val="000000"/>
                </a:solidFill>
              </a:rPr>
              <a:pPr/>
              <a:t>21</a:t>
            </a:fld>
            <a:endParaRPr lang="de-DE" altLang="de-DE" sz="1200">
              <a:solidFill>
                <a:srgbClr val="000000"/>
              </a:solidFill>
            </a:endParaRPr>
          </a:p>
        </p:txBody>
      </p:sp>
      <p:sp>
        <p:nvSpPr>
          <p:cNvPr id="98307" name="Rectangle 1">
            <a:extLst>
              <a:ext uri="{FF2B5EF4-FFF2-40B4-BE49-F238E27FC236}">
                <a16:creationId xmlns:a16="http://schemas.microsoft.com/office/drawing/2014/main" id="{A611E961-1F1D-4C6D-9E82-A30D17AF800F}"/>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Text Box 2">
            <a:extLst>
              <a:ext uri="{FF2B5EF4-FFF2-40B4-BE49-F238E27FC236}">
                <a16:creationId xmlns:a16="http://schemas.microsoft.com/office/drawing/2014/main" id="{C31DA41A-6C88-4333-99D3-E56785CC2699}"/>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98309" name="Text Box 3">
            <a:extLst>
              <a:ext uri="{FF2B5EF4-FFF2-40B4-BE49-F238E27FC236}">
                <a16:creationId xmlns:a16="http://schemas.microsoft.com/office/drawing/2014/main" id="{BA2A034E-3E1D-4BCC-A4E3-05DD93F47D5B}"/>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83C6E3C5-AFF9-4AAD-95D9-1F810E656F3D}" type="slidenum">
              <a:rPr lang="de-DE" altLang="de-DE" sz="1200">
                <a:solidFill>
                  <a:srgbClr val="003366"/>
                </a:solidFill>
              </a:rPr>
              <a:pPr algn="r" eaLnBrk="1" hangingPunct="1">
                <a:buSzPct val="100000"/>
              </a:pPr>
              <a:t>21</a:t>
            </a:fld>
            <a:endParaRPr lang="de-DE" altLang="de-DE" sz="1200">
              <a:solidFill>
                <a:srgbClr val="003366"/>
              </a:solidFill>
            </a:endParaRPr>
          </a:p>
        </p:txBody>
      </p:sp>
      <p:sp>
        <p:nvSpPr>
          <p:cNvPr id="2" name="Notizenplatzhalter 1">
            <a:extLst>
              <a:ext uri="{FF2B5EF4-FFF2-40B4-BE49-F238E27FC236}">
                <a16:creationId xmlns:a16="http://schemas.microsoft.com/office/drawing/2014/main" id="{4CCF4200-5A8E-4197-9198-5D9664914475}"/>
              </a:ext>
            </a:extLst>
          </p:cNvPr>
          <p:cNvSpPr>
            <a:spLocks noGrp="1"/>
          </p:cNvSpPr>
          <p:nvPr>
            <p:ph type="body" idx="1"/>
          </p:nvPr>
        </p:nvSpPr>
        <p:spPr/>
        <p:txBody>
          <a:bodyPr/>
          <a:lstStyle/>
          <a:p>
            <a:r>
              <a:rPr kumimoji="1" lang="de-DE" sz="1200" kern="1200" dirty="0">
                <a:solidFill>
                  <a:schemeClr val="tx1"/>
                </a:solidFill>
                <a:latin typeface="Arial" panose="020B0604020202020204" pitchFamily="34" charset="0"/>
                <a:ea typeface="+mn-ea"/>
                <a:cs typeface="+mn-cs"/>
              </a:rPr>
              <a:t>Wir fordern: gesetzliche Sorgfaltspflicht und Unternehmenshaftung</a:t>
            </a:r>
          </a:p>
          <a:p>
            <a:r>
              <a:rPr kumimoji="1" lang="de-DE" sz="1200" kern="1200" dirty="0">
                <a:solidFill>
                  <a:schemeClr val="tx1"/>
                </a:solidFill>
                <a:latin typeface="Arial" panose="020B0604020202020204" pitchFamily="34" charset="0"/>
                <a:ea typeface="+mn-ea"/>
                <a:cs typeface="+mn-cs"/>
              </a:rPr>
              <a:t>bei Verletzung dieser Pflicht</a:t>
            </a:r>
          </a:p>
          <a:p>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Gesetzliche und verbindliche Vorgaben, dass deutsche/europäische Unternehmen</a:t>
            </a:r>
            <a:endParaRPr kumimoji="1" lang="de-DE" sz="1200" kern="1200" baseline="0" dirty="0">
              <a:solidFill>
                <a:schemeClr val="tx1"/>
              </a:solidFill>
              <a:latin typeface="Arial" panose="020B0604020202020204" pitchFamily="34" charset="0"/>
              <a:ea typeface="+mn-ea"/>
              <a:cs typeface="+mn-cs"/>
            </a:endParaRP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auf die Einhaltung von Sozialstandards in ihrer gesamten Lieferkette achten müssen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(Unternehmen sind verpflichtet, selbst aktiv zu werden und dafür zu sorgen, dass ihre</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Lieferanten Gesetze einhalten (siehe UN-Leitprinzipien für Wirtschaft und Menschenrechte)).</a:t>
            </a:r>
            <a:endParaRPr kumimoji="1" lang="de-DE" sz="1200" kern="1200" baseline="0" dirty="0">
              <a:solidFill>
                <a:schemeClr val="tx1"/>
              </a:solidFill>
              <a:latin typeface="Arial" panose="020B0604020202020204" pitchFamily="34" charset="0"/>
              <a:ea typeface="+mn-ea"/>
              <a:cs typeface="+mn-cs"/>
            </a:endParaRPr>
          </a:p>
          <a:p>
            <a:pPr marL="0" lvl="0" indent="0">
              <a:buNone/>
            </a:pPr>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Verletzungen vom Menschenrechten müssen geahndet werden können.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Wenn es diese Haftung gäbe, würden</a:t>
            </a:r>
            <a:r>
              <a:rPr kumimoji="1" lang="de-DE" sz="1200" kern="1200" baseline="0" dirty="0">
                <a:solidFill>
                  <a:schemeClr val="tx1"/>
                </a:solidFill>
                <a:latin typeface="Arial" panose="020B0604020202020204" pitchFamily="34" charset="0"/>
                <a:ea typeface="+mn-ea"/>
                <a:cs typeface="+mn-cs"/>
              </a:rPr>
              <a:t> </a:t>
            </a:r>
            <a:r>
              <a:rPr kumimoji="1" lang="de-DE" sz="1200" kern="1200" dirty="0">
                <a:solidFill>
                  <a:schemeClr val="tx1"/>
                </a:solidFill>
                <a:latin typeface="Arial" panose="020B0604020202020204" pitchFamily="34" charset="0"/>
                <a:ea typeface="+mn-ea"/>
                <a:cs typeface="+mn-cs"/>
              </a:rPr>
              <a:t>Unternehmen mehr vorbeugen.</a:t>
            </a:r>
          </a:p>
          <a:p>
            <a:pPr lvl="0"/>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Wiedergutmachung und Entschädigung von Opfern</a:t>
            </a:r>
            <a:r>
              <a:rPr kumimoji="1" lang="de-DE" sz="1200" kern="1200" baseline="0" dirty="0">
                <a:solidFill>
                  <a:schemeClr val="tx1"/>
                </a:solidFill>
                <a:latin typeface="Arial" panose="020B0604020202020204" pitchFamily="34" charset="0"/>
                <a:ea typeface="+mn-ea"/>
                <a:cs typeface="+mn-cs"/>
              </a:rPr>
              <a:t> = </a:t>
            </a:r>
            <a:r>
              <a:rPr kumimoji="1" lang="de-DE" sz="1200" kern="1200" dirty="0">
                <a:solidFill>
                  <a:schemeClr val="tx1"/>
                </a:solidFill>
                <a:latin typeface="Arial" panose="020B0604020202020204" pitchFamily="34" charset="0"/>
                <a:ea typeface="+mn-ea"/>
                <a:cs typeface="+mn-cs"/>
              </a:rPr>
              <a:t>Zugang zu Gerichten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in der EU für Arbeiterinnen, um europäische Unternehmen verklagen zu können.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Dabei: Zulassung von Sammelklagen (bisher nach deutschem. Recht nicht möglich)</a:t>
            </a:r>
          </a:p>
          <a:p>
            <a:pPr lvl="0"/>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Transparenz herstellen durch Offenlegungs- und Berichtpflichten z.B.</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verbindliche Nachhaltigkeitsberichte</a:t>
            </a:r>
          </a:p>
          <a:p>
            <a:pPr lvl="0"/>
            <a:endParaRPr kumimoji="1" lang="de-DE" sz="1200" kern="120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Handelsbeziehungen von DE regelt die EU: Forderung: Die Menschenrechtsklauseln</a:t>
            </a:r>
          </a:p>
          <a:p>
            <a:pPr mar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in Handelsabkommen müssen verbindlichen Charakter haben, also z.B. Sanktionen/Aussetzung</a:t>
            </a:r>
          </a:p>
          <a:p>
            <a:pPr mar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von Handelspräferenzen bei Missachtung nach sich ziehen.</a:t>
            </a:r>
          </a:p>
          <a:p>
            <a:endParaRPr kumimoji="1" lang="de-DE" sz="1200" kern="1200" dirty="0">
              <a:solidFill>
                <a:schemeClr val="tx1"/>
              </a:solidFill>
              <a:latin typeface="Arial" panose="020B0604020202020204" pitchFamily="34" charset="0"/>
              <a:ea typeface="+mn-ea"/>
              <a:cs typeface="+mn-cs"/>
            </a:endParaRPr>
          </a:p>
          <a:p>
            <a:pPr marL="0" indent="0">
              <a:buFontTx/>
              <a:buNone/>
            </a:pPr>
            <a:r>
              <a:rPr kumimoji="1" lang="de-DE" sz="1200" kern="1200" baseline="0" dirty="0">
                <a:solidFill>
                  <a:schemeClr val="tx1"/>
                </a:solidFill>
                <a:latin typeface="Arial" panose="020B0604020202020204" pitchFamily="34" charset="0"/>
                <a:ea typeface="+mn-ea"/>
                <a:cs typeface="+mn-cs"/>
              </a:rPr>
              <a:t>Fazit:</a:t>
            </a:r>
          </a:p>
          <a:p>
            <a:pPr marL="171450" indent="-171450">
              <a:buFont typeface="Arial" panose="020B0604020202020204" pitchFamily="34" charset="0"/>
              <a:buChar char="•"/>
            </a:pPr>
            <a:r>
              <a:rPr kumimoji="1" lang="de-DE" sz="1200" i="1" kern="1200" baseline="0" dirty="0">
                <a:solidFill>
                  <a:schemeClr val="tx1"/>
                </a:solidFill>
                <a:latin typeface="Arial" panose="020B0604020202020204" pitchFamily="34" charset="0"/>
                <a:ea typeface="+mn-ea"/>
                <a:cs typeface="+mn-cs"/>
                <a:sym typeface="Wingdings" pitchFamily="2" charset="2"/>
              </a:rPr>
              <a:t>R</a:t>
            </a:r>
            <a:r>
              <a:rPr kumimoji="1" lang="de-DE" sz="1200" i="1" kern="1200" dirty="0">
                <a:solidFill>
                  <a:schemeClr val="tx1"/>
                </a:solidFill>
                <a:latin typeface="Arial" panose="020B0604020202020204" pitchFamily="34" charset="0"/>
                <a:ea typeface="+mn-ea"/>
                <a:cs typeface="+mn-cs"/>
              </a:rPr>
              <a:t>egierungen in DE  und der EU haben über Außenhandelspolitik Einfluss</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auf Arbeitsbedingungen in Produktionsländern;</a:t>
            </a:r>
          </a:p>
          <a:p>
            <a:pPr marL="171450" indent="-171450">
              <a:buFont typeface="Arial" panose="020B0604020202020204" pitchFamily="34" charset="0"/>
              <a:buChar char="•"/>
            </a:pPr>
            <a:r>
              <a:rPr kumimoji="1" lang="de-DE" sz="1200" i="1" kern="1200" dirty="0">
                <a:solidFill>
                  <a:schemeClr val="tx1"/>
                </a:solidFill>
                <a:latin typeface="Arial" panose="020B0604020202020204" pitchFamily="34" charset="0"/>
                <a:ea typeface="+mn-ea"/>
                <a:cs typeface="+mn-cs"/>
              </a:rPr>
              <a:t>sie hätten auch die Möglichkeit Gesetze zur Haftbarmachung von Unternehmen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für ihre Auslandsaktivitäten zu machen und zur Ermöglichung von Schadensersatzklagen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von Opfern von Arbeitsrechtsverletzungen</a:t>
            </a:r>
          </a:p>
          <a:p>
            <a:pPr marL="171450" indent="-171450">
              <a:buFont typeface="Arial" panose="020B0604020202020204" pitchFamily="34" charset="0"/>
              <a:buChar char="•"/>
            </a:pPr>
            <a:r>
              <a:rPr kumimoji="1" lang="de-DE" sz="1200" i="1" kern="1200" dirty="0">
                <a:solidFill>
                  <a:schemeClr val="tx1"/>
                </a:solidFill>
                <a:latin typeface="Arial" panose="020B0604020202020204" pitchFamily="34" charset="0"/>
                <a:ea typeface="+mn-ea"/>
                <a:cs typeface="+mn-cs"/>
              </a:rPr>
              <a:t>dass es für solche Maßnahmen Spielräume gibt, zeigt z.B. das Engagement von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Entwicklungsminister Müller für das Textilbündnis; unabhängig von den Inhalten des</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Bündnisses wird klar: wenn der politische Wille da ist, kann viel passieren.</a:t>
            </a:r>
          </a:p>
          <a:p>
            <a:pPr>
              <a:buFont typeface="Wingdings"/>
              <a:buNone/>
            </a:pPr>
            <a:endParaRPr kumimoji="1" lang="de-DE" sz="1200" i="1" kern="1200" dirty="0">
              <a:solidFill>
                <a:schemeClr val="tx1"/>
              </a:solidFill>
              <a:latin typeface="Arial" panose="020B0604020202020204" pitchFamily="34" charset="0"/>
              <a:ea typeface="+mn-ea"/>
              <a:cs typeface="+mn-cs"/>
            </a:endParaRPr>
          </a:p>
          <a:p>
            <a:pPr>
              <a:buFont typeface="Wingdings"/>
              <a:buNone/>
            </a:pPr>
            <a:r>
              <a:rPr kumimoji="1" lang="de-DE" sz="1200" i="1" kern="1200" dirty="0">
                <a:solidFill>
                  <a:schemeClr val="tx1"/>
                </a:solidFill>
                <a:latin typeface="Arial" panose="020B0604020202020204" pitchFamily="34" charset="0"/>
                <a:ea typeface="+mn-ea"/>
                <a:cs typeface="+mn-cs"/>
              </a:rPr>
              <a:t>Weitere Infos: Todschick, S. 179-193</a:t>
            </a:r>
            <a:endParaRPr lang="de-DE"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22</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22</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rPr>
              <a:t>NGOs wie z.B. FEMNET</a:t>
            </a:r>
            <a:r>
              <a:rPr kumimoji="1" lang="de-DE" sz="2000" kern="1200" baseline="0" dirty="0">
                <a:solidFill>
                  <a:schemeClr val="tx1"/>
                </a:solidFill>
                <a:latin typeface="Arial" panose="020B0604020202020204" pitchFamily="34" charset="0"/>
                <a:ea typeface="+mn-ea"/>
                <a:cs typeface="+mn-cs"/>
              </a:rPr>
              <a:t> und CCC decken Missstände auf und jeder kann dazu beitragen,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diese zu verbreiten. Es hilft, wenn immer mehr Menschen darüber informiert und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sensibilisiert sind, da somit eine kritische Masse entsteht.</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de-DE" sz="2000" kern="1200" baseline="0" dirty="0">
              <a:solidFill>
                <a:schemeClr val="tx1"/>
              </a:solidFill>
              <a:latin typeface="Arial" panose="020B0604020202020204" pitchFamily="34" charset="0"/>
              <a:ea typeface="+mn-ea"/>
              <a:cs typeface="+mn-cs"/>
            </a:endParaRP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baseline="0" dirty="0">
                <a:solidFill>
                  <a:schemeClr val="tx1"/>
                </a:solidFill>
                <a:latin typeface="Arial" panose="020B0604020202020204" pitchFamily="34" charset="0"/>
                <a:ea typeface="+mn-ea"/>
                <a:cs typeface="+mn-cs"/>
              </a:rPr>
              <a:t>Öffentlicher Druck auf Unternehmen und Politik steigt: z.B. ist die Outdoor-Branche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oder ein Unternehmen wie </a:t>
            </a:r>
            <a:r>
              <a:rPr kumimoji="1" lang="de-DE" sz="2000" kern="1200" baseline="0" dirty="0" err="1">
                <a:solidFill>
                  <a:schemeClr val="tx1"/>
                </a:solidFill>
                <a:latin typeface="Arial" panose="020B0604020202020204" pitchFamily="34" charset="0"/>
                <a:ea typeface="+mn-ea"/>
                <a:cs typeface="+mn-cs"/>
              </a:rPr>
              <a:t>Tschibo</a:t>
            </a:r>
            <a:r>
              <a:rPr kumimoji="1" lang="de-DE" sz="2000" kern="1200" baseline="0" dirty="0">
                <a:solidFill>
                  <a:schemeClr val="tx1"/>
                </a:solidFill>
                <a:latin typeface="Arial" panose="020B0604020202020204" pitchFamily="34" charset="0"/>
                <a:ea typeface="+mn-ea"/>
                <a:cs typeface="+mn-cs"/>
              </a:rPr>
              <a:t> heute recht vorbildlich; Anfang der 2000er Jahre war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dies noch anders; durch den Druck der Öffentlichkeit und </a:t>
            </a:r>
            <a:r>
              <a:rPr kumimoji="1" lang="de-DE" sz="2000" kern="1200" baseline="0" dirty="0" err="1">
                <a:solidFill>
                  <a:schemeClr val="tx1"/>
                </a:solidFill>
                <a:latin typeface="Arial" panose="020B0604020202020204" pitchFamily="34" charset="0"/>
                <a:ea typeface="+mn-ea"/>
                <a:cs typeface="+mn-cs"/>
              </a:rPr>
              <a:t>Verbraucher_innen</a:t>
            </a:r>
            <a:r>
              <a:rPr kumimoji="1" lang="de-DE" sz="2000" kern="1200" baseline="0" dirty="0">
                <a:solidFill>
                  <a:schemeClr val="tx1"/>
                </a:solidFill>
                <a:latin typeface="Arial" panose="020B0604020202020204" pitchFamily="34"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insbesondere Kampagnen der CCC, haben Unternehmen angefangen, aktiv zu werden.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Alle können z.B. an Unternehmen kommunizieren. Beispiel: Öffentlicher Druck auf einzelne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Unternehmen hat dazu beigetragen, dass der Entschädigungsfonds für die Opfer der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Rana-Plaza-Katastrophe (basierend auf freiwilligen Einzahlungen) mit 30 Mio. USD gefüllt wurde.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de-DE" sz="2000" kern="1200" baseline="0" dirty="0">
              <a:solidFill>
                <a:schemeClr val="tx1"/>
              </a:solidFill>
              <a:latin typeface="Arial" panose="020B0604020202020204" pitchFamily="34" charset="0"/>
              <a:ea typeface="+mn-ea"/>
              <a:cs typeface="+mn-cs"/>
            </a:endParaRP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rPr>
              <a:t>Das Angebot passt sich der Nachfrage an, z.B. hat  Nachfrage nach öko-fairen Klamotten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bei der Kaufhauskette (Sinn &amp; Leffers) in der Stadt Bonn zu einem viel höheren Angebot an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öko-fairer Kleidung geführt, als woanders (Köln). In Geschäften nachfragen bewirkt etwas!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sym typeface="Wingdings" pitchFamily="2" charset="2"/>
              </a:rPr>
              <a:t>Partnerorganisationen</a:t>
            </a:r>
            <a:r>
              <a:rPr kumimoji="1" lang="de-DE" sz="2000" kern="1200" baseline="0" dirty="0">
                <a:solidFill>
                  <a:schemeClr val="tx1"/>
                </a:solidFill>
                <a:latin typeface="Arial" panose="020B0604020202020204" pitchFamily="34" charset="0"/>
                <a:ea typeface="+mn-ea"/>
                <a:cs typeface="+mn-cs"/>
                <a:sym typeface="Wingdings" pitchFamily="2" charset="2"/>
              </a:rPr>
              <a:t> von FEMNET/CCC machen bereits wichtige Arbeit vor Ort und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sym typeface="Wingdings" pitchFamily="2" charset="2"/>
              </a:rPr>
              <a:t>stärken dort die Arbeitsrechte. Sie brauchen z.B. finanzielle Unterstützung. Jeder kann z.B.</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err="1">
                <a:solidFill>
                  <a:schemeClr val="tx1"/>
                </a:solidFill>
                <a:latin typeface="Arial" panose="020B0604020202020204" pitchFamily="34" charset="0"/>
                <a:ea typeface="+mn-ea"/>
                <a:cs typeface="+mn-cs"/>
                <a:sym typeface="Wingdings" pitchFamily="2" charset="2"/>
              </a:rPr>
              <a:t>Solifonds</a:t>
            </a:r>
            <a:r>
              <a:rPr kumimoji="1" lang="de-DE" sz="2000" kern="1200" baseline="0" dirty="0">
                <a:solidFill>
                  <a:schemeClr val="tx1"/>
                </a:solidFill>
                <a:latin typeface="Arial" panose="020B0604020202020204" pitchFamily="34" charset="0"/>
                <a:ea typeface="+mn-ea"/>
                <a:cs typeface="+mn-cs"/>
                <a:sym typeface="Wingdings" pitchFamily="2" charset="2"/>
              </a:rPr>
              <a:t> von FEMNET unterstützen.</a:t>
            </a:r>
            <a:endParaRPr kumimoji="1" lang="de-DE" sz="2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065015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23</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23</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buFont typeface="Arial" panose="020B0604020202020204" pitchFamily="34" charset="0"/>
              <a:buChar char="•"/>
            </a:pPr>
            <a:r>
              <a:rPr lang="de-DE" sz="2000" dirty="0"/>
              <a:t>Gewerkschaften und NGOs sind die Anlaufstellen,</a:t>
            </a:r>
            <a:r>
              <a:rPr lang="de-DE" sz="2000" baseline="0" dirty="0"/>
              <a:t> in denen sich </a:t>
            </a:r>
            <a:r>
              <a:rPr lang="de-DE" sz="2000" baseline="0" dirty="0" err="1"/>
              <a:t>Arbeiter_innen</a:t>
            </a:r>
            <a:r>
              <a:rPr lang="de-DE" sz="2000" baseline="0" dirty="0"/>
              <a:t> vor</a:t>
            </a:r>
          </a:p>
          <a:p>
            <a:pPr marL="0" indent="0">
              <a:buNone/>
            </a:pPr>
            <a:r>
              <a:rPr lang="de-DE" sz="2000" baseline="0" dirty="0"/>
              <a:t>Ort organisieren bzw. die zu </a:t>
            </a:r>
            <a:r>
              <a:rPr lang="de-DE" sz="2000" baseline="0" dirty="0" err="1"/>
              <a:t>Arbeiter_innen</a:t>
            </a:r>
            <a:r>
              <a:rPr lang="de-DE" sz="2000" baseline="0" dirty="0"/>
              <a:t> Kontakt haben können. Sie können aufklären</a:t>
            </a:r>
          </a:p>
          <a:p>
            <a:pPr marL="0" indent="0">
              <a:buNone/>
            </a:pPr>
            <a:r>
              <a:rPr lang="de-DE" sz="2000" baseline="0" dirty="0"/>
              <a:t>und Missstände öffentlich machen. </a:t>
            </a:r>
          </a:p>
          <a:p>
            <a:pPr marL="0" indent="0">
              <a:buNone/>
            </a:pPr>
            <a:endParaRPr lang="de-DE" sz="2000" baseline="0" dirty="0"/>
          </a:p>
          <a:p>
            <a:pPr marL="342900" indent="-342900">
              <a:buFont typeface="Arial" panose="020B0604020202020204" pitchFamily="34" charset="0"/>
              <a:buChar char="•"/>
            </a:pPr>
            <a:r>
              <a:rPr lang="de-DE" sz="2000" baseline="0" dirty="0"/>
              <a:t>Einzelne </a:t>
            </a:r>
            <a:r>
              <a:rPr lang="de-DE" sz="2000" baseline="0" dirty="0" err="1"/>
              <a:t>Arbeiter_innen</a:t>
            </a:r>
            <a:r>
              <a:rPr lang="de-DE" sz="2000" baseline="0" dirty="0"/>
              <a:t> sind nicht in der Lage ihre Rechte einzuklagen (kein Wissen,</a:t>
            </a:r>
          </a:p>
          <a:p>
            <a:pPr marL="0" indent="0">
              <a:buFont typeface="Arial" panose="020B0604020202020204" pitchFamily="34" charset="0"/>
              <a:buNone/>
            </a:pPr>
            <a:r>
              <a:rPr lang="de-DE" sz="2000" baseline="0" dirty="0"/>
              <a:t>keine finanziellen Mitteln, keine zeitlichen Kapazitäten), aber mit Unterstützung ist es möglich</a:t>
            </a:r>
          </a:p>
          <a:p>
            <a:pPr marL="0" indent="0">
              <a:buFont typeface="Arial" panose="020B0604020202020204" pitchFamily="34" charset="0"/>
              <a:buNone/>
            </a:pPr>
            <a:r>
              <a:rPr lang="de-DE" sz="2000" baseline="0" dirty="0"/>
              <a:t>und immer wieder kann gegenüber dem Fabrikmanagement oder vor Gericht die Gültigkeit</a:t>
            </a:r>
          </a:p>
          <a:p>
            <a:pPr marL="0" indent="0">
              <a:buFont typeface="Arial" panose="020B0604020202020204" pitchFamily="34" charset="0"/>
              <a:buNone/>
            </a:pPr>
            <a:r>
              <a:rPr lang="de-DE" sz="2000" baseline="0" dirty="0"/>
              <a:t>der Arbeitsrechte durchgesetzt werden. Die Erfolgsquote ist recht hoch (z.B. konnte mit 5.000 EUR</a:t>
            </a:r>
          </a:p>
          <a:p>
            <a:pPr marL="0" indent="0">
              <a:buFont typeface="Arial" panose="020B0604020202020204" pitchFamily="34" charset="0"/>
              <a:buNone/>
            </a:pPr>
            <a:r>
              <a:rPr lang="de-DE" sz="2000" baseline="0" dirty="0"/>
              <a:t>Spenden an die Gewerkschaft NGWF (National </a:t>
            </a:r>
            <a:r>
              <a:rPr lang="de-DE" sz="2000" baseline="0" dirty="0" err="1"/>
              <a:t>Garment</a:t>
            </a:r>
            <a:r>
              <a:rPr lang="de-DE" sz="2000" baseline="0" dirty="0"/>
              <a:t> Workers </a:t>
            </a:r>
            <a:r>
              <a:rPr lang="de-DE" sz="2000" baseline="0" dirty="0" err="1"/>
              <a:t>Federation</a:t>
            </a:r>
            <a:r>
              <a:rPr lang="de-DE" sz="2000" baseline="0" dirty="0"/>
              <a:t>) in Bangladesch die</a:t>
            </a:r>
          </a:p>
          <a:p>
            <a:pPr marL="0" indent="0">
              <a:buFont typeface="Arial" panose="020B0604020202020204" pitchFamily="34" charset="0"/>
              <a:buNone/>
            </a:pPr>
            <a:r>
              <a:rPr lang="de-DE" sz="2000" baseline="0" dirty="0"/>
              <a:t>Arbeit einer Anwältin finanziert werden, um 1.220 Arbeiterinnen juristisch zu helfen und 40.000 EUR</a:t>
            </a:r>
          </a:p>
          <a:p>
            <a:pPr marL="0" indent="0">
              <a:buFont typeface="Arial" panose="020B0604020202020204" pitchFamily="34" charset="0"/>
              <a:buNone/>
            </a:pPr>
            <a:r>
              <a:rPr lang="de-DE" sz="2000" baseline="0" dirty="0"/>
              <a:t>an Entschädigungszahlungen zu erwirken (FEMNET, </a:t>
            </a:r>
            <a:r>
              <a:rPr lang="de-DE" sz="2000" baseline="0" dirty="0" err="1"/>
              <a:t>Jahresbereicht</a:t>
            </a:r>
            <a:r>
              <a:rPr lang="de-DE" sz="2000" baseline="0" dirty="0"/>
              <a:t> 2014, S. 13))</a:t>
            </a:r>
          </a:p>
          <a:p>
            <a:pPr marL="0" indent="0">
              <a:buNone/>
            </a:pPr>
            <a:endParaRPr lang="de-DE" sz="2000" baseline="0" dirty="0"/>
          </a:p>
          <a:p>
            <a:pPr marL="228600" indent="-228600">
              <a:buNone/>
            </a:pPr>
            <a:r>
              <a:rPr lang="de-DE" sz="2000" baseline="0" dirty="0">
                <a:sym typeface="Wingdings" pitchFamily="2" charset="2"/>
              </a:rPr>
              <a:t>Jeder kann finanziell unterstützen oder Forderungen durch Petitionen o.ä. von FEMNET/CCC unterschreiben.</a:t>
            </a:r>
            <a:endParaRPr lang="de-DE" sz="2000" baseline="0" dirty="0"/>
          </a:p>
        </p:txBody>
      </p:sp>
    </p:spTree>
    <p:extLst>
      <p:ext uri="{BB962C8B-B14F-4D97-AF65-F5344CB8AC3E}">
        <p14:creationId xmlns:p14="http://schemas.microsoft.com/office/powerpoint/2010/main" val="4042379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F85E400-2237-4856-A569-E78A454920E1}"/>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526451D-D25E-4D29-8D08-8AF2B5493A1C}" type="slidenum">
              <a:rPr lang="de-DE" altLang="de-DE" sz="1200" smtClean="0">
                <a:solidFill>
                  <a:srgbClr val="000000"/>
                </a:solidFill>
              </a:rPr>
              <a:pPr/>
              <a:t>24</a:t>
            </a:fld>
            <a:endParaRPr lang="de-DE" altLang="de-DE" sz="1200">
              <a:solidFill>
                <a:srgbClr val="000000"/>
              </a:solidFill>
            </a:endParaRPr>
          </a:p>
        </p:txBody>
      </p:sp>
      <p:sp>
        <p:nvSpPr>
          <p:cNvPr id="83971" name="Rectangle 1">
            <a:extLst>
              <a:ext uri="{FF2B5EF4-FFF2-40B4-BE49-F238E27FC236}">
                <a16:creationId xmlns:a16="http://schemas.microsoft.com/office/drawing/2014/main" id="{7F3514BF-ACBF-4188-BA1C-E31D1498905F}"/>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Text Box 2">
            <a:extLst>
              <a:ext uri="{FF2B5EF4-FFF2-40B4-BE49-F238E27FC236}">
                <a16:creationId xmlns:a16="http://schemas.microsoft.com/office/drawing/2014/main" id="{EE6F9967-7855-4F4B-8477-5DCDC4B1273F}"/>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83973" name="Text Box 3">
            <a:extLst>
              <a:ext uri="{FF2B5EF4-FFF2-40B4-BE49-F238E27FC236}">
                <a16:creationId xmlns:a16="http://schemas.microsoft.com/office/drawing/2014/main" id="{CAB25901-42BE-45F5-9041-86E9815640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7398E34F-E74F-45A2-BD49-02DB00FA72AB}" type="slidenum">
              <a:rPr lang="de-DE" altLang="de-DE" sz="1200">
                <a:solidFill>
                  <a:srgbClr val="003366"/>
                </a:solidFill>
              </a:rPr>
              <a:pPr algn="r" eaLnBrk="1" hangingPunct="1">
                <a:buSzPct val="100000"/>
              </a:pPr>
              <a:t>24</a:t>
            </a:fld>
            <a:endParaRPr lang="de-DE" altLang="de-DE" sz="1200">
              <a:solidFill>
                <a:srgbClr val="003366"/>
              </a:solidFill>
            </a:endParaRPr>
          </a:p>
        </p:txBody>
      </p:sp>
      <p:sp>
        <p:nvSpPr>
          <p:cNvPr id="83974" name="Notizenplatzhalter 1">
            <a:extLst>
              <a:ext uri="{FF2B5EF4-FFF2-40B4-BE49-F238E27FC236}">
                <a16:creationId xmlns:a16="http://schemas.microsoft.com/office/drawing/2014/main" id="{88EC6254-9CC8-4D77-BA55-992DC56108E5}"/>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de-DE" altLang="de-DE" i="1">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02B2AB8-FC8D-4CE0-B657-029FD40D9DCE}"/>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8DDAE3CE-7B13-43F5-9376-93135CB3CBD1}" type="slidenum">
              <a:rPr lang="de-DE" altLang="de-DE" sz="1200" smtClean="0">
                <a:solidFill>
                  <a:srgbClr val="000000"/>
                </a:solidFill>
                <a:latin typeface="Times New Roman" panose="02020603050405020304" pitchFamily="18" charset="0"/>
                <a:ea typeface="MS PGothic" panose="020B0600070205080204" pitchFamily="34" charset="-128"/>
              </a:rPr>
              <a:pPr/>
              <a:t>25</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BE1199B6-69DA-48E7-B347-1EAF8FC0F938}"/>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a:extLst>
              <a:ext uri="{FF2B5EF4-FFF2-40B4-BE49-F238E27FC236}">
                <a16:creationId xmlns:a16="http://schemas.microsoft.com/office/drawing/2014/main" id="{1ADEFFF6-0B4B-4A32-9207-611C65652A76}"/>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901D161-A5B8-41E4-BEAE-A5D76612AC2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FB81A7CB-6BAF-438A-9096-B79F0C9AA536}" type="slidenum">
              <a:rPr lang="de-DE" altLang="de-DE" sz="1200" smtClean="0">
                <a:solidFill>
                  <a:srgbClr val="000000"/>
                </a:solidFill>
                <a:latin typeface="Times New Roman" panose="02020603050405020304" pitchFamily="18" charset="0"/>
                <a:ea typeface="MS PGothic" panose="020B0600070205080204" pitchFamily="34" charset="-128"/>
              </a:rPr>
              <a:pPr/>
              <a:t>26</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51203" name="Rectangle 2">
            <a:extLst>
              <a:ext uri="{FF2B5EF4-FFF2-40B4-BE49-F238E27FC236}">
                <a16:creationId xmlns:a16="http://schemas.microsoft.com/office/drawing/2014/main" id="{641CC40F-5B5A-4A12-BBA4-443F0F123DB5}"/>
              </a:ext>
            </a:extLst>
          </p:cNvPr>
          <p:cNvSpPr>
            <a:spLocks noGrp="1" noRot="1" noChangeAspect="1" noChangeArrowheads="1" noTextEdit="1"/>
          </p:cNvSpPr>
          <p:nvPr>
            <p:ph type="sldImg"/>
          </p:nvPr>
        </p:nvSpPr>
        <p:spPr/>
      </p:sp>
      <p:sp>
        <p:nvSpPr>
          <p:cNvPr id="96260" name="Rectangle 3">
            <a:extLst>
              <a:ext uri="{FF2B5EF4-FFF2-40B4-BE49-F238E27FC236}">
                <a16:creationId xmlns:a16="http://schemas.microsoft.com/office/drawing/2014/main" id="{AE98C641-208F-43E0-B31A-3F8F0A941DE3}"/>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Times New Roman" charset="0"/>
              <a:buNone/>
              <a:defRPr/>
            </a:pPr>
            <a:endParaRPr lang="de-DE">
              <a:latin typeface="Arial" charset="0"/>
              <a:ea typeface="ＭＳ Ｐゴシック"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D1B20EE-5C36-4EFC-BF71-7D03323C2C09}"/>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428334-1F97-49C6-9B6A-0A2028FF01A8}" type="slidenum">
              <a:rPr lang="de-DE" altLang="de-DE" sz="1200" smtClean="0">
                <a:solidFill>
                  <a:srgbClr val="000000"/>
                </a:solidFill>
              </a:rPr>
              <a:pPr/>
              <a:t>27</a:t>
            </a:fld>
            <a:endParaRPr lang="de-DE" altLang="de-DE" sz="1200">
              <a:solidFill>
                <a:srgbClr val="000000"/>
              </a:solidFill>
            </a:endParaRPr>
          </a:p>
        </p:txBody>
      </p:sp>
      <p:sp>
        <p:nvSpPr>
          <p:cNvPr id="104451" name="Rectangle 1">
            <a:extLst>
              <a:ext uri="{FF2B5EF4-FFF2-40B4-BE49-F238E27FC236}">
                <a16:creationId xmlns:a16="http://schemas.microsoft.com/office/drawing/2014/main" id="{DFE24F95-6AA7-4792-881B-6ABD1DD90058}"/>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a:extLst>
              <a:ext uri="{FF2B5EF4-FFF2-40B4-BE49-F238E27FC236}">
                <a16:creationId xmlns:a16="http://schemas.microsoft.com/office/drawing/2014/main" id="{69089172-4FC8-461A-8DAE-A87322D4AF5A}"/>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b="1" u="none" strike="noStrike" kern="1200" dirty="0">
                <a:solidFill>
                  <a:srgbClr val="002060"/>
                </a:solidFill>
                <a:effectLst/>
                <a:latin typeface="Arial" panose="020B0604020202020204" pitchFamily="34" charset="0"/>
                <a:ea typeface="+mn-ea"/>
                <a:cs typeface="+mn-cs"/>
              </a:rPr>
              <a:t>Burckhardt, Gisela (2011): Mythos CSR – Unternehmensverantwortung und Regulierungslücken,</a:t>
            </a:r>
            <a:endParaRPr kumimoji="1" lang="de-DE" sz="1200" b="1" u="sng" strike="noStrike" kern="1200" dirty="0">
              <a:solidFill>
                <a:srgbClr val="002060"/>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b="1" u="sng" kern="1200" dirty="0">
                <a:solidFill>
                  <a:srgbClr val="002060"/>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https://femnet.de/images/downloads/publikationen/mythos_csr_webansicht.pdf</a:t>
            </a:r>
            <a:r>
              <a:rPr kumimoji="1" lang="de-DE" sz="1200" b="1" kern="1200" dirty="0">
                <a:solidFill>
                  <a:srgbClr val="002060"/>
                </a:solidFill>
                <a:effectLst/>
                <a:latin typeface="Arial" panose="020B0604020202020204" pitchFamily="34" charset="0"/>
                <a:ea typeface="+mn-ea"/>
                <a:cs typeface="+mn-cs"/>
              </a:rPr>
              <a:t>, </a:t>
            </a:r>
            <a:r>
              <a:rPr kumimoji="1" lang="de-DE" sz="1200" b="1" u="none" strike="noStrike" kern="1200" dirty="0">
                <a:solidFill>
                  <a:srgbClr val="002060"/>
                </a:solidFill>
                <a:effectLst/>
                <a:latin typeface="Arial" panose="020B0604020202020204" pitchFamily="34" charset="0"/>
                <a:ea typeface="+mn-ea"/>
                <a:cs typeface="+mn-cs"/>
              </a:rPr>
              <a:t>Zugriff 17.07.2019</a:t>
            </a:r>
            <a:endParaRPr kumimoji="1" lang="de-DE" sz="1200" b="1" kern="1200" dirty="0">
              <a:solidFill>
                <a:srgbClr val="002060"/>
              </a:solidFill>
              <a:effectLst/>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146A9707-4B76-4CC7-A9CA-F97C9BC8128F}"/>
              </a:ext>
            </a:extLst>
          </p:cNvPr>
          <p:cNvSpPr>
            <a:spLocks noGrp="1" noChangeArrowheads="1"/>
          </p:cNvSpPr>
          <p:nvPr>
            <p:ph type="sldNum" sz="quarter"/>
          </p:nvPr>
        </p:nvSpPr>
        <p:spPr>
          <a:noFill/>
        </p:spPr>
        <p:txBody>
          <a:bodyPr/>
          <a:lstStyle>
            <a:lvl1pPr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1pPr>
            <a:lvl2pPr marL="741363" indent="-28416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2pPr>
            <a:lvl3pPr marL="11414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3pPr>
            <a:lvl4pPr marL="15986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4pPr>
            <a:lvl5pPr marL="20558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5pPr>
            <a:lvl6pPr marL="25130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6pPr>
            <a:lvl7pPr marL="29702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7pPr>
            <a:lvl8pPr marL="34274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8pPr>
            <a:lvl9pPr marL="38846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9pPr>
          </a:lstStyle>
          <a:p>
            <a:pPr algn="l">
              <a:spcBef>
                <a:spcPct val="0"/>
              </a:spcBef>
              <a:buClrTx/>
              <a:buSzTx/>
              <a:buFontTx/>
              <a:buNone/>
            </a:pPr>
            <a:fld id="{91EF5262-A123-4F46-B6E3-4BB82A3A4E1C}" type="slidenum">
              <a:rPr lang="de-DE" altLang="de-DE" sz="1800" smtClean="0">
                <a:ea typeface="Microsoft YaHei" panose="020B0503020204020204" pitchFamily="34" charset="-122"/>
              </a:rPr>
              <a:pPr algn="l">
                <a:spcBef>
                  <a:spcPct val="0"/>
                </a:spcBef>
                <a:buClrTx/>
                <a:buSzTx/>
                <a:buFontTx/>
                <a:buNone/>
              </a:pPr>
              <a:t>3</a:t>
            </a:fld>
            <a:endParaRPr lang="de-DE" altLang="de-DE" sz="1800">
              <a:ea typeface="Microsoft YaHei" panose="020B0503020204020204" pitchFamily="34" charset="-122"/>
            </a:endParaRPr>
          </a:p>
        </p:txBody>
      </p:sp>
      <p:sp>
        <p:nvSpPr>
          <p:cNvPr id="12291" name="Rectangle 1">
            <a:extLst>
              <a:ext uri="{FF2B5EF4-FFF2-40B4-BE49-F238E27FC236}">
                <a16:creationId xmlns:a16="http://schemas.microsoft.com/office/drawing/2014/main" id="{312F8266-D4CE-4CEE-92D8-F8AC366F1039}"/>
              </a:ext>
            </a:extLst>
          </p:cNvPr>
          <p:cNvSpPr>
            <a:spLocks noGrp="1" noRot="1" noChangeAspect="1" noChangeArrowheads="1" noTextEdit="1"/>
          </p:cNvSpPr>
          <p:nvPr>
            <p:ph type="sldImg"/>
          </p:nvPr>
        </p:nvSpPr>
        <p:spPr>
          <a:xfrm>
            <a:off x="992188" y="777875"/>
            <a:ext cx="5114925" cy="3836988"/>
          </a:xfrm>
          <a:solidFill>
            <a:srgbClr val="FFFFFF"/>
          </a:solidFill>
        </p:spPr>
      </p:sp>
      <p:sp>
        <p:nvSpPr>
          <p:cNvPr id="19460" name="Rectangle 2">
            <a:extLst>
              <a:ext uri="{FF2B5EF4-FFF2-40B4-BE49-F238E27FC236}">
                <a16:creationId xmlns:a16="http://schemas.microsoft.com/office/drawing/2014/main" id="{DCFCD260-C044-4301-ABD9-6514889F54FE}"/>
              </a:ext>
            </a:extLst>
          </p:cNvPr>
          <p:cNvSpPr>
            <a:spLocks noGrp="1" noChangeArrowheads="1"/>
          </p:cNvSpPr>
          <p:nvPr>
            <p:ph type="body" idx="1"/>
          </p:nvPr>
        </p:nvSpPr>
        <p:spPr>
          <a:xfrm>
            <a:off x="709613" y="4860925"/>
            <a:ext cx="5680075" cy="4606925"/>
          </a:xfrm>
          <a:extLst>
            <a:ext uri="{909E8E84-426E-40dd-AFC4-6F175D3DCCD1}"/>
            <a:ext uri="{91240B29-F687-4f45-9708-019B960494DF}"/>
          </a:extLst>
        </p:spPr>
        <p:txBody>
          <a:bodyPr wrap="none" lIns="86833" tIns="43416" rIns="86833" bIns="43416" anchor="ctr"/>
          <a:lstStyle/>
          <a:p>
            <a:pPr>
              <a:buFont typeface="Arial" panose="020B0604020202020204" pitchFamily="34" charset="0"/>
              <a:buNone/>
              <a:defRPr/>
            </a:pPr>
            <a:r>
              <a:rPr lang="de-DE" sz="1700" dirty="0"/>
              <a:t>Mit dem Projekt möchten wir ein Bewusstsein schaffen und </a:t>
            </a:r>
            <a:r>
              <a:rPr lang="de-DE" sz="1300" dirty="0"/>
              <a:t>über globale Produktionsketten</a:t>
            </a:r>
          </a:p>
          <a:p>
            <a:pPr>
              <a:buFont typeface="Arial" panose="020B0604020202020204" pitchFamily="34" charset="0"/>
              <a:buNone/>
              <a:defRPr/>
            </a:pPr>
            <a:r>
              <a:rPr lang="de-DE" sz="1300" dirty="0"/>
              <a:t>in der Bekleidungsindustrie sowie vorhandene Umwelt- und Menschenrechtsverletzungen </a:t>
            </a:r>
            <a:r>
              <a:rPr lang="de-DE" sz="1400" dirty="0"/>
              <a:t>informieren.</a:t>
            </a:r>
          </a:p>
          <a:p>
            <a:pPr>
              <a:buFont typeface="Arial" panose="020B0604020202020204" pitchFamily="34" charset="0"/>
              <a:buNone/>
              <a:defRPr/>
            </a:pPr>
            <a:r>
              <a:rPr lang="de-DE" altLang="de-DE" sz="1300" dirty="0">
                <a:latin typeface="Arial" charset="0"/>
              </a:rPr>
              <a:t>Wir möchten Kenntnisse über umweltverträgliche und soziale Produktionsweisen vermitteln,</a:t>
            </a:r>
          </a:p>
          <a:p>
            <a:pPr>
              <a:buFont typeface="Arial" panose="020B0604020202020204" pitchFamily="34" charset="0"/>
              <a:buNone/>
              <a:defRPr/>
            </a:pPr>
            <a:r>
              <a:rPr lang="de-DE" altLang="de-DE" sz="1300" dirty="0">
                <a:latin typeface="Arial" charset="0"/>
              </a:rPr>
              <a:t>so dass spätere </a:t>
            </a:r>
            <a:r>
              <a:rPr lang="de-DE" altLang="de-DE" sz="1300" dirty="0" err="1">
                <a:latin typeface="Arial" charset="0"/>
              </a:rPr>
              <a:t>Mitarbeiter_innen</a:t>
            </a:r>
            <a:r>
              <a:rPr lang="de-DE" altLang="de-DE" sz="1300" dirty="0">
                <a:latin typeface="Arial" charset="0"/>
              </a:rPr>
              <a:t> von Textil- und Bekleidungsunternehmen sich für</a:t>
            </a:r>
          </a:p>
          <a:p>
            <a:pPr>
              <a:buFont typeface="Arial" panose="020B0604020202020204" pitchFamily="34" charset="0"/>
              <a:buNone/>
              <a:defRPr/>
            </a:pPr>
            <a:r>
              <a:rPr lang="de-DE" altLang="de-DE" sz="1300" dirty="0">
                <a:latin typeface="Arial" charset="0"/>
              </a:rPr>
              <a:t>eine nachhaltige, ökologische und sozial-faire Produktionsweise einsetzen können.</a:t>
            </a:r>
          </a:p>
          <a:p>
            <a:pPr>
              <a:buFont typeface="Arial" panose="020B0604020202020204" pitchFamily="34" charset="0"/>
              <a:buNone/>
              <a:defRPr/>
            </a:pPr>
            <a:r>
              <a:rPr lang="de-DE" altLang="de-DE" sz="1300" dirty="0"/>
              <a:t>Wir setzen uns dafür ein, dass Themen nachhaltiger Entwicklung fester Ausbildungsinhalt</a:t>
            </a:r>
          </a:p>
          <a:p>
            <a:pPr>
              <a:buFont typeface="Arial" panose="020B0604020202020204" pitchFamily="34" charset="0"/>
              <a:buNone/>
              <a:defRPr/>
            </a:pPr>
            <a:r>
              <a:rPr lang="de-DE" altLang="de-DE" sz="1300" dirty="0"/>
              <a:t>von modebezogenen Studiengängen in Deutschland werden.</a:t>
            </a:r>
            <a:endParaRPr lang="en-US" altLang="de-DE" sz="1300" dirty="0"/>
          </a:p>
          <a:p>
            <a:pPr>
              <a:defRPr/>
            </a:pPr>
            <a:endParaRPr lang="de-DE" altLang="de-DE" dirty="0">
              <a:latin typeface="Arial" charset="0"/>
            </a:endParaRPr>
          </a:p>
          <a:p>
            <a:pPr>
              <a:defRPr/>
            </a:pPr>
            <a:r>
              <a:rPr lang="de-DE" altLang="de-DE" dirty="0">
                <a:latin typeface="Arial" charset="0"/>
              </a:rPr>
              <a:t>Projektaktivitäten:</a:t>
            </a:r>
          </a:p>
          <a:p>
            <a:pPr marL="171450" indent="-171450">
              <a:buFont typeface="Arial" panose="020B0604020202020204" pitchFamily="34" charset="0"/>
              <a:buChar char="•"/>
              <a:defRPr/>
            </a:pPr>
            <a:r>
              <a:rPr lang="de-DE" dirty="0"/>
              <a:t>Vorträge und Workshops an Hochschulen; dazu gehören Vortragsreisen mit Gästen</a:t>
            </a:r>
          </a:p>
          <a:p>
            <a:pPr>
              <a:buFont typeface="Arial" panose="020B0604020202020204" pitchFamily="34" charset="0"/>
              <a:buNone/>
              <a:defRPr/>
            </a:pPr>
            <a:r>
              <a:rPr lang="de-DE" dirty="0"/>
              <a:t>aus Produktionsländern und die Durchführung von Workshops, die sich an 16 Bildungsmodulen orientieren,</a:t>
            </a:r>
          </a:p>
          <a:p>
            <a:pPr>
              <a:buFont typeface="Arial" panose="020B0604020202020204" pitchFamily="34" charset="0"/>
              <a:buNone/>
              <a:defRPr/>
            </a:pPr>
            <a:r>
              <a:rPr lang="de-DE" dirty="0"/>
              <a:t>die während des Projekts entwickelt wurden</a:t>
            </a:r>
          </a:p>
          <a:p>
            <a:pPr marL="171450" indent="-171450">
              <a:buFont typeface="Arial" panose="020B0604020202020204" pitchFamily="34" charset="0"/>
              <a:buChar char="•"/>
              <a:defRPr/>
            </a:pPr>
            <a:r>
              <a:rPr lang="de-DE" dirty="0"/>
              <a:t>Wir beraten und betreuen Studierende bei ihren Studien- und Abschlussarbeiten oder bei Semesterprojekten</a:t>
            </a:r>
          </a:p>
          <a:p>
            <a:pPr>
              <a:buFont typeface="Arial" panose="020B0604020202020204" pitchFamily="34" charset="0"/>
              <a:buNone/>
              <a:defRPr/>
            </a:pPr>
            <a:r>
              <a:rPr lang="de-DE" dirty="0"/>
              <a:t>(Interviews, Literaturhinweise, Kontakt zu anderen Organisationen)</a:t>
            </a:r>
          </a:p>
          <a:p>
            <a:pPr marL="171450" indent="-171450">
              <a:buFont typeface="Arial" panose="020B0604020202020204" pitchFamily="34" charset="0"/>
              <a:buChar char="•"/>
              <a:defRPr/>
            </a:pPr>
            <a:r>
              <a:rPr lang="de-DE" dirty="0"/>
              <a:t>Wir vermitteln Praktika z.B. bei unseren Partnern oder im </a:t>
            </a:r>
            <a:r>
              <a:rPr lang="de-DE" dirty="0" err="1"/>
              <a:t>FairSchnitt</a:t>
            </a:r>
            <a:r>
              <a:rPr lang="de-DE" dirty="0"/>
              <a:t> Büro</a:t>
            </a:r>
          </a:p>
          <a:p>
            <a:pPr marL="171450" indent="-171450">
              <a:buFont typeface="Arial" panose="020B0604020202020204" pitchFamily="34" charset="0"/>
              <a:buChar char="•"/>
              <a:defRPr/>
            </a:pPr>
            <a:r>
              <a:rPr lang="de-DE" altLang="de-DE" dirty="0">
                <a:latin typeface="Arial" charset="0"/>
              </a:rPr>
              <a:t>eine Materialdatenbank auf unserer Projektwebseite bietet umfangreiche Hintergrundinformationen</a:t>
            </a:r>
          </a:p>
          <a:p>
            <a:pPr>
              <a:buFont typeface="Arial" panose="020B0604020202020204" pitchFamily="34" charset="0"/>
              <a:buNone/>
              <a:defRPr/>
            </a:pPr>
            <a:r>
              <a:rPr lang="de-DE" altLang="de-DE" dirty="0">
                <a:latin typeface="Arial" charset="0"/>
              </a:rPr>
              <a:t>und wird regelmäßig aktualisiert</a:t>
            </a:r>
          </a:p>
          <a:p>
            <a:pPr marL="171450" indent="-171450">
              <a:buFont typeface="Arial" panose="020B0604020202020204" pitchFamily="34" charset="0"/>
              <a:buChar char="•"/>
              <a:defRPr/>
            </a:pPr>
            <a:r>
              <a:rPr lang="de-DE" dirty="0" err="1"/>
              <a:t>FairSchnitt</a:t>
            </a:r>
            <a:r>
              <a:rPr lang="de-DE" dirty="0"/>
              <a:t> Konferenz (findet alle 2 Jahre statt, zuletzt 2018 in Hamburg – Berichte gibt‘s auf der </a:t>
            </a:r>
            <a:r>
              <a:rPr lang="de-DE" dirty="0" err="1"/>
              <a:t>FairSchnitt</a:t>
            </a:r>
            <a:r>
              <a:rPr lang="de-DE" dirty="0"/>
              <a:t> Webseite)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1B6802F-CE17-4E9B-82A6-DA797BD7D9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fld id="{D096B3D2-3554-436D-8AB3-AF45FCA2F6A0}"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2771" name="Rectangle 1">
            <a:extLst>
              <a:ext uri="{FF2B5EF4-FFF2-40B4-BE49-F238E27FC236}">
                <a16:creationId xmlns:a16="http://schemas.microsoft.com/office/drawing/2014/main" id="{F28395B1-F071-4811-9282-DA58D9BE9D7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4482DA58-B494-437A-865B-308E3964DE1C}"/>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3" name="Text Box 3">
            <a:extLst>
              <a:ext uri="{FF2B5EF4-FFF2-40B4-BE49-F238E27FC236}">
                <a16:creationId xmlns:a16="http://schemas.microsoft.com/office/drawing/2014/main" id="{471272A8-B2BE-4793-A6E8-A965F14B8D24}"/>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E6D853D-8440-4770-8D23-8FB417E1699A}" type="slidenum">
              <a:rPr kumimoji="0" lang="de-DE" altLang="de-DE" sz="1200" b="0" i="0" u="none" strike="noStrike" kern="1200" cap="none" spc="0" normalizeH="0" baseline="0" noProof="0" smtClean="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DEFBDDDD-3E25-4459-9807-4BDEE5B62FAD}"/>
              </a:ext>
            </a:extLst>
          </p:cNvPr>
          <p:cNvSpPr>
            <a:spLocks noGrp="1" noChangeArrowheads="1"/>
          </p:cNvSpPr>
          <p:nvPr>
            <p:ph type="body" idx="1"/>
          </p:nvPr>
        </p:nvSpPr>
        <p:spPr>
          <a:ln/>
        </p:spPr>
        <p:txBody>
          <a:bodyPr/>
          <a:lstStyle/>
          <a:p>
            <a:pPr>
              <a:lnSpc>
                <a:spcPct val="90000"/>
              </a:lnSpc>
              <a:defRPr/>
            </a:pPr>
            <a:r>
              <a:rPr lang="de-DE" altLang="de-DE" dirty="0">
                <a:cs typeface="Times New Roman" charset="0"/>
              </a:rPr>
              <a:t>Kampagne für Saubere Kleidung bzw. Clean Clothes Campaign ist ein Name</a:t>
            </a:r>
          </a:p>
          <a:p>
            <a:pPr>
              <a:lnSpc>
                <a:spcPct val="90000"/>
              </a:lnSpc>
              <a:defRPr/>
            </a:pPr>
            <a:r>
              <a:rPr lang="de-DE" altLang="de-DE" dirty="0">
                <a:cs typeface="Times New Roman" charset="0"/>
              </a:rPr>
              <a:t>für ein Netzwerk von Organisationen und keine Kampagne im eigentlichen Wortsinn.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Mitgliedsorganisationen sind Gewerkschaften, entwicklungspolitische Gruppen</a:t>
            </a:r>
          </a:p>
          <a:p>
            <a:pPr>
              <a:lnSpc>
                <a:spcPct val="90000"/>
              </a:lnSpc>
              <a:defRPr/>
            </a:pPr>
            <a:r>
              <a:rPr lang="de-DE" altLang="de-DE" dirty="0">
                <a:cs typeface="Times New Roman" charset="0"/>
              </a:rPr>
              <a:t>und Vereine, kirchliche Organisationen…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Partner in Produktionsländern sind Gewerkschaften oder NGOs</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Aktivitäten:</a:t>
            </a:r>
          </a:p>
          <a:p>
            <a:pPr marL="171450" indent="-171450">
              <a:lnSpc>
                <a:spcPct val="90000"/>
              </a:lnSpc>
              <a:buFont typeface="Arial" panose="020B0604020202020204" pitchFamily="34" charset="0"/>
              <a:buChar char="•"/>
              <a:defRPr/>
            </a:pPr>
            <a:r>
              <a:rPr lang="de-DE" altLang="de-DE" dirty="0">
                <a:cs typeface="Times New Roman" charset="0"/>
              </a:rPr>
              <a:t>Kampagnen gegen Unternehmen: z.B. Sport/Outdoor Bekleidungshersteller (z.B. adidas),</a:t>
            </a:r>
          </a:p>
          <a:p>
            <a:pPr>
              <a:lnSpc>
                <a:spcPct val="90000"/>
              </a:lnSpc>
              <a:buFont typeface="Arial" panose="020B0604020202020204" pitchFamily="34" charset="0"/>
              <a:buNone/>
              <a:defRPr/>
            </a:pPr>
            <a:r>
              <a:rPr lang="de-DE" altLang="de-DE" dirty="0">
                <a:cs typeface="Times New Roman" charset="0"/>
              </a:rPr>
              <a:t>Discounter, Existenzlohn</a:t>
            </a:r>
          </a:p>
          <a:p>
            <a:pPr marL="171450" indent="-171450">
              <a:lnSpc>
                <a:spcPct val="90000"/>
              </a:lnSpc>
              <a:buFont typeface="Arial" panose="020B0604020202020204" pitchFamily="34" charset="0"/>
              <a:buChar char="•"/>
              <a:defRPr/>
            </a:pPr>
            <a:r>
              <a:rPr lang="de-DE" altLang="de-DE" dirty="0">
                <a:cs typeface="Times New Roman" charset="0"/>
              </a:rPr>
              <a:t>Kampagnen an Regierungsstellen: z.B. öffentliche Beschaffung, verbindliche Regulierung</a:t>
            </a:r>
          </a:p>
          <a:p>
            <a:pPr>
              <a:lnSpc>
                <a:spcPct val="90000"/>
              </a:lnSpc>
              <a:defRPr/>
            </a:pPr>
            <a:r>
              <a:rPr lang="de-DE" altLang="de-DE" dirty="0">
                <a:cs typeface="Times New Roman" charset="0"/>
              </a:rPr>
              <a:t>zu Haftungen und Entschädigung</a:t>
            </a:r>
          </a:p>
          <a:p>
            <a:pPr marL="171450" indent="-171450">
              <a:lnSpc>
                <a:spcPct val="90000"/>
              </a:lnSpc>
              <a:buFont typeface="Arial" panose="020B0604020202020204" pitchFamily="34" charset="0"/>
              <a:buChar char="•"/>
              <a:defRPr/>
            </a:pPr>
            <a:r>
              <a:rPr lang="de-DE" altLang="de-DE" dirty="0">
                <a:cs typeface="Times New Roman" charset="0"/>
              </a:rPr>
              <a:t>Eilaktions-Netzwerk: zur Skandalisierung und Mobilisierung im Fall von akuten</a:t>
            </a:r>
          </a:p>
          <a:p>
            <a:pPr>
              <a:lnSpc>
                <a:spcPct val="90000"/>
              </a:lnSpc>
              <a:defRPr/>
            </a:pPr>
            <a:r>
              <a:rPr lang="de-DE" altLang="de-DE" dirty="0">
                <a:cs typeface="Times New Roman" charset="0"/>
              </a:rPr>
              <a:t>Arbeitsrechtsverletzungen </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FEMNET unterstützt folgende Arbeitsbereiche:</a:t>
            </a:r>
          </a:p>
          <a:p>
            <a:pPr marL="171450" indent="-171450">
              <a:lnSpc>
                <a:spcPct val="90000"/>
              </a:lnSpc>
              <a:buFont typeface="Arial" panose="020B0604020202020204" pitchFamily="34" charset="0"/>
              <a:buChar char="•"/>
              <a:defRPr/>
            </a:pPr>
            <a:r>
              <a:rPr lang="de-DE" altLang="de-DE" dirty="0">
                <a:cs typeface="Times New Roman" charset="0"/>
              </a:rPr>
              <a:t>Kampagnen (Sport/Outdoor, Discounter, Existenzlohn, öffentliche Beschaffung, CSR)</a:t>
            </a:r>
          </a:p>
          <a:p>
            <a:pPr marL="171450" indent="-171450">
              <a:lnSpc>
                <a:spcPct val="90000"/>
              </a:lnSpc>
              <a:buFont typeface="Arial" panose="020B0604020202020204" pitchFamily="34" charset="0"/>
              <a:buChar char="•"/>
              <a:defRPr/>
            </a:pPr>
            <a:r>
              <a:rPr lang="de-DE" altLang="de-DE" dirty="0">
                <a:cs typeface="Times New Roman" charset="0"/>
              </a:rPr>
              <a:t>Textilbündnis</a:t>
            </a:r>
          </a:p>
          <a:p>
            <a:pPr marL="171450" indent="-171450">
              <a:lnSpc>
                <a:spcPct val="90000"/>
              </a:lnSpc>
              <a:buFont typeface="Arial" panose="020B0604020202020204" pitchFamily="34" charset="0"/>
              <a:buChar char="•"/>
              <a:defRPr/>
            </a:pPr>
            <a:r>
              <a:rPr lang="de-DE" altLang="de-DE" dirty="0">
                <a:cs typeface="Times New Roman" charset="0"/>
              </a:rPr>
              <a:t>Verbraucherinformation</a:t>
            </a:r>
          </a:p>
          <a:p>
            <a:pPr marL="171450" indent="-171450">
              <a:lnSpc>
                <a:spcPct val="90000"/>
              </a:lnSpc>
              <a:buFont typeface="Arial" panose="020B0604020202020204" pitchFamily="34" charset="0"/>
              <a:buChar char="•"/>
              <a:defRPr/>
            </a:pPr>
            <a:r>
              <a:rPr lang="de-DE" altLang="de-DE" dirty="0">
                <a:cs typeface="Times New Roman" charset="0"/>
              </a:rPr>
              <a:t>Eilaktions-Netzwerk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217B8A9-FFB8-44B1-99A6-B55213715791}"/>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3C369216-F918-420A-95DA-3808A19E5031}" type="slidenum">
              <a:rPr lang="de-DE" altLang="de-DE" sz="1200" smtClean="0">
                <a:solidFill>
                  <a:srgbClr val="000000"/>
                </a:solidFill>
                <a:latin typeface="Times New Roman" panose="02020603050405020304" pitchFamily="18" charset="0"/>
                <a:ea typeface="MS PGothic" panose="020B0600070205080204" pitchFamily="34" charset="-128"/>
              </a:rPr>
              <a:pPr/>
              <a:t>5</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16387" name="Rectangle 1">
            <a:extLst>
              <a:ext uri="{FF2B5EF4-FFF2-40B4-BE49-F238E27FC236}">
                <a16:creationId xmlns:a16="http://schemas.microsoft.com/office/drawing/2014/main" id="{656F58F5-20CC-4C2F-A994-F3F56078D13F}"/>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03C9C1B9-2380-4A16-B642-AFBD26C54C74}"/>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6</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6</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baseline="0" dirty="0"/>
              <a:t>Zur Erläuterung:</a:t>
            </a:r>
          </a:p>
          <a:p>
            <a:r>
              <a:rPr lang="de-DE" baseline="0" dirty="0"/>
              <a:t>Wertschöpfung in der Textil- und Bekleidungsproduktion als textile Kette</a:t>
            </a:r>
          </a:p>
          <a:p>
            <a:endParaRPr lang="de-DE" baseline="0" dirty="0"/>
          </a:p>
          <a:p>
            <a:r>
              <a:rPr lang="de-DE" i="1" baseline="0" dirty="0"/>
              <a:t>Ggf. erläutern lassen und fragen welche Arbeitsrechtsverletzungen entlang der textilen Kette bekannt sind.</a:t>
            </a:r>
          </a:p>
          <a:p>
            <a:endParaRPr lang="de-DE" baseline="0" dirty="0"/>
          </a:p>
          <a:p>
            <a:pPr marL="228578" indent="-228578">
              <a:buFontTx/>
              <a:buChar char="-"/>
            </a:pPr>
            <a:r>
              <a:rPr lang="de-DE" baseline="0" dirty="0"/>
              <a:t>Rohstofferzeugung (hier Baumwolle, könnte aber auch chemische Industrie sein)</a:t>
            </a:r>
          </a:p>
          <a:p>
            <a:pPr marL="228578" indent="-228578">
              <a:buFontTx/>
              <a:buChar char="-"/>
            </a:pPr>
            <a:r>
              <a:rPr lang="de-DE" baseline="0" dirty="0"/>
              <a:t>Fasererzeugung</a:t>
            </a:r>
          </a:p>
          <a:p>
            <a:pPr marL="228578" indent="-228578">
              <a:buFontTx/>
              <a:buChar char="-"/>
            </a:pPr>
            <a:r>
              <a:rPr lang="de-DE" baseline="0" dirty="0"/>
              <a:t>Textilerzeugung</a:t>
            </a:r>
          </a:p>
          <a:p>
            <a:pPr marL="228578" indent="-228578">
              <a:buFontTx/>
              <a:buChar char="-"/>
            </a:pPr>
            <a:r>
              <a:rPr lang="de-DE" baseline="0" dirty="0"/>
              <a:t>Textilveredelung</a:t>
            </a:r>
          </a:p>
          <a:p>
            <a:pPr marL="228578" indent="-228578">
              <a:buFontTx/>
              <a:buChar char="-"/>
            </a:pPr>
            <a:r>
              <a:rPr lang="de-DE" baseline="0" dirty="0"/>
              <a:t>Konfektion</a:t>
            </a:r>
          </a:p>
          <a:p>
            <a:pPr marL="228578" indent="-228578">
              <a:buFontTx/>
              <a:buChar char="-"/>
            </a:pPr>
            <a:r>
              <a:rPr lang="de-DE" baseline="0" dirty="0"/>
              <a:t>Vertrieb</a:t>
            </a:r>
          </a:p>
          <a:p>
            <a:pPr marL="228578" indent="-228578">
              <a:buFontTx/>
              <a:buChar char="-"/>
            </a:pPr>
            <a:r>
              <a:rPr lang="de-DE" baseline="0" dirty="0"/>
              <a:t>Verkauf/Konsum</a:t>
            </a:r>
          </a:p>
          <a:p>
            <a:pPr marL="228578" indent="-228578">
              <a:buFontTx/>
              <a:buChar char="-"/>
            </a:pPr>
            <a:r>
              <a:rPr lang="de-DE" baseline="0" dirty="0"/>
              <a:t>Gebrauch</a:t>
            </a:r>
          </a:p>
          <a:p>
            <a:pPr marL="228578" indent="-228578">
              <a:buFontTx/>
              <a:buChar char="-"/>
            </a:pPr>
            <a:r>
              <a:rPr lang="de-DE" baseline="0" dirty="0"/>
              <a:t>Entsorgung</a:t>
            </a:r>
          </a:p>
          <a:p>
            <a:pPr marL="228578" indent="-228578">
              <a:buFontTx/>
              <a:buChar char="-"/>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Was wir mit dem Quiz bisher thematisiert haben: Garnherstellung und Konfektionierung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Worauf wir nun noch einmal gucken wollen: Arbeitsbedingungen in der Konfektion (Konfektionierung) in</a:t>
            </a:r>
            <a:r>
              <a:rPr lang="de-DE" baseline="0" dirty="0"/>
              <a:t> Produktionsländern</a:t>
            </a:r>
            <a:r>
              <a:rPr lang="de-DE" dirty="0"/>
              <a:t>, insbesondere von Frauen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indent="0">
              <a:buFontTx/>
              <a:buNone/>
            </a:pPr>
            <a:endParaRPr lang="de-DE" baseline="0" dirty="0"/>
          </a:p>
        </p:txBody>
      </p:sp>
    </p:spTree>
    <p:extLst>
      <p:ext uri="{BB962C8B-B14F-4D97-AF65-F5344CB8AC3E}">
        <p14:creationId xmlns:p14="http://schemas.microsoft.com/office/powerpoint/2010/main" val="117135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7</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7</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Ca. 75 Mio. Beschäftigte</a:t>
            </a:r>
          </a:p>
          <a:p>
            <a:r>
              <a:rPr lang="de-DE" i="1" dirty="0"/>
              <a:t>Quelle: </a:t>
            </a:r>
            <a:r>
              <a:rPr lang="de-DE" i="1" baseline="0" dirty="0"/>
              <a:t>https://www.globallivingwage.org/industries/garment-textile/, Zugriff 03.04.2019</a:t>
            </a:r>
          </a:p>
          <a:p>
            <a:endParaRPr lang="de-DE" i="1" dirty="0"/>
          </a:p>
          <a:p>
            <a:r>
              <a:rPr lang="de-DE" dirty="0"/>
              <a:t>75-80% Frauen</a:t>
            </a:r>
          </a:p>
          <a:p>
            <a:r>
              <a:rPr lang="de-DE" i="1" dirty="0"/>
              <a:t>Quellen</a:t>
            </a:r>
            <a:r>
              <a:rPr lang="de-DE" i="1" baseline="0" dirty="0"/>
              <a:t>: https://www.globallivingwage.org/industries/garment-textile/, Zugriff 03.04.2019 und</a:t>
            </a:r>
          </a:p>
          <a:p>
            <a:r>
              <a:rPr lang="de-DE" i="1" dirty="0"/>
              <a:t>https://www.ilo.org/wcmsp5/groups/public/---ed_dialogue/---sector/documents/publication/wcms_669355.pdf,</a:t>
            </a:r>
          </a:p>
          <a:p>
            <a:r>
              <a:rPr lang="de-DE" i="1" dirty="0"/>
              <a:t>S. 19, </a:t>
            </a:r>
            <a:r>
              <a:rPr lang="de-DE" i="1" baseline="0" dirty="0"/>
              <a:t>Zugriff 03.04.2019</a:t>
            </a:r>
          </a:p>
          <a:p>
            <a:endParaRPr lang="de-DE"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seit 1995 teilweise/2005 völlige Liberalisierung für Importe aus „Entwicklungsländern“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Quelle: https://cleanclothes.org/resources/publications/factsheets/general-factsheet-garment-industry-february-2015.pdf,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Zugriff 29.08.2019</a:t>
            </a:r>
          </a:p>
          <a:p>
            <a:endParaRPr lang="de-DE" i="1" dirty="0"/>
          </a:p>
          <a:p>
            <a:endParaRPr lang="de-DE" dirty="0"/>
          </a:p>
          <a:p>
            <a:r>
              <a:rPr kumimoji="1" lang="de-DE" sz="1200" i="0" u="none" kern="1200" dirty="0">
                <a:solidFill>
                  <a:schemeClr val="tx1"/>
                </a:solidFill>
                <a:effectLst/>
                <a:latin typeface="Arial" panose="020B0604020202020204" pitchFamily="34" charset="0"/>
                <a:ea typeface="+mn-ea"/>
                <a:cs typeface="+mn-cs"/>
              </a:rPr>
              <a:t>Etliche Länder… dazu gehören u.a.: Bangladesch, China, Indien, Indonesien, Kambodscha, Vietnam, Myanmar, Äthiopien</a:t>
            </a:r>
          </a:p>
        </p:txBody>
      </p:sp>
    </p:spTree>
    <p:extLst>
      <p:ext uri="{BB962C8B-B14F-4D97-AF65-F5344CB8AC3E}">
        <p14:creationId xmlns:p14="http://schemas.microsoft.com/office/powerpoint/2010/main" val="392943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8</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8</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Wir betrachten nun Bangladesch ein wenig mehr im Detail; </a:t>
            </a:r>
          </a:p>
          <a:p>
            <a:r>
              <a:rPr lang="de-DE" dirty="0"/>
              <a:t>viele Charakteristika von Bangladesch</a:t>
            </a:r>
            <a:r>
              <a:rPr lang="de-DE" baseline="0" dirty="0"/>
              <a:t> treffen </a:t>
            </a:r>
            <a:r>
              <a:rPr lang="de-DE" dirty="0"/>
              <a:t>auch auf andere Entwicklungsländer</a:t>
            </a:r>
          </a:p>
          <a:p>
            <a:r>
              <a:rPr lang="de-DE" dirty="0"/>
              <a:t>und Produktionsstandorte der Bekleidungsindustrie zu</a:t>
            </a:r>
            <a:endParaRPr lang="de-DE" baseline="0" dirty="0"/>
          </a:p>
          <a:p>
            <a:endParaRPr lang="de-DE" baseline="0" dirty="0"/>
          </a:p>
          <a:p>
            <a:r>
              <a:rPr lang="de-DE" b="0" i="1" baseline="0" dirty="0"/>
              <a:t>Ggf. Zwischenfrage: Was für ein Bild ergibt sich für Sie aus diesen Zahlen? </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dirty="0"/>
              <a:t>Bangladesch</a:t>
            </a:r>
            <a:r>
              <a:rPr lang="de-DE" baseline="0" dirty="0"/>
              <a:t> hat eine hohe Bevölkerungsdichte</a:t>
            </a:r>
          </a:p>
          <a:p>
            <a:pPr marL="171450" indent="-171450">
              <a:buFont typeface="Arial" panose="020B0604020202020204" pitchFamily="34" charset="0"/>
              <a:buChar char="•"/>
            </a:pPr>
            <a:r>
              <a:rPr lang="de-DE" baseline="0" dirty="0"/>
              <a:t>zum Vergleich: Bangladesch ist ca. so groß wie Bayern und Baden-Württemberg zusammen,</a:t>
            </a:r>
          </a:p>
          <a:p>
            <a:pPr marL="0" indent="0">
              <a:buFont typeface="Arial" panose="020B0604020202020204" pitchFamily="34" charset="0"/>
              <a:buNone/>
            </a:pPr>
            <a:r>
              <a:rPr lang="de-DE" baseline="0" dirty="0"/>
              <a:t>Deutschland hat weniger als halb so viele </a:t>
            </a:r>
            <a:r>
              <a:rPr lang="de-DE" baseline="0" dirty="0" err="1"/>
              <a:t>Einwohner_innen</a:t>
            </a:r>
            <a:endParaRPr lang="de-DE" baseline="0" dirty="0"/>
          </a:p>
          <a:p>
            <a:pPr marL="171450" indent="-171450">
              <a:buFont typeface="Arial" panose="020B0604020202020204" pitchFamily="34" charset="0"/>
              <a:buChar char="•"/>
            </a:pPr>
            <a:r>
              <a:rPr lang="de-DE" baseline="0" dirty="0"/>
              <a:t>besonders in den Städten sehr hohe Bevölkerungsdichte und wachsende Bevölkerung</a:t>
            </a:r>
          </a:p>
          <a:p>
            <a:pPr marL="171450" indent="-171450">
              <a:buFont typeface="Arial" panose="020B0604020202020204" pitchFamily="34" charset="0"/>
              <a:buChar char="•"/>
            </a:pPr>
            <a:r>
              <a:rPr lang="de-DE" baseline="0" dirty="0"/>
              <a:t>die Hauptstadt Dhaka ist flächenmäßig ca. so groß wie München, es leben dort jedoch ca.</a:t>
            </a:r>
          </a:p>
          <a:p>
            <a:pPr marL="0" indent="0">
              <a:buFont typeface="Arial" panose="020B0604020202020204" pitchFamily="34" charset="0"/>
              <a:buNone/>
            </a:pPr>
            <a:r>
              <a:rPr lang="de-DE" baseline="0" dirty="0"/>
              <a:t>9 Mio. Menschen (im gesamten Ballungsraum sind es ca. 20 </a:t>
            </a:r>
            <a:r>
              <a:rPr lang="de-DE" baseline="0" dirty="0" err="1"/>
              <a:t>Mio</a:t>
            </a:r>
            <a:r>
              <a:rPr lang="de-DE" baseline="0" dirty="0"/>
              <a:t>); in München nur ca. 1,5 Mio. Menschen</a:t>
            </a:r>
          </a:p>
          <a:p>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Die Bevölkerung ist sehr jung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zum Vergleich: der Anteil der unter 14-jährigen in DE beträgt 13%</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In Bangladesch gibt es also viele Menschen, die in absehbarer Zeit Arbeit suchen werden</a:t>
            </a:r>
          </a:p>
          <a:p>
            <a:endParaRPr lang="de-DE" baseline="0" dirty="0"/>
          </a:p>
          <a:p>
            <a:r>
              <a:rPr lang="de-DE" i="1" baseline="0" dirty="0"/>
              <a:t>Ggf. Zwischenfrage: Was könnte das für Probleme mit sich bringen?</a:t>
            </a:r>
            <a:endParaRPr lang="de-DE" baseline="0" dirty="0"/>
          </a:p>
          <a:p>
            <a:r>
              <a:rPr lang="de-DE" i="1" baseline="0" dirty="0"/>
              <a:t>Das bedeutet z.B. wenig Agrarfläche pro Kopf = wenig Möglichkeit zur Selbstversorgung; Angewiesenheit auf Lohnarbeit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Bangladesch ist ein Küstenstaat, der regelmäßig von Naturkatastrophen/Überschwemmungen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heimgesucht wird, viele Menschen wandern in der Folge vom Land in die Stadt, wenn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sie ihr Land/ihr Haus verloren haben; Schätzungen, dass der Ballungsraum Dhaka jährlich</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um bis zu 1 Mio. Menschen wächst; die Menschen sind auf Lohnarbeit angewiesen</a:t>
            </a:r>
          </a:p>
          <a:p>
            <a:endParaRPr lang="de-DE" baseline="0" dirty="0"/>
          </a:p>
          <a:p>
            <a:r>
              <a:rPr lang="de-DE" i="1" baseline="0" dirty="0"/>
              <a:t>Ggf. Erläuterung: Was ist der Human Development Index?</a:t>
            </a:r>
          </a:p>
          <a:p>
            <a:r>
              <a:rPr lang="de-DE" i="1" baseline="0" dirty="0"/>
              <a:t>Ranking von Ländern hinsichtlich ihres „Entwicklungsstandes“ anhand von bestimmten</a:t>
            </a:r>
          </a:p>
          <a:p>
            <a:r>
              <a:rPr lang="de-DE" i="1" baseline="0" dirty="0"/>
              <a:t>Indikatoren aus dem Bereich Gesundheit, Bildung, Wirtschaft</a:t>
            </a:r>
          </a:p>
          <a:p>
            <a:pPr marL="0" marR="0" indent="0" algn="l" defTabSz="914400" rtl="0" eaLnBrk="0" fontAlgn="base" latinLnBrk="0" hangingPunct="0">
              <a:lnSpc>
                <a:spcPct val="100000"/>
              </a:lnSpc>
              <a:spcBef>
                <a:spcPct val="30000"/>
              </a:spcBef>
              <a:spcAft>
                <a:spcPct val="0"/>
              </a:spcAft>
              <a:buClrTx/>
              <a:buSzTx/>
              <a:buFontTx/>
              <a:buNone/>
              <a:tabLst/>
              <a:defRPr/>
            </a:pPr>
            <a:r>
              <a:rPr lang="de-DE" i="1" baseline="0" dirty="0"/>
              <a:t>Bangladesch gehört zu den am wenigsten entwickelten Ländern (Least </a:t>
            </a:r>
            <a:r>
              <a:rPr lang="de-DE" i="1" baseline="0" dirty="0" err="1"/>
              <a:t>Developed</a:t>
            </a:r>
            <a:r>
              <a:rPr lang="de-DE" i="1" baseline="0" dirty="0"/>
              <a:t> Country);</a:t>
            </a:r>
          </a:p>
          <a:p>
            <a:pPr marL="0" marR="0" indent="0" algn="l" defTabSz="914400" rtl="0" eaLnBrk="0" fontAlgn="base" latinLnBrk="0" hangingPunct="0">
              <a:lnSpc>
                <a:spcPct val="100000"/>
              </a:lnSpc>
              <a:spcBef>
                <a:spcPct val="30000"/>
              </a:spcBef>
              <a:spcAft>
                <a:spcPct val="0"/>
              </a:spcAft>
              <a:buClrTx/>
              <a:buSzTx/>
              <a:buFontTx/>
              <a:buNone/>
              <a:tabLst/>
              <a:defRPr/>
            </a:pPr>
            <a:r>
              <a:rPr lang="de-DE" i="1" baseline="0" dirty="0"/>
              <a:t>der Human Development Index bildet hierzu eine „Rangliste“ aller Staaten weltweit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Die Menschen haben im Schnitt eine 6-jährige Schulbildung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Frauen kürzere als Männer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Alphabetisierungsrate ist relativ gering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es gibt Anstrengungen, eine längere Beschulung für mehr Kinder zu realisieren,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baseline="0" dirty="0"/>
              <a:t>aber die Qualität des Schulsystems ist relativ schwach</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ca. 1/4 der Menschen leben unter der Armutsgrenze</a:t>
            </a:r>
          </a:p>
          <a:p>
            <a:endParaRPr lang="de-DE" baseline="0" dirty="0"/>
          </a:p>
          <a:p>
            <a:r>
              <a:rPr lang="de-DE" i="1" baseline="0" dirty="0"/>
              <a:t>Ggf. Zwischenfrage: was für ein Bild ergibt sich für Sie aus diesen Zahlen? </a:t>
            </a:r>
            <a:endParaRPr lang="de-DE" baseline="0" dirty="0"/>
          </a:p>
          <a:p>
            <a:r>
              <a:rPr lang="de-DE" baseline="0" dirty="0"/>
              <a:t>Die Menschen müssen/können oft nur Arbeit annehmen, die wenig Qualifikation voraussetzt:</a:t>
            </a:r>
          </a:p>
          <a:p>
            <a:pPr>
              <a:buFont typeface="Wingdings"/>
              <a:buNone/>
            </a:pPr>
            <a:r>
              <a:rPr lang="de-DE" baseline="0" dirty="0"/>
              <a:t>Diese Daten zeigen strukturell, dass viele Arbeitskräfte zur Verfügung stehen, die auf jeden</a:t>
            </a:r>
          </a:p>
          <a:p>
            <a:pPr>
              <a:buFont typeface="Wingdings"/>
              <a:buNone/>
            </a:pPr>
            <a:r>
              <a:rPr lang="de-DE" baseline="0" dirty="0"/>
              <a:t>beliebigen Arbeitsplatz angewiesen sind, um ihr Überleben zu sichern.</a:t>
            </a:r>
          </a:p>
          <a:p>
            <a:pPr>
              <a:buFont typeface="Wingdings"/>
              <a:buNone/>
            </a:pPr>
            <a:endParaRPr lang="de-DE" baseline="0" dirty="0"/>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Quellen und Anmerkungen zu Bevölkerungszahlen:</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Bevölkerung laut UN Prognose aus dem Jahr 2017: https://population.un.org/ </a:t>
            </a:r>
            <a:r>
              <a:rPr lang="de-DE" i="1" baseline="0" dirty="0"/>
              <a:t>(Zugriff 08.05.2019)</a:t>
            </a:r>
            <a:r>
              <a:rPr kumimoji="1" lang="de-DE" sz="1200" i="1" kern="1200" dirty="0">
                <a:solidFill>
                  <a:schemeClr val="tx1"/>
                </a:solidFill>
                <a:latin typeface="Arial" panose="020B0604020202020204" pitchFamily="34"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Bevölkerungsdichte bezieht sich auf Flächenstaaten (also nicht Stadtstaaten) =</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4-5 mal so</a:t>
            </a:r>
            <a:r>
              <a:rPr kumimoji="1" lang="de-DE" sz="1200" i="1" kern="1200" baseline="0" dirty="0">
                <a:solidFill>
                  <a:schemeClr val="tx1"/>
                </a:solidFill>
                <a:latin typeface="Arial" panose="020B0604020202020204" pitchFamily="34" charset="0"/>
                <a:ea typeface="+mn-ea"/>
                <a:cs typeface="+mn-cs"/>
              </a:rPr>
              <a:t> dicht besiedelt wie Deutschland; weitere Bevölkerungsdaten von</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baseline="0" dirty="0">
                <a:solidFill>
                  <a:schemeClr val="tx1"/>
                </a:solidFill>
                <a:latin typeface="Arial" panose="020B0604020202020204" pitchFamily="34" charset="0"/>
                <a:ea typeface="+mn-ea"/>
                <a:cs typeface="+mn-cs"/>
              </a:rPr>
              <a:t>https://www.cia.gov/library/publications/the-world-factbook/geos/bg.html#People und http://hdr.undp.org/sites/default/files/2018_human_development_statistical_update.pdf,</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lang="de-DE" i="1" baseline="0" dirty="0"/>
              <a:t>Zugriff 08.05.2019</a:t>
            </a:r>
            <a:endParaRPr kumimoji="1" lang="de-DE" sz="1200" i="1" kern="1200" dirty="0">
              <a:solidFill>
                <a:schemeClr val="tx1"/>
              </a:solidFill>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Weitere Quellen: CCC, Factsheet </a:t>
            </a:r>
            <a:r>
              <a:rPr kumimoji="1" lang="de-DE" sz="1200" i="1" kern="1200" dirty="0" err="1">
                <a:solidFill>
                  <a:schemeClr val="tx1"/>
                </a:solidFill>
                <a:latin typeface="Arial" panose="020B0604020202020204" pitchFamily="34" charset="0"/>
                <a:ea typeface="+mn-ea"/>
                <a:cs typeface="+mn-cs"/>
              </a:rPr>
              <a:t>Bangladesh</a:t>
            </a:r>
            <a:r>
              <a:rPr kumimoji="1" lang="de-DE" sz="1200" i="1" kern="1200" dirty="0">
                <a:solidFill>
                  <a:schemeClr val="tx1"/>
                </a:solidFill>
                <a:latin typeface="Arial" panose="020B0604020202020204" pitchFamily="34" charset="0"/>
                <a:ea typeface="+mn-ea"/>
                <a:cs typeface="+mn-cs"/>
              </a:rPr>
              <a:t>, 2015; UNDP, </a:t>
            </a:r>
            <a:r>
              <a:rPr kumimoji="1" lang="en-US" sz="1200" i="1" kern="1200" dirty="0">
                <a:solidFill>
                  <a:schemeClr val="tx1"/>
                </a:solidFill>
                <a:latin typeface="Arial" panose="020B0604020202020204" pitchFamily="34" charset="0"/>
                <a:ea typeface="+mn-ea"/>
                <a:cs typeface="+mn-cs"/>
              </a:rPr>
              <a:t>Human Development</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en-US" sz="1200" i="1" kern="1200" dirty="0">
                <a:solidFill>
                  <a:schemeClr val="tx1"/>
                </a:solidFill>
                <a:latin typeface="Arial" panose="020B0604020202020204" pitchFamily="34" charset="0"/>
                <a:ea typeface="+mn-ea"/>
                <a:cs typeface="+mn-cs"/>
              </a:rPr>
              <a:t>Indices and Indicators: 2018 Statistical Update – Bangladesh, 2018</a:t>
            </a:r>
            <a:endParaRPr kumimoji="1" lang="de-DE" sz="1200" i="1"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19053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9</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9</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In Bangladesch gibt es 4.600 Bekleidungsfabriken, in denen ca. 4 Mio. Menschen arbeiten.</a:t>
            </a:r>
          </a:p>
          <a:p>
            <a:r>
              <a:rPr lang="de-DE" dirty="0"/>
              <a:t>80% der Arbeiterinnen sind Frauen; v.a. in den Positionen, die am schlechtesten bezahlt</a:t>
            </a:r>
          </a:p>
          <a:p>
            <a:r>
              <a:rPr lang="de-DE" dirty="0"/>
              <a:t>sind und die am wenigsten</a:t>
            </a:r>
            <a:r>
              <a:rPr lang="de-DE" baseline="0" dirty="0"/>
              <a:t> Qualifikation voraussetzen, arbeiten fast ausschließlich Frauen.</a:t>
            </a:r>
          </a:p>
          <a:p>
            <a:endParaRPr lang="de-DE" baseline="0" dirty="0"/>
          </a:p>
          <a:p>
            <a:r>
              <a:rPr lang="de-DE" baseline="0" dirty="0"/>
              <a:t>So gut wie alle großen Unternehmen kaufen in Bangladesch ein.</a:t>
            </a:r>
          </a:p>
          <a:p>
            <a:endParaRPr lang="de-DE" baseline="0" dirty="0"/>
          </a:p>
          <a:p>
            <a:r>
              <a:rPr lang="de-DE" i="1" baseline="0" dirty="0"/>
              <a:t>Ggf. Zwischenfrage: Was sagen die Zahlen zum BIP (Brutto-Inlands-Produkt =</a:t>
            </a:r>
          </a:p>
          <a:p>
            <a:r>
              <a:rPr lang="de-DE" i="1" baseline="0" dirty="0"/>
              <a:t>Wert aller produzierten Waren und Dienstleistungen innerhalb eines Landes) und Export?</a:t>
            </a:r>
          </a:p>
          <a:p>
            <a:r>
              <a:rPr lang="de-DE" baseline="0" dirty="0"/>
              <a:t>Die Bekleidungsindustrie ist extrem wichtig für die Wirtschaft Bangladeschs: 12% des BIP</a:t>
            </a:r>
          </a:p>
          <a:p>
            <a:r>
              <a:rPr lang="de-DE" baseline="0" dirty="0"/>
              <a:t>und mehr als 80% der Exporte; das Land ist somit von dieser Industrie abhängig und auf diese angewiesen.</a:t>
            </a:r>
          </a:p>
          <a:p>
            <a:endParaRPr lang="de-DE" baseline="0" dirty="0"/>
          </a:p>
          <a:p>
            <a:r>
              <a:rPr lang="de-DE" baseline="0" dirty="0"/>
              <a:t>Die Bekleidungsindustrie nimmt weiter zu.</a:t>
            </a:r>
          </a:p>
          <a:p>
            <a:endParaRPr lang="de-DE" baseline="0" dirty="0"/>
          </a:p>
          <a:p>
            <a:r>
              <a:rPr lang="de-DE" baseline="0" dirty="0"/>
              <a:t>Fast 2/3 der Exporte gehen in die EU (64% in 2017/18).</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i="1" kern="1200" dirty="0">
                <a:solidFill>
                  <a:schemeClr val="tx1"/>
                </a:solidFill>
                <a:latin typeface="Arial" panose="020B0604020202020204" pitchFamily="34" charset="0"/>
                <a:ea typeface="+mn-ea"/>
                <a:cs typeface="+mn-cs"/>
              </a:rPr>
              <a:t>Quelle: CCC, Factsheet </a:t>
            </a:r>
            <a:r>
              <a:rPr kumimoji="1" lang="de-DE" sz="1200" i="1" kern="1200" dirty="0" err="1">
                <a:solidFill>
                  <a:schemeClr val="tx1"/>
                </a:solidFill>
                <a:latin typeface="Arial" panose="020B0604020202020204" pitchFamily="34" charset="0"/>
                <a:ea typeface="+mn-ea"/>
                <a:cs typeface="+mn-cs"/>
              </a:rPr>
              <a:t>Bangladesh</a:t>
            </a:r>
            <a:r>
              <a:rPr kumimoji="1" lang="de-DE" sz="1200" i="1" kern="1200" dirty="0">
                <a:solidFill>
                  <a:schemeClr val="tx1"/>
                </a:solidFill>
                <a:latin typeface="Arial" panose="020B0604020202020204" pitchFamily="34" charset="0"/>
                <a:ea typeface="+mn-ea"/>
                <a:cs typeface="+mn-cs"/>
              </a:rPr>
              <a:t>, 2015; BGMEA 2019, https://www.researchgate.net/publication/326146264_Health_Issues_of_Female_Garment_Workers_Evidence_from_Bangladesh </a:t>
            </a:r>
            <a:r>
              <a:rPr lang="de-DE" i="1" baseline="0" dirty="0"/>
              <a:t>(Zugriff 08.05.2019) und </a:t>
            </a:r>
            <a:r>
              <a:rPr kumimoji="1" lang="de-DE" sz="1200" i="1" u="none" kern="1200" dirty="0">
                <a:solidFill>
                  <a:schemeClr val="tx1"/>
                </a:solidFill>
                <a:effectLst/>
                <a:latin typeface="Arial" panose="020B0604020202020204" pitchFamily="34" charset="0"/>
                <a:ea typeface="+mn-ea"/>
                <a:cs typeface="+mn-cs"/>
              </a:rPr>
              <a:t>FEMNET (2018): Frauen in der Bekleidungsindustrie Bangladeschs (Factsheet), </a:t>
            </a:r>
            <a:r>
              <a:rPr kumimoji="1" lang="de-DE" sz="1200" i="1" u="none" kern="1200" dirty="0">
                <a:solidFill>
                  <a:schemeClr val="tx1"/>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https://femnet.de/images/downloads/publikationen/FEMNET-FactSheet-Bangladesh-2018.pdf</a:t>
            </a:r>
            <a:r>
              <a:rPr kumimoji="1" lang="de-DE" sz="1200" i="1" u="none" kern="1200" dirty="0">
                <a:solidFill>
                  <a:schemeClr val="tx1"/>
                </a:solidFill>
                <a:effectLst/>
                <a:latin typeface="Arial" panose="020B0604020202020204" pitchFamily="34" charset="0"/>
                <a:ea typeface="+mn-ea"/>
                <a:cs typeface="+mn-cs"/>
              </a:rPr>
              <a:t>, Zugriff 05.08.2019</a:t>
            </a:r>
          </a:p>
        </p:txBody>
      </p:sp>
    </p:spTree>
    <p:extLst>
      <p:ext uri="{BB962C8B-B14F-4D97-AF65-F5344CB8AC3E}">
        <p14:creationId xmlns:p14="http://schemas.microsoft.com/office/powerpoint/2010/main" val="3929437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C12379A7-1468-4272-90B2-60D0932FC9AB}"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3" name="Grafik 2">
            <a:extLst>
              <a:ext uri="{FF2B5EF4-FFF2-40B4-BE49-F238E27FC236}">
                <a16:creationId xmlns:a16="http://schemas.microsoft.com/office/drawing/2014/main" id="{1FEFEFF3-BD3E-4883-B11A-A945B623FE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2"/>
            <a:ext cx="3419856" cy="1078992"/>
          </a:xfrm>
          <a:prstGeom prst="rect">
            <a:avLst/>
          </a:prstGeom>
        </p:spPr>
      </p:pic>
    </p:spTree>
    <p:extLst>
      <p:ext uri="{BB962C8B-B14F-4D97-AF65-F5344CB8AC3E}">
        <p14:creationId xmlns:p14="http://schemas.microsoft.com/office/powerpoint/2010/main" val="3232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F57C636E-9895-4669-AABA-93DF3B9A2022}"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194427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6D350DC7-2C0C-4BB3-A46C-44F491F295C0}"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3301508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F8DDDECC-C03E-4075-8181-1547CD2D1EF7}"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300214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9FAA1086-C4D9-4F75-86F6-815A2CA3AD88}"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1077951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66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A7AA34F-DEE6-484C-BB8F-EE89C9FA4A24}"/>
              </a:ext>
            </a:extLst>
          </p:cNvPr>
          <p:cNvSpPr>
            <a:spLocks noChangeArrowheads="1"/>
          </p:cNvSpPr>
          <p:nvPr/>
        </p:nvSpPr>
        <p:spPr bwMode="auto">
          <a:xfrm>
            <a:off x="0" y="0"/>
            <a:ext cx="4572000" cy="6858000"/>
          </a:xfrm>
          <a:prstGeom prst="rect">
            <a:avLst/>
          </a:prstGeom>
          <a:solidFill>
            <a:srgbClr val="3493C5"/>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a:extLst>
              <a:ext uri="{FF2B5EF4-FFF2-40B4-BE49-F238E27FC236}">
                <a16:creationId xmlns:a16="http://schemas.microsoft.com/office/drawing/2014/main" id="{2DE01A32-7ED7-4A76-B6C0-64008A05358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pic>
        <p:nvPicPr>
          <p:cNvPr id="6" name="Grafik 13">
            <a:extLst>
              <a:ext uri="{FF2B5EF4-FFF2-40B4-BE49-F238E27FC236}">
                <a16:creationId xmlns:a16="http://schemas.microsoft.com/office/drawing/2014/main" id="{64769D8A-9A97-41EA-94EC-145D1B0FD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4288"/>
            <a:ext cx="3524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BF0A4A87-5284-4F01-9F35-1AB64ECF6E4E}"/>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de-DE"/>
          </a:p>
        </p:txBody>
      </p:sp>
      <p:sp>
        <p:nvSpPr>
          <p:cNvPr id="8" name="Rectangle 15">
            <a:extLst>
              <a:ext uri="{FF2B5EF4-FFF2-40B4-BE49-F238E27FC236}">
                <a16:creationId xmlns:a16="http://schemas.microsoft.com/office/drawing/2014/main" id="{9205D08D-500C-461B-9F65-FAC65F248F50}"/>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a:t>
            </a:r>
          </a:p>
        </p:txBody>
      </p:sp>
      <p:sp>
        <p:nvSpPr>
          <p:cNvPr id="9" name="Rectangle 17">
            <a:extLst>
              <a:ext uri="{FF2B5EF4-FFF2-40B4-BE49-F238E27FC236}">
                <a16:creationId xmlns:a16="http://schemas.microsoft.com/office/drawing/2014/main" id="{A83F1582-EE6B-46C3-AC26-2A72CD52FDC0}"/>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E07DFF23-D40B-45A5-899C-74887C6B972D}" type="slidenum">
              <a:rPr lang="de-DE" altLang="de-DE"/>
              <a:pPr>
                <a:defRPr/>
              </a:pPr>
              <a:t>‹Nr.›</a:t>
            </a:fld>
            <a:endParaRPr lang="de-DE" altLang="de-DE"/>
          </a:p>
        </p:txBody>
      </p:sp>
    </p:spTree>
    <p:extLst>
      <p:ext uri="{BB962C8B-B14F-4D97-AF65-F5344CB8AC3E}">
        <p14:creationId xmlns:p14="http://schemas.microsoft.com/office/powerpoint/2010/main" val="366459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5D45390C-7159-4E67-B559-150FCFD16C6C}"/>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B0FD71EE-81E8-4F58-BD22-BD3900C0E78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A442E78-FF3C-41B6-A55F-128FB5520614}"/>
              </a:ext>
            </a:extLst>
          </p:cNvPr>
          <p:cNvSpPr>
            <a:spLocks noGrp="1" noChangeArrowheads="1"/>
          </p:cNvSpPr>
          <p:nvPr>
            <p:ph type="sldNum" sz="quarter" idx="12"/>
          </p:nvPr>
        </p:nvSpPr>
        <p:spPr>
          <a:ln/>
        </p:spPr>
        <p:txBody>
          <a:bodyPr/>
          <a:lstStyle>
            <a:lvl1pPr>
              <a:defRPr/>
            </a:lvl1pPr>
          </a:lstStyle>
          <a:p>
            <a:pPr>
              <a:defRPr/>
            </a:pPr>
            <a:fld id="{2EC4E52F-65AF-43B9-94D0-29D812DD4D75}" type="slidenum">
              <a:rPr lang="de-DE" altLang="de-DE"/>
              <a:pPr>
                <a:defRPr/>
              </a:pPr>
              <a:t>‹Nr.›</a:t>
            </a:fld>
            <a:endParaRPr lang="de-DE" altLang="de-DE"/>
          </a:p>
        </p:txBody>
      </p:sp>
    </p:spTree>
    <p:extLst>
      <p:ext uri="{BB962C8B-B14F-4D97-AF65-F5344CB8AC3E}">
        <p14:creationId xmlns:p14="http://schemas.microsoft.com/office/powerpoint/2010/main" val="290810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96F6A0ED-0062-422C-8F53-15A75D11668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2BC3C703-69D3-4E77-8A94-C30811D93382}"/>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6A8704A-97D5-44D2-BD9E-CBF030828F6A}"/>
              </a:ext>
            </a:extLst>
          </p:cNvPr>
          <p:cNvSpPr>
            <a:spLocks noGrp="1" noChangeArrowheads="1"/>
          </p:cNvSpPr>
          <p:nvPr>
            <p:ph type="sldNum" sz="quarter" idx="12"/>
          </p:nvPr>
        </p:nvSpPr>
        <p:spPr>
          <a:ln/>
        </p:spPr>
        <p:txBody>
          <a:bodyPr/>
          <a:lstStyle>
            <a:lvl1pPr>
              <a:defRPr/>
            </a:lvl1pPr>
          </a:lstStyle>
          <a:p>
            <a:pPr>
              <a:defRPr/>
            </a:pPr>
            <a:fld id="{1006C54F-006C-431F-9E69-F1CF30994149}" type="slidenum">
              <a:rPr lang="de-DE" altLang="de-DE"/>
              <a:pPr>
                <a:defRPr/>
              </a:pPr>
              <a:t>‹Nr.›</a:t>
            </a:fld>
            <a:endParaRPr lang="de-DE" altLang="de-DE"/>
          </a:p>
        </p:txBody>
      </p:sp>
    </p:spTree>
    <p:extLst>
      <p:ext uri="{BB962C8B-B14F-4D97-AF65-F5344CB8AC3E}">
        <p14:creationId xmlns:p14="http://schemas.microsoft.com/office/powerpoint/2010/main" val="3626941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1B2D81A8-8EE9-4197-AA5B-6817D5C7CCC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9D82C7E4-7F6D-4C76-9CDE-4AEC912DAFA1}"/>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28EFE812-62B0-455C-B913-F67FC16BC748}"/>
              </a:ext>
            </a:extLst>
          </p:cNvPr>
          <p:cNvSpPr>
            <a:spLocks noGrp="1" noChangeArrowheads="1"/>
          </p:cNvSpPr>
          <p:nvPr>
            <p:ph type="sldNum" sz="quarter" idx="12"/>
          </p:nvPr>
        </p:nvSpPr>
        <p:spPr>
          <a:ln/>
        </p:spPr>
        <p:txBody>
          <a:bodyPr/>
          <a:lstStyle>
            <a:lvl1pPr>
              <a:defRPr/>
            </a:lvl1pPr>
          </a:lstStyle>
          <a:p>
            <a:pPr>
              <a:defRPr/>
            </a:pPr>
            <a:fld id="{1EB5440E-1C84-4D64-B51C-4A0C5CEB9736}" type="slidenum">
              <a:rPr lang="de-DE" altLang="de-DE"/>
              <a:pPr>
                <a:defRPr/>
              </a:pPr>
              <a:t>‹Nr.›</a:t>
            </a:fld>
            <a:endParaRPr lang="de-DE" altLang="de-DE"/>
          </a:p>
        </p:txBody>
      </p:sp>
    </p:spTree>
    <p:extLst>
      <p:ext uri="{BB962C8B-B14F-4D97-AF65-F5344CB8AC3E}">
        <p14:creationId xmlns:p14="http://schemas.microsoft.com/office/powerpoint/2010/main" val="3308351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7F2174AC-4FFE-42FF-BF3A-0358E900A18C}"/>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14">
            <a:extLst>
              <a:ext uri="{FF2B5EF4-FFF2-40B4-BE49-F238E27FC236}">
                <a16:creationId xmlns:a16="http://schemas.microsoft.com/office/drawing/2014/main" id="{A9E4AFDC-BCAF-42EF-A2E1-E595E8EB11F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9" name="Rectangle 15">
            <a:extLst>
              <a:ext uri="{FF2B5EF4-FFF2-40B4-BE49-F238E27FC236}">
                <a16:creationId xmlns:a16="http://schemas.microsoft.com/office/drawing/2014/main" id="{083210CF-82FD-4519-8CBF-0D25734FD2D8}"/>
              </a:ext>
            </a:extLst>
          </p:cNvPr>
          <p:cNvSpPr>
            <a:spLocks noGrp="1" noChangeArrowheads="1"/>
          </p:cNvSpPr>
          <p:nvPr>
            <p:ph type="sldNum" sz="quarter" idx="12"/>
          </p:nvPr>
        </p:nvSpPr>
        <p:spPr>
          <a:ln/>
        </p:spPr>
        <p:txBody>
          <a:bodyPr/>
          <a:lstStyle>
            <a:lvl1pPr>
              <a:defRPr/>
            </a:lvl1pPr>
          </a:lstStyle>
          <a:p>
            <a:pPr>
              <a:defRPr/>
            </a:pPr>
            <a:fld id="{7A0C845C-4188-49E1-8F53-DD95F8329333}" type="slidenum">
              <a:rPr lang="de-DE" altLang="de-DE"/>
              <a:pPr>
                <a:defRPr/>
              </a:pPr>
              <a:t>‹Nr.›</a:t>
            </a:fld>
            <a:endParaRPr lang="de-DE" altLang="de-DE"/>
          </a:p>
        </p:txBody>
      </p:sp>
    </p:spTree>
    <p:extLst>
      <p:ext uri="{BB962C8B-B14F-4D97-AF65-F5344CB8AC3E}">
        <p14:creationId xmlns:p14="http://schemas.microsoft.com/office/powerpoint/2010/main" val="32426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899C415-3C53-407A-A543-BEDDD546C291}"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993202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A39D6EE1-862E-41C5-9815-FF3A675DAC6A}"/>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14">
            <a:extLst>
              <a:ext uri="{FF2B5EF4-FFF2-40B4-BE49-F238E27FC236}">
                <a16:creationId xmlns:a16="http://schemas.microsoft.com/office/drawing/2014/main" id="{E92E88AE-49C9-4018-832D-CEF7446D5014}"/>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5" name="Rectangle 15">
            <a:extLst>
              <a:ext uri="{FF2B5EF4-FFF2-40B4-BE49-F238E27FC236}">
                <a16:creationId xmlns:a16="http://schemas.microsoft.com/office/drawing/2014/main" id="{6920D707-0C26-4E10-BF89-609BF0291183}"/>
              </a:ext>
            </a:extLst>
          </p:cNvPr>
          <p:cNvSpPr>
            <a:spLocks noGrp="1" noChangeArrowheads="1"/>
          </p:cNvSpPr>
          <p:nvPr>
            <p:ph type="sldNum" sz="quarter" idx="12"/>
          </p:nvPr>
        </p:nvSpPr>
        <p:spPr>
          <a:ln/>
        </p:spPr>
        <p:txBody>
          <a:bodyPr/>
          <a:lstStyle>
            <a:lvl1pPr>
              <a:defRPr/>
            </a:lvl1pPr>
          </a:lstStyle>
          <a:p>
            <a:pPr>
              <a:defRPr/>
            </a:pPr>
            <a:fld id="{DCABFC38-8307-4B96-B0C5-D1A34097D03D}" type="slidenum">
              <a:rPr lang="de-DE" altLang="de-DE"/>
              <a:pPr>
                <a:defRPr/>
              </a:pPr>
              <a:t>‹Nr.›</a:t>
            </a:fld>
            <a:endParaRPr lang="de-DE" altLang="de-DE"/>
          </a:p>
        </p:txBody>
      </p:sp>
    </p:spTree>
    <p:extLst>
      <p:ext uri="{BB962C8B-B14F-4D97-AF65-F5344CB8AC3E}">
        <p14:creationId xmlns:p14="http://schemas.microsoft.com/office/powerpoint/2010/main" val="1319635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1BC3C11-A3F7-44D8-9655-313EA1D855D6}"/>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14">
            <a:extLst>
              <a:ext uri="{FF2B5EF4-FFF2-40B4-BE49-F238E27FC236}">
                <a16:creationId xmlns:a16="http://schemas.microsoft.com/office/drawing/2014/main" id="{5B3EACA8-6FF7-40DC-8947-E50208978C4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4" name="Rectangle 15">
            <a:extLst>
              <a:ext uri="{FF2B5EF4-FFF2-40B4-BE49-F238E27FC236}">
                <a16:creationId xmlns:a16="http://schemas.microsoft.com/office/drawing/2014/main" id="{C6CBBD6F-CCF1-42DB-ABF1-9F01AAA1CCAB}"/>
              </a:ext>
            </a:extLst>
          </p:cNvPr>
          <p:cNvSpPr>
            <a:spLocks noGrp="1" noChangeArrowheads="1"/>
          </p:cNvSpPr>
          <p:nvPr>
            <p:ph type="sldNum" sz="quarter" idx="12"/>
          </p:nvPr>
        </p:nvSpPr>
        <p:spPr>
          <a:ln/>
        </p:spPr>
        <p:txBody>
          <a:bodyPr/>
          <a:lstStyle>
            <a:lvl1pPr>
              <a:defRPr/>
            </a:lvl1pPr>
          </a:lstStyle>
          <a:p>
            <a:pPr>
              <a:defRPr/>
            </a:pPr>
            <a:fld id="{1BE0FA3B-824E-4125-BADC-ACCD75E761EB}" type="slidenum">
              <a:rPr lang="de-DE" altLang="de-DE"/>
              <a:pPr>
                <a:defRPr/>
              </a:pPr>
              <a:t>‹Nr.›</a:t>
            </a:fld>
            <a:endParaRPr lang="de-DE" altLang="de-DE"/>
          </a:p>
        </p:txBody>
      </p:sp>
    </p:spTree>
    <p:extLst>
      <p:ext uri="{BB962C8B-B14F-4D97-AF65-F5344CB8AC3E}">
        <p14:creationId xmlns:p14="http://schemas.microsoft.com/office/powerpoint/2010/main" val="2730767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A698D16-76AB-4236-A6DE-60F37C24F6FF}"/>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F2D705EE-1604-40D5-80E4-A18F95C3F599}"/>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6853FB68-1647-4DA2-8CD9-60304FB4063A}"/>
              </a:ext>
            </a:extLst>
          </p:cNvPr>
          <p:cNvSpPr>
            <a:spLocks noGrp="1" noChangeArrowheads="1"/>
          </p:cNvSpPr>
          <p:nvPr>
            <p:ph type="sldNum" sz="quarter" idx="12"/>
          </p:nvPr>
        </p:nvSpPr>
        <p:spPr>
          <a:ln/>
        </p:spPr>
        <p:txBody>
          <a:bodyPr/>
          <a:lstStyle>
            <a:lvl1pPr>
              <a:defRPr/>
            </a:lvl1pPr>
          </a:lstStyle>
          <a:p>
            <a:pPr>
              <a:defRPr/>
            </a:pPr>
            <a:fld id="{B8A83325-63D7-4522-8F17-B96388DFF25E}" type="slidenum">
              <a:rPr lang="de-DE" altLang="de-DE"/>
              <a:pPr>
                <a:defRPr/>
              </a:pPr>
              <a:t>‹Nr.›</a:t>
            </a:fld>
            <a:endParaRPr lang="de-DE" altLang="de-DE"/>
          </a:p>
        </p:txBody>
      </p:sp>
    </p:spTree>
    <p:extLst>
      <p:ext uri="{BB962C8B-B14F-4D97-AF65-F5344CB8AC3E}">
        <p14:creationId xmlns:p14="http://schemas.microsoft.com/office/powerpoint/2010/main" val="362663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F56855B2-EBB3-4107-9ED2-C24A72E08ADB}"/>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03437378-A0F6-4FFA-807C-983E75E9060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A507CC46-577F-4BA6-98FC-316A1309B641}"/>
              </a:ext>
            </a:extLst>
          </p:cNvPr>
          <p:cNvSpPr>
            <a:spLocks noGrp="1" noChangeArrowheads="1"/>
          </p:cNvSpPr>
          <p:nvPr>
            <p:ph type="sldNum" sz="quarter" idx="12"/>
          </p:nvPr>
        </p:nvSpPr>
        <p:spPr>
          <a:ln/>
        </p:spPr>
        <p:txBody>
          <a:bodyPr/>
          <a:lstStyle>
            <a:lvl1pPr>
              <a:defRPr/>
            </a:lvl1pPr>
          </a:lstStyle>
          <a:p>
            <a:pPr>
              <a:defRPr/>
            </a:pPr>
            <a:fld id="{0DE81599-08B2-4DC6-A113-8FEAD6088DD5}" type="slidenum">
              <a:rPr lang="de-DE" altLang="de-DE"/>
              <a:pPr>
                <a:defRPr/>
              </a:pPr>
              <a:t>‹Nr.›</a:t>
            </a:fld>
            <a:endParaRPr lang="de-DE" altLang="de-DE"/>
          </a:p>
        </p:txBody>
      </p:sp>
    </p:spTree>
    <p:extLst>
      <p:ext uri="{BB962C8B-B14F-4D97-AF65-F5344CB8AC3E}">
        <p14:creationId xmlns:p14="http://schemas.microsoft.com/office/powerpoint/2010/main" val="2779827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AC175DB8-76D2-4E4D-8049-8DA7E750710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A1BFBA3F-5A56-423C-ADA1-AA3E670BE415}"/>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BE7DA8C-D3C0-4486-9289-2DCC08DBE00C}"/>
              </a:ext>
            </a:extLst>
          </p:cNvPr>
          <p:cNvSpPr>
            <a:spLocks noGrp="1" noChangeArrowheads="1"/>
          </p:cNvSpPr>
          <p:nvPr>
            <p:ph type="sldNum" sz="quarter" idx="12"/>
          </p:nvPr>
        </p:nvSpPr>
        <p:spPr>
          <a:ln/>
        </p:spPr>
        <p:txBody>
          <a:bodyPr/>
          <a:lstStyle>
            <a:lvl1pPr>
              <a:defRPr/>
            </a:lvl1pPr>
          </a:lstStyle>
          <a:p>
            <a:pPr>
              <a:defRPr/>
            </a:pPr>
            <a:fld id="{B37492DF-F7C4-4B72-A5EE-C08ED49040E3}" type="slidenum">
              <a:rPr lang="de-DE" altLang="de-DE"/>
              <a:pPr>
                <a:defRPr/>
              </a:pPr>
              <a:t>‹Nr.›</a:t>
            </a:fld>
            <a:endParaRPr lang="de-DE" altLang="de-DE"/>
          </a:p>
        </p:txBody>
      </p:sp>
    </p:spTree>
    <p:extLst>
      <p:ext uri="{BB962C8B-B14F-4D97-AF65-F5344CB8AC3E}">
        <p14:creationId xmlns:p14="http://schemas.microsoft.com/office/powerpoint/2010/main" val="428802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D71B4559-E226-4156-849F-5FEC4812872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D75B557D-37C9-452F-BE2F-CA721D2B125F}"/>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3AED586-82F1-41BE-91A2-D872678DCCC5}"/>
              </a:ext>
            </a:extLst>
          </p:cNvPr>
          <p:cNvSpPr>
            <a:spLocks noGrp="1" noChangeArrowheads="1"/>
          </p:cNvSpPr>
          <p:nvPr>
            <p:ph type="sldNum" sz="quarter" idx="12"/>
          </p:nvPr>
        </p:nvSpPr>
        <p:spPr>
          <a:ln/>
        </p:spPr>
        <p:txBody>
          <a:bodyPr/>
          <a:lstStyle>
            <a:lvl1pPr>
              <a:defRPr/>
            </a:lvl1pPr>
          </a:lstStyle>
          <a:p>
            <a:pPr>
              <a:defRPr/>
            </a:pPr>
            <a:fld id="{9E337A95-8C6B-4CB3-9443-39ADA7029F55}" type="slidenum">
              <a:rPr lang="de-DE" altLang="de-DE"/>
              <a:pPr>
                <a:defRPr/>
              </a:pPr>
              <a:t>‹Nr.›</a:t>
            </a:fld>
            <a:endParaRPr lang="de-DE" altLang="de-DE"/>
          </a:p>
        </p:txBody>
      </p:sp>
    </p:spTree>
    <p:extLst>
      <p:ext uri="{BB962C8B-B14F-4D97-AF65-F5344CB8AC3E}">
        <p14:creationId xmlns:p14="http://schemas.microsoft.com/office/powerpoint/2010/main" val="3382902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188BBA44-2A2E-4E3F-933D-902F5A3CAB60}"/>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78E7AEA1-4B08-41FE-BC55-3C683BD0A425}"/>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EC02DB6B-379E-4C55-96A3-E03C699DBA8C}"/>
              </a:ext>
            </a:extLst>
          </p:cNvPr>
          <p:cNvSpPr>
            <a:spLocks noGrp="1"/>
          </p:cNvSpPr>
          <p:nvPr>
            <p:ph type="sldNum" sz="quarter" idx="12"/>
          </p:nvPr>
        </p:nvSpPr>
        <p:spPr>
          <a:xfrm>
            <a:off x="84138" y="5946775"/>
            <a:ext cx="671512" cy="885825"/>
          </a:xfrm>
        </p:spPr>
        <p:txBody>
          <a:bodyPr/>
          <a:lstStyle>
            <a:lvl1pPr>
              <a:defRPr/>
            </a:lvl1pPr>
          </a:lstStyle>
          <a:p>
            <a:pPr>
              <a:defRPr/>
            </a:pPr>
            <a:fld id="{4AFEAA78-429A-49F9-88CB-948B3DE0123D}" type="slidenum">
              <a:rPr lang="de-DE" altLang="de-DE"/>
              <a:pPr>
                <a:defRPr/>
              </a:pPr>
              <a:t>‹Nr.›</a:t>
            </a:fld>
            <a:endParaRPr lang="de-DE" altLang="de-DE"/>
          </a:p>
        </p:txBody>
      </p:sp>
    </p:spTree>
    <p:extLst>
      <p:ext uri="{BB962C8B-B14F-4D97-AF65-F5344CB8AC3E}">
        <p14:creationId xmlns:p14="http://schemas.microsoft.com/office/powerpoint/2010/main" val="2893399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47BAA029-21F3-4455-817A-8D5F180718C1}"/>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63BB25B7-D6CF-462F-A1A1-346ABFFC1AD9}"/>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89D4871E-582C-4D09-B6C1-598AA68A6CCD}"/>
              </a:ext>
            </a:extLst>
          </p:cNvPr>
          <p:cNvSpPr>
            <a:spLocks noGrp="1"/>
          </p:cNvSpPr>
          <p:nvPr>
            <p:ph type="sldNum" sz="quarter" idx="12"/>
          </p:nvPr>
        </p:nvSpPr>
        <p:spPr>
          <a:xfrm>
            <a:off x="84138" y="5946775"/>
            <a:ext cx="671512" cy="885825"/>
          </a:xfrm>
        </p:spPr>
        <p:txBody>
          <a:bodyPr/>
          <a:lstStyle>
            <a:lvl1pPr>
              <a:defRPr/>
            </a:lvl1pPr>
          </a:lstStyle>
          <a:p>
            <a:pPr>
              <a:defRPr/>
            </a:pPr>
            <a:fld id="{EEAD0B95-8881-4021-89A4-07B9AC8E2387}" type="slidenum">
              <a:rPr lang="de-DE" altLang="de-DE"/>
              <a:pPr>
                <a:defRPr/>
              </a:pPr>
              <a:t>‹Nr.›</a:t>
            </a:fld>
            <a:endParaRPr lang="de-DE" altLang="de-DE"/>
          </a:p>
        </p:txBody>
      </p:sp>
    </p:spTree>
    <p:extLst>
      <p:ext uri="{BB962C8B-B14F-4D97-AF65-F5344CB8AC3E}">
        <p14:creationId xmlns:p14="http://schemas.microsoft.com/office/powerpoint/2010/main" val="2891224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2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362CEE09-E069-4F1E-8264-E29669BD1DB9}"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396488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7B86364B-D705-4A96-93D2-AF8920E617FB}"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79103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CFC485C8-88F6-42D7-B2A8-0233A6B25BA9}"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11138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450ED36E-3E47-45A6-ABF0-5BFE68AB886F}"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28366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E7E69502-A4A7-478A-A7D1-012C3F36149A}"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313337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6F2E78E2-1922-4AFB-9C70-20E0841381F3}"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20328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2BE20F66-2EC1-4336-A057-7202E34FF2ED}"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29271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tif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D5B5566B-2291-4F26-BDE7-C1F40A4E0CA4}"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12" name="Grafik 11">
            <a:extLst>
              <a:ext uri="{FF2B5EF4-FFF2-40B4-BE49-F238E27FC236}">
                <a16:creationId xmlns:a16="http://schemas.microsoft.com/office/drawing/2014/main" id="{9DCBA37F-F002-428A-A16A-B39ACFE2599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3992" cy="635431"/>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14" r:id="rId3"/>
    <p:sldLayoutId id="2147483722" r:id="rId4"/>
    <p:sldLayoutId id="2147483715" r:id="rId5"/>
    <p:sldLayoutId id="2147483716" r:id="rId6"/>
    <p:sldLayoutId id="2147483717" r:id="rId7"/>
    <p:sldLayoutId id="2147483723" r:id="rId8"/>
    <p:sldLayoutId id="2147483718" r:id="rId9"/>
    <p:sldLayoutId id="2147483719" r:id="rId10"/>
    <p:sldLayoutId id="2147483724" r:id="rId11"/>
    <p:sldLayoutId id="2147483725" r:id="rId12"/>
    <p:sldLayoutId id="2147483726" r:id="rId13"/>
    <p:sldLayoutId id="2147483729" r:id="rId14"/>
  </p:sldLayoutIdLst>
  <p:hf hdr="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285252EA-175C-4A77-981B-3B3CF9051059}"/>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3106571C-0F22-4ABC-A4F1-C256B93BA122}"/>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p:spPr>
          <p:txBody>
            <a:bodyPr wrap="none" anchor="ctr"/>
            <a:lstStyle/>
            <a:p>
              <a:pPr eaLnBrk="1" hangingPunct="1">
                <a:defRPr/>
              </a:pPr>
              <a:endParaRPr lang="de-DE"/>
            </a:p>
          </p:txBody>
        </p:sp>
        <p:sp>
          <p:nvSpPr>
            <p:cNvPr id="1028" name="Rectangle 4">
              <a:extLst>
                <a:ext uri="{FF2B5EF4-FFF2-40B4-BE49-F238E27FC236}">
                  <a16:creationId xmlns:a16="http://schemas.microsoft.com/office/drawing/2014/main" id="{57E5BE86-637B-45E9-AEA9-63362E68BED1}"/>
                </a:ext>
              </a:extLst>
            </p:cNvPr>
            <p:cNvSpPr>
              <a:spLocks noChangeArrowheads="1"/>
            </p:cNvSpPr>
            <p:nvPr/>
          </p:nvSpPr>
          <p:spPr bwMode="auto">
            <a:xfrm>
              <a:off x="432" y="0"/>
              <a:ext cx="1584" cy="672"/>
            </a:xfrm>
            <a:prstGeom prst="rect">
              <a:avLst/>
            </a:prstGeom>
            <a:grpFill/>
            <a:ln>
              <a:noFill/>
            </a:ln>
            <a:effectLst/>
          </p:spPr>
          <p:txBody>
            <a:bodyPr wrap="none" anchor="ctr"/>
            <a:lstStyle/>
            <a:p>
              <a:pPr eaLnBrk="1" hangingPunct="1">
                <a:defRPr/>
              </a:pPr>
              <a:endParaRPr lang="de-DE"/>
            </a:p>
          </p:txBody>
        </p:sp>
      </p:grpSp>
      <p:sp>
        <p:nvSpPr>
          <p:cNvPr id="2" name="AutoShape 5">
            <a:extLst>
              <a:ext uri="{FF2B5EF4-FFF2-40B4-BE49-F238E27FC236}">
                <a16:creationId xmlns:a16="http://schemas.microsoft.com/office/drawing/2014/main" id="{498C5039-E7E0-46F7-953A-75EB5DDA1335}"/>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125" name="Rectangle 7">
            <a:extLst>
              <a:ext uri="{FF2B5EF4-FFF2-40B4-BE49-F238E27FC236}">
                <a16:creationId xmlns:a16="http://schemas.microsoft.com/office/drawing/2014/main" id="{4A7FC79E-DE7B-4B10-8FEE-E4DB09132431}"/>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5126" name="Rectangle 8">
            <a:extLst>
              <a:ext uri="{FF2B5EF4-FFF2-40B4-BE49-F238E27FC236}">
                <a16:creationId xmlns:a16="http://schemas.microsoft.com/office/drawing/2014/main" id="{7C9068D4-88CC-415E-AE81-1F3A69BD3A99}"/>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3FA607DE-6E50-40CB-97E5-9AA8D0C5F8D4}"/>
              </a:ext>
            </a:extLst>
          </p:cNvPr>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endParaRPr lang="de-DE"/>
          </a:p>
        </p:txBody>
      </p:sp>
      <p:sp>
        <p:nvSpPr>
          <p:cNvPr id="1038" name="Rectangle 14">
            <a:extLst>
              <a:ext uri="{FF2B5EF4-FFF2-40B4-BE49-F238E27FC236}">
                <a16:creationId xmlns:a16="http://schemas.microsoft.com/office/drawing/2014/main" id="{11C06F86-BCED-4C0F-9332-2C610A8E875E}"/>
              </a:ext>
            </a:extLst>
          </p:cNvPr>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a:t>
            </a:r>
          </a:p>
        </p:txBody>
      </p:sp>
      <p:sp>
        <p:nvSpPr>
          <p:cNvPr id="1039" name="Rectangle 15">
            <a:extLst>
              <a:ext uri="{FF2B5EF4-FFF2-40B4-BE49-F238E27FC236}">
                <a16:creationId xmlns:a16="http://schemas.microsoft.com/office/drawing/2014/main" id="{48784CC3-1FE5-40A0-81EC-E5BFEFD99F4B}"/>
              </a:ext>
            </a:extLst>
          </p:cNvPr>
          <p:cNvSpPr>
            <a:spLocks noGrp="1" noChangeArrowheads="1"/>
          </p:cNvSpPr>
          <p:nvPr>
            <p:ph type="sldNum" sz="quarter" idx="4"/>
          </p:nvPr>
        </p:nvSpPr>
        <p:spPr bwMode="auto">
          <a:xfrm>
            <a:off x="84138" y="6462713"/>
            <a:ext cx="887412" cy="369887"/>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hangingPunct="1">
              <a:defRPr sz="1800" b="1">
                <a:solidFill>
                  <a:schemeClr val="bg1"/>
                </a:solidFill>
                <a:latin typeface="Arial" charset="0"/>
              </a:defRPr>
            </a:lvl1pPr>
          </a:lstStyle>
          <a:p>
            <a:pPr>
              <a:defRPr/>
            </a:pPr>
            <a:fld id="{A2E3EBB7-062E-436B-BD6B-013BFD4A69D4}" type="slidenum">
              <a:rPr lang="de-DE" altLang="de-DE"/>
              <a:pPr>
                <a:defRPr/>
              </a:pPr>
              <a:t>‹Nr.›</a:t>
            </a:fld>
            <a:endParaRPr lang="de-DE" altLang="de-DE"/>
          </a:p>
        </p:txBody>
      </p:sp>
      <p:pic>
        <p:nvPicPr>
          <p:cNvPr id="4" name="Grafik 3">
            <a:extLst>
              <a:ext uri="{FF2B5EF4-FFF2-40B4-BE49-F238E27FC236}">
                <a16:creationId xmlns:a16="http://schemas.microsoft.com/office/drawing/2014/main" id="{C9F1E40F-6CB6-4A17-ADAB-4F27D26711A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3992" cy="635431"/>
          </a:xfrm>
          <a:prstGeom prst="rect">
            <a:avLst/>
          </a:prstGeom>
        </p:spPr>
      </p:pic>
    </p:spTree>
    <p:extLst>
      <p:ext uri="{BB962C8B-B14F-4D97-AF65-F5344CB8AC3E}">
        <p14:creationId xmlns:p14="http://schemas.microsoft.com/office/powerpoint/2010/main" val="127501082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sldNum="0" hdr="0" dt="0"/>
  <p:txStyles>
    <p:titleStyle>
      <a:lvl1pPr algn="l"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5117721C-4CD1-4ED1-8EED-1D8450226F72}"/>
              </a:ext>
            </a:extLst>
          </p:cNvPr>
          <p:cNvSpPr>
            <a:spLocks noChangeArrowheads="1"/>
          </p:cNvSpPr>
          <p:nvPr/>
        </p:nvSpPr>
        <p:spPr bwMode="auto">
          <a:xfrm>
            <a:off x="900113" y="1844675"/>
            <a:ext cx="7704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9pPr>
          </a:lstStyle>
          <a:p>
            <a:pPr algn="ctr" eaLnBrk="1">
              <a:buClr>
                <a:srgbClr val="000000"/>
              </a:buClr>
              <a:buSzPct val="100000"/>
              <a:buFont typeface="Times New Roman" panose="02020603050405020304" pitchFamily="18" charset="0"/>
              <a:buNone/>
            </a:pPr>
            <a:r>
              <a:rPr lang="de-DE" altLang="de-DE" sz="3200" b="1" dirty="0">
                <a:solidFill>
                  <a:srgbClr val="003366"/>
                </a:solidFill>
                <a:latin typeface="Calibri" panose="020F0502020204030204" pitchFamily="34" charset="0"/>
                <a:cs typeface="Calibri" panose="020F0502020204030204" pitchFamily="34" charset="0"/>
              </a:rPr>
              <a:t>Frauenrechte und -diskriminierung</a:t>
            </a:r>
          </a:p>
        </p:txBody>
      </p:sp>
      <p:sp>
        <p:nvSpPr>
          <p:cNvPr id="7171" name="Rectangle 2">
            <a:extLst>
              <a:ext uri="{FF2B5EF4-FFF2-40B4-BE49-F238E27FC236}">
                <a16:creationId xmlns:a16="http://schemas.microsoft.com/office/drawing/2014/main" id="{8218E80F-61D1-4692-A27A-918A03F4427E}"/>
              </a:ext>
            </a:extLst>
          </p:cNvPr>
          <p:cNvSpPr>
            <a:spLocks noChangeArrowheads="1"/>
          </p:cNvSpPr>
          <p:nvPr/>
        </p:nvSpPr>
        <p:spPr bwMode="auto">
          <a:xfrm>
            <a:off x="4737100" y="5410200"/>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7172" name="Rectangle 3">
            <a:extLst>
              <a:ext uri="{FF2B5EF4-FFF2-40B4-BE49-F238E27FC236}">
                <a16:creationId xmlns:a16="http://schemas.microsoft.com/office/drawing/2014/main" id="{36B1D0B6-BEBC-4908-9F28-2F3C9181EF90}"/>
              </a:ext>
            </a:extLst>
          </p:cNvPr>
          <p:cNvSpPr>
            <a:spLocks noChangeArrowheads="1"/>
          </p:cNvSpPr>
          <p:nvPr/>
        </p:nvSpPr>
        <p:spPr bwMode="auto">
          <a:xfrm>
            <a:off x="4781550" y="3429000"/>
            <a:ext cx="4105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9pPr>
          </a:lstStyle>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cs typeface="Calibri" panose="020F0502020204030204" pitchFamily="34" charset="0"/>
              </a:rPr>
              <a:t>Multiplikatorin</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cs typeface="Calibri" panose="020F0502020204030204" pitchFamily="34" charset="0"/>
              </a:rPr>
              <a:t>Hochschule </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cs typeface="Calibri" panose="020F0502020204030204" pitchFamily="34" charset="0"/>
              </a:rPr>
              <a:t>Datum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Arbeitsrechtsverletzungen</a:t>
            </a:r>
            <a:b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insbesondere an Frauen </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Löhne</a:t>
            </a:r>
          </a:p>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Arbeitszeit</a:t>
            </a:r>
          </a:p>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Diskriminierung </a:t>
            </a:r>
          </a:p>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Gesundheit </a:t>
            </a:r>
          </a:p>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Vereinigungsfreiheit</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10</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9" name="Picture 2">
            <a:extLst>
              <a:ext uri="{FF2B5EF4-FFF2-40B4-BE49-F238E27FC236}">
                <a16:creationId xmlns:a16="http://schemas.microsoft.com/office/drawing/2014/main" id="{A5DAF894-1551-4F0A-B43C-CE8BCB454A0E}"/>
              </a:ext>
            </a:extLst>
          </p:cNvPr>
          <p:cNvPicPr>
            <a:picLocks noChangeAspect="1" noChangeArrowheads="1"/>
          </p:cNvPicPr>
          <p:nvPr/>
        </p:nvPicPr>
        <p:blipFill>
          <a:blip r:embed="rId3" cstate="print"/>
          <a:srcRect/>
          <a:stretch>
            <a:fillRect/>
          </a:stretch>
        </p:blipFill>
        <p:spPr bwMode="auto">
          <a:xfrm>
            <a:off x="4899943" y="2369221"/>
            <a:ext cx="1872208" cy="908614"/>
          </a:xfrm>
          <a:prstGeom prst="rect">
            <a:avLst/>
          </a:prstGeom>
          <a:noFill/>
          <a:ln w="9525">
            <a:noFill/>
            <a:miter lim="800000"/>
            <a:headEnd/>
            <a:tailEnd/>
          </a:ln>
        </p:spPr>
      </p:pic>
      <p:pic>
        <p:nvPicPr>
          <p:cNvPr id="10" name="Grafik 9" descr="240px-Symbol_Clock.svg.png">
            <a:extLst>
              <a:ext uri="{FF2B5EF4-FFF2-40B4-BE49-F238E27FC236}">
                <a16:creationId xmlns:a16="http://schemas.microsoft.com/office/drawing/2014/main" id="{682C96D5-F198-418A-94C3-201D7C07FD54}"/>
              </a:ext>
            </a:extLst>
          </p:cNvPr>
          <p:cNvPicPr>
            <a:picLocks noChangeAspect="1"/>
          </p:cNvPicPr>
          <p:nvPr/>
        </p:nvPicPr>
        <p:blipFill>
          <a:blip r:embed="rId4" cstate="print"/>
          <a:stretch>
            <a:fillRect/>
          </a:stretch>
        </p:blipFill>
        <p:spPr>
          <a:xfrm>
            <a:off x="7181259" y="2744924"/>
            <a:ext cx="1368152" cy="1368152"/>
          </a:xfrm>
          <a:prstGeom prst="rect">
            <a:avLst/>
          </a:prstGeom>
        </p:spPr>
      </p:pic>
      <p:pic>
        <p:nvPicPr>
          <p:cNvPr id="11" name="Grafik 10" descr="Symbol weiblickheit.png">
            <a:extLst>
              <a:ext uri="{FF2B5EF4-FFF2-40B4-BE49-F238E27FC236}">
                <a16:creationId xmlns:a16="http://schemas.microsoft.com/office/drawing/2014/main" id="{065B37BD-824F-4FB8-B9B5-CC130C417A79}"/>
              </a:ext>
            </a:extLst>
          </p:cNvPr>
          <p:cNvPicPr>
            <a:picLocks noChangeAspect="1"/>
          </p:cNvPicPr>
          <p:nvPr/>
        </p:nvPicPr>
        <p:blipFill>
          <a:blip r:embed="rId5" cstate="print"/>
          <a:stretch>
            <a:fillRect/>
          </a:stretch>
        </p:blipFill>
        <p:spPr>
          <a:xfrm>
            <a:off x="6427068" y="3678489"/>
            <a:ext cx="720080" cy="720080"/>
          </a:xfrm>
          <a:prstGeom prst="rect">
            <a:avLst/>
          </a:prstGeom>
        </p:spPr>
      </p:pic>
      <p:pic>
        <p:nvPicPr>
          <p:cNvPr id="12" name="Picture 3">
            <a:extLst>
              <a:ext uri="{FF2B5EF4-FFF2-40B4-BE49-F238E27FC236}">
                <a16:creationId xmlns:a16="http://schemas.microsoft.com/office/drawing/2014/main" id="{7D2CA133-4C3E-476C-8CD8-BB103552B874}"/>
              </a:ext>
            </a:extLst>
          </p:cNvPr>
          <p:cNvPicPr>
            <a:picLocks noChangeAspect="1" noChangeArrowheads="1"/>
          </p:cNvPicPr>
          <p:nvPr/>
        </p:nvPicPr>
        <p:blipFill>
          <a:blip r:embed="rId6" cstate="print"/>
          <a:srcRect/>
          <a:stretch>
            <a:fillRect/>
          </a:stretch>
        </p:blipFill>
        <p:spPr bwMode="auto">
          <a:xfrm>
            <a:off x="6984099" y="4492625"/>
            <a:ext cx="881236" cy="868736"/>
          </a:xfrm>
          <a:prstGeom prst="rect">
            <a:avLst/>
          </a:prstGeom>
          <a:noFill/>
          <a:ln w="9525">
            <a:noFill/>
            <a:miter lim="800000"/>
            <a:headEnd/>
            <a:tailEnd/>
          </a:ln>
        </p:spPr>
      </p:pic>
      <p:pic>
        <p:nvPicPr>
          <p:cNvPr id="13" name="Picture 2">
            <a:extLst>
              <a:ext uri="{FF2B5EF4-FFF2-40B4-BE49-F238E27FC236}">
                <a16:creationId xmlns:a16="http://schemas.microsoft.com/office/drawing/2014/main" id="{F0D20C64-98B3-49D9-8D13-2BDB89506647}"/>
              </a:ext>
            </a:extLst>
          </p:cNvPr>
          <p:cNvPicPr>
            <a:picLocks noChangeAspect="1" noChangeArrowheads="1"/>
          </p:cNvPicPr>
          <p:nvPr/>
        </p:nvPicPr>
        <p:blipFill>
          <a:blip r:embed="rId7" cstate="print"/>
          <a:srcRect/>
          <a:stretch>
            <a:fillRect/>
          </a:stretch>
        </p:blipFill>
        <p:spPr bwMode="auto">
          <a:xfrm>
            <a:off x="5781022" y="5361361"/>
            <a:ext cx="1044327" cy="1145391"/>
          </a:xfrm>
          <a:prstGeom prst="rect">
            <a:avLst/>
          </a:prstGeom>
          <a:noFill/>
          <a:ln w="9525">
            <a:noFill/>
            <a:miter lim="800000"/>
            <a:headEnd/>
            <a:tailEnd/>
          </a:ln>
        </p:spPr>
      </p:pic>
    </p:spTree>
    <p:extLst>
      <p:ext uri="{BB962C8B-B14F-4D97-AF65-F5344CB8AC3E}">
        <p14:creationId xmlns:p14="http://schemas.microsoft.com/office/powerpoint/2010/main" val="1776657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Löhne</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Mindestlöhne liegen weit unter einem Existenzlohn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unbezahlte Überstunden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Frauen erhalten niedrigere Löhne</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Lohnausfall bei Krankheit/Fehlzeiten/Urlaub/Schwangerschaft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intransparente Abrechnung, unregelmäßige Auszahlung</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Auszahlung bei Fabrikschließungen</a:t>
            </a:r>
          </a:p>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11</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9" name="Picture 2">
            <a:extLst>
              <a:ext uri="{FF2B5EF4-FFF2-40B4-BE49-F238E27FC236}">
                <a16:creationId xmlns:a16="http://schemas.microsoft.com/office/drawing/2014/main" id="{8F2DB7D4-C637-4813-BB0A-B94AF83F11C0}"/>
              </a:ext>
            </a:extLst>
          </p:cNvPr>
          <p:cNvPicPr>
            <a:picLocks noChangeAspect="1" noChangeArrowheads="1"/>
          </p:cNvPicPr>
          <p:nvPr/>
        </p:nvPicPr>
        <p:blipFill>
          <a:blip r:embed="rId3" cstate="print"/>
          <a:srcRect/>
          <a:stretch>
            <a:fillRect/>
          </a:stretch>
        </p:blipFill>
        <p:spPr bwMode="auto">
          <a:xfrm>
            <a:off x="1670593" y="4801716"/>
            <a:ext cx="3823203" cy="1855465"/>
          </a:xfrm>
          <a:prstGeom prst="rect">
            <a:avLst/>
          </a:prstGeom>
          <a:noFill/>
          <a:ln w="9525">
            <a:noFill/>
            <a:miter lim="800000"/>
            <a:headEnd/>
            <a:tailEnd/>
          </a:ln>
        </p:spPr>
      </p:pic>
    </p:spTree>
    <p:extLst>
      <p:ext uri="{BB962C8B-B14F-4D97-AF65-F5344CB8AC3E}">
        <p14:creationId xmlns:p14="http://schemas.microsoft.com/office/powerpoint/2010/main" val="2204864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Arbeitszeit</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erzwungene Überstunden und Nachtschichten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regelmäßig mind. 10-14 Stunden/6 Tage die Woche;</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teils bis zu 100 Stunden/Woche</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für Frauen: Kollision mit Haushalt und Kinderbetreuung</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12</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7" name="Grafik 6" descr="240px-Symbol_Clock.svg.png">
            <a:extLst>
              <a:ext uri="{FF2B5EF4-FFF2-40B4-BE49-F238E27FC236}">
                <a16:creationId xmlns:a16="http://schemas.microsoft.com/office/drawing/2014/main" id="{3550FDBC-F50D-4BCD-9908-9B8351B3510F}"/>
              </a:ext>
            </a:extLst>
          </p:cNvPr>
          <p:cNvPicPr>
            <a:picLocks noChangeAspect="1"/>
          </p:cNvPicPr>
          <p:nvPr/>
        </p:nvPicPr>
        <p:blipFill>
          <a:blip r:embed="rId3" cstate="print"/>
          <a:stretch>
            <a:fillRect/>
          </a:stretch>
        </p:blipFill>
        <p:spPr>
          <a:xfrm>
            <a:off x="4230824" y="4205047"/>
            <a:ext cx="1368152" cy="1368152"/>
          </a:xfrm>
          <a:prstGeom prst="rect">
            <a:avLst/>
          </a:prstGeom>
        </p:spPr>
      </p:pic>
    </p:spTree>
    <p:extLst>
      <p:ext uri="{BB962C8B-B14F-4D97-AF65-F5344CB8AC3E}">
        <p14:creationId xmlns:p14="http://schemas.microsoft.com/office/powerpoint/2010/main" val="344356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Diskriminierung</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Benachteiligte, gesellschaftliche Stellung von Frauen </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Gewalt gegen Frauen</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gesetzliche Schlechterstellung</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schlechtere Bildungschancen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alleinige Zuständigkeit für Haushalt und Familie</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Unterordnung/Fügsamkeit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Ressourcen/Handlungsmöglichkeiten, sich zu wehren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sexuelle Belästigung</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Demütigung, Beschimpfung</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physische und psychische Gewalt</a:t>
            </a:r>
          </a:p>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13</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8" name="Grafik 7" descr="Symbol weiblickheit.png">
            <a:extLst>
              <a:ext uri="{FF2B5EF4-FFF2-40B4-BE49-F238E27FC236}">
                <a16:creationId xmlns:a16="http://schemas.microsoft.com/office/drawing/2014/main" id="{7E285D09-28AF-4DFC-B483-74512FD4B318}"/>
              </a:ext>
            </a:extLst>
          </p:cNvPr>
          <p:cNvPicPr>
            <a:picLocks noChangeAspect="1"/>
          </p:cNvPicPr>
          <p:nvPr/>
        </p:nvPicPr>
        <p:blipFill>
          <a:blip r:embed="rId3" cstate="print"/>
          <a:stretch>
            <a:fillRect/>
          </a:stretch>
        </p:blipFill>
        <p:spPr>
          <a:xfrm>
            <a:off x="7175401" y="2926358"/>
            <a:ext cx="1043186" cy="1043186"/>
          </a:xfrm>
          <a:prstGeom prst="rect">
            <a:avLst/>
          </a:prstGeom>
        </p:spPr>
      </p:pic>
    </p:spTree>
    <p:extLst>
      <p:ext uri="{BB962C8B-B14F-4D97-AF65-F5344CB8AC3E}">
        <p14:creationId xmlns:p14="http://schemas.microsoft.com/office/powerpoint/2010/main" val="31899960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Gesundheit</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Arbeiter_innen</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arbeiten ungeschützt</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Stoffe sind chemisch und toxisch belastet</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Fasern in der Luft</a:t>
            </a:r>
          </a:p>
          <a:p>
            <a:pPr marL="344487" indent="-34290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Rücksicht bei Schwangerschaft</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Gewährung von Mutterschaftsurlaub</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häufig Entlassung</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 Zugang zu medizinischer Versorgung</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Verweigerung von Trinken/Toilettengang </a:t>
            </a:r>
          </a:p>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14</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7" name="Picture 3">
            <a:extLst>
              <a:ext uri="{FF2B5EF4-FFF2-40B4-BE49-F238E27FC236}">
                <a16:creationId xmlns:a16="http://schemas.microsoft.com/office/drawing/2014/main" id="{7D043355-3EC8-4CEE-BB87-98D27FFA058E}"/>
              </a:ext>
            </a:extLst>
          </p:cNvPr>
          <p:cNvPicPr>
            <a:picLocks noChangeAspect="1" noChangeArrowheads="1"/>
          </p:cNvPicPr>
          <p:nvPr/>
        </p:nvPicPr>
        <p:blipFill>
          <a:blip r:embed="rId3" cstate="print"/>
          <a:srcRect/>
          <a:stretch>
            <a:fillRect/>
          </a:stretch>
        </p:blipFill>
        <p:spPr bwMode="auto">
          <a:xfrm>
            <a:off x="7020272" y="2626571"/>
            <a:ext cx="1627949" cy="1604857"/>
          </a:xfrm>
          <a:prstGeom prst="rect">
            <a:avLst/>
          </a:prstGeom>
          <a:noFill/>
          <a:ln w="9525">
            <a:noFill/>
            <a:miter lim="800000"/>
            <a:headEnd/>
            <a:tailEnd/>
          </a:ln>
        </p:spPr>
      </p:pic>
    </p:spTree>
    <p:extLst>
      <p:ext uri="{BB962C8B-B14F-4D97-AF65-F5344CB8AC3E}">
        <p14:creationId xmlns:p14="http://schemas.microsoft.com/office/powerpoint/2010/main" val="846449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Vereinigungsfreiheit</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restriktive rechtliche Regeln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Gewerkschaftsarbeit ist zusätzliche Arbeit neben Erwerbs- und Familienarbeit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Teils Bedrohung/Ermordung von Aktiven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Gewerkschaften männlich dominiert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Frauenbelange und-perspektiven unberücksichtigt</a:t>
            </a:r>
          </a:p>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15</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8" name="Picture 2">
            <a:extLst>
              <a:ext uri="{FF2B5EF4-FFF2-40B4-BE49-F238E27FC236}">
                <a16:creationId xmlns:a16="http://schemas.microsoft.com/office/drawing/2014/main" id="{E0AECA55-D7CB-4058-A9FE-6E31B2C5E0D0}"/>
              </a:ext>
            </a:extLst>
          </p:cNvPr>
          <p:cNvPicPr>
            <a:picLocks noChangeAspect="1" noChangeArrowheads="1"/>
          </p:cNvPicPr>
          <p:nvPr/>
        </p:nvPicPr>
        <p:blipFill>
          <a:blip r:embed="rId3" cstate="print"/>
          <a:srcRect/>
          <a:stretch>
            <a:fillRect/>
          </a:stretch>
        </p:blipFill>
        <p:spPr bwMode="auto">
          <a:xfrm>
            <a:off x="6814790" y="4376033"/>
            <a:ext cx="1764407" cy="1935156"/>
          </a:xfrm>
          <a:prstGeom prst="rect">
            <a:avLst/>
          </a:prstGeom>
          <a:noFill/>
          <a:ln w="9525">
            <a:noFill/>
            <a:miter lim="800000"/>
            <a:headEnd/>
            <a:tailEnd/>
          </a:ln>
        </p:spPr>
      </p:pic>
    </p:spTree>
    <p:extLst>
      <p:ext uri="{BB962C8B-B14F-4D97-AF65-F5344CB8AC3E}">
        <p14:creationId xmlns:p14="http://schemas.microsoft.com/office/powerpoint/2010/main" val="1988618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906522" y="1196752"/>
            <a:ext cx="8000640" cy="563040"/>
          </a:xfrm>
          <a:prstGeom prst="rect">
            <a:avLst/>
          </a:prstGeom>
          <a:noFill/>
          <a:ln>
            <a:noFill/>
          </a:ln>
        </p:spPr>
        <p:txBody>
          <a:bodyPr anchor="b"/>
          <a:lstStyle/>
          <a:p>
            <a:pPr algn="ctr">
              <a:lnSpc>
                <a:spcPct val="100000"/>
              </a:lnSpc>
            </a:pP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Gruppenarbeit</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264" name="CustomShape 2"/>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Gruppeneinteilung:</a:t>
            </a:r>
          </a:p>
          <a:p>
            <a:pPr marL="360">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Gruppe 1: Starke Frauen aus Südostasien – gewerkschaftliches Engagement von Frauen</a:t>
            </a:r>
          </a:p>
          <a:p>
            <a:pPr marL="360">
              <a:lnSpc>
                <a:spcPct val="100000"/>
              </a:lnSpc>
              <a:buClr>
                <a:srgbClr val="003366"/>
              </a:buClr>
            </a:pPr>
            <a:endPar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Gruppe 2: Anti-</a:t>
            </a:r>
            <a:r>
              <a:rPr lang="de-DE" sz="20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Harassment</a:t>
            </a: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-Projekt der Fair </a:t>
            </a:r>
            <a:r>
              <a:rPr lang="de-DE" sz="20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Wear</a:t>
            </a: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t>
            </a:r>
            <a:r>
              <a:rPr lang="de-DE" sz="20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Foundation</a:t>
            </a: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 Unternehmensaktivitäten gegen Frauendiskriminierung</a:t>
            </a:r>
          </a:p>
          <a:p>
            <a:pPr marL="360">
              <a:lnSpc>
                <a:spcPct val="100000"/>
              </a:lnSpc>
              <a:buClr>
                <a:srgbClr val="003366"/>
              </a:buClr>
            </a:pPr>
            <a:endPar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Gruppe 3: unabhängige Frauen in Lateinamerika – Frauen-Protest und Kooperative in El Salvador</a:t>
            </a:r>
          </a:p>
        </p:txBody>
      </p:sp>
      <p:sp>
        <p:nvSpPr>
          <p:cNvPr id="267" name="TextShape 5"/>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16</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5" name="Fußzeilenplatzhalter 1">
            <a:extLst>
              <a:ext uri="{FF2B5EF4-FFF2-40B4-BE49-F238E27FC236}">
                <a16:creationId xmlns:a16="http://schemas.microsoft.com/office/drawing/2014/main" id="{E9C6D6F0-1ACB-477A-A43C-2FFE4FABE35B}"/>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24245032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925247" y="1771897"/>
            <a:ext cx="8000640" cy="563040"/>
          </a:xfrm>
          <a:prstGeom prst="rect">
            <a:avLst/>
          </a:prstGeom>
          <a:noFill/>
          <a:ln>
            <a:noFill/>
          </a:ln>
        </p:spPr>
        <p:txBody>
          <a:bodyPr anchor="b"/>
          <a:lstStyle/>
          <a:p>
            <a:pPr algn="ctr">
              <a:lnSpc>
                <a:spcPct val="100000"/>
              </a:lnSpc>
            </a:pPr>
            <a:r>
              <a:rPr lang="de-DE"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Debatte: Hilft die Arbeit in der Textil- und Bekleidungsindustrie, die Situation von Frauen zu verbessern?</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264" name="CustomShape 2"/>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r>
              <a:rPr lang="de-DE" sz="1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Aufgabenstellung:</a:t>
            </a:r>
          </a:p>
          <a:p>
            <a:pPr marL="360" algn="just">
              <a:lnSpc>
                <a:spcPct val="100000"/>
              </a:lnSpc>
              <a:buClr>
                <a:srgbClr val="003366"/>
              </a:buClr>
            </a:pP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1) Bilden Sie ein Pro- und eine </a:t>
            </a:r>
            <a:r>
              <a:rPr lang="de-DE" sz="18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Contragruppe</a:t>
            </a: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gemäß der obigen Aussage. Ferner wird eine zweiköpfige Jury gewählt.</a:t>
            </a:r>
          </a:p>
          <a:p>
            <a:pPr marL="360" algn="just">
              <a:lnSpc>
                <a:spcPct val="100000"/>
              </a:lnSpc>
              <a:buClr>
                <a:srgbClr val="003366"/>
              </a:buClr>
            </a:pP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2) Diskutieren Sie in der Gruppe, auf welchen Argumenten Ihre Meinung basiert. Notieren Sie die Kernargumente auf einem Blatt Papier und händigen Sie dieses der Jury aus.</a:t>
            </a:r>
          </a:p>
          <a:p>
            <a:pPr marL="360" algn="just">
              <a:lnSpc>
                <a:spcPct val="100000"/>
              </a:lnSpc>
              <a:buClr>
                <a:srgbClr val="003366"/>
              </a:buClr>
            </a:pP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3) Wählen Sie vier </a:t>
            </a:r>
            <a:r>
              <a:rPr lang="de-DE" sz="18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Sprecher_innen</a:t>
            </a: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die Ihre Argumente vertreten, wobei die/der Erste die grundsätzliche Perspektive zum Thema, der/die Zweite die wichtigsten Argumente vorbringt, der/die Dritte auf die bisher genannten Argumente der Gegenseite eingeht und der/die Vierte das Schlussplädoyer hält. </a:t>
            </a:r>
          </a:p>
          <a:p>
            <a:pPr marL="360" algn="just">
              <a:lnSpc>
                <a:spcPct val="100000"/>
              </a:lnSpc>
              <a:buClr>
                <a:srgbClr val="003366"/>
              </a:buClr>
            </a:pP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4) </a:t>
            </a:r>
            <a:r>
              <a:rPr lang="de-DE" sz="18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Jede_r</a:t>
            </a: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t>
            </a:r>
            <a:r>
              <a:rPr lang="de-DE" sz="18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Sprecher_innen</a:t>
            </a:r>
            <a:r>
              <a:rPr lang="de-DE" sz="18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hat zwei Minuten Zeit für seine/ihre Rede. Nach dieser Zeit hat das Publikum zwei Minuten Zeit, um direkt zu dementieren bzw. zu untermauern. Die Jury achtet auf die Einhaltung der Zeit. Ferner beschließt sie, welche Gruppe die stärkeren Argumente und Auftritte hatte (beides zählt gleich viel).</a:t>
            </a:r>
          </a:p>
        </p:txBody>
      </p:sp>
      <p:sp>
        <p:nvSpPr>
          <p:cNvPr id="267" name="TextShape 5"/>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17</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5" name="Fußzeilenplatzhalter 1">
            <a:extLst>
              <a:ext uri="{FF2B5EF4-FFF2-40B4-BE49-F238E27FC236}">
                <a16:creationId xmlns:a16="http://schemas.microsoft.com/office/drawing/2014/main" id="{3DC31B0E-DE5B-4C20-B87F-5907B29F5C34}"/>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10133030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18</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9" name="Grafik 8">
            <a:extLst>
              <a:ext uri="{FF2B5EF4-FFF2-40B4-BE49-F238E27FC236}">
                <a16:creationId xmlns:a16="http://schemas.microsoft.com/office/drawing/2014/main" id="{EE590D35-C718-4617-8541-92C3904B5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876057"/>
            <a:ext cx="5362116" cy="5280729"/>
          </a:xfrm>
          <a:prstGeom prst="rect">
            <a:avLst/>
          </a:prstGeom>
        </p:spPr>
      </p:pic>
    </p:spTree>
    <p:extLst>
      <p:ext uri="{BB962C8B-B14F-4D97-AF65-F5344CB8AC3E}">
        <p14:creationId xmlns:p14="http://schemas.microsoft.com/office/powerpoint/2010/main" val="2549115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a:extLst>
              <a:ext uri="{FF2B5EF4-FFF2-40B4-BE49-F238E27FC236}">
                <a16:creationId xmlns:a16="http://schemas.microsoft.com/office/drawing/2014/main" id="{60D4FC12-9A1A-435B-988A-EA5060A4126C}"/>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19</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93187" name="Text Box 4">
            <a:extLst>
              <a:ext uri="{FF2B5EF4-FFF2-40B4-BE49-F238E27FC236}">
                <a16:creationId xmlns:a16="http://schemas.microsoft.com/office/drawing/2014/main" id="{B476A808-A279-4BE4-93CE-A59B7A46C743}"/>
              </a:ext>
            </a:extLst>
          </p:cNvPr>
          <p:cNvSpPr txBox="1">
            <a:spLocks noChangeArrowheads="1"/>
          </p:cNvSpPr>
          <p:nvPr/>
        </p:nvSpPr>
        <p:spPr bwMode="auto">
          <a:xfrm>
            <a:off x="4572000" y="4437063"/>
            <a:ext cx="10080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1300">
                <a:solidFill>
                  <a:srgbClr val="FFFFFF"/>
                </a:solidFill>
                <a:latin typeface="Arial" panose="020B0604020202020204" pitchFamily="34" charset="0"/>
              </a:rPr>
              <a:t>Recycling</a:t>
            </a:r>
          </a:p>
        </p:txBody>
      </p:sp>
      <p:pic>
        <p:nvPicPr>
          <p:cNvPr id="93188" name="Picture 5">
            <a:extLst>
              <a:ext uri="{FF2B5EF4-FFF2-40B4-BE49-F238E27FC236}">
                <a16:creationId xmlns:a16="http://schemas.microsoft.com/office/drawing/2014/main" id="{747D06F3-0C39-4546-8025-A215D6A049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588" y="1300163"/>
            <a:ext cx="4314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F2B19489-BE42-4CF1-BE5F-904D9963ED5B}"/>
              </a:ext>
            </a:extLst>
          </p:cNvPr>
          <p:cNvSpPr txBox="1"/>
          <p:nvPr/>
        </p:nvSpPr>
        <p:spPr>
          <a:xfrm>
            <a:off x="1036638" y="1196975"/>
            <a:ext cx="1943100" cy="1016000"/>
          </a:xfrm>
          <a:prstGeom prst="rect">
            <a:avLst/>
          </a:prstGeom>
          <a:noFill/>
        </p:spPr>
        <p:txBody>
          <a:bodyPr>
            <a:spAutoFit/>
          </a:bodyPr>
          <a:lstStyle/>
          <a:p>
            <a:pPr>
              <a:defRPr/>
            </a:pPr>
            <a:r>
              <a:rPr lang="de-DE" sz="2000" b="1" dirty="0">
                <a:solidFill>
                  <a:srgbClr val="002060"/>
                </a:solidFill>
                <a:latin typeface="Calibri" panose="020F0502020204030204" pitchFamily="34" charset="0"/>
                <a:cs typeface="Calibri" panose="020F0502020204030204" pitchFamily="34" charset="0"/>
              </a:rPr>
              <a:t>Politik:</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Regierungen</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Parlamente</a:t>
            </a:r>
          </a:p>
        </p:txBody>
      </p:sp>
      <p:sp>
        <p:nvSpPr>
          <p:cNvPr id="3" name="Textfeld 2">
            <a:extLst>
              <a:ext uri="{FF2B5EF4-FFF2-40B4-BE49-F238E27FC236}">
                <a16:creationId xmlns:a16="http://schemas.microsoft.com/office/drawing/2014/main" id="{9B2B2C2E-824D-42DD-8441-5AA36BEA3FBB}"/>
              </a:ext>
            </a:extLst>
          </p:cNvPr>
          <p:cNvSpPr txBox="1"/>
          <p:nvPr/>
        </p:nvSpPr>
        <p:spPr>
          <a:xfrm>
            <a:off x="6665913" y="1268413"/>
            <a:ext cx="2243137" cy="1016000"/>
          </a:xfrm>
          <a:prstGeom prst="rect">
            <a:avLst/>
          </a:prstGeom>
          <a:noFill/>
        </p:spPr>
        <p:txBody>
          <a:bodyPr>
            <a:spAutoFit/>
          </a:bodyPr>
          <a:lstStyle/>
          <a:p>
            <a:pPr>
              <a:defRPr/>
            </a:pPr>
            <a:r>
              <a:rPr lang="de-DE" sz="2000" b="1" dirty="0">
                <a:solidFill>
                  <a:srgbClr val="002060"/>
                </a:solidFill>
                <a:latin typeface="Calibri" panose="020F0502020204030204" pitchFamily="34" charset="0"/>
                <a:cs typeface="Calibri" panose="020F0502020204030204" pitchFamily="34" charset="0"/>
              </a:rPr>
              <a:t>Zivilgesellschaft:</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Gewerkschaften</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NROs</a:t>
            </a:r>
          </a:p>
        </p:txBody>
      </p:sp>
      <p:sp>
        <p:nvSpPr>
          <p:cNvPr id="4" name="Textfeld 3">
            <a:extLst>
              <a:ext uri="{FF2B5EF4-FFF2-40B4-BE49-F238E27FC236}">
                <a16:creationId xmlns:a16="http://schemas.microsoft.com/office/drawing/2014/main" id="{CE4B5036-650A-4CCF-8897-38384EFB7A93}"/>
              </a:ext>
            </a:extLst>
          </p:cNvPr>
          <p:cNvSpPr txBox="1"/>
          <p:nvPr/>
        </p:nvSpPr>
        <p:spPr>
          <a:xfrm>
            <a:off x="1036638" y="5153025"/>
            <a:ext cx="2244725" cy="1016000"/>
          </a:xfrm>
          <a:prstGeom prst="rect">
            <a:avLst/>
          </a:prstGeom>
          <a:noFill/>
        </p:spPr>
        <p:txBody>
          <a:bodyPr>
            <a:spAutoFit/>
          </a:bodyPr>
          <a:lstStyle/>
          <a:p>
            <a:pPr>
              <a:defRPr/>
            </a:pPr>
            <a:r>
              <a:rPr lang="de-DE" sz="2000" b="1" dirty="0" err="1">
                <a:solidFill>
                  <a:srgbClr val="002060"/>
                </a:solidFill>
                <a:latin typeface="Calibri" panose="020F0502020204030204" pitchFamily="34" charset="0"/>
                <a:cs typeface="Calibri" panose="020F0502020204030204" pitchFamily="34" charset="0"/>
              </a:rPr>
              <a:t>Konsument_innen</a:t>
            </a:r>
            <a:r>
              <a:rPr lang="de-DE" sz="2000" b="1" dirty="0">
                <a:solidFill>
                  <a:srgbClr val="002060"/>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Importländer</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Exportländer</a:t>
            </a:r>
          </a:p>
        </p:txBody>
      </p:sp>
      <p:sp>
        <p:nvSpPr>
          <p:cNvPr id="5" name="Textfeld 4">
            <a:extLst>
              <a:ext uri="{FF2B5EF4-FFF2-40B4-BE49-F238E27FC236}">
                <a16:creationId xmlns:a16="http://schemas.microsoft.com/office/drawing/2014/main" id="{37378D07-1348-4158-A274-3DB11297433C}"/>
              </a:ext>
            </a:extLst>
          </p:cNvPr>
          <p:cNvSpPr txBox="1"/>
          <p:nvPr/>
        </p:nvSpPr>
        <p:spPr>
          <a:xfrm>
            <a:off x="6372225" y="4210050"/>
            <a:ext cx="2894013" cy="2246313"/>
          </a:xfrm>
          <a:prstGeom prst="rect">
            <a:avLst/>
          </a:prstGeom>
          <a:noFill/>
        </p:spPr>
        <p:txBody>
          <a:bodyPr>
            <a:spAutoFit/>
          </a:bodyPr>
          <a:lstStyle/>
          <a:p>
            <a:pPr>
              <a:defRPr/>
            </a:pPr>
            <a:r>
              <a:rPr lang="de-DE" sz="2000" b="1" dirty="0">
                <a:solidFill>
                  <a:srgbClr val="002060"/>
                </a:solidFill>
                <a:latin typeface="Calibri" panose="020F0502020204030204" pitchFamily="34" charset="0"/>
                <a:cs typeface="Calibri" panose="020F0502020204030204" pitchFamily="34" charset="0"/>
              </a:rPr>
              <a:t>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produzierende 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einkaufende 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Handelsunternehmen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Wirtschaftsverbände</a:t>
            </a:r>
          </a:p>
        </p:txBody>
      </p:sp>
      <p:sp>
        <p:nvSpPr>
          <p:cNvPr id="93193" name="Fußzeilenplatzhalter 5">
            <a:extLst>
              <a:ext uri="{FF2B5EF4-FFF2-40B4-BE49-F238E27FC236}">
                <a16:creationId xmlns:a16="http://schemas.microsoft.com/office/drawing/2014/main" id="{3DCDE1B3-1BFA-4A8E-AAF0-531B4C7515AF}"/>
              </a:ext>
            </a:extLst>
          </p:cNvPr>
          <p:cNvSpPr>
            <a:spLocks noGrp="1"/>
          </p:cNvSpPr>
          <p:nvPr>
            <p:ph type="ftr" sz="quarter" idx="11"/>
          </p:nvPr>
        </p:nvSpPr>
        <p:spPr>
          <a:xfrm>
            <a:off x="6249988" y="6553200"/>
            <a:ext cx="2894012" cy="304800"/>
          </a:xfrm>
          <a:noFill/>
        </p:spPr>
        <p:txBody>
          <a:bodyPr/>
          <a:lstStyle>
            <a:lvl1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a:extLst>
              <a:ext uri="{FF2B5EF4-FFF2-40B4-BE49-F238E27FC236}">
                <a16:creationId xmlns:a16="http://schemas.microsoft.com/office/drawing/2014/main" id="{9D1C3E49-066C-4BE4-A0F1-7FD935F7D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017713"/>
            <a:ext cx="19907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hteck 1">
            <a:extLst>
              <a:ext uri="{FF2B5EF4-FFF2-40B4-BE49-F238E27FC236}">
                <a16:creationId xmlns:a16="http://schemas.microsoft.com/office/drawing/2014/main" id="{76BF747C-665C-4FDB-B3EA-032E5730AE87}"/>
              </a:ext>
            </a:extLst>
          </p:cNvPr>
          <p:cNvSpPr>
            <a:spLocks noChangeArrowheads="1"/>
          </p:cNvSpPr>
          <p:nvPr/>
        </p:nvSpPr>
        <p:spPr bwMode="auto">
          <a:xfrm>
            <a:off x="22860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a:t>
            </a:r>
            <a:endParaRPr lang="de-DE" altLang="de-DE" b="1">
              <a:solidFill>
                <a:srgbClr val="FFFFFF"/>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DD6C2E1F-64B7-4BA2-8F12-E5E762434960}"/>
              </a:ext>
            </a:extLst>
          </p:cNvPr>
          <p:cNvSpPr txBox="1"/>
          <p:nvPr/>
        </p:nvSpPr>
        <p:spPr>
          <a:xfrm>
            <a:off x="1119188" y="2052638"/>
            <a:ext cx="6264275" cy="4975225"/>
          </a:xfrm>
          <a:prstGeom prst="rect">
            <a:avLst/>
          </a:prstGeom>
          <a:noFill/>
        </p:spPr>
        <p:txBody>
          <a:bodyPr>
            <a:spAutoFit/>
          </a:bodyPr>
          <a:lstStyle/>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1. Politisches Engagement:</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in der Kampagne für Saubere Kleidung (CCC)</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im Bündnis für Nachhaltige Textilien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beim </a:t>
            </a:r>
            <a:r>
              <a:rPr lang="de-DE" sz="1600" dirty="0" err="1">
                <a:solidFill>
                  <a:srgbClr val="002060"/>
                </a:solidFill>
                <a:latin typeface="Calibri" panose="020F0502020204030204" pitchFamily="34" charset="0"/>
                <a:cs typeface="Calibri" panose="020F0502020204030204" pitchFamily="34" charset="0"/>
              </a:rPr>
              <a:t>CorA</a:t>
            </a:r>
            <a:r>
              <a:rPr lang="de-DE" sz="1600" dirty="0">
                <a:solidFill>
                  <a:srgbClr val="002060"/>
                </a:solidFill>
                <a:latin typeface="Calibri" panose="020F0502020204030204" pitchFamily="34" charset="0"/>
                <a:cs typeface="Calibri" panose="020F0502020204030204" pitchFamily="34" charset="0"/>
              </a:rPr>
              <a:t>-Netzwerk </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Einsatz gegen moderne Sklaverei in Spinnereien in Indien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Kampagnen #</a:t>
            </a:r>
            <a:r>
              <a:rPr lang="de-DE" sz="1600" dirty="0" err="1">
                <a:solidFill>
                  <a:srgbClr val="002060"/>
                </a:solidFill>
                <a:latin typeface="Calibri" panose="020F0502020204030204" pitchFamily="34" charset="0"/>
                <a:cs typeface="Calibri" panose="020F0502020204030204" pitchFamily="34" charset="0"/>
              </a:rPr>
              <a:t>GegenGewalt</a:t>
            </a:r>
            <a:r>
              <a:rPr lang="de-DE" sz="1600" dirty="0">
                <a:solidFill>
                  <a:srgbClr val="002060"/>
                </a:solidFill>
                <a:latin typeface="Calibri" panose="020F0502020204030204" pitchFamily="34" charset="0"/>
                <a:cs typeface="Calibri" panose="020F0502020204030204" pitchFamily="34" charset="0"/>
              </a:rPr>
              <a:t> an Textilarbeiterinnen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 #Wer passt auf? Mütter und Kinder in Fabriken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Engagement in Köln und Bonn (</a:t>
            </a:r>
            <a:r>
              <a:rPr lang="de-DE" sz="1600" dirty="0" err="1">
                <a:solidFill>
                  <a:srgbClr val="002060"/>
                </a:solidFill>
                <a:latin typeface="Calibri" panose="020F0502020204030204" pitchFamily="34" charset="0"/>
                <a:cs typeface="Calibri" panose="020F0502020204030204" pitchFamily="34" charset="0"/>
              </a:rPr>
              <a:t>FairQuatschen</a:t>
            </a:r>
            <a:r>
              <a:rPr lang="de-DE" sz="1600" dirty="0">
                <a:solidFill>
                  <a:srgbClr val="002060"/>
                </a:solidFill>
                <a:latin typeface="Calibri" panose="020F0502020204030204" pitchFamily="34" charset="0"/>
                <a:cs typeface="Calibri" panose="020F0502020204030204" pitchFamily="34" charset="0"/>
              </a:rPr>
              <a:t>)</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2. Bildungs- und Beratungsprojekte:</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Bildungsarbeit an Hochschulen und Schulen</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faire öffentliche Beschaffung von Berufsbekleidung</a:t>
            </a:r>
          </a:p>
          <a:p>
            <a:pPr marL="285750" indent="-285750" defTabSz="407442" eaLnBrk="1">
              <a:lnSpc>
                <a:spcPct val="93000"/>
              </a:lnSpc>
              <a:spcAft>
                <a:spcPts val="522"/>
              </a:spcAft>
              <a:buSzPct val="100000"/>
              <a:buFont typeface="Arial" panose="020B0604020202020204" pitchFamily="34" charset="0"/>
              <a:buChar char="•"/>
              <a:defRPr/>
            </a:pPr>
            <a:r>
              <a:rPr lang="de-DE" sz="1600" dirty="0" err="1">
                <a:solidFill>
                  <a:srgbClr val="002060"/>
                </a:solidFill>
                <a:latin typeface="Calibri" panose="020F0502020204030204" pitchFamily="34" charset="0"/>
                <a:cs typeface="Calibri" panose="020F0502020204030204" pitchFamily="34" charset="0"/>
              </a:rPr>
              <a:t>Verbraucher_innentipps</a:t>
            </a:r>
            <a:r>
              <a:rPr lang="de-DE" sz="1600" dirty="0">
                <a:solidFill>
                  <a:srgbClr val="002060"/>
                </a:solidFill>
                <a:latin typeface="Calibri" panose="020F0502020204030204" pitchFamily="34" charset="0"/>
                <a:cs typeface="Calibri" panose="020F0502020204030204" pitchFamily="34" charset="0"/>
              </a:rPr>
              <a:t> zu öko-fairer Mode</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3. Solidaritätsfonds: </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Unterstützung von </a:t>
            </a:r>
            <a:r>
              <a:rPr lang="de-DE" sz="1600" dirty="0" err="1">
                <a:solidFill>
                  <a:srgbClr val="002060"/>
                </a:solidFill>
                <a:latin typeface="Calibri" panose="020F0502020204030204" pitchFamily="34" charset="0"/>
                <a:cs typeface="Calibri" panose="020F0502020204030204" pitchFamily="34" charset="0"/>
              </a:rPr>
              <a:t>Arbeiter_innen</a:t>
            </a:r>
            <a:r>
              <a:rPr lang="de-DE" sz="1600" dirty="0">
                <a:solidFill>
                  <a:srgbClr val="002060"/>
                </a:solidFill>
                <a:latin typeface="Calibri" panose="020F0502020204030204" pitchFamily="34" charset="0"/>
                <a:cs typeface="Calibri" panose="020F0502020204030204" pitchFamily="34" charset="0"/>
              </a:rPr>
              <a:t> in Indien und Bangladesch</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Finanzierung von Rechtsbeistand und Beratung</a:t>
            </a:r>
            <a:endParaRPr lang="de-DE" altLang="de-DE" sz="1600" dirty="0">
              <a:solidFill>
                <a:srgbClr val="002060"/>
              </a:solidFill>
              <a:latin typeface="Calibri" panose="020F0502020204030204" pitchFamily="34" charset="0"/>
              <a:cs typeface="Calibri" panose="020F0502020204030204" pitchFamily="34" charset="0"/>
            </a:endParaRP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p:txBody>
      </p:sp>
      <p:sp>
        <p:nvSpPr>
          <p:cNvPr id="9221" name="Rechteck 3">
            <a:extLst>
              <a:ext uri="{FF2B5EF4-FFF2-40B4-BE49-F238E27FC236}">
                <a16:creationId xmlns:a16="http://schemas.microsoft.com/office/drawing/2014/main" id="{88826B5E-E65D-4636-BA44-124E6F7E2839}"/>
              </a:ext>
            </a:extLst>
          </p:cNvPr>
          <p:cNvSpPr>
            <a:spLocks noChangeArrowheads="1"/>
          </p:cNvSpPr>
          <p:nvPr/>
        </p:nvSpPr>
        <p:spPr bwMode="auto">
          <a:xfrm>
            <a:off x="1119188" y="1093788"/>
            <a:ext cx="80248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buSzPct val="100000"/>
            </a:pPr>
            <a:r>
              <a:rPr lang="de-DE" altLang="de-DE" sz="2000" b="1">
                <a:solidFill>
                  <a:srgbClr val="003366"/>
                </a:solidFill>
                <a:latin typeface="Calibri" panose="020F0502020204030204" pitchFamily="34" charset="0"/>
                <a:cs typeface="Calibri" panose="020F0502020204030204" pitchFamily="34" charset="0"/>
              </a:rPr>
              <a:t>Unser Ziel: </a:t>
            </a:r>
            <a:r>
              <a:rPr lang="de-DE" altLang="de-DE" sz="2000">
                <a:solidFill>
                  <a:srgbClr val="003366"/>
                </a:solidFill>
                <a:latin typeface="Calibri" panose="020F0502020204030204" pitchFamily="34" charset="0"/>
                <a:cs typeface="Calibri" panose="020F0502020204030204" pitchFamily="34" charset="0"/>
              </a:rPr>
              <a:t>menschenwürdige, sichere Arbeitsbedingungen für Frauen und Mädchen in der globalen Textilindustrie</a:t>
            </a:r>
          </a:p>
          <a:p>
            <a:pPr algn="ctr" eaLnBrk="1" hangingPunct="1">
              <a:lnSpc>
                <a:spcPct val="90000"/>
              </a:lnSpc>
              <a:buSzPct val="100000"/>
            </a:pPr>
            <a:endParaRPr lang="de-DE" altLang="de-DE" b="1">
              <a:solidFill>
                <a:srgbClr val="003366"/>
              </a:solidFill>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a:extLst>
              <a:ext uri="{FF2B5EF4-FFF2-40B4-BE49-F238E27FC236}">
                <a16:creationId xmlns:a16="http://schemas.microsoft.com/office/drawing/2014/main" id="{E1DA4D23-1AFE-425D-AD31-2DD643AE20B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Unternehmen</a:t>
            </a:r>
          </a:p>
        </p:txBody>
      </p:sp>
      <p:sp>
        <p:nvSpPr>
          <p:cNvPr id="95235" name="Text Box 2">
            <a:extLst>
              <a:ext uri="{FF2B5EF4-FFF2-40B4-BE49-F238E27FC236}">
                <a16:creationId xmlns:a16="http://schemas.microsoft.com/office/drawing/2014/main" id="{73AE13B4-CBE6-4D71-8E28-D6730BE8291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veränderte Einkaufspraktiken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soziale Verantwortung wahrnehmen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verbindlichen Verhaltenskodex umsetzen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Transparenz, Offenlegung der Lieferanten, jährliche</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Berichterstattung, Audits</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Unterstützung der Produzent_innen bei der Umsetzung von</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Sozialstandards</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unabhängige, externe Kontrollen durch Multi-Stakeholder-Initiativen</a:t>
            </a:r>
          </a:p>
        </p:txBody>
      </p:sp>
      <p:sp>
        <p:nvSpPr>
          <p:cNvPr id="95236" name="Text Box 5">
            <a:extLst>
              <a:ext uri="{FF2B5EF4-FFF2-40B4-BE49-F238E27FC236}">
                <a16:creationId xmlns:a16="http://schemas.microsoft.com/office/drawing/2014/main" id="{15949D6E-114E-4FAD-B14F-FBAE31E21BF3}"/>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20</a:t>
            </a:r>
          </a:p>
        </p:txBody>
      </p:sp>
      <p:pic>
        <p:nvPicPr>
          <p:cNvPr id="95237" name="Picture 7">
            <a:extLst>
              <a:ext uri="{FF2B5EF4-FFF2-40B4-BE49-F238E27FC236}">
                <a16:creationId xmlns:a16="http://schemas.microsoft.com/office/drawing/2014/main" id="{941900BC-2B26-4EF2-B714-E4491C6BEB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34213" y="3043362"/>
            <a:ext cx="1474787" cy="93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8">
            <a:extLst>
              <a:ext uri="{FF2B5EF4-FFF2-40B4-BE49-F238E27FC236}">
                <a16:creationId xmlns:a16="http://schemas.microsoft.com/office/drawing/2014/main" id="{927EC536-89B3-44DB-947C-6EDEDEC2A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88" y="2362200"/>
            <a:ext cx="20256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Fußzeilenplatzhalter 1">
            <a:extLst>
              <a:ext uri="{FF2B5EF4-FFF2-40B4-BE49-F238E27FC236}">
                <a16:creationId xmlns:a16="http://schemas.microsoft.com/office/drawing/2014/main" id="{801764DD-6A28-42BC-B637-B354599F7C23}"/>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a:extLst>
              <a:ext uri="{FF2B5EF4-FFF2-40B4-BE49-F238E27FC236}">
                <a16:creationId xmlns:a16="http://schemas.microsoft.com/office/drawing/2014/main" id="{47ABD0B5-8730-4824-B5C1-9CD0FD8621D6}"/>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die Politik</a:t>
            </a:r>
          </a:p>
        </p:txBody>
      </p:sp>
      <p:sp>
        <p:nvSpPr>
          <p:cNvPr id="97283" name="Text Box 2">
            <a:extLst>
              <a:ext uri="{FF2B5EF4-FFF2-40B4-BE49-F238E27FC236}">
                <a16:creationId xmlns:a16="http://schemas.microsoft.com/office/drawing/2014/main" id="{13132347-D004-444D-BC38-B901527D3E3B}"/>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Sorgfaltspflicht gesetzlich festlegen</a:t>
            </a:r>
          </a:p>
          <a:p>
            <a:pPr lvl="1" eaLnBrk="1" hangingPunct="1">
              <a:spcBef>
                <a:spcPts val="500"/>
              </a:spcBef>
              <a:buClr>
                <a:srgbClr val="003366"/>
              </a:buClr>
              <a:buSzPct val="75000"/>
              <a:buFont typeface="Courier New" panose="02070309020205020404" pitchFamily="49" charset="0"/>
              <a:buChar char="o"/>
            </a:pPr>
            <a:r>
              <a:rPr lang="de-DE" altLang="de-DE" sz="2000" dirty="0">
                <a:solidFill>
                  <a:srgbClr val="003366"/>
                </a:solidFill>
                <a:latin typeface="Calibri" panose="020F0502020204030204" pitchFamily="34" charset="0"/>
                <a:cs typeface="Calibri" panose="020F0502020204030204" pitchFamily="34" charset="0"/>
              </a:rPr>
              <a:t>Mindeststandards, Vorschriften bzgl. Sozial- und Umweltstandards </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 Unternehmenshaftung</a:t>
            </a:r>
          </a:p>
          <a:p>
            <a:pPr lvl="1" eaLnBrk="1" hangingPunct="1">
              <a:spcBef>
                <a:spcPts val="500"/>
              </a:spcBef>
              <a:buClr>
                <a:srgbClr val="003366"/>
              </a:buClr>
              <a:buSzPct val="75000"/>
              <a:buFont typeface="Courier New" panose="02070309020205020404" pitchFamily="49" charset="0"/>
              <a:buChar char="o"/>
            </a:pPr>
            <a:r>
              <a:rPr lang="de-DE" altLang="de-DE" sz="2000" dirty="0">
                <a:solidFill>
                  <a:srgbClr val="003366"/>
                </a:solidFill>
                <a:latin typeface="Calibri" panose="020F0502020204030204" pitchFamily="34" charset="0"/>
                <a:cs typeface="Calibri" panose="020F0502020204030204" pitchFamily="34" charset="0"/>
              </a:rPr>
              <a:t>Ahndung von Menschen-/Arbeitsrechtsverletzungen</a:t>
            </a:r>
          </a:p>
          <a:p>
            <a:pPr lvl="1" eaLnBrk="1" hangingPunct="1">
              <a:spcBef>
                <a:spcPts val="500"/>
              </a:spcBef>
              <a:buClr>
                <a:srgbClr val="003366"/>
              </a:buClr>
              <a:buSzPct val="75000"/>
              <a:buFont typeface="Courier New" panose="02070309020205020404" pitchFamily="49" charset="0"/>
              <a:buChar char="o"/>
            </a:pPr>
            <a:r>
              <a:rPr lang="de-DE" altLang="de-DE" sz="2000" dirty="0">
                <a:solidFill>
                  <a:srgbClr val="003366"/>
                </a:solidFill>
                <a:latin typeface="Calibri" panose="020F0502020204030204" pitchFamily="34" charset="0"/>
                <a:cs typeface="Calibri" panose="020F0502020204030204" pitchFamily="34" charset="0"/>
              </a:rPr>
              <a:t>Entschädigung von Opfern</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Herstellung von Transparenz durch Offenlegungs-/Berichtspflichten</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Stärkung von Menschenrechten in EU-Handelsabkommen</a:t>
            </a:r>
          </a:p>
        </p:txBody>
      </p:sp>
      <p:sp>
        <p:nvSpPr>
          <p:cNvPr id="97284" name="Text Box 5">
            <a:extLst>
              <a:ext uri="{FF2B5EF4-FFF2-40B4-BE49-F238E27FC236}">
                <a16:creationId xmlns:a16="http://schemas.microsoft.com/office/drawing/2014/main" id="{CB907824-5C87-4F9C-9BB4-CEDD96969DBE}"/>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21</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97286" name="Fußzeilenplatzhalter 1">
            <a:extLst>
              <a:ext uri="{FF2B5EF4-FFF2-40B4-BE49-F238E27FC236}">
                <a16:creationId xmlns:a16="http://schemas.microsoft.com/office/drawing/2014/main" id="{71E8C4EE-C633-4E26-9EEF-BEB5807379ED}"/>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556792"/>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Möglichkeiten der Zivilgesellschaft</a:t>
            </a:r>
          </a:p>
          <a:p>
            <a:pPr algn="ctr" eaLnBrk="1" hangingPunct="1">
              <a:lnSpc>
                <a:spcPct val="90000"/>
              </a:lnSpc>
              <a:buSzPct val="100000"/>
            </a:pPr>
            <a:r>
              <a:rPr lang="de-DE" altLang="de-DE" b="1" dirty="0">
                <a:solidFill>
                  <a:srgbClr val="002060"/>
                </a:solidFill>
                <a:latin typeface="Calibri" panose="020F0502020204030204" pitchFamily="34" charset="0"/>
                <a:ea typeface="Microsoft YaHei" panose="020B0503020204020204" pitchFamily="34" charset="-122"/>
                <a:cs typeface="Calibri" panose="020F0502020204030204" pitchFamily="34" charset="0"/>
              </a:rPr>
              <a:t>in Deutschland/Europa</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4721"/>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auf Missstände aufmerksam machen</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Protestaktionen, Petition etc. unterstützen</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kritischer Konsum</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Gewerkschaften/NGOs in Produktionsländern unterstützen</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22</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6" name="Picture 2">
            <a:extLst>
              <a:ext uri="{FF2B5EF4-FFF2-40B4-BE49-F238E27FC236}">
                <a16:creationId xmlns:a16="http://schemas.microsoft.com/office/drawing/2014/main" id="{125049CB-54FA-45F7-9C84-250FC3F211E1}"/>
              </a:ext>
            </a:extLst>
          </p:cNvPr>
          <p:cNvPicPr>
            <a:picLocks noChangeAspect="1" noChangeArrowheads="1"/>
          </p:cNvPicPr>
          <p:nvPr/>
        </p:nvPicPr>
        <p:blipFill>
          <a:blip r:embed="rId3" cstate="print"/>
          <a:srcRect/>
          <a:stretch>
            <a:fillRect/>
          </a:stretch>
        </p:blipFill>
        <p:spPr bwMode="auto">
          <a:xfrm>
            <a:off x="3438996" y="4005064"/>
            <a:ext cx="2266008" cy="2222639"/>
          </a:xfrm>
          <a:prstGeom prst="rect">
            <a:avLst/>
          </a:prstGeom>
          <a:noFill/>
          <a:ln w="9525">
            <a:noFill/>
            <a:miter lim="800000"/>
            <a:headEnd/>
            <a:tailEnd/>
          </a:ln>
        </p:spPr>
      </p:pic>
      <p:sp>
        <p:nvSpPr>
          <p:cNvPr id="2" name="Rechteck 1">
            <a:extLst>
              <a:ext uri="{FF2B5EF4-FFF2-40B4-BE49-F238E27FC236}">
                <a16:creationId xmlns:a16="http://schemas.microsoft.com/office/drawing/2014/main" id="{FBFB7671-9DB9-4872-A449-44B86C54F9CA}"/>
              </a:ext>
            </a:extLst>
          </p:cNvPr>
          <p:cNvSpPr/>
          <p:nvPr/>
        </p:nvSpPr>
        <p:spPr>
          <a:xfrm>
            <a:off x="3707564" y="6292575"/>
            <a:ext cx="1728871"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Grafik: Dawn Hudson</a:t>
            </a:r>
          </a:p>
        </p:txBody>
      </p:sp>
      <p:sp>
        <p:nvSpPr>
          <p:cNvPr id="8" name="Pfeil nach rechts 9">
            <a:extLst>
              <a:ext uri="{FF2B5EF4-FFF2-40B4-BE49-F238E27FC236}">
                <a16:creationId xmlns:a16="http://schemas.microsoft.com/office/drawing/2014/main" id="{DE67131B-D062-4CBF-898F-2B42F59BBE8E}"/>
              </a:ext>
            </a:extLst>
          </p:cNvPr>
          <p:cNvSpPr/>
          <p:nvPr/>
        </p:nvSpPr>
        <p:spPr bwMode="auto">
          <a:xfrm rot="21180141">
            <a:off x="3026988" y="4204852"/>
            <a:ext cx="936104" cy="504056"/>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065983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556792"/>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Möglichkeiten der Zivilgesellschaft</a:t>
            </a:r>
          </a:p>
          <a:p>
            <a:pPr algn="ctr" eaLnBrk="1" hangingPunct="1">
              <a:lnSpc>
                <a:spcPct val="90000"/>
              </a:lnSpc>
              <a:buSzPct val="100000"/>
            </a:pPr>
            <a:r>
              <a:rPr lang="de-DE" altLang="de-DE" b="1" dirty="0">
                <a:solidFill>
                  <a:srgbClr val="002060"/>
                </a:solidFill>
                <a:latin typeface="Calibri" panose="020F0502020204030204" pitchFamily="34" charset="0"/>
                <a:ea typeface="Microsoft YaHei" panose="020B0503020204020204" pitchFamily="34" charset="-122"/>
                <a:cs typeface="Calibri" panose="020F0502020204030204" pitchFamily="34" charset="0"/>
              </a:rPr>
              <a:t>in Produktionsländern</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4721"/>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Gewerkschaftsarbeit/Arbeit von NGOs </a:t>
            </a:r>
          </a:p>
          <a:p>
            <a:pPr marL="742950" lvl="1" indent="-342900">
              <a:buFont typeface="Courier New" panose="02070309020205020404" pitchFamily="49" charset="0"/>
              <a:buChar char="o"/>
            </a:pPr>
            <a:r>
              <a:rPr lang="de-DE" sz="2000" dirty="0">
                <a:solidFill>
                  <a:srgbClr val="002060"/>
                </a:solidFill>
                <a:latin typeface="Calibri" panose="020F0502020204030204" pitchFamily="34" charset="0"/>
                <a:cs typeface="Calibri" panose="020F0502020204030204" pitchFamily="34" charset="0"/>
              </a:rPr>
              <a:t>Aufklärung der </a:t>
            </a:r>
            <a:r>
              <a:rPr lang="de-DE" sz="2000" dirty="0" err="1">
                <a:solidFill>
                  <a:srgbClr val="002060"/>
                </a:solidFill>
                <a:latin typeface="Calibri" panose="020F0502020204030204" pitchFamily="34" charset="0"/>
                <a:cs typeface="Calibri" panose="020F0502020204030204" pitchFamily="34" charset="0"/>
              </a:rPr>
              <a:t>Arbeiter_innen</a:t>
            </a:r>
            <a:endParaRPr lang="de-DE" sz="2000" dirty="0">
              <a:solidFill>
                <a:srgbClr val="002060"/>
              </a:solidFill>
              <a:latin typeface="Calibri" panose="020F0502020204030204" pitchFamily="34" charset="0"/>
              <a:cs typeface="Calibri" panose="020F0502020204030204" pitchFamily="34" charset="0"/>
            </a:endParaRPr>
          </a:p>
          <a:p>
            <a:pPr marL="742950" lvl="1" indent="-342900">
              <a:buFont typeface="Courier New" panose="02070309020205020404" pitchFamily="49" charset="0"/>
              <a:buChar char="o"/>
            </a:pPr>
            <a:r>
              <a:rPr lang="de-DE" sz="2000" dirty="0">
                <a:solidFill>
                  <a:srgbClr val="002060"/>
                </a:solidFill>
                <a:latin typeface="Calibri" panose="020F0502020204030204" pitchFamily="34" charset="0"/>
                <a:cs typeface="Calibri" panose="020F0502020204030204" pitchFamily="34" charset="0"/>
              </a:rPr>
              <a:t>Aufdecken/Benennen von Missständen</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Juristische Unterstützung bei Arbeitsrechtsverletzungen</a:t>
            </a:r>
          </a:p>
          <a:p>
            <a:pPr marL="742950" lvl="1" indent="-342900">
              <a:buFont typeface="Courier New" panose="02070309020205020404" pitchFamily="49" charset="0"/>
              <a:buChar char="o"/>
            </a:pPr>
            <a:r>
              <a:rPr lang="de-DE" sz="2000" dirty="0" err="1">
                <a:solidFill>
                  <a:srgbClr val="002060"/>
                </a:solidFill>
                <a:latin typeface="Calibri" panose="020F0502020204030204" pitchFamily="34" charset="0"/>
                <a:cs typeface="Calibri" panose="020F0502020204030204" pitchFamily="34" charset="0"/>
              </a:rPr>
              <a:t>Arbeiter_innen</a:t>
            </a:r>
            <a:r>
              <a:rPr lang="de-DE" sz="2000" dirty="0">
                <a:solidFill>
                  <a:srgbClr val="002060"/>
                </a:solidFill>
                <a:latin typeface="Calibri" panose="020F0502020204030204" pitchFamily="34" charset="0"/>
                <a:cs typeface="Calibri" panose="020F0502020204030204" pitchFamily="34" charset="0"/>
              </a:rPr>
              <a:t> können ihre Rechte durchsetzen</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18</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6" name="Picture 2">
            <a:extLst>
              <a:ext uri="{FF2B5EF4-FFF2-40B4-BE49-F238E27FC236}">
                <a16:creationId xmlns:a16="http://schemas.microsoft.com/office/drawing/2014/main" id="{125049CB-54FA-45F7-9C84-250FC3F211E1}"/>
              </a:ext>
            </a:extLst>
          </p:cNvPr>
          <p:cNvPicPr>
            <a:picLocks noChangeAspect="1" noChangeArrowheads="1"/>
          </p:cNvPicPr>
          <p:nvPr/>
        </p:nvPicPr>
        <p:blipFill>
          <a:blip r:embed="rId3" cstate="print"/>
          <a:srcRect/>
          <a:stretch>
            <a:fillRect/>
          </a:stretch>
        </p:blipFill>
        <p:spPr bwMode="auto">
          <a:xfrm>
            <a:off x="3438996" y="4005064"/>
            <a:ext cx="2266008" cy="2222639"/>
          </a:xfrm>
          <a:prstGeom prst="rect">
            <a:avLst/>
          </a:prstGeom>
          <a:noFill/>
          <a:ln w="9525">
            <a:noFill/>
            <a:miter lim="800000"/>
            <a:headEnd/>
            <a:tailEnd/>
          </a:ln>
        </p:spPr>
      </p:pic>
      <p:sp>
        <p:nvSpPr>
          <p:cNvPr id="2" name="Rechteck 1">
            <a:extLst>
              <a:ext uri="{FF2B5EF4-FFF2-40B4-BE49-F238E27FC236}">
                <a16:creationId xmlns:a16="http://schemas.microsoft.com/office/drawing/2014/main" id="{FBFB7671-9DB9-4872-A449-44B86C54F9CA}"/>
              </a:ext>
            </a:extLst>
          </p:cNvPr>
          <p:cNvSpPr/>
          <p:nvPr/>
        </p:nvSpPr>
        <p:spPr>
          <a:xfrm>
            <a:off x="3707564" y="6292575"/>
            <a:ext cx="1728871"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Grafik: Dawn Hudson</a:t>
            </a:r>
          </a:p>
        </p:txBody>
      </p:sp>
      <p:sp>
        <p:nvSpPr>
          <p:cNvPr id="9" name="Pfeil nach rechts 7">
            <a:extLst>
              <a:ext uri="{FF2B5EF4-FFF2-40B4-BE49-F238E27FC236}">
                <a16:creationId xmlns:a16="http://schemas.microsoft.com/office/drawing/2014/main" id="{AE40570F-A463-4651-8D52-2E6096E4A20A}"/>
              </a:ext>
            </a:extLst>
          </p:cNvPr>
          <p:cNvSpPr/>
          <p:nvPr/>
        </p:nvSpPr>
        <p:spPr bwMode="auto">
          <a:xfrm rot="7406832">
            <a:off x="4768686" y="4159690"/>
            <a:ext cx="936104" cy="504056"/>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582068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a:extLst>
              <a:ext uri="{FF2B5EF4-FFF2-40B4-BE49-F238E27FC236}">
                <a16:creationId xmlns:a16="http://schemas.microsoft.com/office/drawing/2014/main" id="{AD2D195C-0CFD-4CC1-A7D1-80749FFB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Online und als Download verfügbar</a:t>
            </a:r>
          </a:p>
        </p:txBody>
      </p:sp>
      <p:sp>
        <p:nvSpPr>
          <p:cNvPr id="82947" name="Text Box 2">
            <a:extLst>
              <a:ext uri="{FF2B5EF4-FFF2-40B4-BE49-F238E27FC236}">
                <a16:creationId xmlns:a16="http://schemas.microsoft.com/office/drawing/2014/main" id="{CC194B94-58D9-4132-BB07-9ABB40A54D86}"/>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pPr>
            <a:r>
              <a:rPr lang="de-DE" altLang="de-DE" b="1">
                <a:solidFill>
                  <a:srgbClr val="003366"/>
                </a:solidFill>
                <a:latin typeface="Calibri" panose="020F0502020204030204" pitchFamily="34" charset="0"/>
                <a:cs typeface="Calibri" panose="020F0502020204030204" pitchFamily="34" charset="0"/>
              </a:rPr>
              <a:t>Broschüre „Sustainbale Sourcing“ unter folgendem Link:</a:t>
            </a:r>
          </a:p>
          <a:p>
            <a:pPr eaLnBrk="1" hangingPunct="1">
              <a:spcBef>
                <a:spcPts val="500"/>
              </a:spcBef>
              <a:buClr>
                <a:srgbClr val="003366"/>
              </a:buClr>
              <a:buSzPct val="75000"/>
            </a:pPr>
            <a:r>
              <a:rPr lang="de-DE" altLang="de-DE">
                <a:solidFill>
                  <a:srgbClr val="003366"/>
                </a:solidFill>
                <a:latin typeface="Calibri" panose="020F0502020204030204" pitchFamily="34" charset="0"/>
                <a:cs typeface="Calibri" panose="020F0502020204030204" pitchFamily="34" charset="0"/>
              </a:rPr>
              <a:t>http://www.fairschnitt.org/images/downloads/Femnet-Sustainable-Sourcing.pdf </a:t>
            </a:r>
          </a:p>
        </p:txBody>
      </p:sp>
      <p:sp>
        <p:nvSpPr>
          <p:cNvPr id="82948" name="Text Box 5">
            <a:extLst>
              <a:ext uri="{FF2B5EF4-FFF2-40B4-BE49-F238E27FC236}">
                <a16:creationId xmlns:a16="http://schemas.microsoft.com/office/drawing/2014/main" id="{271FE0D4-9A86-4F61-B0BD-D436C7110702}"/>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24</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82949" name="Fußzeilenplatzhalter 1">
            <a:extLst>
              <a:ext uri="{FF2B5EF4-FFF2-40B4-BE49-F238E27FC236}">
                <a16:creationId xmlns:a16="http://schemas.microsoft.com/office/drawing/2014/main" id="{AC6A7E68-CBBE-4B12-A510-11F83690C4CD}"/>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033CEAFF-FF34-491A-9363-F3D6A08FE65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Ihr Feedback…</a:t>
            </a:r>
          </a:p>
        </p:txBody>
      </p:sp>
      <p:sp>
        <p:nvSpPr>
          <p:cNvPr id="98307" name="Text Box 2">
            <a:extLst>
              <a:ext uri="{FF2B5EF4-FFF2-40B4-BE49-F238E27FC236}">
                <a16:creationId xmlns:a16="http://schemas.microsoft.com/office/drawing/2014/main" id="{395F57BB-7068-4C2E-927B-42151D9B64A6}"/>
              </a:ext>
            </a:extLst>
          </p:cNvPr>
          <p:cNvSpPr txBox="1">
            <a:spLocks noChangeArrowheads="1"/>
          </p:cNvSpPr>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70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hilft uns weiter:</a:t>
            </a:r>
          </a:p>
          <a:p>
            <a:pPr eaLnBrk="1" hangingPunct="1">
              <a:spcBef>
                <a:spcPts val="700"/>
              </a:spcBef>
              <a:buSzPct val="75000"/>
              <a:defRPr/>
            </a:pPr>
            <a:endPar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Anregungen?</a:t>
            </a: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8132" name="Text Box 5">
            <a:extLst>
              <a:ext uri="{FF2B5EF4-FFF2-40B4-BE49-F238E27FC236}">
                <a16:creationId xmlns:a16="http://schemas.microsoft.com/office/drawing/2014/main" id="{ACEB37A9-187C-41CF-AAED-1382647AD89A}"/>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25</a:t>
            </a:r>
          </a:p>
        </p:txBody>
      </p:sp>
      <p:pic>
        <p:nvPicPr>
          <p:cNvPr id="51205" name="Picture 6">
            <a:extLst>
              <a:ext uri="{FF2B5EF4-FFF2-40B4-BE49-F238E27FC236}">
                <a16:creationId xmlns:a16="http://schemas.microsoft.com/office/drawing/2014/main" id="{5FE50B14-06EF-45F4-A923-4167B4CB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14450"/>
            <a:ext cx="2282825" cy="4781550"/>
          </a:xfrm>
          <a:prstGeom prst="rect">
            <a:avLst/>
          </a:prstGeom>
          <a:noFill/>
          <a:ln>
            <a:noFill/>
          </a:ln>
          <a:effectLst>
            <a:outerShdw blurRad="63500" dist="139498" dir="2700000" algn="ctr" rotWithShape="0">
              <a:srgbClr val="333333">
                <a:alpha val="65018"/>
              </a:srgbClr>
            </a:outerShdw>
          </a:effectLst>
          <a:extLst>
            <a:ext uri="{909E8E84-426E-40dd-AFC4-6F175D3DCCD1}"/>
            <a:ext uri="{91240B29-F687-4f45-9708-019B960494DF}"/>
          </a:extLst>
        </p:spPr>
      </p:pic>
      <p:sp>
        <p:nvSpPr>
          <p:cNvPr id="48134" name="Fußzeilenplatzhalter 1">
            <a:extLst>
              <a:ext uri="{FF2B5EF4-FFF2-40B4-BE49-F238E27FC236}">
                <a16:creationId xmlns:a16="http://schemas.microsoft.com/office/drawing/2014/main" id="{16D02F99-876A-4E20-A3FE-EA5E64EF479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r>
              <a:rPr lang="de-DE" altLang="de-DE" sz="1800">
                <a:solidFill>
                  <a:srgbClr val="002060"/>
                </a:solidFill>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3770E45-1D63-4C5F-A55D-20CB259F5331}"/>
              </a:ext>
            </a:extLst>
          </p:cNvPr>
          <p:cNvSpPr>
            <a:spLocks noGrp="1" noChangeArrowheads="1"/>
          </p:cNvSpPr>
          <p:nvPr>
            <p:ph type="title"/>
          </p:nvPr>
        </p:nvSpPr>
        <p:spPr>
          <a:xfrm>
            <a:off x="914400" y="981075"/>
            <a:ext cx="8001000" cy="719138"/>
          </a:xfrm>
        </p:spPr>
        <p:txBody>
          <a:bodyPr/>
          <a:lstStyle/>
          <a:p>
            <a:pPr algn="ctr" eaLnBrk="1" hangingPunct="1"/>
            <a:r>
              <a:rPr lang="de-DE" altLang="de-DE" sz="3200">
                <a:solidFill>
                  <a:srgbClr val="002060"/>
                </a:solidFill>
                <a:latin typeface="Calibri" panose="020F0502020204030204" pitchFamily="34" charset="0"/>
                <a:cs typeface="Calibri" panose="020F0502020204030204" pitchFamily="34" charset="0"/>
              </a:rPr>
              <a:t>Danke für Ihre Aufmerksamkeit!</a:t>
            </a:r>
          </a:p>
        </p:txBody>
      </p:sp>
      <p:sp>
        <p:nvSpPr>
          <p:cNvPr id="52227" name="Rectangle 5">
            <a:extLst>
              <a:ext uri="{FF2B5EF4-FFF2-40B4-BE49-F238E27FC236}">
                <a16:creationId xmlns:a16="http://schemas.microsoft.com/office/drawing/2014/main" id="{0875A39D-25F0-490E-B63F-55F51C8A02C4}"/>
              </a:ext>
            </a:extLst>
          </p:cNvPr>
          <p:cNvSpPr>
            <a:spLocks noGrp="1" noChangeArrowheads="1"/>
          </p:cNvSpPr>
          <p:nvPr>
            <p:ph idx="1"/>
          </p:nvPr>
        </p:nvSpPr>
        <p:spPr>
          <a:xfrm>
            <a:off x="889000" y="1822450"/>
            <a:ext cx="8001000" cy="3733800"/>
          </a:xfrm>
          <a:extLst>
            <a:ext uri="{909E8E84-426E-40dd-AFC4-6F175D3DCCD1}"/>
            <a:ext uri="{91240B29-F687-4f45-9708-019B960494DF}"/>
            <a:ext uri="{AF507438-7753-43e0-B8FC-AC1667EBCBE1}"/>
            <a:ext uri="{FAA26D3D-D897-4be2-8F04-BA451C77F1D7}"/>
          </a:extLst>
        </p:spPr>
        <p:txBody>
          <a:bodyPr/>
          <a:lstStyle/>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p:txBody>
      </p:sp>
      <p:sp>
        <p:nvSpPr>
          <p:cNvPr id="3" name="Textfeld 2">
            <a:extLst>
              <a:ext uri="{FF2B5EF4-FFF2-40B4-BE49-F238E27FC236}">
                <a16:creationId xmlns:a16="http://schemas.microsoft.com/office/drawing/2014/main" id="{02BA7866-02D4-4FFC-945D-4076D4A96479}"/>
              </a:ext>
            </a:extLst>
          </p:cNvPr>
          <p:cNvSpPr txBox="1"/>
          <p:nvPr/>
        </p:nvSpPr>
        <p:spPr>
          <a:xfrm>
            <a:off x="1093788" y="2214563"/>
            <a:ext cx="5635625" cy="1962150"/>
          </a:xfrm>
          <a:prstGeom prst="rect">
            <a:avLst/>
          </a:prstGeom>
          <a:noFill/>
        </p:spPr>
        <p:txBody>
          <a:bodyPr lIns="91420" tIns="45711" rIns="91420" bIns="45711">
            <a:spAutoFit/>
          </a:bodyPr>
          <a:lstStyle/>
          <a:p>
            <a:pPr defTabSz="914400" eaLnBrk="1" hangingPunct="1">
              <a:spcBef>
                <a:spcPts val="600"/>
              </a:spcBef>
              <a:buSzPct val="75000"/>
              <a:defRPr/>
            </a:pPr>
            <a:endParaRPr lang="de-DE" altLang="de-DE" sz="2000" i="1" dirty="0">
              <a:solidFill>
                <a:srgbClr val="003366"/>
              </a:solidFill>
              <a:latin typeface="Calibri" panose="020F0502020204030204" pitchFamily="34" charset="0"/>
              <a:ea typeface="WenQuanYi Micro Hei" charset="0"/>
              <a:cs typeface="Calibri" panose="020F0502020204030204" pitchFamily="34" charset="0"/>
            </a:endParaRPr>
          </a:p>
          <a:p>
            <a:pPr defTabSz="914400" eaLnBrk="1" hangingPunct="1">
              <a:spcBef>
                <a:spcPts val="6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Kontakt: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Kerstin</a:t>
            </a: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Dahmen</a:t>
            </a:r>
          </a:p>
          <a:p>
            <a:pPr defTabSz="914400" eaLnBrk="1" hangingPunct="1">
              <a:spcBef>
                <a:spcPts val="5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E-Mail: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fairschnitt@femnet-ev.de</a:t>
            </a:r>
          </a:p>
          <a:p>
            <a:pPr defTabSz="914400" eaLnBrk="1" hangingPunct="1">
              <a:spcBef>
                <a:spcPts val="500"/>
              </a:spcBef>
              <a:buSzPct val="75000"/>
              <a:defRPr/>
            </a:pPr>
            <a:r>
              <a:rPr lang="de-DE" altLang="de-DE" sz="2000" b="1" dirty="0">
                <a:solidFill>
                  <a:srgbClr val="002060"/>
                </a:solidFill>
                <a:latin typeface="Calibri" panose="020F0502020204030204" pitchFamily="34" charset="0"/>
                <a:ea typeface="WenQuanYi Micro Hei" charset="0"/>
                <a:cs typeface="Calibri" panose="020F0502020204030204" pitchFamily="34" charset="0"/>
              </a:rPr>
              <a:t>Internet:	</a:t>
            </a:r>
            <a:r>
              <a:rPr lang="de-DE" sz="2000" i="1" dirty="0">
                <a:solidFill>
                  <a:srgbClr val="002060"/>
                </a:solidFill>
                <a:latin typeface="Calibri" panose="020F0502020204030204" pitchFamily="34" charset="0"/>
                <a:ea typeface="+mn-ea"/>
                <a:cs typeface="Calibri" panose="020F0502020204030204" pitchFamily="34" charset="0"/>
              </a:rPr>
              <a:t>www.fairschnitt.org</a:t>
            </a:r>
          </a:p>
          <a:p>
            <a:pPr defTabSz="914400" eaLnBrk="1" hangingPunct="1">
              <a:spcBef>
                <a:spcPts val="500"/>
              </a:spcBef>
              <a:buSzPct val="75000"/>
              <a:defRPr/>
            </a:pPr>
            <a:r>
              <a:rPr lang="de-DE" sz="2000" b="1" dirty="0">
                <a:solidFill>
                  <a:srgbClr val="003366">
                    <a:lumMod val="75000"/>
                  </a:srgbClr>
                </a:solidFill>
                <a:latin typeface="Calibri" panose="020F0502020204030204" pitchFamily="34" charset="0"/>
                <a:ea typeface="+mn-ea"/>
                <a:cs typeface="Calibri" panose="020F0502020204030204" pitchFamily="34" charset="0"/>
              </a:rPr>
              <a:t>Tel.:		</a:t>
            </a:r>
            <a:r>
              <a:rPr lang="de-DE" sz="2000" dirty="0">
                <a:solidFill>
                  <a:srgbClr val="003366">
                    <a:lumMod val="75000"/>
                  </a:srgbClr>
                </a:solidFill>
                <a:latin typeface="Calibri" panose="020F0502020204030204" pitchFamily="34" charset="0"/>
                <a:ea typeface="+mn-ea"/>
                <a:cs typeface="Calibri" panose="020F0502020204030204" pitchFamily="34" charset="0"/>
              </a:rPr>
              <a:t>0228 - 18038116</a:t>
            </a:r>
          </a:p>
        </p:txBody>
      </p:sp>
      <p:sp>
        <p:nvSpPr>
          <p:cNvPr id="50181" name="Text Box 5">
            <a:extLst>
              <a:ext uri="{FF2B5EF4-FFF2-40B4-BE49-F238E27FC236}">
                <a16:creationId xmlns:a16="http://schemas.microsoft.com/office/drawing/2014/main" id="{AE2634CF-3169-4806-8352-E3A6E3FD58EC}"/>
              </a:ext>
            </a:extLst>
          </p:cNvPr>
          <p:cNvSpPr txBox="1">
            <a:spLocks noChangeArrowheads="1"/>
          </p:cNvSpPr>
          <p:nvPr/>
        </p:nvSpPr>
        <p:spPr bwMode="auto">
          <a:xfrm rot="-745206">
            <a:off x="4940300" y="3822700"/>
            <a:ext cx="5040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anose="020B0604020202020204" pitchFamily="34" charset="0"/>
                <a:ea typeface="Microsoft YaHei" panose="020B0503020204020204" pitchFamily="34" charset="-122"/>
              </a:defRPr>
            </a:lvl1pPr>
            <a:lvl2pPr marL="457200">
              <a:defRPr>
                <a:solidFill>
                  <a:schemeClr val="tx1"/>
                </a:solidFill>
                <a:latin typeface="Arial" panose="020B0604020202020204" pitchFamily="34" charset="0"/>
                <a:ea typeface="Microsoft YaHei" panose="020B0503020204020204" pitchFamily="34" charset="-122"/>
              </a:defRPr>
            </a:lvl2pPr>
            <a:lvl3pPr marL="914400">
              <a:defRPr>
                <a:solidFill>
                  <a:schemeClr val="tx1"/>
                </a:solidFill>
                <a:latin typeface="Arial" panose="020B0604020202020204" pitchFamily="34" charset="0"/>
                <a:ea typeface="Microsoft YaHei" panose="020B0503020204020204" pitchFamily="34" charset="-122"/>
              </a:defRPr>
            </a:lvl3pPr>
            <a:lvl4pPr marL="1371600">
              <a:defRPr>
                <a:solidFill>
                  <a:schemeClr val="tx1"/>
                </a:solidFill>
                <a:latin typeface="Arial" panose="020B0604020202020204" pitchFamily="34" charset="0"/>
                <a:ea typeface="Microsoft YaHei" panose="020B0503020204020204" pitchFamily="34" charset="-122"/>
              </a:defRPr>
            </a:lvl4pPr>
            <a:lvl5pPr marL="1828800">
              <a:defRPr>
                <a:solidFill>
                  <a:schemeClr val="tx1"/>
                </a:solidFill>
                <a:latin typeface="Arial" panose="020B0604020202020204" pitchFamily="34" charset="0"/>
                <a:ea typeface="Microsoft YaHei" panose="020B0503020204020204" pitchFamily="34" charset="-122"/>
              </a:defRPr>
            </a:lvl5pPr>
            <a:lvl6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defTabSz="914400">
              <a:spcBef>
                <a:spcPct val="50000"/>
              </a:spcBef>
            </a:pPr>
            <a:r>
              <a:rPr lang="de-DE" altLang="de-DE" sz="6600" b="1" i="1">
                <a:solidFill>
                  <a:srgbClr val="003366"/>
                </a:solidFill>
                <a:latin typeface="Comic Sans MS" panose="030F0702030302020204" pitchFamily="66" charset="0"/>
                <a:ea typeface="MS PGothic" panose="020B0600070205080204" pitchFamily="34" charset="-128"/>
                <a:cs typeface="Arial" panose="020B0604020202020204" pitchFamily="34" charset="0"/>
              </a:rPr>
              <a:t>Fragen?</a:t>
            </a:r>
          </a:p>
        </p:txBody>
      </p:sp>
      <p:sp>
        <p:nvSpPr>
          <p:cNvPr id="50185" name="Rechteck 1">
            <a:extLst>
              <a:ext uri="{FF2B5EF4-FFF2-40B4-BE49-F238E27FC236}">
                <a16:creationId xmlns:a16="http://schemas.microsoft.com/office/drawing/2014/main" id="{F52D36CF-0B6A-4988-AC10-47A7C06569C7}"/>
              </a:ext>
            </a:extLst>
          </p:cNvPr>
          <p:cNvSpPr>
            <a:spLocks noChangeArrowheads="1"/>
          </p:cNvSpPr>
          <p:nvPr/>
        </p:nvSpPr>
        <p:spPr bwMode="auto">
          <a:xfrm>
            <a:off x="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26</a:t>
            </a:r>
          </a:p>
        </p:txBody>
      </p:sp>
      <p:sp>
        <p:nvSpPr>
          <p:cNvPr id="50186" name="Fußzeilenplatzhalter 1">
            <a:extLst>
              <a:ext uri="{FF2B5EF4-FFF2-40B4-BE49-F238E27FC236}">
                <a16:creationId xmlns:a16="http://schemas.microsoft.com/office/drawing/2014/main" id="{41897EC0-7520-42A0-94D3-F6674AF69BB5}"/>
              </a:ext>
            </a:extLst>
          </p:cNvPr>
          <p:cNvSpPr>
            <a:spLocks noGrp="1"/>
          </p:cNvSpPr>
          <p:nvPr>
            <p:ph type="ftr" sz="quarter" idx="11"/>
          </p:nvPr>
        </p:nvSpPr>
        <p:spPr>
          <a:xfrm>
            <a:off x="6248400" y="6488113"/>
            <a:ext cx="2895600" cy="369887"/>
          </a:xfrm>
          <a:noFill/>
        </p:spPr>
        <p:txBody>
          <a:bodyPr/>
          <a:lstStyle/>
          <a:p>
            <a:r>
              <a:rPr lang="de-DE" altLang="de-DE" sz="1800">
                <a:solidFill>
                  <a:srgbClr val="002060"/>
                </a:solidFill>
                <a:latin typeface="Calibri" panose="020F0502020204030204" pitchFamily="34" charset="0"/>
                <a:ea typeface="MS PGothic" panose="020B0600070205080204" pitchFamily="34" charset="-128"/>
                <a:cs typeface="Calibri" panose="020F0502020204030204" pitchFamily="34" charset="0"/>
              </a:rPr>
              <a:t>Multiplikatorin</a:t>
            </a:r>
          </a:p>
        </p:txBody>
      </p:sp>
      <p:sp>
        <p:nvSpPr>
          <p:cNvPr id="12" name="Text Box 2">
            <a:extLst>
              <a:ext uri="{FF2B5EF4-FFF2-40B4-BE49-F238E27FC236}">
                <a16:creationId xmlns:a16="http://schemas.microsoft.com/office/drawing/2014/main" id="{2135DDFA-9D8F-445D-AC79-3B20B4E93815}"/>
              </a:ext>
            </a:extLst>
          </p:cNvPr>
          <p:cNvSpPr txBox="1">
            <a:spLocks noChangeArrowheads="1"/>
          </p:cNvSpPr>
          <p:nvPr/>
        </p:nvSpPr>
        <p:spPr bwMode="auto">
          <a:xfrm>
            <a:off x="858170" y="5373216"/>
            <a:ext cx="6441071" cy="97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106" algn="l" rtl="0" eaLnBrk="0" fontAlgn="base" hangingPunct="0">
              <a:spcBef>
                <a:spcPct val="0"/>
              </a:spcBef>
              <a:spcAft>
                <a:spcPct val="0"/>
              </a:spcAft>
              <a:defRPr sz="2400" kern="1200">
                <a:solidFill>
                  <a:schemeClr val="tx1"/>
                </a:solidFill>
                <a:latin typeface="Times New Roman" charset="0"/>
                <a:ea typeface="+mn-ea"/>
                <a:cs typeface="+mn-cs"/>
              </a:defRPr>
            </a:lvl2pPr>
            <a:lvl3pPr marL="914210" algn="l" rtl="0" eaLnBrk="0" fontAlgn="base" hangingPunct="0">
              <a:spcBef>
                <a:spcPct val="0"/>
              </a:spcBef>
              <a:spcAft>
                <a:spcPct val="0"/>
              </a:spcAft>
              <a:defRPr sz="2400" kern="1200">
                <a:solidFill>
                  <a:schemeClr val="tx1"/>
                </a:solidFill>
                <a:latin typeface="Times New Roman" charset="0"/>
                <a:ea typeface="+mn-ea"/>
                <a:cs typeface="+mn-cs"/>
              </a:defRPr>
            </a:lvl3pPr>
            <a:lvl4pPr marL="1371316" algn="l" rtl="0" eaLnBrk="0" fontAlgn="base" hangingPunct="0">
              <a:spcBef>
                <a:spcPct val="0"/>
              </a:spcBef>
              <a:spcAft>
                <a:spcPct val="0"/>
              </a:spcAft>
              <a:defRPr sz="2400" kern="1200">
                <a:solidFill>
                  <a:schemeClr val="tx1"/>
                </a:solidFill>
                <a:latin typeface="Times New Roman" charset="0"/>
                <a:ea typeface="+mn-ea"/>
                <a:cs typeface="+mn-cs"/>
              </a:defRPr>
            </a:lvl4pPr>
            <a:lvl5pPr marL="1828421" algn="l" rtl="0" eaLnBrk="0" fontAlgn="base" hangingPunct="0">
              <a:spcBef>
                <a:spcPct val="0"/>
              </a:spcBef>
              <a:spcAft>
                <a:spcPct val="0"/>
              </a:spcAft>
              <a:defRPr sz="2400" kern="1200">
                <a:solidFill>
                  <a:schemeClr val="tx1"/>
                </a:solidFill>
                <a:latin typeface="Times New Roman" charset="0"/>
                <a:ea typeface="+mn-ea"/>
                <a:cs typeface="+mn-cs"/>
              </a:defRPr>
            </a:lvl5pPr>
            <a:lvl6pPr marL="2285526" algn="l" defTabSz="914210" rtl="0" eaLnBrk="1" latinLnBrk="0" hangingPunct="1">
              <a:defRPr sz="2400" kern="1200">
                <a:solidFill>
                  <a:schemeClr val="tx1"/>
                </a:solidFill>
                <a:latin typeface="Times New Roman" charset="0"/>
                <a:ea typeface="+mn-ea"/>
                <a:cs typeface="+mn-cs"/>
              </a:defRPr>
            </a:lvl6pPr>
            <a:lvl7pPr marL="2742630" algn="l" defTabSz="914210" rtl="0" eaLnBrk="1" latinLnBrk="0" hangingPunct="1">
              <a:defRPr sz="2400" kern="1200">
                <a:solidFill>
                  <a:schemeClr val="tx1"/>
                </a:solidFill>
                <a:latin typeface="Times New Roman" charset="0"/>
                <a:ea typeface="+mn-ea"/>
                <a:cs typeface="+mn-cs"/>
              </a:defRPr>
            </a:lvl7pPr>
            <a:lvl8pPr marL="3199736" algn="l" defTabSz="914210" rtl="0" eaLnBrk="1" latinLnBrk="0" hangingPunct="1">
              <a:defRPr sz="2400" kern="1200">
                <a:solidFill>
                  <a:schemeClr val="tx1"/>
                </a:solidFill>
                <a:latin typeface="Times New Roman" charset="0"/>
                <a:ea typeface="+mn-ea"/>
                <a:cs typeface="+mn-cs"/>
              </a:defRPr>
            </a:lvl8pPr>
            <a:lvl9pPr marL="3656841" algn="l" defTabSz="914210" rtl="0" eaLnBrk="1" latinLnBrk="0" hangingPunct="1">
              <a:defRPr sz="2400" kern="1200">
                <a:solidFill>
                  <a:schemeClr val="tx1"/>
                </a:solidFill>
                <a:latin typeface="Times New Roman" charset="0"/>
                <a:ea typeface="+mn-ea"/>
                <a:cs typeface="+mn-cs"/>
              </a:defRPr>
            </a:lvl9pPr>
          </a:lstStyle>
          <a:p>
            <a:pPr marL="0" marR="0" lvl="0" indent="0" algn="l" defTabSz="912813" rtl="0" eaLnBrk="1" fontAlgn="base" latinLnBrk="0" hangingPunct="1">
              <a:lnSpc>
                <a:spcPct val="100000"/>
              </a:lnSpc>
              <a:spcBef>
                <a:spcPct val="0"/>
              </a:spcBef>
              <a:spcAft>
                <a:spcPts val="1000"/>
              </a:spcAft>
              <a:buClrTx/>
              <a:buSzTx/>
              <a:buFontTx/>
              <a:buNone/>
              <a:tabLst/>
              <a:defRPr/>
            </a:pPr>
            <a:r>
              <a:rPr kumimoji="0" lang="de-DE" altLang="de-DE" sz="9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rPr>
              <a:t>Gefördert von		         aus Mitteln des Landes NRW		   und im Auftrag des   </a:t>
            </a:r>
          </a:p>
          <a:p>
            <a:pPr marL="0" marR="0" lvl="0" indent="0" algn="l" defTabSz="912813" rtl="0" eaLnBrk="1" fontAlgn="base" latinLnBrk="0" hangingPunct="1">
              <a:lnSpc>
                <a:spcPct val="100000"/>
              </a:lnSpc>
              <a:spcBef>
                <a:spcPct val="0"/>
              </a:spcBef>
              <a:spcAft>
                <a:spcPts val="1000"/>
              </a:spcAft>
              <a:buClrTx/>
              <a:buSzTx/>
              <a:buFontTx/>
              <a:buNone/>
              <a:tabLst/>
              <a:defRPr/>
            </a:pPr>
            <a:endParaRPr kumimoji="0" lang="de-DE" altLang="de-DE" sz="8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336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3" name="Picture 2">
            <a:extLst>
              <a:ext uri="{FF2B5EF4-FFF2-40B4-BE49-F238E27FC236}">
                <a16:creationId xmlns:a16="http://schemas.microsoft.com/office/drawing/2014/main" id="{1860C891-2D20-4CEE-819D-BD54D282E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302" y="5542114"/>
            <a:ext cx="2219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FE992FC1-7F4D-4B71-ABCD-E588B90E6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809" y="5403804"/>
            <a:ext cx="1769687" cy="773054"/>
          </a:xfrm>
          <a:prstGeom prst="rect">
            <a:avLst/>
          </a:prstGeom>
        </p:spPr>
      </p:pic>
      <p:pic>
        <p:nvPicPr>
          <p:cNvPr id="15" name="Grafik 14">
            <a:extLst>
              <a:ext uri="{FF2B5EF4-FFF2-40B4-BE49-F238E27FC236}">
                <a16:creationId xmlns:a16="http://schemas.microsoft.com/office/drawing/2014/main" id="{3DC1D3F7-344D-4551-BCE8-5159DC4C8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258" y="5694941"/>
            <a:ext cx="1796089" cy="555720"/>
          </a:xfrm>
          <a:prstGeom prst="rect">
            <a:avLst/>
          </a:prstGeom>
        </p:spPr>
      </p:pic>
      <p:pic>
        <p:nvPicPr>
          <p:cNvPr id="16" name="Grafik 15">
            <a:extLst>
              <a:ext uri="{FF2B5EF4-FFF2-40B4-BE49-F238E27FC236}">
                <a16:creationId xmlns:a16="http://schemas.microsoft.com/office/drawing/2014/main" id="{2EA0EEF9-32E8-40F8-A0DB-2458052D66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972" y="5750863"/>
            <a:ext cx="1989247" cy="4997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
            <a:extLst>
              <a:ext uri="{FF2B5EF4-FFF2-40B4-BE49-F238E27FC236}">
                <a16:creationId xmlns:a16="http://schemas.microsoft.com/office/drawing/2014/main" id="{E45409B8-3514-42F0-8FA3-DC77245C7030}"/>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Zentrale Quellen</a:t>
            </a:r>
          </a:p>
        </p:txBody>
      </p:sp>
      <p:sp>
        <p:nvSpPr>
          <p:cNvPr id="103427" name="Text Box 2">
            <a:extLst>
              <a:ext uri="{FF2B5EF4-FFF2-40B4-BE49-F238E27FC236}">
                <a16:creationId xmlns:a16="http://schemas.microsoft.com/office/drawing/2014/main" id="{166F6471-8426-4F6A-98BF-D1D49816F215}"/>
              </a:ext>
            </a:extLst>
          </p:cNvPr>
          <p:cNvSpPr txBox="1">
            <a:spLocks noChangeArrowheads="1"/>
          </p:cNvSpPr>
          <p:nvPr/>
        </p:nvSpPr>
        <p:spPr bwMode="auto">
          <a:xfrm>
            <a:off x="914400" y="2362200"/>
            <a:ext cx="8001000" cy="43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indent="-285750">
              <a:buFont typeface="Arial" panose="020B0604020202020204" pitchFamily="34" charset="0"/>
              <a:buChar char="•"/>
            </a:pPr>
            <a:r>
              <a:rPr kumimoji="1" lang="de-DE" sz="1600" dirty="0">
                <a:solidFill>
                  <a:schemeClr val="tx1"/>
                </a:solidFill>
                <a:latin typeface="Calibri" panose="020F0502020204030204" pitchFamily="34" charset="0"/>
                <a:cs typeface="Calibri" panose="020F0502020204030204" pitchFamily="34" charset="0"/>
              </a:rPr>
              <a:t>Burckhardt, Gisela (2011): Mythos CSR: Unternehmensverantwortung und Regulierungslücken. </a:t>
            </a:r>
            <a:r>
              <a:rPr kumimoji="1" lang="de-DE" sz="1600" dirty="0" err="1">
                <a:solidFill>
                  <a:schemeClr val="tx1"/>
                </a:solidFill>
                <a:latin typeface="Calibri" panose="020F0502020204030204" pitchFamily="34" charset="0"/>
                <a:cs typeface="Calibri" panose="020F0502020204030204" pitchFamily="34" charset="0"/>
              </a:rPr>
              <a:t>Horlemann</a:t>
            </a:r>
            <a:r>
              <a:rPr kumimoji="1" lang="de-DE" sz="1600" dirty="0">
                <a:solidFill>
                  <a:schemeClr val="tx1"/>
                </a:solidFill>
                <a:latin typeface="Calibri" panose="020F0502020204030204" pitchFamily="34" charset="0"/>
                <a:cs typeface="Calibri" panose="020F0502020204030204" pitchFamily="34" charset="0"/>
              </a:rPr>
              <a:t> Verlage, Bonn.</a:t>
            </a:r>
          </a:p>
          <a:p>
            <a:pPr marL="285750" indent="-285750">
              <a:buFont typeface="Arial" panose="020B0604020202020204" pitchFamily="34" charset="0"/>
              <a:buChar char="•"/>
            </a:pPr>
            <a:r>
              <a:rPr kumimoji="1" lang="de-DE" sz="1600" dirty="0">
                <a:solidFill>
                  <a:schemeClr val="tx1"/>
                </a:solidFill>
                <a:latin typeface="Calibri" panose="020F0502020204030204" pitchFamily="34" charset="0"/>
                <a:cs typeface="Calibri" panose="020F0502020204030204" pitchFamily="34" charset="0"/>
              </a:rPr>
              <a:t>Burckhardt, Gisela (2014): Todschick: Edle Labels, billige Mode – unmenschlich produziert. Wilhelm Heyne Verlage, München.</a:t>
            </a:r>
          </a:p>
          <a:p>
            <a:pPr marL="285750" indent="-285750">
              <a:buFont typeface="Arial" panose="020B0604020202020204" pitchFamily="34" charset="0"/>
              <a:buChar char="•"/>
            </a:pP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Clean Clothes Campaign (2015): Factsheet Bangladesh – Facts on Bangladesh‘s Garment Industry. http://www.cleanclothes.org/resources/publications/factsheets/bangladesh-factsheet-2-2015.pdf/view,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Zugriff</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03.09.2019</a:t>
            </a:r>
          </a:p>
          <a:p>
            <a:pPr marL="285750" indent="-285750">
              <a:buFont typeface="Arial" panose="020B0604020202020204" pitchFamily="34" charset="0"/>
              <a:buChar char="•"/>
            </a:pP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Clean Clothes Campaign (2015): Global Garment Industry Factsheet, http://www.cleanclothes.org/resources/publications/factsheets/general-factsheet-garment-industry-february-2015.pdf/view,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Zugriff</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03.09.2019</a:t>
            </a:r>
          </a:p>
          <a:p>
            <a:pPr marL="285750" indent="-285750">
              <a:buFont typeface="Arial" panose="020B0604020202020204" pitchFamily="34" charset="0"/>
              <a:buChar char="•"/>
            </a:pPr>
            <a:r>
              <a:rPr kumimoji="1" lang="de-DE" sz="1600" dirty="0">
                <a:solidFill>
                  <a:schemeClr val="tx1"/>
                </a:solidFill>
                <a:latin typeface="Calibri" panose="020F0502020204030204" pitchFamily="34" charset="0"/>
                <a:cs typeface="Calibri" panose="020F0502020204030204" pitchFamily="34" charset="0"/>
              </a:rPr>
              <a:t>FEMNET (2018): Frauen in der Bekleidungsindustrie Bangladeschs (Factsheet), https://femnet.de/images/downloads/publikationen/FEMNET-FactSheet-Bangladesh-2018.pdf, Zugriff 05.08.2019</a:t>
            </a:r>
            <a:endParaRPr lang="en-US" sz="1600" spc="-1" dirty="0">
              <a:solidFill>
                <a:srgbClr val="002060"/>
              </a:solidFill>
              <a:uFill>
                <a:solidFill>
                  <a:srgbClr val="FFFFFF"/>
                </a:solidFill>
              </a:uFill>
              <a:latin typeface="Calibri" panose="020F0502020204030204" pitchFamily="34" charset="0"/>
              <a:cs typeface="Calibri" panose="020F0502020204030204" pitchFamily="34" charset="0"/>
            </a:endParaRPr>
          </a:p>
          <a:p>
            <a:pPr marL="0" indent="0"/>
            <a:endParaRPr lang="en-US" sz="1600" spc="-1" dirty="0">
              <a:solidFill>
                <a:srgbClr val="002060"/>
              </a:solidFill>
              <a:uFill>
                <a:solidFill>
                  <a:srgbClr val="FFFFFF"/>
                </a:solidFill>
              </a:uFill>
              <a:latin typeface="Calibri" panose="020F0502020204030204" pitchFamily="34" charset="0"/>
              <a:cs typeface="Calibri" panose="020F0502020204030204" pitchFamily="34" charset="0"/>
            </a:endParaRPr>
          </a:p>
          <a:p>
            <a:pPr marL="0" indent="0"/>
            <a:endParaRPr lang="en-US" sz="1600" spc="-1" dirty="0">
              <a:solidFill>
                <a:srgbClr val="002060"/>
              </a:solidFill>
              <a:uFill>
                <a:solidFill>
                  <a:srgbClr val="FFFFFF"/>
                </a:solidFill>
              </a:uFill>
              <a:latin typeface="Calibri" panose="020F0502020204030204" pitchFamily="34" charset="0"/>
              <a:cs typeface="Calibri" panose="020F0502020204030204" pitchFamily="34" charset="0"/>
            </a:endParaRPr>
          </a:p>
        </p:txBody>
      </p:sp>
      <p:sp>
        <p:nvSpPr>
          <p:cNvPr id="103428" name="Text Box 5">
            <a:extLst>
              <a:ext uri="{FF2B5EF4-FFF2-40B4-BE49-F238E27FC236}">
                <a16:creationId xmlns:a16="http://schemas.microsoft.com/office/drawing/2014/main" id="{825948C6-3704-4ACF-920A-2E9795802A45}"/>
              </a:ext>
            </a:extLst>
          </p:cNvPr>
          <p:cNvSpPr txBox="1">
            <a:spLocks noChangeArrowheads="1"/>
          </p:cNvSpPr>
          <p:nvPr/>
        </p:nvSpPr>
        <p:spPr bwMode="auto">
          <a:xfrm>
            <a:off x="0" y="6456363"/>
            <a:ext cx="755651"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27</a:t>
            </a:r>
            <a:endParaRPr lang="de-DE" altLang="de-DE" sz="2600" b="1" dirty="0">
              <a:solidFill>
                <a:srgbClr val="FFFFFF"/>
              </a:solidFill>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a:extLst>
              <a:ext uri="{FF2B5EF4-FFF2-40B4-BE49-F238E27FC236}">
                <a16:creationId xmlns:a16="http://schemas.microsoft.com/office/drawing/2014/main" id="{167C9615-CC75-4B69-8FE4-82A8898FE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555875"/>
            <a:ext cx="20002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a:extLst>
              <a:ext uri="{FF2B5EF4-FFF2-40B4-BE49-F238E27FC236}">
                <a16:creationId xmlns:a16="http://schemas.microsoft.com/office/drawing/2014/main" id="{1BADB6B1-D1BD-4C9B-ACA5-686F3DE9D286}"/>
              </a:ext>
            </a:extLst>
          </p:cNvPr>
          <p:cNvSpPr txBox="1">
            <a:spLocks noChangeArrowheads="1"/>
          </p:cNvSpPr>
          <p:nvPr/>
        </p:nvSpPr>
        <p:spPr bwMode="auto">
          <a:xfrm>
            <a:off x="1116013" y="10858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5" tIns="56804" rIns="81615" bIns="40807"/>
          <a:lstStyle>
            <a:lvl1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93000"/>
              </a:lnSpc>
              <a:buSzPct val="100000"/>
            </a:pPr>
            <a:r>
              <a:rPr lang="de-DE" altLang="de-DE" sz="2000" b="1">
                <a:solidFill>
                  <a:srgbClr val="003366"/>
                </a:solidFill>
                <a:latin typeface="Calibri" panose="020F0502020204030204" pitchFamily="34" charset="0"/>
                <a:cs typeface="Calibri" panose="020F0502020204030204" pitchFamily="34" charset="0"/>
              </a:rPr>
              <a:t>Projektziel: </a:t>
            </a:r>
            <a:r>
              <a:rPr lang="de-DE" altLang="de-DE" sz="2000">
                <a:solidFill>
                  <a:srgbClr val="003366"/>
                </a:solidFill>
                <a:latin typeface="Calibri" panose="020F0502020204030204" pitchFamily="34" charset="0"/>
                <a:cs typeface="Calibri" panose="020F0502020204030204" pitchFamily="34" charset="0"/>
              </a:rPr>
              <a:t>Aufklärung der Studierenden modebezogener, wirtschaftswissenschaftlicher und Lehramtsstudiengänge über Rechte</a:t>
            </a:r>
          </a:p>
          <a:p>
            <a:pPr eaLnBrk="1" hangingPunct="1">
              <a:lnSpc>
                <a:spcPct val="93000"/>
              </a:lnSpc>
              <a:buSzPct val="100000"/>
            </a:pPr>
            <a:r>
              <a:rPr lang="de-DE" altLang="de-DE" sz="2000">
                <a:solidFill>
                  <a:srgbClr val="003366"/>
                </a:solidFill>
                <a:latin typeface="Calibri" panose="020F0502020204030204" pitchFamily="34" charset="0"/>
                <a:cs typeface="Calibri" panose="020F0502020204030204" pitchFamily="34" charset="0"/>
              </a:rPr>
              <a:t>der Näher_innen, Sozial- und Umweltstandards sowie Verantwortung</a:t>
            </a:r>
          </a:p>
          <a:p>
            <a:pPr eaLnBrk="1" hangingPunct="1">
              <a:lnSpc>
                <a:spcPct val="93000"/>
              </a:lnSpc>
              <a:buSzPct val="100000"/>
            </a:pPr>
            <a:r>
              <a:rPr lang="de-DE" altLang="de-DE" sz="2000">
                <a:solidFill>
                  <a:srgbClr val="003366"/>
                </a:solidFill>
                <a:latin typeface="Calibri" panose="020F0502020204030204" pitchFamily="34" charset="0"/>
                <a:cs typeface="Calibri" panose="020F0502020204030204" pitchFamily="34" charset="0"/>
              </a:rPr>
              <a:t>von Unternehmen</a:t>
            </a:r>
          </a:p>
          <a:p>
            <a:pPr eaLnBrk="1" hangingPunct="1">
              <a:lnSpc>
                <a:spcPct val="93000"/>
              </a:lnSpc>
              <a:buSzPct val="100000"/>
            </a:pPr>
            <a:endParaRPr lang="de-DE" altLang="de-DE">
              <a:solidFill>
                <a:srgbClr val="003366"/>
              </a:solidFill>
              <a:latin typeface="Calibri" panose="020F0502020204030204" pitchFamily="34" charset="0"/>
              <a:cs typeface="Calibri" panose="020F0502020204030204" pitchFamily="34" charset="0"/>
            </a:endParaRPr>
          </a:p>
        </p:txBody>
      </p:sp>
      <p:sp>
        <p:nvSpPr>
          <p:cNvPr id="11268" name="Rechteck 2">
            <a:extLst>
              <a:ext uri="{FF2B5EF4-FFF2-40B4-BE49-F238E27FC236}">
                <a16:creationId xmlns:a16="http://schemas.microsoft.com/office/drawing/2014/main" id="{B3CE88B7-3D78-4826-B48F-96B9A495008C}"/>
              </a:ext>
            </a:extLst>
          </p:cNvPr>
          <p:cNvSpPr>
            <a:spLocks noChangeArrowheads="1"/>
          </p:cNvSpPr>
          <p:nvPr/>
        </p:nvSpPr>
        <p:spPr bwMode="auto">
          <a:xfrm>
            <a:off x="-3175"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a:solidFill>
                  <a:srgbClr val="FFFFFF"/>
                </a:solidFill>
                <a:latin typeface="Calibri" panose="020F0502020204030204" pitchFamily="34" charset="0"/>
                <a:cs typeface="Calibri" panose="020F0502020204030204" pitchFamily="34" charset="0"/>
              </a:rPr>
              <a:t>3</a:t>
            </a:r>
          </a:p>
        </p:txBody>
      </p:sp>
      <p:sp>
        <p:nvSpPr>
          <p:cNvPr id="4" name="Textfeld 3">
            <a:extLst>
              <a:ext uri="{FF2B5EF4-FFF2-40B4-BE49-F238E27FC236}">
                <a16:creationId xmlns:a16="http://schemas.microsoft.com/office/drawing/2014/main" id="{2A2B765F-1B3C-4615-BF95-FF7D5344D041}"/>
              </a:ext>
            </a:extLst>
          </p:cNvPr>
          <p:cNvSpPr txBox="1"/>
          <p:nvPr/>
        </p:nvSpPr>
        <p:spPr>
          <a:xfrm>
            <a:off x="1116013" y="2555875"/>
            <a:ext cx="7308850" cy="2187587"/>
          </a:xfrm>
          <a:prstGeom prst="rect">
            <a:avLst/>
          </a:prstGeom>
          <a:noFill/>
        </p:spPr>
        <p:txBody>
          <a:bodyPr>
            <a:spAutoFit/>
          </a:bodyPr>
          <a:lstStyle/>
          <a:p>
            <a:pPr>
              <a:lnSpc>
                <a:spcPct val="93000"/>
              </a:lnSpc>
              <a:spcAft>
                <a:spcPts val="522"/>
              </a:spcAft>
              <a:defRPr/>
            </a:pPr>
            <a:r>
              <a:rPr lang="de-DE" b="1" dirty="0">
                <a:solidFill>
                  <a:srgbClr val="002060"/>
                </a:solidFill>
                <a:latin typeface="Calibri" panose="020F0502020204030204" pitchFamily="34" charset="0"/>
                <a:cs typeface="Calibri" panose="020F0502020204030204" pitchFamily="34" charset="0"/>
              </a:rPr>
              <a:t>Aktivitäten:</a:t>
            </a:r>
          </a:p>
          <a:p>
            <a:pPr marL="285750" indent="-285750">
              <a:lnSpc>
                <a:spcPct val="93000"/>
              </a:lnSpc>
              <a:spcAft>
                <a:spcPts val="522"/>
              </a:spcAft>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Vorträge und Seminare and Hochschulen</a:t>
            </a:r>
          </a:p>
          <a:p>
            <a:pPr marL="285750" indent="-285750">
              <a:lnSpc>
                <a:spcPct val="93000"/>
              </a:lnSpc>
              <a:spcAft>
                <a:spcPts val="522"/>
              </a:spcAft>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 Betreuung und Beratung von Studieren</a:t>
            </a:r>
          </a:p>
          <a:p>
            <a:pPr marL="285750" indent="-285750">
              <a:lnSpc>
                <a:spcPct val="93000"/>
              </a:lnSpc>
              <a:spcAft>
                <a:spcPts val="522"/>
              </a:spcAft>
              <a:buFont typeface="Arial" panose="020B0604020202020204" pitchFamily="34" charset="0"/>
              <a:buChar char="•"/>
              <a:defRPr/>
            </a:pPr>
            <a:r>
              <a:rPr lang="de-DE" sz="2000" dirty="0" err="1">
                <a:solidFill>
                  <a:srgbClr val="002060"/>
                </a:solidFill>
                <a:latin typeface="Calibri" panose="020F0502020204030204" pitchFamily="34" charset="0"/>
                <a:cs typeface="Calibri" panose="020F0502020204030204" pitchFamily="34" charset="0"/>
              </a:rPr>
              <a:t>Modeblog</a:t>
            </a:r>
            <a:r>
              <a:rPr lang="de-DE" sz="2000" dirty="0">
                <a:solidFill>
                  <a:srgbClr val="002060"/>
                </a:solidFill>
                <a:latin typeface="Calibri" panose="020F0502020204030204" pitchFamily="34" charset="0"/>
                <a:cs typeface="Calibri" panose="020F0502020204030204" pitchFamily="34" charset="0"/>
              </a:rPr>
              <a:t> </a:t>
            </a:r>
            <a:r>
              <a:rPr lang="de-DE" sz="2000" i="1" dirty="0">
                <a:solidFill>
                  <a:srgbClr val="002060"/>
                </a:solidFill>
                <a:latin typeface="Calibri" panose="020F0502020204030204" pitchFamily="34" charset="0"/>
                <a:cs typeface="Calibri" panose="020F0502020204030204" pitchFamily="34" charset="0"/>
              </a:rPr>
              <a:t>modefairarbeiten.de</a:t>
            </a:r>
          </a:p>
          <a:p>
            <a:pPr marL="285750" indent="-285750">
              <a:lnSpc>
                <a:spcPct val="93000"/>
              </a:lnSpc>
              <a:spcAft>
                <a:spcPts val="522"/>
              </a:spcAft>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Konferenzen und Informationsveranstaltungen</a:t>
            </a:r>
          </a:p>
          <a:p>
            <a:pPr marL="285750" indent="-285750">
              <a:lnSpc>
                <a:spcPct val="93000"/>
              </a:lnSpc>
              <a:spcAft>
                <a:spcPts val="522"/>
              </a:spcAft>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Webseite </a:t>
            </a:r>
            <a:r>
              <a:rPr lang="de-DE" sz="2000" i="1" dirty="0">
                <a:solidFill>
                  <a:srgbClr val="002060"/>
                </a:solidFill>
                <a:latin typeface="Calibri" panose="020F0502020204030204" pitchFamily="34" charset="0"/>
                <a:cs typeface="Calibri" panose="020F0502020204030204" pitchFamily="34" charset="0"/>
              </a:rPr>
              <a:t>fairschnitt.org </a:t>
            </a:r>
            <a:r>
              <a:rPr lang="de-DE" sz="2000" dirty="0">
                <a:solidFill>
                  <a:srgbClr val="002060"/>
                </a:solidFill>
                <a:latin typeface="Calibri" panose="020F0502020204030204" pitchFamily="34" charset="0"/>
                <a:cs typeface="Calibri" panose="020F0502020204030204" pitchFamily="34" charset="0"/>
              </a:rPr>
              <a:t>mit Bildungsmaterialien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74D9A5AE-4EFD-4085-998A-03A961FFFE78}"/>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Kampagne für Saubere Kleidung</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Clean Clothes Campaign (CCC)</a:t>
            </a:r>
          </a:p>
        </p:txBody>
      </p:sp>
      <p:sp>
        <p:nvSpPr>
          <p:cNvPr id="94211" name="Text Box 2">
            <a:extLst>
              <a:ext uri="{FF2B5EF4-FFF2-40B4-BE49-F238E27FC236}">
                <a16:creationId xmlns:a16="http://schemas.microsoft.com/office/drawing/2014/main" id="{D8746BDC-C0AA-4F1D-8CF0-F18A174FDE58}"/>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Facts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in Deutschland 25 Trägerorganisationen</a:t>
            </a:r>
          </a:p>
          <a:p>
            <a:pPr marL="742950" marR="0" lvl="1" indent="-285750" algn="l" defTabSz="449263" rtl="0" eaLnBrk="1" fontAlgn="base" latinLnBrk="0" hangingPunct="0">
              <a:lnSpc>
                <a:spcPct val="93000"/>
              </a:lnSpc>
              <a:spcBef>
                <a:spcPct val="0"/>
              </a:spcBef>
              <a:spcAft>
                <a:spcPts val="522"/>
              </a:spcAft>
              <a:buClrTx/>
              <a:buSzPct val="100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FEMNET ist Mitglied im Trägerkreis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europaweites Netzwerk in 15 Ländern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 über 200 Mitgliedsorganisationen</a:t>
            </a:r>
          </a:p>
          <a:p>
            <a:pPr marL="342900" marR="0" lvl="0" indent="-34290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Aktivitäten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weltweite Eilaktionen unterstützen </a:t>
            </a:r>
            <a:r>
              <a:rPr kumimoji="0" lang="de-DE" altLang="de-DE" sz="1800" b="0" i="0" u="none" strike="noStrike" kern="1200" cap="none" spc="0" normalizeH="0" baseline="0" noProof="0" dirty="0" err="1">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Arbeiter_innen</a:t>
            </a: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vor Ort</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Schwerpunkte in Asien, Osteuropa und Mittelamerika</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Einsatz für Arbeitsnormen der ILO*</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Verbesserung der Arbeitsbedingungen </a:t>
            </a:r>
            <a:b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(Lohn, Diskriminierung etc.)</a:t>
            </a:r>
          </a:p>
        </p:txBody>
      </p:sp>
      <p:sp>
        <p:nvSpPr>
          <p:cNvPr id="31748" name="Text Box 5">
            <a:extLst>
              <a:ext uri="{FF2B5EF4-FFF2-40B4-BE49-F238E27FC236}">
                <a16:creationId xmlns:a16="http://schemas.microsoft.com/office/drawing/2014/main" id="{F24FAADB-1ABD-4B5C-AE94-8485A575B5C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a:t>
            </a:r>
          </a:p>
        </p:txBody>
      </p:sp>
      <p:sp>
        <p:nvSpPr>
          <p:cNvPr id="31750" name="Textfeld 2">
            <a:extLst>
              <a:ext uri="{FF2B5EF4-FFF2-40B4-BE49-F238E27FC236}">
                <a16:creationId xmlns:a16="http://schemas.microsoft.com/office/drawing/2014/main" id="{F8816E59-80E5-4186-B8EB-871C2A2F63A5}"/>
              </a:ext>
            </a:extLst>
          </p:cNvPr>
          <p:cNvSpPr txBox="1">
            <a:spLocks noChangeArrowheads="1"/>
          </p:cNvSpPr>
          <p:nvPr/>
        </p:nvSpPr>
        <p:spPr bwMode="auto">
          <a:xfrm>
            <a:off x="774700" y="65579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*ILO = internationale Arbeitsorganisation</a:t>
            </a:r>
          </a:p>
        </p:txBody>
      </p:sp>
      <p:sp>
        <p:nvSpPr>
          <p:cNvPr id="2" name="Fußzeilenplatzhalter 1">
            <a:extLst>
              <a:ext uri="{FF2B5EF4-FFF2-40B4-BE49-F238E27FC236}">
                <a16:creationId xmlns:a16="http://schemas.microsoft.com/office/drawing/2014/main" id="{9A23434E-1815-4253-8DF3-65586F9D5D8F}"/>
              </a:ext>
            </a:extLst>
          </p:cNvPr>
          <p:cNvSpPr>
            <a:spLocks noGrp="1"/>
          </p:cNvSpPr>
          <p:nvPr>
            <p:ph type="ftr" sz="quarter" idx="11"/>
          </p:nvPr>
        </p:nvSpPr>
        <p:spPr/>
        <p:txBody>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Multiplikatorin</a:t>
            </a:r>
          </a:p>
        </p:txBody>
      </p:sp>
      <p:pic>
        <p:nvPicPr>
          <p:cNvPr id="8" name="Grafik 7">
            <a:extLst>
              <a:ext uri="{FF2B5EF4-FFF2-40B4-BE49-F238E27FC236}">
                <a16:creationId xmlns:a16="http://schemas.microsoft.com/office/drawing/2014/main" id="{18AEA5CF-0EE7-47C2-A6CE-E5F23F44B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98688"/>
            <a:ext cx="2543200" cy="16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F71C6D0E-DDDB-44A9-A2FA-FF1F8E532D34}"/>
              </a:ext>
            </a:extLst>
          </p:cNvPr>
          <p:cNvSpPr txBox="1">
            <a:spLocks noChangeArrowheads="1"/>
          </p:cNvSpPr>
          <p:nvPr/>
        </p:nvSpPr>
        <p:spPr bwMode="auto">
          <a:xfrm>
            <a:off x="2532063" y="2851150"/>
            <a:ext cx="40782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buSzPct val="100000"/>
            </a:pPr>
            <a:r>
              <a:rPr lang="de-DE" altLang="de-DE" sz="3600" b="1" dirty="0">
                <a:solidFill>
                  <a:srgbClr val="003366"/>
                </a:solidFill>
                <a:latin typeface="Calibri" panose="020F0502020204030204" pitchFamily="34" charset="0"/>
                <a:cs typeface="Calibri" panose="020F0502020204030204" pitchFamily="34" charset="0"/>
              </a:rPr>
              <a:t>Kurzer Ausblick auf </a:t>
            </a:r>
            <a:r>
              <a:rPr lang="de-DE" altLang="de-DE" sz="3600" b="1">
                <a:solidFill>
                  <a:srgbClr val="003366"/>
                </a:solidFill>
                <a:latin typeface="Calibri" panose="020F0502020204030204" pitchFamily="34" charset="0"/>
                <a:cs typeface="Calibri" panose="020F0502020204030204" pitchFamily="34" charset="0"/>
              </a:rPr>
              <a:t>das Programm</a:t>
            </a:r>
            <a:endParaRPr lang="de-DE" altLang="de-DE" sz="3600" b="1" dirty="0">
              <a:solidFill>
                <a:srgbClr val="003366"/>
              </a:solidFill>
              <a:latin typeface="Calibri" panose="020F0502020204030204" pitchFamily="34" charset="0"/>
              <a:cs typeface="Calibri" panose="020F0502020204030204" pitchFamily="34" charset="0"/>
            </a:endParaRPr>
          </a:p>
        </p:txBody>
      </p:sp>
      <p:sp>
        <p:nvSpPr>
          <p:cNvPr id="15363" name="Text Box 4">
            <a:extLst>
              <a:ext uri="{FF2B5EF4-FFF2-40B4-BE49-F238E27FC236}">
                <a16:creationId xmlns:a16="http://schemas.microsoft.com/office/drawing/2014/main" id="{EEB771FC-EA41-4E7E-A844-83824D107350}"/>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buSzPct val="100000"/>
            </a:pPr>
            <a:r>
              <a:rPr lang="de-DE" altLang="de-DE" sz="2000" b="1">
                <a:solidFill>
                  <a:srgbClr val="FFFFFF"/>
                </a:solidFill>
                <a:latin typeface="Calibri" panose="020F0502020204030204" pitchFamily="34" charset="0"/>
                <a:ea typeface="MS PGothic" panose="020B0600070205080204" pitchFamily="34" charset="-128"/>
                <a:cs typeface="Calibri" panose="020F0502020204030204" pitchFamily="34" charset="0"/>
              </a:rPr>
              <a:t>5</a:t>
            </a:r>
            <a:endParaRPr lang="de-DE" altLang="de-DE" sz="2600" b="1">
              <a:solidFill>
                <a:srgbClr val="FFFFFF"/>
              </a:solidFill>
              <a:latin typeface="Calibri" panose="020F0502020204030204" pitchFamily="34" charset="0"/>
              <a:ea typeface="MS PGothic" panose="020B0600070205080204" pitchFamily="34" charset="-128"/>
              <a:cs typeface="Calibri" panose="020F0502020204030204" pitchFamily="34" charset="0"/>
            </a:endParaRPr>
          </a:p>
        </p:txBody>
      </p:sp>
      <p:sp>
        <p:nvSpPr>
          <p:cNvPr id="15364" name="Fußzeilenplatzhalter 1">
            <a:extLst>
              <a:ext uri="{FF2B5EF4-FFF2-40B4-BE49-F238E27FC236}">
                <a16:creationId xmlns:a16="http://schemas.microsoft.com/office/drawing/2014/main" id="{24537002-8152-48AB-9EB4-A6241814387F}"/>
              </a:ext>
            </a:extLst>
          </p:cNvPr>
          <p:cNvSpPr>
            <a:spLocks noGrp="1"/>
          </p:cNvSpPr>
          <p:nvPr>
            <p:ph type="ftr" sz="quarter" idx="11"/>
          </p:nvPr>
        </p:nvSpPr>
        <p:spPr>
          <a:xfrm>
            <a:off x="6248400" y="6553200"/>
            <a:ext cx="2894013" cy="304800"/>
          </a:xfrm>
          <a:noFill/>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r>
              <a:rPr lang="de-DE" altLang="de-DE" sz="1800">
                <a:solidFill>
                  <a:srgbClr val="002060"/>
                </a:solidFill>
                <a:latin typeface="Calibri" panose="020F0502020204030204" pitchFamily="34" charset="0"/>
                <a:ea typeface="MS PGothic" panose="020B0600070205080204" pitchFamily="34" charset="-128"/>
                <a:cs typeface="Calibri" panose="020F0502020204030204" pitchFamily="34" charset="0"/>
              </a:rPr>
              <a:t>Multiplikatorin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6</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9" name="Grafik 8">
            <a:extLst>
              <a:ext uri="{FF2B5EF4-FFF2-40B4-BE49-F238E27FC236}">
                <a16:creationId xmlns:a16="http://schemas.microsoft.com/office/drawing/2014/main" id="{EE590D35-C718-4617-8541-92C3904B5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876057"/>
            <a:ext cx="5362116" cy="5280729"/>
          </a:xfrm>
          <a:prstGeom prst="rect">
            <a:avLst/>
          </a:prstGeom>
        </p:spPr>
      </p:pic>
    </p:spTree>
    <p:extLst>
      <p:ext uri="{BB962C8B-B14F-4D97-AF65-F5344CB8AC3E}">
        <p14:creationId xmlns:p14="http://schemas.microsoft.com/office/powerpoint/2010/main" val="1763923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globale Textil- und Bekleidungsindustrie</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75 Mio. Beschäftigte</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75-80% Frauen</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Anzahl steigend</a:t>
            </a:r>
          </a:p>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seit 2005 völlige Liberalisierung für Importe aus Entwicklungsländern</a:t>
            </a:r>
          </a:p>
          <a:p>
            <a:pPr marL="287337" indent="-285750" eaLnBrk="1" hangingPunct="1">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etliche Länder setzen auf Textil- und Bekleidungsindustrie als Entwicklungsmotor</a:t>
            </a:r>
          </a:p>
          <a:p>
            <a:pPr marL="287337" indent="-285750" eaLnBrk="1" hangingPunct="1">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7</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621767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Bangladesch als Produktionsstandort</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Bevölkerung: 168 Mio. in 2019</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30% jünger als 14 Jahre</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höchste Bevölkerungsdichte weltweit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Migration vom Land in große Städte</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(v.a. Dhaka)</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häufig nach Naturkatastrophen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Platz 136 von 189 Ländern beim Human Development Index (Medium Human Development)</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durchschnittlich 5,8 Jahre Schulbildung</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Alphabetisierung: 70% der Frauen; 76% der Männer</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25% leben unter der Armutsgrenze</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8</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7" name="Grafik 6" descr="372px-Bangladesh_in_its_region.svg.png">
            <a:extLst>
              <a:ext uri="{FF2B5EF4-FFF2-40B4-BE49-F238E27FC236}">
                <a16:creationId xmlns:a16="http://schemas.microsoft.com/office/drawing/2014/main" id="{58760FB9-D83A-42AF-A2E6-C08FCC071D57}"/>
              </a:ext>
            </a:extLst>
          </p:cNvPr>
          <p:cNvPicPr>
            <a:picLocks noChangeAspect="1"/>
          </p:cNvPicPr>
          <p:nvPr/>
        </p:nvPicPr>
        <p:blipFill>
          <a:blip r:embed="rId3" cstate="print"/>
          <a:stretch>
            <a:fillRect/>
          </a:stretch>
        </p:blipFill>
        <p:spPr>
          <a:xfrm>
            <a:off x="5806200" y="2241352"/>
            <a:ext cx="3076016" cy="1728192"/>
          </a:xfrm>
          <a:prstGeom prst="rect">
            <a:avLst/>
          </a:prstGeom>
        </p:spPr>
      </p:pic>
    </p:spTree>
    <p:extLst>
      <p:ext uri="{BB962C8B-B14F-4D97-AF65-F5344CB8AC3E}">
        <p14:creationId xmlns:p14="http://schemas.microsoft.com/office/powerpoint/2010/main" val="9951177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Bekleidungsindustrie in Bangladesch</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4.600 Fabriken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Beschäftigte: ca. 4 Mio. (80% Frauen)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Einkäufer: fast alle bekannten Unternehmen…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Anteil Bekleidung am BIP: 12 % (2016)</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Anteil Bekleidung am Export: 83% (2017/18)</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Wert des Exports: 30 Mrd. USD (2017/18);</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Tendenz steigend</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Exportziele: fast 2/3 in der EU</a:t>
            </a:r>
          </a:p>
          <a:p>
            <a:pPr marL="1587" indent="0" eaLnBrk="1" hangingPunct="1">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9</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8" name="Grafik 7" descr="Fabriken-Dhaka_05.jpg">
            <a:extLst>
              <a:ext uri="{FF2B5EF4-FFF2-40B4-BE49-F238E27FC236}">
                <a16:creationId xmlns:a16="http://schemas.microsoft.com/office/drawing/2014/main" id="{9025A43A-1A9A-4177-AF4B-1E9E714E26E3}"/>
              </a:ext>
            </a:extLst>
          </p:cNvPr>
          <p:cNvPicPr>
            <a:picLocks noChangeAspect="1"/>
          </p:cNvPicPr>
          <p:nvPr/>
        </p:nvPicPr>
        <p:blipFill>
          <a:blip r:embed="rId3" cstate="print"/>
          <a:stretch>
            <a:fillRect/>
          </a:stretch>
        </p:blipFill>
        <p:spPr>
          <a:xfrm>
            <a:off x="6249988" y="2365375"/>
            <a:ext cx="2712704" cy="2034528"/>
          </a:xfrm>
          <a:prstGeom prst="rect">
            <a:avLst/>
          </a:prstGeom>
        </p:spPr>
      </p:pic>
      <p:sp>
        <p:nvSpPr>
          <p:cNvPr id="2" name="Rechteck 1">
            <a:extLst>
              <a:ext uri="{FF2B5EF4-FFF2-40B4-BE49-F238E27FC236}">
                <a16:creationId xmlns:a16="http://schemas.microsoft.com/office/drawing/2014/main" id="{00B4665F-DE5F-4FB3-9AC4-3696EEA3F713}"/>
              </a:ext>
            </a:extLst>
          </p:cNvPr>
          <p:cNvSpPr/>
          <p:nvPr/>
        </p:nvSpPr>
        <p:spPr>
          <a:xfrm>
            <a:off x="6249988" y="4399903"/>
            <a:ext cx="4572000" cy="523220"/>
          </a:xfrm>
          <a:prstGeom prst="rect">
            <a:avLst/>
          </a:prstGeom>
        </p:spPr>
        <p:txBody>
          <a:bodyPr>
            <a:spAutoFit/>
          </a:bodyPr>
          <a:lstStyle/>
          <a:p>
            <a:r>
              <a:rPr lang="de-DE" sz="1400" dirty="0">
                <a:latin typeface="Calibri" panose="020F0502020204030204" pitchFamily="34" charset="0"/>
                <a:cs typeface="Calibri" panose="020F0502020204030204" pitchFamily="34" charset="0"/>
              </a:rPr>
              <a:t>Foto: Textilfabrik in Dhaka,</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 Burckhardt</a:t>
            </a:r>
          </a:p>
        </p:txBody>
      </p:sp>
    </p:spTree>
    <p:extLst>
      <p:ext uri="{BB962C8B-B14F-4D97-AF65-F5344CB8AC3E}">
        <p14:creationId xmlns:p14="http://schemas.microsoft.com/office/powerpoint/2010/main" val="2890707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2.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FEMNET-powerpoint</Template>
  <TotalTime>0</TotalTime>
  <Words>5332</Words>
  <Application>Microsoft Office PowerPoint</Application>
  <PresentationFormat>Bildschirmpräsentation (4:3)</PresentationFormat>
  <Paragraphs>705</Paragraphs>
  <Slides>27</Slides>
  <Notes>27</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27</vt:i4>
      </vt:variant>
    </vt:vector>
  </HeadingPairs>
  <TitlesOfParts>
    <vt:vector size="35" baseType="lpstr">
      <vt:lpstr>Calibri</vt:lpstr>
      <vt:lpstr>Comic Sans MS</vt:lpstr>
      <vt:lpstr>Wingdings</vt:lpstr>
      <vt:lpstr>Courier New</vt:lpstr>
      <vt:lpstr>Times New Roman</vt:lpstr>
      <vt:lpstr>Arial</vt:lpstr>
      <vt:lpstr>FEMNET-powerpoint</vt:lpstr>
      <vt:lpstr>1_FEMNET-powerpoint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creator>CK</dc:creator>
  <cp:lastModifiedBy>Praktikantin</cp:lastModifiedBy>
  <cp:revision>162</cp:revision>
  <cp:lastPrinted>2015-12-08T09:39:38Z</cp:lastPrinted>
  <dcterms:created xsi:type="dcterms:W3CDTF">2013-11-12T15:42:10Z</dcterms:created>
  <dcterms:modified xsi:type="dcterms:W3CDTF">2019-10-21T09:48:48Z</dcterms:modified>
</cp:coreProperties>
</file>