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823" r:id="rId1"/>
    <p:sldMasterId id="2147484496" r:id="rId2"/>
    <p:sldMasterId id="2147484593" r:id="rId3"/>
  </p:sldMasterIdLst>
  <p:notesMasterIdLst>
    <p:notesMasterId r:id="rId37"/>
  </p:notesMasterIdLst>
  <p:handoutMasterIdLst>
    <p:handoutMasterId r:id="rId38"/>
  </p:handoutMasterIdLst>
  <p:sldIdLst>
    <p:sldId id="309" r:id="rId4"/>
    <p:sldId id="421" r:id="rId5"/>
    <p:sldId id="371" r:id="rId6"/>
    <p:sldId id="442" r:id="rId7"/>
    <p:sldId id="443" r:id="rId8"/>
    <p:sldId id="384" r:id="rId9"/>
    <p:sldId id="358" r:id="rId10"/>
    <p:sldId id="283" r:id="rId11"/>
    <p:sldId id="422" r:id="rId12"/>
    <p:sldId id="423" r:id="rId13"/>
    <p:sldId id="424" r:id="rId14"/>
    <p:sldId id="425" r:id="rId15"/>
    <p:sldId id="426" r:id="rId16"/>
    <p:sldId id="427" r:id="rId17"/>
    <p:sldId id="428" r:id="rId18"/>
    <p:sldId id="429" r:id="rId19"/>
    <p:sldId id="430" r:id="rId20"/>
    <p:sldId id="431" r:id="rId21"/>
    <p:sldId id="432" r:id="rId22"/>
    <p:sldId id="433" r:id="rId23"/>
    <p:sldId id="434" r:id="rId24"/>
    <p:sldId id="435" r:id="rId25"/>
    <p:sldId id="436" r:id="rId26"/>
    <p:sldId id="437" r:id="rId27"/>
    <p:sldId id="438" r:id="rId28"/>
    <p:sldId id="439" r:id="rId29"/>
    <p:sldId id="282" r:id="rId30"/>
    <p:sldId id="440" r:id="rId31"/>
    <p:sldId id="441" r:id="rId32"/>
    <p:sldId id="377" r:id="rId33"/>
    <p:sldId id="284" r:id="rId34"/>
    <p:sldId id="380" r:id="rId35"/>
    <p:sldId id="286" r:id="rId36"/>
  </p:sldIdLst>
  <p:sldSz cx="9144000" cy="6858000" type="screen4x3"/>
  <p:notesSz cx="6858000" cy="9144000"/>
  <p:embeddedFontLst>
    <p:embeddedFont>
      <p:font typeface="MS PGothic" panose="020B0600070205080204" pitchFamily="34" charset="-128"/>
      <p:regular r:id="rId39"/>
    </p:embeddedFont>
    <p:embeddedFont>
      <p:font typeface="Calibri" panose="020F0502020204030204" pitchFamily="34" charset="0"/>
      <p:regular r:id="rId40"/>
      <p:bold r:id="rId41"/>
      <p:italic r:id="rId42"/>
      <p:boldItalic r:id="rId43"/>
    </p:embeddedFont>
    <p:embeddedFont>
      <p:font typeface="Comic Sans MS" panose="030F0702030302020204" pitchFamily="66" charset="0"/>
      <p:regular r:id="rId44"/>
      <p:bold r:id="rId45"/>
      <p:italic r:id="rId46"/>
      <p:boldItalic r:id="rId47"/>
    </p:embeddedFont>
  </p:embeddedFont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FFFF66"/>
    <a:srgbClr val="FF0066"/>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085" autoAdjust="0"/>
  </p:normalViewPr>
  <p:slideViewPr>
    <p:cSldViewPr>
      <p:cViewPr varScale="1">
        <p:scale>
          <a:sx n="56" d="100"/>
          <a:sy n="56" d="100"/>
        </p:scale>
        <p:origin x="1806" y="78"/>
      </p:cViewPr>
      <p:guideLst>
        <p:guide orient="horz" pos="2160"/>
        <p:guide pos="2880"/>
      </p:guideLst>
    </p:cSldViewPr>
  </p:slideViewPr>
  <p:outlineViewPr>
    <p:cViewPr>
      <p:scale>
        <a:sx n="33" d="100"/>
        <a:sy n="33" d="100"/>
      </p:scale>
      <p:origin x="48" y="367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 Id="rId46"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F880B7-1CC8-4FB2-8780-81BCD36BB81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de-DE"/>
        </a:p>
      </dgm:t>
    </dgm:pt>
    <dgm:pt modelId="{A9FB4E2C-F233-41C0-9095-0A45F051DB08}">
      <dgm:prSet phldrT="[Text]" custT="1"/>
      <dgm:spPr/>
      <dgm:t>
        <a:bodyPr/>
        <a:lstStyle/>
        <a:p>
          <a:r>
            <a:rPr lang="de-DE" sz="2800" dirty="0">
              <a:latin typeface="Calibri" panose="020F0502020204030204" pitchFamily="34" charset="0"/>
              <a:cs typeface="Calibri" panose="020F0502020204030204" pitchFamily="34" charset="0"/>
            </a:rPr>
            <a:t>Osteuropa</a:t>
          </a:r>
        </a:p>
      </dgm:t>
    </dgm:pt>
    <dgm:pt modelId="{5F5F6E0B-1235-4929-8ED0-6F975A1714C6}" type="parTrans" cxnId="{A52AF966-22D4-4E83-B9A9-100E2930284A}">
      <dgm:prSet/>
      <dgm:spPr/>
      <dgm:t>
        <a:bodyPr/>
        <a:lstStyle/>
        <a:p>
          <a:endParaRPr lang="de-DE"/>
        </a:p>
      </dgm:t>
    </dgm:pt>
    <dgm:pt modelId="{BABFFAF3-0C99-41E0-AABA-CB58FA1D9328}" type="sibTrans" cxnId="{A52AF966-22D4-4E83-B9A9-100E2930284A}">
      <dgm:prSet/>
      <dgm:spPr/>
      <dgm:t>
        <a:bodyPr/>
        <a:lstStyle/>
        <a:p>
          <a:endParaRPr lang="de-DE"/>
        </a:p>
      </dgm:t>
    </dgm:pt>
    <dgm:pt modelId="{1A501643-ECF9-453F-85A8-B9F37D746286}">
      <dgm:prSet phldrT="[Text]" custT="1"/>
      <dgm:spPr/>
      <dgm:t>
        <a:bodyPr/>
        <a:lstStyle/>
        <a:p>
          <a:pPr>
            <a:spcAft>
              <a:spcPts val="1200"/>
            </a:spcAft>
            <a:buFont typeface="Arial" panose="020B0604020202020204" pitchFamily="34" charset="0"/>
            <a:buChar char="•"/>
          </a:pPr>
          <a:r>
            <a:rPr lang="de-DE" sz="2800" dirty="0">
              <a:latin typeface="Calibri" panose="020F0502020204030204" pitchFamily="34" charset="0"/>
              <a:cs typeface="Calibri" panose="020F0502020204030204" pitchFamily="34" charset="0"/>
            </a:rPr>
            <a:t>heterogen, auch 40-50 Jährige, langjährig</a:t>
          </a:r>
        </a:p>
      </dgm:t>
    </dgm:pt>
    <dgm:pt modelId="{A62392F4-D645-45A6-AD16-14260C65E3BC}" type="parTrans" cxnId="{61EE8053-8F78-4E7A-A93D-D7298F5B49B1}">
      <dgm:prSet/>
      <dgm:spPr/>
      <dgm:t>
        <a:bodyPr/>
        <a:lstStyle/>
        <a:p>
          <a:endParaRPr lang="de-DE"/>
        </a:p>
      </dgm:t>
    </dgm:pt>
    <dgm:pt modelId="{031C1354-FCBF-461A-AB46-B052427DA574}" type="sibTrans" cxnId="{61EE8053-8F78-4E7A-A93D-D7298F5B49B1}">
      <dgm:prSet/>
      <dgm:spPr/>
      <dgm:t>
        <a:bodyPr/>
        <a:lstStyle/>
        <a:p>
          <a:endParaRPr lang="de-DE"/>
        </a:p>
      </dgm:t>
    </dgm:pt>
    <dgm:pt modelId="{4198F974-F0C7-4AA9-ADDF-67BF7F194ED2}">
      <dgm:prSet phldrT="[Text]" custT="1"/>
      <dgm:spPr/>
      <dgm:t>
        <a:bodyPr/>
        <a:lstStyle/>
        <a:p>
          <a:r>
            <a:rPr lang="de-DE" sz="2800" dirty="0">
              <a:latin typeface="Calibri" panose="020F0502020204030204" pitchFamily="34" charset="0"/>
              <a:cs typeface="Calibri" panose="020F0502020204030204" pitchFamily="34" charset="0"/>
            </a:rPr>
            <a:t>Asien/Türkei</a:t>
          </a:r>
        </a:p>
      </dgm:t>
    </dgm:pt>
    <dgm:pt modelId="{FE30C30D-36AF-456F-884A-4E81B4D371B3}" type="parTrans" cxnId="{6C1CF243-3BDC-4390-9D99-A5C688C91333}">
      <dgm:prSet/>
      <dgm:spPr/>
      <dgm:t>
        <a:bodyPr/>
        <a:lstStyle/>
        <a:p>
          <a:endParaRPr lang="de-DE"/>
        </a:p>
      </dgm:t>
    </dgm:pt>
    <dgm:pt modelId="{BA072C8B-816F-4E37-83D1-6CEFCB8B37DA}" type="sibTrans" cxnId="{6C1CF243-3BDC-4390-9D99-A5C688C91333}">
      <dgm:prSet/>
      <dgm:spPr/>
      <dgm:t>
        <a:bodyPr/>
        <a:lstStyle/>
        <a:p>
          <a:endParaRPr lang="de-DE"/>
        </a:p>
      </dgm:t>
    </dgm:pt>
    <dgm:pt modelId="{9E5EE6D6-70B1-4CB6-A727-2CE7D2C229E6}">
      <dgm:prSet phldrT="[Text]" custT="1"/>
      <dgm:spPr/>
      <dgm:t>
        <a:bodyPr/>
        <a:lstStyle/>
        <a:p>
          <a:pPr>
            <a:spcAft>
              <a:spcPts val="1200"/>
            </a:spcAft>
            <a:buFont typeface="Arial" panose="020B0604020202020204" pitchFamily="34" charset="0"/>
            <a:buChar char="•"/>
          </a:pPr>
          <a:r>
            <a:rPr lang="de-DE" sz="2800" dirty="0">
              <a:latin typeface="Calibri" panose="020F0502020204030204" pitchFamily="34" charset="0"/>
              <a:cs typeface="Calibri" panose="020F0502020204030204" pitchFamily="34" charset="0"/>
            </a:rPr>
            <a:t>junge Frauen                             </a:t>
          </a:r>
        </a:p>
      </dgm:t>
    </dgm:pt>
    <dgm:pt modelId="{EF9A73AB-7675-46A6-8B02-1940EBD9A80C}" type="parTrans" cxnId="{4458E60B-002C-4D3E-81B7-5C27558465AE}">
      <dgm:prSet/>
      <dgm:spPr/>
      <dgm:t>
        <a:bodyPr/>
        <a:lstStyle/>
        <a:p>
          <a:endParaRPr lang="de-DE"/>
        </a:p>
      </dgm:t>
    </dgm:pt>
    <dgm:pt modelId="{E8ABE358-E390-4BCA-8F80-F52A8347D2EA}" type="sibTrans" cxnId="{4458E60B-002C-4D3E-81B7-5C27558465AE}">
      <dgm:prSet/>
      <dgm:spPr/>
      <dgm:t>
        <a:bodyPr/>
        <a:lstStyle/>
        <a:p>
          <a:endParaRPr lang="de-DE"/>
        </a:p>
      </dgm:t>
    </dgm:pt>
    <dgm:pt modelId="{0C174E25-D1DC-40B4-9DFB-8C349B1E15D8}">
      <dgm:prSet custT="1"/>
      <dgm:spPr/>
      <dgm:t>
        <a:bodyPr/>
        <a:lstStyle/>
        <a:p>
          <a:pPr>
            <a:spcAft>
              <a:spcPts val="1200"/>
            </a:spcAft>
            <a:buFont typeface="Arial" panose="020B0604020202020204" pitchFamily="34" charset="0"/>
            <a:buChar char="•"/>
          </a:pPr>
          <a:r>
            <a:rPr lang="de-DE" sz="2800" dirty="0">
              <a:latin typeface="Calibri" panose="020F0502020204030204" pitchFamily="34" charset="0"/>
              <a:cs typeface="Calibri" panose="020F0502020204030204" pitchFamily="34" charset="0"/>
            </a:rPr>
            <a:t>hohe (Berufs-) Qualifikation</a:t>
          </a:r>
        </a:p>
      </dgm:t>
    </dgm:pt>
    <dgm:pt modelId="{6AD133BD-960C-4079-825C-F30B980CBDE1}" type="parTrans" cxnId="{E2B5B963-F733-49D4-AA1F-1911090D9376}">
      <dgm:prSet/>
      <dgm:spPr/>
      <dgm:t>
        <a:bodyPr/>
        <a:lstStyle/>
        <a:p>
          <a:endParaRPr lang="de-DE"/>
        </a:p>
      </dgm:t>
    </dgm:pt>
    <dgm:pt modelId="{B230C44A-A465-45FE-B6BC-9AC0088CA0A7}" type="sibTrans" cxnId="{E2B5B963-F733-49D4-AA1F-1911090D9376}">
      <dgm:prSet/>
      <dgm:spPr/>
      <dgm:t>
        <a:bodyPr/>
        <a:lstStyle/>
        <a:p>
          <a:endParaRPr lang="de-DE"/>
        </a:p>
      </dgm:t>
    </dgm:pt>
    <dgm:pt modelId="{5A8B8D3C-5511-4823-85DA-4E5DFED3CB3C}">
      <dgm:prSet custT="1"/>
      <dgm:spPr/>
      <dgm:t>
        <a:bodyPr/>
        <a:lstStyle/>
        <a:p>
          <a:pPr>
            <a:spcAft>
              <a:spcPts val="1200"/>
            </a:spcAft>
            <a:buFont typeface="Arial" panose="020B0604020202020204" pitchFamily="34" charset="0"/>
            <a:buChar char="•"/>
          </a:pPr>
          <a:r>
            <a:rPr lang="de-DE" sz="2800" dirty="0">
              <a:latin typeface="Calibri" panose="020F0502020204030204" pitchFamily="34" charset="0"/>
              <a:cs typeface="Calibri" panose="020F0502020204030204" pitchFamily="34" charset="0"/>
            </a:rPr>
            <a:t>Fabrik wohnortnah             </a:t>
          </a:r>
        </a:p>
      </dgm:t>
    </dgm:pt>
    <dgm:pt modelId="{C2D80134-0B74-480A-A42B-57997DB9D835}" type="parTrans" cxnId="{4E64EAAB-8A8A-4D5B-8CB7-284BE7FB4904}">
      <dgm:prSet/>
      <dgm:spPr/>
      <dgm:t>
        <a:bodyPr/>
        <a:lstStyle/>
        <a:p>
          <a:endParaRPr lang="de-DE"/>
        </a:p>
      </dgm:t>
    </dgm:pt>
    <dgm:pt modelId="{8B5E62FE-EEED-4FD5-964C-B909ABB3A9FE}" type="sibTrans" cxnId="{4E64EAAB-8A8A-4D5B-8CB7-284BE7FB4904}">
      <dgm:prSet/>
      <dgm:spPr/>
      <dgm:t>
        <a:bodyPr/>
        <a:lstStyle/>
        <a:p>
          <a:endParaRPr lang="de-DE"/>
        </a:p>
      </dgm:t>
    </dgm:pt>
    <dgm:pt modelId="{B657537A-E4DA-4452-83E7-D3EA89011CF9}">
      <dgm:prSet custT="1"/>
      <dgm:spPr/>
      <dgm:t>
        <a:bodyPr/>
        <a:lstStyle/>
        <a:p>
          <a:pPr>
            <a:spcAft>
              <a:spcPts val="1200"/>
            </a:spcAft>
            <a:buFont typeface="Arial" panose="020B0604020202020204" pitchFamily="34" charset="0"/>
            <a:buChar char="•"/>
          </a:pPr>
          <a:r>
            <a:rPr lang="de-DE" sz="2800" dirty="0">
              <a:latin typeface="Calibri" panose="020F0502020204030204" pitchFamily="34" charset="0"/>
              <a:cs typeface="Calibri" panose="020F0502020204030204" pitchFamily="34" charset="0"/>
            </a:rPr>
            <a:t>verbliebene Jobs</a:t>
          </a:r>
        </a:p>
      </dgm:t>
    </dgm:pt>
    <dgm:pt modelId="{16D8E841-C2DC-48C3-927A-37E9C3BADC39}" type="parTrans" cxnId="{F29DD585-E112-43B7-8EF1-D86F04D50D5B}">
      <dgm:prSet/>
      <dgm:spPr/>
      <dgm:t>
        <a:bodyPr/>
        <a:lstStyle/>
        <a:p>
          <a:endParaRPr lang="de-DE"/>
        </a:p>
      </dgm:t>
    </dgm:pt>
    <dgm:pt modelId="{76BE4AD1-B7F1-483A-AF55-88B8E59569A6}" type="sibTrans" cxnId="{F29DD585-E112-43B7-8EF1-D86F04D50D5B}">
      <dgm:prSet/>
      <dgm:spPr/>
      <dgm:t>
        <a:bodyPr/>
        <a:lstStyle/>
        <a:p>
          <a:endParaRPr lang="de-DE"/>
        </a:p>
      </dgm:t>
    </dgm:pt>
    <dgm:pt modelId="{03ECB0CE-E761-478E-B967-1292D36088BB}">
      <dgm:prSet custT="1"/>
      <dgm:spPr/>
      <dgm:t>
        <a:bodyPr/>
        <a:lstStyle/>
        <a:p>
          <a:pPr>
            <a:spcAft>
              <a:spcPts val="1200"/>
            </a:spcAft>
            <a:buFont typeface="Arial" panose="020B0604020202020204" pitchFamily="34" charset="0"/>
            <a:buChar char="•"/>
          </a:pPr>
          <a:r>
            <a:rPr lang="de-DE" sz="2800" dirty="0">
              <a:latin typeface="Calibri" panose="020F0502020204030204" pitchFamily="34" charset="0"/>
              <a:cs typeface="Calibri" panose="020F0502020204030204" pitchFamily="34" charset="0"/>
            </a:rPr>
            <a:t>gering qualifiziert</a:t>
          </a:r>
        </a:p>
      </dgm:t>
    </dgm:pt>
    <dgm:pt modelId="{8558AD1A-1151-4B81-933C-E30697C4600E}" type="parTrans" cxnId="{EC997F3B-4200-4029-9966-C5817881D329}">
      <dgm:prSet/>
      <dgm:spPr/>
      <dgm:t>
        <a:bodyPr/>
        <a:lstStyle/>
        <a:p>
          <a:endParaRPr lang="de-DE"/>
        </a:p>
      </dgm:t>
    </dgm:pt>
    <dgm:pt modelId="{3EFDC0DB-D537-47B9-B1FD-BBD255EDF985}" type="sibTrans" cxnId="{EC997F3B-4200-4029-9966-C5817881D329}">
      <dgm:prSet/>
      <dgm:spPr/>
      <dgm:t>
        <a:bodyPr/>
        <a:lstStyle/>
        <a:p>
          <a:endParaRPr lang="de-DE"/>
        </a:p>
      </dgm:t>
    </dgm:pt>
    <dgm:pt modelId="{874E012B-1781-43BD-9606-F41265D29BCC}">
      <dgm:prSet custT="1"/>
      <dgm:spPr/>
      <dgm:t>
        <a:bodyPr/>
        <a:lstStyle/>
        <a:p>
          <a:pPr>
            <a:spcAft>
              <a:spcPts val="1200"/>
            </a:spcAft>
            <a:buFont typeface="Arial" panose="020B0604020202020204" pitchFamily="34" charset="0"/>
            <a:buChar char="•"/>
          </a:pPr>
          <a:r>
            <a:rPr lang="de-DE" sz="2800" dirty="0">
              <a:latin typeface="Calibri" panose="020F0502020204030204" pitchFamily="34" charset="0"/>
              <a:cs typeface="Calibri" panose="020F0502020204030204" pitchFamily="34" charset="0"/>
            </a:rPr>
            <a:t>Migration in Städte</a:t>
          </a:r>
        </a:p>
      </dgm:t>
    </dgm:pt>
    <dgm:pt modelId="{B3D5F2AD-F9CC-4191-8A18-59A88B4520E1}" type="parTrans" cxnId="{986086F4-DBBD-48D0-9B5F-3B5A4F610ADD}">
      <dgm:prSet/>
      <dgm:spPr/>
      <dgm:t>
        <a:bodyPr/>
        <a:lstStyle/>
        <a:p>
          <a:endParaRPr lang="de-DE"/>
        </a:p>
      </dgm:t>
    </dgm:pt>
    <dgm:pt modelId="{7B161A17-6E65-4904-9E33-C9FC589026C5}" type="sibTrans" cxnId="{986086F4-DBBD-48D0-9B5F-3B5A4F610ADD}">
      <dgm:prSet/>
      <dgm:spPr/>
      <dgm:t>
        <a:bodyPr/>
        <a:lstStyle/>
        <a:p>
          <a:endParaRPr lang="de-DE"/>
        </a:p>
      </dgm:t>
    </dgm:pt>
    <dgm:pt modelId="{2A582546-59B8-40DB-8806-69B243254296}">
      <dgm:prSet custT="1"/>
      <dgm:spPr/>
      <dgm:t>
        <a:bodyPr/>
        <a:lstStyle/>
        <a:p>
          <a:pPr>
            <a:spcAft>
              <a:spcPts val="1200"/>
            </a:spcAft>
            <a:buFont typeface="Arial" panose="020B0604020202020204" pitchFamily="34" charset="0"/>
            <a:buChar char="•"/>
          </a:pPr>
          <a:r>
            <a:rPr lang="de-DE" sz="2800" dirty="0">
              <a:latin typeface="Calibri" panose="020F0502020204030204" pitchFamily="34" charset="0"/>
              <a:cs typeface="Calibri" panose="020F0502020204030204" pitchFamily="34" charset="0"/>
            </a:rPr>
            <a:t>neue Branche</a:t>
          </a:r>
        </a:p>
      </dgm:t>
    </dgm:pt>
    <dgm:pt modelId="{A1A646AD-94B9-4B31-8E84-B461339118AB}" type="parTrans" cxnId="{E8BC0CE2-AA61-4EC9-BA6C-77C33E907AE6}">
      <dgm:prSet/>
      <dgm:spPr/>
      <dgm:t>
        <a:bodyPr/>
        <a:lstStyle/>
        <a:p>
          <a:endParaRPr lang="de-DE"/>
        </a:p>
      </dgm:t>
    </dgm:pt>
    <dgm:pt modelId="{0349F503-787E-4FED-8F1D-44781296D938}" type="sibTrans" cxnId="{E8BC0CE2-AA61-4EC9-BA6C-77C33E907AE6}">
      <dgm:prSet/>
      <dgm:spPr/>
      <dgm:t>
        <a:bodyPr/>
        <a:lstStyle/>
        <a:p>
          <a:endParaRPr lang="de-DE"/>
        </a:p>
      </dgm:t>
    </dgm:pt>
    <dgm:pt modelId="{9C7B326A-2E30-49D1-B72D-FCA506DC19BA}" type="pres">
      <dgm:prSet presAssocID="{4DF880B7-1CC8-4FB2-8780-81BCD36BB81D}" presName="Name0" presStyleCnt="0">
        <dgm:presLayoutVars>
          <dgm:dir/>
          <dgm:animLvl val="lvl"/>
          <dgm:resizeHandles val="exact"/>
        </dgm:presLayoutVars>
      </dgm:prSet>
      <dgm:spPr/>
    </dgm:pt>
    <dgm:pt modelId="{B2A2C71C-6C25-4FDB-8499-2C511E810EDF}" type="pres">
      <dgm:prSet presAssocID="{A9FB4E2C-F233-41C0-9095-0A45F051DB08}" presName="composite" presStyleCnt="0"/>
      <dgm:spPr/>
    </dgm:pt>
    <dgm:pt modelId="{CD70E7D5-CD9C-4815-B9C3-8381FA42B1CA}" type="pres">
      <dgm:prSet presAssocID="{A9FB4E2C-F233-41C0-9095-0A45F051DB08}" presName="parTx" presStyleLbl="alignNode1" presStyleIdx="0" presStyleCnt="2">
        <dgm:presLayoutVars>
          <dgm:chMax val="0"/>
          <dgm:chPref val="0"/>
          <dgm:bulletEnabled val="1"/>
        </dgm:presLayoutVars>
      </dgm:prSet>
      <dgm:spPr/>
    </dgm:pt>
    <dgm:pt modelId="{B18BD448-5062-4B79-8404-74FA930697CE}" type="pres">
      <dgm:prSet presAssocID="{A9FB4E2C-F233-41C0-9095-0A45F051DB08}" presName="desTx" presStyleLbl="alignAccFollowNode1" presStyleIdx="0" presStyleCnt="2" custLinFactNeighborX="-398" custLinFactNeighborY="1197">
        <dgm:presLayoutVars>
          <dgm:bulletEnabled val="1"/>
        </dgm:presLayoutVars>
      </dgm:prSet>
      <dgm:spPr/>
    </dgm:pt>
    <dgm:pt modelId="{FA2FA45B-2427-4B77-A467-754F9D15F0B6}" type="pres">
      <dgm:prSet presAssocID="{BABFFAF3-0C99-41E0-AABA-CB58FA1D9328}" presName="space" presStyleCnt="0"/>
      <dgm:spPr/>
    </dgm:pt>
    <dgm:pt modelId="{3BC0130D-E255-4C9E-8790-DFF336B65324}" type="pres">
      <dgm:prSet presAssocID="{4198F974-F0C7-4AA9-ADDF-67BF7F194ED2}" presName="composite" presStyleCnt="0"/>
      <dgm:spPr/>
    </dgm:pt>
    <dgm:pt modelId="{BD89E99C-CB1B-4F58-8E3D-1DE4C53EB3CD}" type="pres">
      <dgm:prSet presAssocID="{4198F974-F0C7-4AA9-ADDF-67BF7F194ED2}" presName="parTx" presStyleLbl="alignNode1" presStyleIdx="1" presStyleCnt="2" custLinFactNeighborX="-438">
        <dgm:presLayoutVars>
          <dgm:chMax val="0"/>
          <dgm:chPref val="0"/>
          <dgm:bulletEnabled val="1"/>
        </dgm:presLayoutVars>
      </dgm:prSet>
      <dgm:spPr/>
    </dgm:pt>
    <dgm:pt modelId="{1500E569-DE98-4874-8B7D-4DB90E1975C0}" type="pres">
      <dgm:prSet presAssocID="{4198F974-F0C7-4AA9-ADDF-67BF7F194ED2}" presName="desTx" presStyleLbl="alignAccFollowNode1" presStyleIdx="1" presStyleCnt="2" custLinFactNeighborX="-438" custLinFactNeighborY="581">
        <dgm:presLayoutVars>
          <dgm:bulletEnabled val="1"/>
        </dgm:presLayoutVars>
      </dgm:prSet>
      <dgm:spPr/>
    </dgm:pt>
  </dgm:ptLst>
  <dgm:cxnLst>
    <dgm:cxn modelId="{4458E60B-002C-4D3E-81B7-5C27558465AE}" srcId="{4198F974-F0C7-4AA9-ADDF-67BF7F194ED2}" destId="{9E5EE6D6-70B1-4CB6-A727-2CE7D2C229E6}" srcOrd="0" destOrd="0" parTransId="{EF9A73AB-7675-46A6-8B02-1940EBD9A80C}" sibTransId="{E8ABE358-E390-4BCA-8F80-F52A8347D2EA}"/>
    <dgm:cxn modelId="{1F97B721-E9D6-7E48-8911-B0F9694369C4}" type="presOf" srcId="{874E012B-1781-43BD-9606-F41265D29BCC}" destId="{1500E569-DE98-4874-8B7D-4DB90E1975C0}" srcOrd="0" destOrd="2" presId="urn:microsoft.com/office/officeart/2005/8/layout/hList1"/>
    <dgm:cxn modelId="{EC997F3B-4200-4029-9966-C5817881D329}" srcId="{4198F974-F0C7-4AA9-ADDF-67BF7F194ED2}" destId="{03ECB0CE-E761-478E-B967-1292D36088BB}" srcOrd="1" destOrd="0" parTransId="{8558AD1A-1151-4B81-933C-E30697C4600E}" sibTransId="{3EFDC0DB-D537-47B9-B1FD-BBD255EDF985}"/>
    <dgm:cxn modelId="{E2B5B963-F733-49D4-AA1F-1911090D9376}" srcId="{A9FB4E2C-F233-41C0-9095-0A45F051DB08}" destId="{0C174E25-D1DC-40B4-9DFB-8C349B1E15D8}" srcOrd="1" destOrd="0" parTransId="{6AD133BD-960C-4079-825C-F30B980CBDE1}" sibTransId="{B230C44A-A465-45FE-B6BC-9AC0088CA0A7}"/>
    <dgm:cxn modelId="{6C1CF243-3BDC-4390-9D99-A5C688C91333}" srcId="{4DF880B7-1CC8-4FB2-8780-81BCD36BB81D}" destId="{4198F974-F0C7-4AA9-ADDF-67BF7F194ED2}" srcOrd="1" destOrd="0" parTransId="{FE30C30D-36AF-456F-884A-4E81B4D371B3}" sibTransId="{BA072C8B-816F-4E37-83D1-6CEFCB8B37DA}"/>
    <dgm:cxn modelId="{A52AF966-22D4-4E83-B9A9-100E2930284A}" srcId="{4DF880B7-1CC8-4FB2-8780-81BCD36BB81D}" destId="{A9FB4E2C-F233-41C0-9095-0A45F051DB08}" srcOrd="0" destOrd="0" parTransId="{5F5F6E0B-1235-4929-8ED0-6F975A1714C6}" sibTransId="{BABFFAF3-0C99-41E0-AABA-CB58FA1D9328}"/>
    <dgm:cxn modelId="{9F3E8E6D-38DD-D646-8B70-0BD6899739AE}" type="presOf" srcId="{A9FB4E2C-F233-41C0-9095-0A45F051DB08}" destId="{CD70E7D5-CD9C-4815-B9C3-8381FA42B1CA}" srcOrd="0" destOrd="0" presId="urn:microsoft.com/office/officeart/2005/8/layout/hList1"/>
    <dgm:cxn modelId="{61EE8053-8F78-4E7A-A93D-D7298F5B49B1}" srcId="{A9FB4E2C-F233-41C0-9095-0A45F051DB08}" destId="{1A501643-ECF9-453F-85A8-B9F37D746286}" srcOrd="0" destOrd="0" parTransId="{A62392F4-D645-45A6-AD16-14260C65E3BC}" sibTransId="{031C1354-FCBF-461A-AB46-B052427DA574}"/>
    <dgm:cxn modelId="{F29DD585-E112-43B7-8EF1-D86F04D50D5B}" srcId="{A9FB4E2C-F233-41C0-9095-0A45F051DB08}" destId="{B657537A-E4DA-4452-83E7-D3EA89011CF9}" srcOrd="3" destOrd="0" parTransId="{16D8E841-C2DC-48C3-927A-37E9C3BADC39}" sibTransId="{76BE4AD1-B7F1-483A-AF55-88B8E59569A6}"/>
    <dgm:cxn modelId="{32B9B38A-8B8A-CB49-A297-059D03AE39FC}" type="presOf" srcId="{4198F974-F0C7-4AA9-ADDF-67BF7F194ED2}" destId="{BD89E99C-CB1B-4F58-8E3D-1DE4C53EB3CD}" srcOrd="0" destOrd="0" presId="urn:microsoft.com/office/officeart/2005/8/layout/hList1"/>
    <dgm:cxn modelId="{354C7391-9891-5C41-B8BE-C4607993A458}" type="presOf" srcId="{5A8B8D3C-5511-4823-85DA-4E5DFED3CB3C}" destId="{B18BD448-5062-4B79-8404-74FA930697CE}" srcOrd="0" destOrd="2" presId="urn:microsoft.com/office/officeart/2005/8/layout/hList1"/>
    <dgm:cxn modelId="{D407E5A0-CA70-7042-8CCE-B2AA7391F43B}" type="presOf" srcId="{1A501643-ECF9-453F-85A8-B9F37D746286}" destId="{B18BD448-5062-4B79-8404-74FA930697CE}" srcOrd="0" destOrd="0" presId="urn:microsoft.com/office/officeart/2005/8/layout/hList1"/>
    <dgm:cxn modelId="{4E64EAAB-8A8A-4D5B-8CB7-284BE7FB4904}" srcId="{A9FB4E2C-F233-41C0-9095-0A45F051DB08}" destId="{5A8B8D3C-5511-4823-85DA-4E5DFED3CB3C}" srcOrd="2" destOrd="0" parTransId="{C2D80134-0B74-480A-A42B-57997DB9D835}" sibTransId="{8B5E62FE-EEED-4FD5-964C-B909ABB3A9FE}"/>
    <dgm:cxn modelId="{64E549BD-7979-204B-9A43-59045D4E3CAE}" type="presOf" srcId="{2A582546-59B8-40DB-8806-69B243254296}" destId="{1500E569-DE98-4874-8B7D-4DB90E1975C0}" srcOrd="0" destOrd="3" presId="urn:microsoft.com/office/officeart/2005/8/layout/hList1"/>
    <dgm:cxn modelId="{B66F01D4-209D-BF45-BE6E-A5E6DFF1EADB}" type="presOf" srcId="{B657537A-E4DA-4452-83E7-D3EA89011CF9}" destId="{B18BD448-5062-4B79-8404-74FA930697CE}" srcOrd="0" destOrd="3" presId="urn:microsoft.com/office/officeart/2005/8/layout/hList1"/>
    <dgm:cxn modelId="{5C6F65D5-709F-FC4E-BDD8-7E3CE0D6C600}" type="presOf" srcId="{4DF880B7-1CC8-4FB2-8780-81BCD36BB81D}" destId="{9C7B326A-2E30-49D1-B72D-FCA506DC19BA}" srcOrd="0" destOrd="0" presId="urn:microsoft.com/office/officeart/2005/8/layout/hList1"/>
    <dgm:cxn modelId="{E69F86D9-F455-0043-A87F-8592237F3D68}" type="presOf" srcId="{0C174E25-D1DC-40B4-9DFB-8C349B1E15D8}" destId="{B18BD448-5062-4B79-8404-74FA930697CE}" srcOrd="0" destOrd="1" presId="urn:microsoft.com/office/officeart/2005/8/layout/hList1"/>
    <dgm:cxn modelId="{D438E7DD-EE72-C244-893E-9E96BF87BA80}" type="presOf" srcId="{03ECB0CE-E761-478E-B967-1292D36088BB}" destId="{1500E569-DE98-4874-8B7D-4DB90E1975C0}" srcOrd="0" destOrd="1" presId="urn:microsoft.com/office/officeart/2005/8/layout/hList1"/>
    <dgm:cxn modelId="{E8BC0CE2-AA61-4EC9-BA6C-77C33E907AE6}" srcId="{4198F974-F0C7-4AA9-ADDF-67BF7F194ED2}" destId="{2A582546-59B8-40DB-8806-69B243254296}" srcOrd="3" destOrd="0" parTransId="{A1A646AD-94B9-4B31-8E84-B461339118AB}" sibTransId="{0349F503-787E-4FED-8F1D-44781296D938}"/>
    <dgm:cxn modelId="{DA275FE5-EE7D-FF42-A42C-5B5068E2A762}" type="presOf" srcId="{9E5EE6D6-70B1-4CB6-A727-2CE7D2C229E6}" destId="{1500E569-DE98-4874-8B7D-4DB90E1975C0}" srcOrd="0" destOrd="0" presId="urn:microsoft.com/office/officeart/2005/8/layout/hList1"/>
    <dgm:cxn modelId="{986086F4-DBBD-48D0-9B5F-3B5A4F610ADD}" srcId="{4198F974-F0C7-4AA9-ADDF-67BF7F194ED2}" destId="{874E012B-1781-43BD-9606-F41265D29BCC}" srcOrd="2" destOrd="0" parTransId="{B3D5F2AD-F9CC-4191-8A18-59A88B4520E1}" sibTransId="{7B161A17-6E65-4904-9E33-C9FC589026C5}"/>
    <dgm:cxn modelId="{97897794-E9CA-6540-88EA-7147D51F89E1}" type="presParOf" srcId="{9C7B326A-2E30-49D1-B72D-FCA506DC19BA}" destId="{B2A2C71C-6C25-4FDB-8499-2C511E810EDF}" srcOrd="0" destOrd="0" presId="urn:microsoft.com/office/officeart/2005/8/layout/hList1"/>
    <dgm:cxn modelId="{E077B96D-E4EF-CC4F-9EE2-7D35C91B7D06}" type="presParOf" srcId="{B2A2C71C-6C25-4FDB-8499-2C511E810EDF}" destId="{CD70E7D5-CD9C-4815-B9C3-8381FA42B1CA}" srcOrd="0" destOrd="0" presId="urn:microsoft.com/office/officeart/2005/8/layout/hList1"/>
    <dgm:cxn modelId="{C1DDD0D6-F3F2-4A45-B175-42C68671AA64}" type="presParOf" srcId="{B2A2C71C-6C25-4FDB-8499-2C511E810EDF}" destId="{B18BD448-5062-4B79-8404-74FA930697CE}" srcOrd="1" destOrd="0" presId="urn:microsoft.com/office/officeart/2005/8/layout/hList1"/>
    <dgm:cxn modelId="{6081134D-4068-5F4D-B9CE-59C62A17E380}" type="presParOf" srcId="{9C7B326A-2E30-49D1-B72D-FCA506DC19BA}" destId="{FA2FA45B-2427-4B77-A467-754F9D15F0B6}" srcOrd="1" destOrd="0" presId="urn:microsoft.com/office/officeart/2005/8/layout/hList1"/>
    <dgm:cxn modelId="{63513FF3-F7AB-1847-A06F-E9169B245851}" type="presParOf" srcId="{9C7B326A-2E30-49D1-B72D-FCA506DC19BA}" destId="{3BC0130D-E255-4C9E-8790-DFF336B65324}" srcOrd="2" destOrd="0" presId="urn:microsoft.com/office/officeart/2005/8/layout/hList1"/>
    <dgm:cxn modelId="{81A2D7D9-1EE0-B941-999C-B235A4B702E3}" type="presParOf" srcId="{3BC0130D-E255-4C9E-8790-DFF336B65324}" destId="{BD89E99C-CB1B-4F58-8E3D-1DE4C53EB3CD}" srcOrd="0" destOrd="0" presId="urn:microsoft.com/office/officeart/2005/8/layout/hList1"/>
    <dgm:cxn modelId="{9E1EEF5F-5597-1F49-BF4D-33F314E3B083}" type="presParOf" srcId="{3BC0130D-E255-4C9E-8790-DFF336B65324}" destId="{1500E569-DE98-4874-8B7D-4DB90E1975C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0E7D5-CD9C-4815-B9C3-8381FA42B1CA}">
      <dsp:nvSpPr>
        <dsp:cNvPr id="0" name=""/>
        <dsp:cNvSpPr/>
      </dsp:nvSpPr>
      <dsp:spPr>
        <a:xfrm>
          <a:off x="38" y="3924"/>
          <a:ext cx="3728038" cy="14912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de-DE" sz="2800" kern="1200" dirty="0">
              <a:latin typeface="Calibri" panose="020F0502020204030204" pitchFamily="34" charset="0"/>
              <a:cs typeface="Calibri" panose="020F0502020204030204" pitchFamily="34" charset="0"/>
            </a:rPr>
            <a:t>Osteuropa</a:t>
          </a:r>
        </a:p>
      </dsp:txBody>
      <dsp:txXfrm>
        <a:off x="38" y="3924"/>
        <a:ext cx="3728038" cy="1491215"/>
      </dsp:txXfrm>
    </dsp:sp>
    <dsp:sp modelId="{B18BD448-5062-4B79-8404-74FA930697CE}">
      <dsp:nvSpPr>
        <dsp:cNvPr id="0" name=""/>
        <dsp:cNvSpPr/>
      </dsp:nvSpPr>
      <dsp:spPr>
        <a:xfrm>
          <a:off x="0" y="1499065"/>
          <a:ext cx="3728038" cy="318145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ts val="1200"/>
            </a:spcAft>
            <a:buFont typeface="Arial" panose="020B0604020202020204" pitchFamily="34" charset="0"/>
            <a:buChar char="•"/>
          </a:pPr>
          <a:r>
            <a:rPr lang="de-DE" sz="2800" kern="1200" dirty="0">
              <a:latin typeface="Calibri" panose="020F0502020204030204" pitchFamily="34" charset="0"/>
              <a:cs typeface="Calibri" panose="020F0502020204030204" pitchFamily="34" charset="0"/>
            </a:rPr>
            <a:t>heterogen, auch 40-50 Jährige, langjährig</a:t>
          </a:r>
        </a:p>
        <a:p>
          <a:pPr marL="285750" lvl="1" indent="-285750" algn="l" defTabSz="1244600">
            <a:lnSpc>
              <a:spcPct val="90000"/>
            </a:lnSpc>
            <a:spcBef>
              <a:spcPct val="0"/>
            </a:spcBef>
            <a:spcAft>
              <a:spcPts val="1200"/>
            </a:spcAft>
            <a:buFont typeface="Arial" panose="020B0604020202020204" pitchFamily="34" charset="0"/>
            <a:buChar char="•"/>
          </a:pPr>
          <a:r>
            <a:rPr lang="de-DE" sz="2800" kern="1200" dirty="0">
              <a:latin typeface="Calibri" panose="020F0502020204030204" pitchFamily="34" charset="0"/>
              <a:cs typeface="Calibri" panose="020F0502020204030204" pitchFamily="34" charset="0"/>
            </a:rPr>
            <a:t>hohe (Berufs-) Qualifikation</a:t>
          </a:r>
        </a:p>
        <a:p>
          <a:pPr marL="285750" lvl="1" indent="-285750" algn="l" defTabSz="1244600">
            <a:lnSpc>
              <a:spcPct val="90000"/>
            </a:lnSpc>
            <a:spcBef>
              <a:spcPct val="0"/>
            </a:spcBef>
            <a:spcAft>
              <a:spcPts val="1200"/>
            </a:spcAft>
            <a:buFont typeface="Arial" panose="020B0604020202020204" pitchFamily="34" charset="0"/>
            <a:buChar char="•"/>
          </a:pPr>
          <a:r>
            <a:rPr lang="de-DE" sz="2800" kern="1200" dirty="0">
              <a:latin typeface="Calibri" panose="020F0502020204030204" pitchFamily="34" charset="0"/>
              <a:cs typeface="Calibri" panose="020F0502020204030204" pitchFamily="34" charset="0"/>
            </a:rPr>
            <a:t>Fabrik wohnortnah             </a:t>
          </a:r>
        </a:p>
        <a:p>
          <a:pPr marL="285750" lvl="1" indent="-285750" algn="l" defTabSz="1244600">
            <a:lnSpc>
              <a:spcPct val="90000"/>
            </a:lnSpc>
            <a:spcBef>
              <a:spcPct val="0"/>
            </a:spcBef>
            <a:spcAft>
              <a:spcPts val="1200"/>
            </a:spcAft>
            <a:buFont typeface="Arial" panose="020B0604020202020204" pitchFamily="34" charset="0"/>
            <a:buChar char="•"/>
          </a:pPr>
          <a:r>
            <a:rPr lang="de-DE" sz="2800" kern="1200" dirty="0">
              <a:latin typeface="Calibri" panose="020F0502020204030204" pitchFamily="34" charset="0"/>
              <a:cs typeface="Calibri" panose="020F0502020204030204" pitchFamily="34" charset="0"/>
            </a:rPr>
            <a:t>verbliebene Jobs</a:t>
          </a:r>
        </a:p>
      </dsp:txBody>
      <dsp:txXfrm>
        <a:off x="0" y="1499065"/>
        <a:ext cx="3728038" cy="3181455"/>
      </dsp:txXfrm>
    </dsp:sp>
    <dsp:sp modelId="{BD89E99C-CB1B-4F58-8E3D-1DE4C53EB3CD}">
      <dsp:nvSpPr>
        <dsp:cNvPr id="0" name=""/>
        <dsp:cNvSpPr/>
      </dsp:nvSpPr>
      <dsp:spPr>
        <a:xfrm>
          <a:off x="4233673" y="3924"/>
          <a:ext cx="3728038" cy="14912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de-DE" sz="2800" kern="1200" dirty="0">
              <a:latin typeface="Calibri" panose="020F0502020204030204" pitchFamily="34" charset="0"/>
              <a:cs typeface="Calibri" panose="020F0502020204030204" pitchFamily="34" charset="0"/>
            </a:rPr>
            <a:t>Asien/Türkei</a:t>
          </a:r>
        </a:p>
      </dsp:txBody>
      <dsp:txXfrm>
        <a:off x="4233673" y="3924"/>
        <a:ext cx="3728038" cy="1491215"/>
      </dsp:txXfrm>
    </dsp:sp>
    <dsp:sp modelId="{1500E569-DE98-4874-8B7D-4DB90E1975C0}">
      <dsp:nvSpPr>
        <dsp:cNvPr id="0" name=""/>
        <dsp:cNvSpPr/>
      </dsp:nvSpPr>
      <dsp:spPr>
        <a:xfrm>
          <a:off x="4233673" y="1499065"/>
          <a:ext cx="3728038" cy="318145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ts val="1200"/>
            </a:spcAft>
            <a:buFont typeface="Arial" panose="020B0604020202020204" pitchFamily="34" charset="0"/>
            <a:buChar char="•"/>
          </a:pPr>
          <a:r>
            <a:rPr lang="de-DE" sz="2800" kern="1200" dirty="0">
              <a:latin typeface="Calibri" panose="020F0502020204030204" pitchFamily="34" charset="0"/>
              <a:cs typeface="Calibri" panose="020F0502020204030204" pitchFamily="34" charset="0"/>
            </a:rPr>
            <a:t>junge Frauen                             </a:t>
          </a:r>
        </a:p>
        <a:p>
          <a:pPr marL="285750" lvl="1" indent="-285750" algn="l" defTabSz="1244600">
            <a:lnSpc>
              <a:spcPct val="90000"/>
            </a:lnSpc>
            <a:spcBef>
              <a:spcPct val="0"/>
            </a:spcBef>
            <a:spcAft>
              <a:spcPts val="1200"/>
            </a:spcAft>
            <a:buFont typeface="Arial" panose="020B0604020202020204" pitchFamily="34" charset="0"/>
            <a:buChar char="•"/>
          </a:pPr>
          <a:r>
            <a:rPr lang="de-DE" sz="2800" kern="1200" dirty="0">
              <a:latin typeface="Calibri" panose="020F0502020204030204" pitchFamily="34" charset="0"/>
              <a:cs typeface="Calibri" panose="020F0502020204030204" pitchFamily="34" charset="0"/>
            </a:rPr>
            <a:t>gering qualifiziert</a:t>
          </a:r>
        </a:p>
        <a:p>
          <a:pPr marL="285750" lvl="1" indent="-285750" algn="l" defTabSz="1244600">
            <a:lnSpc>
              <a:spcPct val="90000"/>
            </a:lnSpc>
            <a:spcBef>
              <a:spcPct val="0"/>
            </a:spcBef>
            <a:spcAft>
              <a:spcPts val="1200"/>
            </a:spcAft>
            <a:buFont typeface="Arial" panose="020B0604020202020204" pitchFamily="34" charset="0"/>
            <a:buChar char="•"/>
          </a:pPr>
          <a:r>
            <a:rPr lang="de-DE" sz="2800" kern="1200" dirty="0">
              <a:latin typeface="Calibri" panose="020F0502020204030204" pitchFamily="34" charset="0"/>
              <a:cs typeface="Calibri" panose="020F0502020204030204" pitchFamily="34" charset="0"/>
            </a:rPr>
            <a:t>Migration in Städte</a:t>
          </a:r>
        </a:p>
        <a:p>
          <a:pPr marL="285750" lvl="1" indent="-285750" algn="l" defTabSz="1244600">
            <a:lnSpc>
              <a:spcPct val="90000"/>
            </a:lnSpc>
            <a:spcBef>
              <a:spcPct val="0"/>
            </a:spcBef>
            <a:spcAft>
              <a:spcPts val="1200"/>
            </a:spcAft>
            <a:buFont typeface="Arial" panose="020B0604020202020204" pitchFamily="34" charset="0"/>
            <a:buChar char="•"/>
          </a:pPr>
          <a:r>
            <a:rPr lang="de-DE" sz="2800" kern="1200" dirty="0">
              <a:latin typeface="Calibri" panose="020F0502020204030204" pitchFamily="34" charset="0"/>
              <a:cs typeface="Calibri" panose="020F0502020204030204" pitchFamily="34" charset="0"/>
            </a:rPr>
            <a:t>neue Branche</a:t>
          </a:r>
        </a:p>
      </dsp:txBody>
      <dsp:txXfrm>
        <a:off x="4233673" y="1499065"/>
        <a:ext cx="3728038" cy="318145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A391A544-A29A-4984-9168-98DFC5F48010}"/>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cs typeface="+mn-cs"/>
              </a:defRPr>
            </a:lvl1pPr>
          </a:lstStyle>
          <a:p>
            <a:pPr>
              <a:defRPr/>
            </a:pPr>
            <a:r>
              <a:rPr lang="de-DE"/>
              <a:t>Arbeitsbedingungen in der globalen Bekleidungsindustrie</a:t>
            </a:r>
          </a:p>
        </p:txBody>
      </p:sp>
      <p:sp>
        <p:nvSpPr>
          <p:cNvPr id="65539" name="Rectangle 3">
            <a:extLst>
              <a:ext uri="{FF2B5EF4-FFF2-40B4-BE49-F238E27FC236}">
                <a16:creationId xmlns:a16="http://schemas.microsoft.com/office/drawing/2014/main" id="{A5192F4A-46CD-4B1F-825C-D17B18A2B5ED}"/>
              </a:ext>
            </a:extLst>
          </p:cNvPr>
          <p:cNvSpPr>
            <a:spLocks noGrp="1" noChangeArrowheads="1"/>
          </p:cNvSpPr>
          <p:nvPr>
            <p:ph type="dt" sz="quarter"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cs typeface="+mn-cs"/>
              </a:defRPr>
            </a:lvl1pPr>
          </a:lstStyle>
          <a:p>
            <a:pPr>
              <a:defRPr/>
            </a:pPr>
            <a:endParaRPr lang="de-DE"/>
          </a:p>
        </p:txBody>
      </p:sp>
      <p:sp>
        <p:nvSpPr>
          <p:cNvPr id="65540" name="Rectangle 4">
            <a:extLst>
              <a:ext uri="{FF2B5EF4-FFF2-40B4-BE49-F238E27FC236}">
                <a16:creationId xmlns:a16="http://schemas.microsoft.com/office/drawing/2014/main" id="{BFF6E16C-1C0E-4D9D-938B-4CB30170268E}"/>
              </a:ext>
            </a:extLst>
          </p:cNvPr>
          <p:cNvSpPr>
            <a:spLocks noGrp="1" noChangeArrowheads="1"/>
          </p:cNvSpPr>
          <p:nvPr>
            <p:ph type="ftr" sz="quarter" idx="2"/>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cs typeface="+mn-cs"/>
              </a:defRPr>
            </a:lvl1pPr>
          </a:lstStyle>
          <a:p>
            <a:pPr>
              <a:defRPr/>
            </a:pPr>
            <a:endParaRPr lang="de-DE"/>
          </a:p>
        </p:txBody>
      </p:sp>
      <p:sp>
        <p:nvSpPr>
          <p:cNvPr id="65541" name="Rectangle 5">
            <a:extLst>
              <a:ext uri="{FF2B5EF4-FFF2-40B4-BE49-F238E27FC236}">
                <a16:creationId xmlns:a16="http://schemas.microsoft.com/office/drawing/2014/main" id="{5110AACB-320B-4650-A9A5-2906E62ED1B1}"/>
              </a:ext>
            </a:extLst>
          </p:cNvPr>
          <p:cNvSpPr>
            <a:spLocks noGrp="1" noChangeArrowheads="1"/>
          </p:cNvSpPr>
          <p:nvPr>
            <p:ph type="sldNum" sz="quarter" idx="3"/>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1B6A7D6-E524-4298-9F67-A19500893F3D}"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267B8CE8-D3DB-41BC-8FA3-A01082329AFF}"/>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cs typeface="+mn-cs"/>
              </a:defRPr>
            </a:lvl1pPr>
          </a:lstStyle>
          <a:p>
            <a:pPr>
              <a:defRPr/>
            </a:pPr>
            <a:r>
              <a:rPr lang="de-DE"/>
              <a:t>Arbeitsbedingungen in der globalen Bekleidungsindustrie</a:t>
            </a:r>
          </a:p>
        </p:txBody>
      </p:sp>
      <p:sp>
        <p:nvSpPr>
          <p:cNvPr id="43011" name="Rectangle 3">
            <a:extLst>
              <a:ext uri="{FF2B5EF4-FFF2-40B4-BE49-F238E27FC236}">
                <a16:creationId xmlns:a16="http://schemas.microsoft.com/office/drawing/2014/main" id="{4AA055FD-4D40-453C-B1D4-B7F11911A191}"/>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cs typeface="+mn-cs"/>
              </a:defRPr>
            </a:lvl1pPr>
          </a:lstStyle>
          <a:p>
            <a:pPr>
              <a:defRPr/>
            </a:pPr>
            <a:endParaRPr lang="de-DE"/>
          </a:p>
        </p:txBody>
      </p:sp>
      <p:sp>
        <p:nvSpPr>
          <p:cNvPr id="17412" name="Rectangle 4">
            <a:extLst>
              <a:ext uri="{FF2B5EF4-FFF2-40B4-BE49-F238E27FC236}">
                <a16:creationId xmlns:a16="http://schemas.microsoft.com/office/drawing/2014/main" id="{F3DCDFEB-EAEE-4ABB-B1F5-821F7F479D88}"/>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3" name="Rectangle 5">
            <a:extLst>
              <a:ext uri="{FF2B5EF4-FFF2-40B4-BE49-F238E27FC236}">
                <a16:creationId xmlns:a16="http://schemas.microsoft.com/office/drawing/2014/main" id="{951DCFC5-B049-4BD1-A68A-DB4C8EFCB41D}"/>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de-DE" altLang="de-DE" noProof="0"/>
              <a:t>Klicken Sie, um die Formate des Vorlagentextes zu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43014" name="Rectangle 6">
            <a:extLst>
              <a:ext uri="{FF2B5EF4-FFF2-40B4-BE49-F238E27FC236}">
                <a16:creationId xmlns:a16="http://schemas.microsoft.com/office/drawing/2014/main" id="{10160D85-A467-4556-A9DD-144B07BE8C18}"/>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cs typeface="+mn-cs"/>
              </a:defRPr>
            </a:lvl1pPr>
          </a:lstStyle>
          <a:p>
            <a:pPr>
              <a:defRPr/>
            </a:pPr>
            <a:endParaRPr lang="de-DE"/>
          </a:p>
        </p:txBody>
      </p:sp>
      <p:sp>
        <p:nvSpPr>
          <p:cNvPr id="43015" name="Rectangle 7">
            <a:extLst>
              <a:ext uri="{FF2B5EF4-FFF2-40B4-BE49-F238E27FC236}">
                <a16:creationId xmlns:a16="http://schemas.microsoft.com/office/drawing/2014/main" id="{1E273340-BC53-413F-8CB4-732C28628270}"/>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C32F4F3-F720-4CBC-8A85-507B3141C03B}"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kumimoji="1" sz="1200" kern="1200">
        <a:solidFill>
          <a:schemeClr val="tx1"/>
        </a:solidFill>
        <a:latin typeface="Arial" charset="0"/>
        <a:ea typeface="MS PGothic" pitchFamily="34" charset="-128"/>
        <a:cs typeface="MS PGothic" charset="0"/>
      </a:defRPr>
    </a:lvl1pPr>
    <a:lvl2pPr marL="457200" algn="l" rtl="0" eaLnBrk="0" fontAlgn="base" hangingPunct="0">
      <a:spcBef>
        <a:spcPct val="30000"/>
      </a:spcBef>
      <a:spcAft>
        <a:spcPct val="0"/>
      </a:spcAft>
      <a:defRPr kumimoji="1" sz="1200" kern="1200">
        <a:solidFill>
          <a:schemeClr val="tx1"/>
        </a:solidFill>
        <a:latin typeface="Arial" charset="0"/>
        <a:ea typeface="MS PGothic" pitchFamily="34" charset="-128"/>
        <a:cs typeface="MS PGothic" charset="0"/>
      </a:defRPr>
    </a:lvl2pPr>
    <a:lvl3pPr marL="914400" algn="l" rtl="0" eaLnBrk="0" fontAlgn="base" hangingPunct="0">
      <a:spcBef>
        <a:spcPct val="30000"/>
      </a:spcBef>
      <a:spcAft>
        <a:spcPct val="0"/>
      </a:spcAft>
      <a:defRPr kumimoji="1" sz="1200" kern="1200">
        <a:solidFill>
          <a:schemeClr val="tx1"/>
        </a:solidFill>
        <a:latin typeface="Arial" charset="0"/>
        <a:ea typeface="MS PGothic" pitchFamily="34" charset="-128"/>
        <a:cs typeface="MS PGothic" charset="0"/>
      </a:defRPr>
    </a:lvl3pPr>
    <a:lvl4pPr marL="1371600" algn="l" rtl="0" eaLnBrk="0" fontAlgn="base" hangingPunct="0">
      <a:spcBef>
        <a:spcPct val="30000"/>
      </a:spcBef>
      <a:spcAft>
        <a:spcPct val="0"/>
      </a:spcAft>
      <a:defRPr kumimoji="1" sz="1200" kern="1200">
        <a:solidFill>
          <a:schemeClr val="tx1"/>
        </a:solidFill>
        <a:latin typeface="Arial" charset="0"/>
        <a:ea typeface="MS PGothic" pitchFamily="34" charset="-128"/>
        <a:cs typeface="MS PGothic" charset="0"/>
      </a:defRPr>
    </a:lvl4pPr>
    <a:lvl5pPr marL="1828800" algn="l" rtl="0" eaLnBrk="0" fontAlgn="base" hangingPunct="0">
      <a:spcBef>
        <a:spcPct val="30000"/>
      </a:spcBef>
      <a:spcAft>
        <a:spcPct val="0"/>
      </a:spcAft>
      <a:defRPr kumimoji="1" sz="1200" kern="1200">
        <a:solidFill>
          <a:schemeClr val="tx1"/>
        </a:solidFill>
        <a:latin typeface="Arial"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ermanfashion.net/wp-content/uploads/2019/08/Statistik-Modeindustrie-2018.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6">
            <a:extLst>
              <a:ext uri="{FF2B5EF4-FFF2-40B4-BE49-F238E27FC236}">
                <a16:creationId xmlns:a16="http://schemas.microsoft.com/office/drawing/2014/main" id="{961B5C62-DEF1-4E58-8EB7-9ED410A2187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49263" algn="l"/>
                <a:tab pos="898525" algn="l"/>
                <a:tab pos="1347788" algn="l"/>
                <a:tab pos="1797050" algn="l"/>
                <a:tab pos="2246313" algn="l"/>
                <a:tab pos="2695575" algn="l"/>
                <a:tab pos="3144838"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 pos="3144838"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 pos="3144838"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 pos="3144838"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 pos="3144838"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 pos="3144838"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 pos="3144838"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 pos="3144838"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 pos="3144838" algn="l"/>
              </a:tabLst>
              <a:defRPr sz="2400">
                <a:solidFill>
                  <a:schemeClr val="tx1"/>
                </a:solidFill>
                <a:latin typeface="Times New Roman" panose="02020603050405020304" pitchFamily="18" charset="0"/>
                <a:ea typeface="MS PGothic" panose="020B0600070205080204" pitchFamily="34" charset="-128"/>
              </a:defRPr>
            </a:lvl9pPr>
          </a:lstStyle>
          <a:p>
            <a:fld id="{0689F8EA-A3D7-40A3-B9EB-78689CB4D645}" type="slidenum">
              <a:rPr lang="de-DE" altLang="de-DE" sz="1200" smtClean="0">
                <a:solidFill>
                  <a:srgbClr val="000000"/>
                </a:solidFill>
              </a:rPr>
              <a:pPr/>
              <a:t>1</a:t>
            </a:fld>
            <a:endParaRPr lang="de-DE" altLang="de-DE" sz="1200">
              <a:solidFill>
                <a:srgbClr val="000000"/>
              </a:solidFill>
            </a:endParaRPr>
          </a:p>
        </p:txBody>
      </p:sp>
      <p:sp>
        <p:nvSpPr>
          <p:cNvPr id="20483" name="Rectangle 1">
            <a:extLst>
              <a:ext uri="{FF2B5EF4-FFF2-40B4-BE49-F238E27FC236}">
                <a16:creationId xmlns:a16="http://schemas.microsoft.com/office/drawing/2014/main" id="{CF98C050-FD5D-4AE1-B820-286F40BB3627}"/>
              </a:ext>
            </a:extLst>
          </p:cNvPr>
          <p:cNvSpPr>
            <a:spLocks noGrp="1" noRot="1" noChangeAspect="1" noChangeArrowheads="1" noTextEdit="1"/>
          </p:cNvSpPr>
          <p:nvPr>
            <p:ph type="sldImg"/>
          </p:nvPr>
        </p:nvSpPr>
        <p:spPr>
          <a:xfrm>
            <a:off x="1106488" y="812800"/>
            <a:ext cx="5345112" cy="400843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a:extLst>
              <a:ext uri="{FF2B5EF4-FFF2-40B4-BE49-F238E27FC236}">
                <a16:creationId xmlns:a16="http://schemas.microsoft.com/office/drawing/2014/main" id="{342AAF6B-4BF0-4BFB-8813-15DC02653DA8}"/>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spcBef>
                <a:spcPct val="0"/>
              </a:spcBef>
            </a:pPr>
            <a:r>
              <a:rPr lang="de-DE" altLang="de-DE" b="1">
                <a:latin typeface="Arial" panose="020B0604020202020204" pitchFamily="34" charset="0"/>
              </a:rPr>
              <a:t>Anmerkungen zu den Folien stehen in den Notizfeldern</a:t>
            </a:r>
          </a:p>
          <a:p>
            <a:pPr eaLnBrk="1" hangingPunct="1">
              <a:spcBef>
                <a:spcPct val="0"/>
              </a:spcBef>
            </a:pPr>
            <a:r>
              <a:rPr lang="de-DE" altLang="de-DE" b="1">
                <a:latin typeface="Arial" panose="020B0604020202020204" pitchFamily="34" charset="0"/>
              </a:rPr>
              <a:t>kursive Anmerkungen sind zur Info für die Seminarleitung</a:t>
            </a:r>
          </a:p>
          <a:p>
            <a:pPr eaLnBrk="1" hangingPunct="1">
              <a:spcBef>
                <a:spcPct val="0"/>
              </a:spcBef>
            </a:pPr>
            <a:r>
              <a:rPr lang="de-DE" altLang="de-DE" b="1">
                <a:latin typeface="Arial" panose="020B0604020202020204" pitchFamily="34" charset="0"/>
              </a:rPr>
              <a:t>oder bei Nachfrage der bzw. mögliche Fragen an die Teilnehmenden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EBC25DE8-4F93-442D-9F1D-73A34189487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B6308537-9ACC-4DBC-88B8-6A8045D08D8D}" type="slidenum">
              <a:rPr lang="de-DE" altLang="de-DE" sz="1200" smtClean="0">
                <a:solidFill>
                  <a:srgbClr val="000000"/>
                </a:solidFill>
              </a:rPr>
              <a:pPr/>
              <a:t>10</a:t>
            </a:fld>
            <a:endParaRPr lang="de-DE" altLang="de-DE" sz="1200">
              <a:solidFill>
                <a:srgbClr val="000000"/>
              </a:solidFill>
            </a:endParaRPr>
          </a:p>
        </p:txBody>
      </p:sp>
      <p:sp>
        <p:nvSpPr>
          <p:cNvPr id="38915" name="Rectangle 1">
            <a:extLst>
              <a:ext uri="{FF2B5EF4-FFF2-40B4-BE49-F238E27FC236}">
                <a16:creationId xmlns:a16="http://schemas.microsoft.com/office/drawing/2014/main" id="{9B240067-D287-49EE-A629-15D598581223}"/>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Text Box 2">
            <a:extLst>
              <a:ext uri="{FF2B5EF4-FFF2-40B4-BE49-F238E27FC236}">
                <a16:creationId xmlns:a16="http://schemas.microsoft.com/office/drawing/2014/main" id="{1911B287-74AF-499B-9D93-B41F3C469093}"/>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
        <p:nvSpPr>
          <p:cNvPr id="38917" name="Text Box 3">
            <a:extLst>
              <a:ext uri="{FF2B5EF4-FFF2-40B4-BE49-F238E27FC236}">
                <a16:creationId xmlns:a16="http://schemas.microsoft.com/office/drawing/2014/main" id="{71F4C289-198C-4652-A0F7-F2FF0C37807F}"/>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algn="r" eaLnBrk="1" hangingPunct="1">
              <a:buSzPct val="100000"/>
            </a:pPr>
            <a:fld id="{A79E5589-820F-4AFF-948D-F674723E3A0F}" type="slidenum">
              <a:rPr lang="de-DE" altLang="de-DE" sz="1200">
                <a:solidFill>
                  <a:srgbClr val="003366"/>
                </a:solidFill>
              </a:rPr>
              <a:pPr algn="r" eaLnBrk="1" hangingPunct="1">
                <a:buSzPct val="100000"/>
              </a:pPr>
              <a:t>10</a:t>
            </a:fld>
            <a:endParaRPr lang="de-DE" altLang="de-DE" sz="1200">
              <a:solidFill>
                <a:srgbClr val="003366"/>
              </a:solidFill>
            </a:endParaRPr>
          </a:p>
        </p:txBody>
      </p:sp>
      <p:sp>
        <p:nvSpPr>
          <p:cNvPr id="38918" name="Notizenplatzhalter 1">
            <a:extLst>
              <a:ext uri="{FF2B5EF4-FFF2-40B4-BE49-F238E27FC236}">
                <a16:creationId xmlns:a16="http://schemas.microsoft.com/office/drawing/2014/main" id="{DFFCCBBA-64F5-4420-B570-BB3B0539827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i="1">
                <a:latin typeface="Arial" panose="020B0604020202020204" pitchFamily="34" charset="0"/>
              </a:rPr>
              <a:t>Quelle: https://asia.floorwage.org/living-wage-versus-minimum-wage, Zugriff 11.09.2019</a:t>
            </a:r>
          </a:p>
          <a:p>
            <a:r>
              <a:rPr lang="de-DE" altLang="de-DE" i="1">
                <a:latin typeface="Arial" panose="020B0604020202020204" pitchFamily="34" charset="0"/>
              </a:rPr>
              <a:t>Zahlen leider von 2013, es gibt keine neueren Zahlen, jedoch liegt Mindestlohn und Asia Floor Wage immer noch weit auseinander.</a:t>
            </a:r>
          </a:p>
          <a:p>
            <a:endParaRPr lang="de-DE" altLang="de-DE" b="1">
              <a:latin typeface="Arial" panose="020B0604020202020204" pitchFamily="34" charset="0"/>
            </a:endParaRPr>
          </a:p>
          <a:p>
            <a:r>
              <a:rPr lang="de-DE" altLang="de-DE">
                <a:latin typeface="Arial" panose="020B0604020202020204" pitchFamily="34" charset="0"/>
              </a:rPr>
              <a:t>Realität in Asien:</a:t>
            </a:r>
          </a:p>
          <a:p>
            <a:r>
              <a:rPr lang="de-DE" altLang="de-DE">
                <a:latin typeface="Arial" panose="020B0604020202020204" pitchFamily="34" charset="0"/>
              </a:rPr>
              <a:t>Löhne liegen unter AFW Berechnung; hier Vergleich Mindestlohn und AFW; aber ACHTUNG:</a:t>
            </a:r>
          </a:p>
          <a:p>
            <a:r>
              <a:rPr lang="de-DE" altLang="de-DE">
                <a:latin typeface="Arial" panose="020B0604020202020204" pitchFamily="34" charset="0"/>
              </a:rPr>
              <a:t>nicht immer ist der reale Lohn auch der Mindestlohn; Mindestlohn deckt nur Teil des Grundbedarfes ab,</a:t>
            </a:r>
            <a:br>
              <a:rPr lang="de-DE" altLang="de-DE" b="1">
                <a:latin typeface="Arial" panose="020B0604020202020204" pitchFamily="34" charset="0"/>
              </a:rPr>
            </a:br>
            <a:r>
              <a:rPr lang="de-DE" altLang="de-DE">
                <a:latin typeface="Arial" panose="020B0604020202020204" pitchFamily="34" charset="0"/>
              </a:rPr>
              <a:t>meist kann nicht mal </a:t>
            </a:r>
            <a:r>
              <a:rPr lang="de-DE" altLang="de-DE" b="1">
                <a:latin typeface="Arial" panose="020B0604020202020204" pitchFamily="34" charset="0"/>
              </a:rPr>
              <a:t>eine</a:t>
            </a:r>
            <a:r>
              <a:rPr lang="de-DE" altLang="de-DE">
                <a:latin typeface="Arial" panose="020B0604020202020204" pitchFamily="34" charset="0"/>
              </a:rPr>
              <a:t> Person würdig davon leben – dabei in Produktionsländern struktureller Mangel</a:t>
            </a:r>
          </a:p>
          <a:p>
            <a:r>
              <a:rPr lang="de-DE" altLang="de-DE">
                <a:latin typeface="Arial" panose="020B0604020202020204" pitchFamily="34" charset="0"/>
              </a:rPr>
              <a:t>an bezahlter Arbeit (als Familieneinkommen existenziell)</a:t>
            </a:r>
          </a:p>
          <a:p>
            <a:endParaRPr lang="de-DE" altLang="de-DE" b="1">
              <a:latin typeface="Arial" panose="020B0604020202020204" pitchFamily="34" charset="0"/>
            </a:endParaRPr>
          </a:p>
          <a:p>
            <a:r>
              <a:rPr lang="de-DE" altLang="de-DE">
                <a:latin typeface="Arial" panose="020B0604020202020204" pitchFamily="34" charset="0"/>
              </a:rPr>
              <a:t>Überleitung: Wie sieht es in Europa aus?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a:extLst>
              <a:ext uri="{FF2B5EF4-FFF2-40B4-BE49-F238E27FC236}">
                <a16:creationId xmlns:a16="http://schemas.microsoft.com/office/drawing/2014/main" id="{1D00F277-B0B8-48B2-82DF-F44DC6F14A96}"/>
              </a:ext>
            </a:extLst>
          </p:cNvPr>
          <p:cNvSpPr txBox="1"/>
          <p:nvPr/>
        </p:nvSpPr>
        <p:spPr>
          <a:xfrm>
            <a:off x="4022725" y="9723438"/>
            <a:ext cx="3076575" cy="511175"/>
          </a:xfrm>
          <a:prstGeom prst="rect">
            <a:avLst/>
          </a:prstGeom>
          <a:noFill/>
          <a:ln>
            <a:noFill/>
          </a:ln>
        </p:spPr>
        <p:txBody>
          <a:bodyPr lIns="99000" tIns="49680" rIns="99000" bIns="49680" anchor="b"/>
          <a:lstStyle/>
          <a:p>
            <a:pPr algn="r">
              <a:defRPr/>
            </a:pPr>
            <a:fld id="{EF8192EB-B353-4DD2-A276-45A37EAC3A66}" type="slidenum">
              <a:rPr lang="de-DE" sz="1300" spc="-1">
                <a:solidFill>
                  <a:srgbClr val="000000"/>
                </a:solidFill>
                <a:uFill>
                  <a:solidFill>
                    <a:srgbClr val="FFFFFF"/>
                  </a:solidFill>
                </a:uFill>
                <a:latin typeface="Times New Roman"/>
                <a:ea typeface="MS PGothic"/>
              </a:rPr>
              <a:pPr algn="r">
                <a:defRPr/>
              </a:pPr>
              <a:t>11</a:t>
            </a:fld>
            <a:endParaRPr lang="de-DE" sz="1400" spc="-1">
              <a:solidFill>
                <a:srgbClr val="000000"/>
              </a:solidFill>
              <a:uFill>
                <a:solidFill>
                  <a:srgbClr val="FFFFFF"/>
                </a:solidFill>
              </a:uFill>
              <a:latin typeface="Times New Roman"/>
            </a:endParaRPr>
          </a:p>
        </p:txBody>
      </p:sp>
      <p:sp>
        <p:nvSpPr>
          <p:cNvPr id="40963" name="PlaceHolder 2">
            <a:extLst>
              <a:ext uri="{FF2B5EF4-FFF2-40B4-BE49-F238E27FC236}">
                <a16:creationId xmlns:a16="http://schemas.microsoft.com/office/drawing/2014/main" id="{F9A7312E-9717-49F1-807D-01A622850199}"/>
              </a:ext>
            </a:extLst>
          </p:cNvPr>
          <p:cNvSpPr>
            <a:spLocks noGrp="1" noChangeArrowheads="1"/>
          </p:cNvSpPr>
          <p:nvPr>
            <p:ph type="body"/>
          </p:nvPr>
        </p:nvSpPr>
        <p:spPr>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0" tIns="49680" rIns="99000" bIns="49680"/>
          <a:lstStyle/>
          <a:p>
            <a:endParaRPr lang="de-DE" altLang="de-DE" sz="440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1CF9C453-4D98-452E-9D9D-DA8802B2DAE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E37238D5-705C-4F17-97D0-615C5F55715E}" type="slidenum">
              <a:rPr lang="de-DE" altLang="de-DE" sz="1200" smtClean="0">
                <a:solidFill>
                  <a:srgbClr val="000000"/>
                </a:solidFill>
              </a:rPr>
              <a:pPr/>
              <a:t>12</a:t>
            </a:fld>
            <a:endParaRPr lang="de-DE" altLang="de-DE" sz="1200">
              <a:solidFill>
                <a:srgbClr val="000000"/>
              </a:solidFill>
            </a:endParaRPr>
          </a:p>
        </p:txBody>
      </p:sp>
      <p:sp>
        <p:nvSpPr>
          <p:cNvPr id="43011" name="Rectangle 1">
            <a:extLst>
              <a:ext uri="{FF2B5EF4-FFF2-40B4-BE49-F238E27FC236}">
                <a16:creationId xmlns:a16="http://schemas.microsoft.com/office/drawing/2014/main" id="{4902FE6A-7587-4F7E-A559-607BCD96E691}"/>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Text Box 2">
            <a:extLst>
              <a:ext uri="{FF2B5EF4-FFF2-40B4-BE49-F238E27FC236}">
                <a16:creationId xmlns:a16="http://schemas.microsoft.com/office/drawing/2014/main" id="{139B89A7-555F-417F-AB2B-632BE258EBC2}"/>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
        <p:nvSpPr>
          <p:cNvPr id="43013" name="Text Box 3">
            <a:extLst>
              <a:ext uri="{FF2B5EF4-FFF2-40B4-BE49-F238E27FC236}">
                <a16:creationId xmlns:a16="http://schemas.microsoft.com/office/drawing/2014/main" id="{9AD8C381-59F7-439C-BE36-0525E4949804}"/>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algn="r" eaLnBrk="1" hangingPunct="1">
              <a:buSzPct val="100000"/>
            </a:pPr>
            <a:fld id="{F47EC89C-8EF6-483B-84C7-EAF41117CADE}" type="slidenum">
              <a:rPr lang="de-DE" altLang="de-DE" sz="1200">
                <a:solidFill>
                  <a:srgbClr val="003366"/>
                </a:solidFill>
              </a:rPr>
              <a:pPr algn="r" eaLnBrk="1" hangingPunct="1">
                <a:buSzPct val="100000"/>
              </a:pPr>
              <a:t>12</a:t>
            </a:fld>
            <a:endParaRPr lang="de-DE" altLang="de-DE" sz="1200">
              <a:solidFill>
                <a:srgbClr val="003366"/>
              </a:solidFill>
            </a:endParaRPr>
          </a:p>
        </p:txBody>
      </p:sp>
      <p:sp>
        <p:nvSpPr>
          <p:cNvPr id="2" name="Notizenplatzhalter 1">
            <a:extLst>
              <a:ext uri="{FF2B5EF4-FFF2-40B4-BE49-F238E27FC236}">
                <a16:creationId xmlns:a16="http://schemas.microsoft.com/office/drawing/2014/main" id="{5DEB95A2-7E18-48C9-B849-3E8977D85E2F}"/>
              </a:ext>
            </a:extLst>
          </p:cNvPr>
          <p:cNvSpPr>
            <a:spLocks noGrp="1"/>
          </p:cNvSpPr>
          <p:nvPr>
            <p:ph type="body" idx="1"/>
          </p:nvPr>
        </p:nvSpPr>
        <p:spPr/>
        <p:txBody>
          <a:bodyPr/>
          <a:lstStyle/>
          <a:p>
            <a:pPr>
              <a:defRPr/>
            </a:pPr>
            <a:r>
              <a:rPr lang="de-DE" dirty="0"/>
              <a:t>Studie und weiteres Material: </a:t>
            </a:r>
            <a:r>
              <a:rPr lang="de-DE" i="1" dirty="0"/>
              <a:t>https://saubere-kleidung.de/lohn-zum-leben/, Zugriff 26.08.2019</a:t>
            </a:r>
          </a:p>
          <a:p>
            <a:pPr marL="180975" indent="-180975">
              <a:lnSpc>
                <a:spcPct val="80000"/>
              </a:lnSpc>
              <a:defRPr/>
            </a:pPr>
            <a:r>
              <a:rPr lang="de-DE" altLang="de-DE" dirty="0">
                <a:latin typeface="Arial" panose="020B0604020202020204" pitchFamily="34" charset="0"/>
              </a:rPr>
              <a:t>Wenn wir nun die Löhne in Mittel- und Osteuropa und der Türkei anschauen:</a:t>
            </a:r>
          </a:p>
          <a:p>
            <a:pPr marL="180975" indent="-180975">
              <a:lnSpc>
                <a:spcPct val="80000"/>
              </a:lnSpc>
              <a:buFontTx/>
              <a:buChar char="•"/>
              <a:defRPr/>
            </a:pPr>
            <a:r>
              <a:rPr lang="de-DE" altLang="de-DE" dirty="0">
                <a:latin typeface="Arial" panose="020B0604020202020204" pitchFamily="34" charset="0"/>
              </a:rPr>
              <a:t>Grundlage: Studie „Im Stich gelassen“ (2014); Befragung von 319 Beschäftigten in 35 Fabriken in Bosnien-Herzegowina,</a:t>
            </a:r>
          </a:p>
          <a:p>
            <a:pPr>
              <a:lnSpc>
                <a:spcPct val="80000"/>
              </a:lnSpc>
              <a:defRPr/>
            </a:pPr>
            <a:r>
              <a:rPr lang="de-DE" altLang="de-DE" dirty="0">
                <a:latin typeface="Arial" panose="020B0604020202020204" pitchFamily="34" charset="0"/>
              </a:rPr>
              <a:t>Bulgarien, Georgien, Kroatien, Mazedonien, Moldawien, Rumänien, Slowakei, Türkei, Ukraine = orangene Länder</a:t>
            </a:r>
          </a:p>
          <a:p>
            <a:pPr marL="180975" indent="-180975">
              <a:lnSpc>
                <a:spcPct val="80000"/>
              </a:lnSpc>
              <a:buFont typeface="Arial" panose="020B0604020202020204" pitchFamily="34" charset="0"/>
              <a:buChar char="•"/>
              <a:defRPr/>
            </a:pPr>
            <a:r>
              <a:rPr lang="de-DE" altLang="de-DE" dirty="0">
                <a:latin typeface="Arial" panose="020B0604020202020204" pitchFamily="34" charset="0"/>
              </a:rPr>
              <a:t>Mittlerweile auch Albanien, Serbien, Ungarn, Tschechien und Polen</a:t>
            </a:r>
          </a:p>
          <a:p>
            <a:pPr marL="180975" indent="-180975">
              <a:lnSpc>
                <a:spcPct val="80000"/>
              </a:lnSpc>
              <a:buFont typeface="Arial" panose="020B0604020202020204" pitchFamily="34" charset="0"/>
              <a:buChar char="•"/>
              <a:defRPr/>
            </a:pPr>
            <a:r>
              <a:rPr lang="de-DE" altLang="de-DE" dirty="0">
                <a:latin typeface="Arial" panose="020B0604020202020204" pitchFamily="34" charset="0"/>
              </a:rPr>
              <a:t>Fokus der Studie: Löhne, dabei Referenz: Existenzlohn (für die Region existiert nichts wie die AFWA,</a:t>
            </a:r>
          </a:p>
          <a:p>
            <a:pPr>
              <a:lnSpc>
                <a:spcPct val="80000"/>
              </a:lnSpc>
              <a:buFont typeface="Arial" panose="020B0604020202020204" pitchFamily="34" charset="0"/>
              <a:buNone/>
              <a:defRPr/>
            </a:pPr>
            <a:r>
              <a:rPr lang="de-DE" altLang="de-DE" dirty="0">
                <a:latin typeface="Arial" panose="020B0604020202020204" pitchFamily="34" charset="0"/>
              </a:rPr>
              <a:t>aber ähnlich wie AFW definiert, s. nächste Folie</a:t>
            </a:r>
            <a:r>
              <a:rPr lang="de-DE" altLang="de-DE" i="1" dirty="0">
                <a:latin typeface="Arial" panose="020B0604020202020204" pitchFamily="34" charset="0"/>
              </a:rPr>
              <a:t>)</a:t>
            </a:r>
          </a:p>
          <a:p>
            <a:pPr marL="171450" indent="-171450">
              <a:lnSpc>
                <a:spcPct val="80000"/>
              </a:lnSpc>
              <a:buFont typeface="Arial" panose="020B0604020202020204" pitchFamily="34" charset="0"/>
              <a:buChar char="•"/>
              <a:defRPr/>
            </a:pPr>
            <a:r>
              <a:rPr lang="de-DE" altLang="de-DE" dirty="0">
                <a:latin typeface="Arial" panose="020B0604020202020204" pitchFamily="34" charset="0"/>
              </a:rPr>
              <a:t>2017 Veröffentlichung von Europas </a:t>
            </a:r>
            <a:r>
              <a:rPr lang="de-DE" altLang="de-DE" dirty="0" err="1">
                <a:latin typeface="Arial" panose="020B0604020202020204" pitchFamily="34" charset="0"/>
              </a:rPr>
              <a:t>Sweatshop</a:t>
            </a:r>
            <a:r>
              <a:rPr lang="de-DE" altLang="de-DE" dirty="0">
                <a:latin typeface="Arial" panose="020B0604020202020204" pitchFamily="34" charset="0"/>
              </a:rPr>
              <a:t>; „Erweiterung“ der Studie Im Stich gelassen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BD396295-DA9B-424B-859B-FF1166FB85A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EDB544A7-D6E4-49CB-9488-6FFE99A26B85}" type="slidenum">
              <a:rPr lang="de-DE" altLang="de-DE" sz="1200" smtClean="0">
                <a:solidFill>
                  <a:srgbClr val="000000"/>
                </a:solidFill>
              </a:rPr>
              <a:pPr/>
              <a:t>13</a:t>
            </a:fld>
            <a:endParaRPr lang="de-DE" altLang="de-DE" sz="1200">
              <a:solidFill>
                <a:srgbClr val="000000"/>
              </a:solidFill>
            </a:endParaRPr>
          </a:p>
        </p:txBody>
      </p:sp>
      <p:sp>
        <p:nvSpPr>
          <p:cNvPr id="45059" name="Rectangle 1">
            <a:extLst>
              <a:ext uri="{FF2B5EF4-FFF2-40B4-BE49-F238E27FC236}">
                <a16:creationId xmlns:a16="http://schemas.microsoft.com/office/drawing/2014/main" id="{02B2EE49-F13F-4457-BBDC-844EEC60A0C2}"/>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0" name="Text Box 2">
            <a:extLst>
              <a:ext uri="{FF2B5EF4-FFF2-40B4-BE49-F238E27FC236}">
                <a16:creationId xmlns:a16="http://schemas.microsoft.com/office/drawing/2014/main" id="{CA35561E-6E9B-42F3-9948-1519EAC16F0B}"/>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
        <p:nvSpPr>
          <p:cNvPr id="45061" name="Text Box 3">
            <a:extLst>
              <a:ext uri="{FF2B5EF4-FFF2-40B4-BE49-F238E27FC236}">
                <a16:creationId xmlns:a16="http://schemas.microsoft.com/office/drawing/2014/main" id="{377F3F42-984E-4D30-83A8-60C3E2509736}"/>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algn="r" eaLnBrk="1" hangingPunct="1">
              <a:buSzPct val="100000"/>
            </a:pPr>
            <a:fld id="{54D61040-385B-47A5-9269-ABD1B3494033}" type="slidenum">
              <a:rPr lang="de-DE" altLang="de-DE" sz="1200">
                <a:solidFill>
                  <a:srgbClr val="003366"/>
                </a:solidFill>
              </a:rPr>
              <a:pPr algn="r" eaLnBrk="1" hangingPunct="1">
                <a:buSzPct val="100000"/>
              </a:pPr>
              <a:t>13</a:t>
            </a:fld>
            <a:endParaRPr lang="de-DE" altLang="de-DE" sz="1200">
              <a:solidFill>
                <a:srgbClr val="003366"/>
              </a:solidFill>
            </a:endParaRPr>
          </a:p>
        </p:txBody>
      </p:sp>
      <p:sp>
        <p:nvSpPr>
          <p:cNvPr id="45062" name="Notizenplatzhalter 1">
            <a:extLst>
              <a:ext uri="{FF2B5EF4-FFF2-40B4-BE49-F238E27FC236}">
                <a16:creationId xmlns:a16="http://schemas.microsoft.com/office/drawing/2014/main" id="{EBACAD17-7D54-4D24-B6BF-40A14556F0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i="1">
                <a:latin typeface="Arial" panose="020B0604020202020204" pitchFamily="34" charset="0"/>
              </a:rPr>
              <a:t>Hierzu Hintergrundinfos: Im Stich gelassen, https://lohnzumleben.de/wp-content/uploads/2014/06/CCC-GE-Report-GER-DEF-LR-spreads.pdf,</a:t>
            </a:r>
          </a:p>
          <a:p>
            <a:r>
              <a:rPr lang="de-DE" altLang="de-DE" i="1">
                <a:latin typeface="Arial" panose="020B0604020202020204" pitchFamily="34" charset="0"/>
              </a:rPr>
              <a:t>Seite 24-26, Zugriff 26.08.2019</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7265B2BB-10E5-40F7-83BC-01B7955BDE7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0EE86C88-8DAE-44C9-B6B5-46C0FF103928}" type="slidenum">
              <a:rPr lang="de-DE" altLang="de-DE" sz="1200" smtClean="0">
                <a:solidFill>
                  <a:srgbClr val="000000"/>
                </a:solidFill>
              </a:rPr>
              <a:pPr/>
              <a:t>14</a:t>
            </a:fld>
            <a:endParaRPr lang="de-DE" altLang="de-DE" sz="1200">
              <a:solidFill>
                <a:srgbClr val="000000"/>
              </a:solidFill>
            </a:endParaRPr>
          </a:p>
        </p:txBody>
      </p:sp>
      <p:sp>
        <p:nvSpPr>
          <p:cNvPr id="47107" name="Rectangle 1">
            <a:extLst>
              <a:ext uri="{FF2B5EF4-FFF2-40B4-BE49-F238E27FC236}">
                <a16:creationId xmlns:a16="http://schemas.microsoft.com/office/drawing/2014/main" id="{0759C4CD-B676-48BE-95E7-15EE6A10C5C8}"/>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Text Box 2">
            <a:extLst>
              <a:ext uri="{FF2B5EF4-FFF2-40B4-BE49-F238E27FC236}">
                <a16:creationId xmlns:a16="http://schemas.microsoft.com/office/drawing/2014/main" id="{A12735B3-E947-42C2-944A-36FFF0E39CA0}"/>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
        <p:nvSpPr>
          <p:cNvPr id="47109" name="Text Box 3">
            <a:extLst>
              <a:ext uri="{FF2B5EF4-FFF2-40B4-BE49-F238E27FC236}">
                <a16:creationId xmlns:a16="http://schemas.microsoft.com/office/drawing/2014/main" id="{2C81635F-9383-442B-8FEC-671231ED847C}"/>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algn="r" eaLnBrk="1" hangingPunct="1">
              <a:buSzPct val="100000"/>
            </a:pPr>
            <a:fld id="{A6C6684D-6190-48D8-ABD6-22984689ABB6}" type="slidenum">
              <a:rPr lang="de-DE" altLang="de-DE" sz="1200">
                <a:solidFill>
                  <a:srgbClr val="003366"/>
                </a:solidFill>
              </a:rPr>
              <a:pPr algn="r" eaLnBrk="1" hangingPunct="1">
                <a:buSzPct val="100000"/>
              </a:pPr>
              <a:t>14</a:t>
            </a:fld>
            <a:endParaRPr lang="de-DE" altLang="de-DE" sz="1200">
              <a:solidFill>
                <a:srgbClr val="003366"/>
              </a:solidFill>
            </a:endParaRPr>
          </a:p>
        </p:txBody>
      </p:sp>
      <p:sp>
        <p:nvSpPr>
          <p:cNvPr id="31750" name="Notizenplatzhalter 1">
            <a:extLst>
              <a:ext uri="{FF2B5EF4-FFF2-40B4-BE49-F238E27FC236}">
                <a16:creationId xmlns:a16="http://schemas.microsoft.com/office/drawing/2014/main" id="{4F823CB7-0020-41FA-8D8A-FD2D519E714E}"/>
              </a:ext>
            </a:extLst>
          </p:cNvPr>
          <p:cNvSpPr>
            <a:spLocks noGrp="1" noChangeArrowheads="1"/>
          </p:cNvSpPr>
          <p:nvPr>
            <p:ph type="body" idx="1"/>
          </p:nvPr>
        </p:nvSpPr>
        <p:spPr/>
        <p:txBody>
          <a:bodyPr/>
          <a:lstStyle/>
          <a:p>
            <a:pPr>
              <a:defRPr/>
            </a:pPr>
            <a:r>
              <a:rPr lang="de-DE" altLang="de-DE" i="1" dirty="0">
                <a:latin typeface="Arial" panose="020B0604020202020204" pitchFamily="34" charset="0"/>
              </a:rPr>
              <a:t>Quelle: http://www.germanfashion.net/zahlen-fakten/modeindustrie/ bzw.</a:t>
            </a:r>
          </a:p>
          <a:p>
            <a:pPr>
              <a:defRPr/>
            </a:pPr>
            <a:r>
              <a:rPr lang="de-DE" i="1" u="sng" dirty="0">
                <a:hlinkClick r:id="rId3"/>
              </a:rPr>
              <a:t>https://www.germanfashion.net/wp-content/uploads/2019/08/Statistik-Modeindustrie-2018.pdf</a:t>
            </a:r>
            <a:r>
              <a:rPr lang="de-DE" i="1" u="sng" dirty="0"/>
              <a:t>,</a:t>
            </a:r>
            <a:endParaRPr lang="de-DE" altLang="de-DE" i="1" u="sng" dirty="0">
              <a:latin typeface="Arial" panose="020B0604020202020204" pitchFamily="34" charset="0"/>
            </a:endParaRPr>
          </a:p>
          <a:p>
            <a:pPr>
              <a:defRPr/>
            </a:pPr>
            <a:r>
              <a:rPr lang="de-DE" altLang="de-DE" i="1" dirty="0">
                <a:latin typeface="Arial" panose="020B0604020202020204" pitchFamily="34" charset="0"/>
              </a:rPr>
              <a:t>Zugriff 11.09.2019</a:t>
            </a:r>
          </a:p>
          <a:p>
            <a:pPr>
              <a:defRPr/>
            </a:pPr>
            <a:endParaRPr lang="de-DE" altLang="de-DE" dirty="0">
              <a:latin typeface="Arial" panose="020B0604020202020204" pitchFamily="34" charset="0"/>
            </a:endParaRPr>
          </a:p>
          <a:p>
            <a:pPr>
              <a:defRPr/>
            </a:pPr>
            <a:r>
              <a:rPr lang="de-DE" altLang="de-DE" dirty="0">
                <a:latin typeface="Arial" panose="020B0604020202020204" pitchFamily="34" charset="0"/>
              </a:rPr>
              <a:t>Warum Mittel- und Osteuropa von Interesse? </a:t>
            </a:r>
          </a:p>
          <a:p>
            <a:pPr marL="171450" indent="-171450">
              <a:buFont typeface="Arial" panose="020B0604020202020204" pitchFamily="34" charset="0"/>
              <a:buChar char="•"/>
              <a:defRPr/>
            </a:pPr>
            <a:r>
              <a:rPr lang="de-DE" altLang="de-DE" dirty="0">
                <a:latin typeface="Arial" panose="020B0604020202020204" pitchFamily="34" charset="0"/>
              </a:rPr>
              <a:t>Relevante Textilproduktionsregion für DE/Europa</a:t>
            </a:r>
          </a:p>
          <a:p>
            <a:pPr>
              <a:defRPr/>
            </a:pPr>
            <a:r>
              <a:rPr lang="de-DE" altLang="de-DE" dirty="0">
                <a:latin typeface="Arial" panose="020B0604020202020204" pitchFamily="34" charset="0"/>
              </a:rPr>
              <a:t>Welche Rolle spielen die Regionen für deutsche Modebranche?</a:t>
            </a:r>
          </a:p>
          <a:p>
            <a:pPr marL="171450" indent="-171450">
              <a:buFont typeface="Arial" panose="020B0604020202020204" pitchFamily="34" charset="0"/>
              <a:buChar char="•"/>
              <a:defRPr/>
            </a:pPr>
            <a:r>
              <a:rPr lang="de-DE" altLang="de-DE" dirty="0">
                <a:latin typeface="Arial" panose="020B0604020202020204" pitchFamily="34" charset="0"/>
              </a:rPr>
              <a:t>Türkei drittgrößtes (lange zweitgrößtes, aber mittlerweile von Bangladesch verdrängt) Importland</a:t>
            </a:r>
          </a:p>
          <a:p>
            <a:pPr marL="171450" indent="-171450">
              <a:buFont typeface="Arial" panose="020B0604020202020204" pitchFamily="34" charset="0"/>
              <a:buChar char="•"/>
              <a:defRPr/>
            </a:pPr>
            <a:r>
              <a:rPr lang="de-DE" altLang="de-DE" dirty="0">
                <a:latin typeface="Arial" panose="020B0604020202020204" pitchFamily="34" charset="0"/>
              </a:rPr>
              <a:t>Mittel- und Osteuropa (=MOE): 6 der 25 wichtigsten Importländer</a:t>
            </a:r>
          </a:p>
          <a:p>
            <a:pPr marL="171450" indent="-171450">
              <a:buFont typeface="Arial" panose="020B0604020202020204" pitchFamily="34" charset="0"/>
              <a:buChar char="•"/>
              <a:defRPr/>
            </a:pPr>
            <a:r>
              <a:rPr lang="de-DE" altLang="de-DE" dirty="0">
                <a:latin typeface="Arial" panose="020B0604020202020204" pitchFamily="34" charset="0"/>
              </a:rPr>
              <a:t>MOE zusammen ca. 2,3 Mrd. Import (fast die Hälfte des Imports aus Bangladesch)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BC401674-189E-49B0-AB76-3641206C567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814E6FB3-409C-402D-84D9-966B1B1D27B4}" type="slidenum">
              <a:rPr lang="de-DE" altLang="de-DE" sz="1200" smtClean="0">
                <a:solidFill>
                  <a:srgbClr val="000000"/>
                </a:solidFill>
              </a:rPr>
              <a:pPr/>
              <a:t>15</a:t>
            </a:fld>
            <a:endParaRPr lang="de-DE" altLang="de-DE" sz="1200">
              <a:solidFill>
                <a:srgbClr val="000000"/>
              </a:solidFill>
            </a:endParaRPr>
          </a:p>
        </p:txBody>
      </p:sp>
      <p:sp>
        <p:nvSpPr>
          <p:cNvPr id="49155" name="Rectangle 1">
            <a:extLst>
              <a:ext uri="{FF2B5EF4-FFF2-40B4-BE49-F238E27FC236}">
                <a16:creationId xmlns:a16="http://schemas.microsoft.com/office/drawing/2014/main" id="{6458BF5A-B145-452B-9714-3E059B4FE2FA}"/>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Text Box 2">
            <a:extLst>
              <a:ext uri="{FF2B5EF4-FFF2-40B4-BE49-F238E27FC236}">
                <a16:creationId xmlns:a16="http://schemas.microsoft.com/office/drawing/2014/main" id="{11362B5B-0798-4663-825F-E872B0805D70}"/>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
        <p:nvSpPr>
          <p:cNvPr id="49157" name="Text Box 3">
            <a:extLst>
              <a:ext uri="{FF2B5EF4-FFF2-40B4-BE49-F238E27FC236}">
                <a16:creationId xmlns:a16="http://schemas.microsoft.com/office/drawing/2014/main" id="{94423B3B-2622-4A3C-9BAC-25AB18FE0DFB}"/>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algn="r" eaLnBrk="1" hangingPunct="1">
              <a:buSzPct val="100000"/>
            </a:pPr>
            <a:fld id="{7169D3E1-9D96-482A-BB5A-EBCC294E75D4}" type="slidenum">
              <a:rPr lang="de-DE" altLang="de-DE" sz="1200">
                <a:solidFill>
                  <a:srgbClr val="003366"/>
                </a:solidFill>
              </a:rPr>
              <a:pPr algn="r" eaLnBrk="1" hangingPunct="1">
                <a:buSzPct val="100000"/>
              </a:pPr>
              <a:t>15</a:t>
            </a:fld>
            <a:endParaRPr lang="de-DE" altLang="de-DE" sz="1200">
              <a:solidFill>
                <a:srgbClr val="003366"/>
              </a:solidFill>
            </a:endParaRPr>
          </a:p>
        </p:txBody>
      </p:sp>
      <p:sp>
        <p:nvSpPr>
          <p:cNvPr id="31750" name="Notizenplatzhalter 1">
            <a:extLst>
              <a:ext uri="{FF2B5EF4-FFF2-40B4-BE49-F238E27FC236}">
                <a16:creationId xmlns:a16="http://schemas.microsoft.com/office/drawing/2014/main" id="{EAEC4DB9-2725-498F-BFB1-9E6935D429F0}"/>
              </a:ext>
            </a:extLst>
          </p:cNvPr>
          <p:cNvSpPr>
            <a:spLocks noGrp="1" noChangeArrowheads="1"/>
          </p:cNvSpPr>
          <p:nvPr>
            <p:ph type="body" idx="1"/>
          </p:nvPr>
        </p:nvSpPr>
        <p:spPr/>
        <p:txBody>
          <a:bodyPr/>
          <a:lstStyle/>
          <a:p>
            <a:pPr>
              <a:defRPr/>
            </a:pPr>
            <a:r>
              <a:rPr lang="de-DE" dirty="0"/>
              <a:t>Bei der passiven Lohnveredelung taucht in der Exportstatistik des „veredelnden“ Landes und in der Importstatistik des</a:t>
            </a:r>
          </a:p>
          <a:p>
            <a:pPr>
              <a:defRPr/>
            </a:pPr>
            <a:r>
              <a:rPr lang="de-DE" dirty="0"/>
              <a:t>reimportierenden Landes nur der Wert der Wertsteigerung durch die  „hinzugefügte“ Arbeit auf,</a:t>
            </a:r>
          </a:p>
          <a:p>
            <a:pPr>
              <a:defRPr/>
            </a:pPr>
            <a:r>
              <a:rPr lang="de-DE" dirty="0"/>
              <a:t>also keine Materialkosten etc.</a:t>
            </a:r>
          </a:p>
          <a:p>
            <a:pPr>
              <a:defRPr/>
            </a:pPr>
            <a:endParaRPr lang="de-DE" altLang="de-DE" dirty="0">
              <a:latin typeface="Arial" panose="020B0604020202020204" pitchFamily="34" charset="0"/>
            </a:endParaRPr>
          </a:p>
          <a:p>
            <a:pPr>
              <a:defRPr/>
            </a:pPr>
            <a:r>
              <a:rPr lang="de-DE" altLang="de-DE" dirty="0">
                <a:latin typeface="Arial" panose="020B0604020202020204" pitchFamily="34" charset="0"/>
              </a:rPr>
              <a:t>Auch „Lohn“-System genannt</a:t>
            </a:r>
          </a:p>
          <a:p>
            <a:pPr>
              <a:defRPr/>
            </a:pPr>
            <a:endParaRPr lang="de-DE" altLang="de-DE" dirty="0">
              <a:latin typeface="Arial" panose="020B0604020202020204" pitchFamily="34" charset="0"/>
            </a:endParaRPr>
          </a:p>
          <a:p>
            <a:pPr>
              <a:defRPr/>
            </a:pPr>
            <a:r>
              <a:rPr lang="de-DE" altLang="de-DE" dirty="0">
                <a:latin typeface="Arial" panose="020B0604020202020204" pitchFamily="34" charset="0"/>
              </a:rPr>
              <a:t>Art der Geschäftsbeziehung zwischen Unternehmen in DE und MOE (Nicht-EU-Staaten)/Türkei</a:t>
            </a:r>
          </a:p>
          <a:p>
            <a:pPr>
              <a:defRPr/>
            </a:pPr>
            <a:endParaRPr lang="de-DE" altLang="de-DE" dirty="0">
              <a:latin typeface="Arial" panose="020B0604020202020204" pitchFamily="34" charset="0"/>
            </a:endParaRPr>
          </a:p>
          <a:p>
            <a:pPr marL="171450" indent="-171450">
              <a:buFont typeface="Arial" panose="020B0604020202020204" pitchFamily="34" charset="0"/>
              <a:buChar char="•"/>
              <a:defRPr/>
            </a:pPr>
            <a:r>
              <a:rPr lang="de-DE" altLang="de-DE" dirty="0">
                <a:latin typeface="Arial" panose="020B0604020202020204" pitchFamily="34" charset="0"/>
              </a:rPr>
              <a:t>Historisch so gewachsen durch EU-Zollregime: besonders dort relevant, wo es Präferenzabkommen</a:t>
            </a:r>
          </a:p>
          <a:p>
            <a:pPr>
              <a:defRPr/>
            </a:pPr>
            <a:r>
              <a:rPr lang="de-DE" altLang="de-DE" dirty="0">
                <a:latin typeface="Arial" panose="020B0604020202020204" pitchFamily="34" charset="0"/>
              </a:rPr>
              <a:t>der EU mit diesen Ländern gibt oder gab</a:t>
            </a:r>
          </a:p>
          <a:p>
            <a:pPr marL="171450" indent="-171450">
              <a:buFont typeface="Arial" panose="020B0604020202020204" pitchFamily="34" charset="0"/>
              <a:buChar char="•"/>
              <a:defRPr/>
            </a:pPr>
            <a:r>
              <a:rPr lang="de-DE" altLang="de-DE" dirty="0">
                <a:latin typeface="Arial" panose="020B0604020202020204" pitchFamily="34" charset="0"/>
              </a:rPr>
              <a:t>Präferenzabkommen begünstigt Lohnveredelung: keine/kaum Importzölle für solche Bekleidung</a:t>
            </a:r>
          </a:p>
          <a:p>
            <a:pPr>
              <a:buFont typeface="Arial" panose="020B0604020202020204" pitchFamily="34" charset="0"/>
              <a:buNone/>
              <a:defRPr/>
            </a:pPr>
            <a:r>
              <a:rPr lang="de-DE" altLang="de-DE" dirty="0">
                <a:latin typeface="Arial" panose="020B0604020202020204" pitchFamily="34" charset="0"/>
              </a:rPr>
              <a:t>(nur der hinzugekommene Wert (= die Arbeitskosten) wird verzollt, nicht der Materialwert, der zuvor bereits exportiert</a:t>
            </a:r>
          </a:p>
          <a:p>
            <a:pPr>
              <a:buFont typeface="Arial" panose="020B0604020202020204" pitchFamily="34" charset="0"/>
              <a:buNone/>
              <a:defRPr/>
            </a:pPr>
            <a:r>
              <a:rPr lang="de-DE" altLang="de-DE" dirty="0">
                <a:latin typeface="Arial" panose="020B0604020202020204" pitchFamily="34" charset="0"/>
              </a:rPr>
              <a:t>und konfektioniert wieder reimportiert wird); für andere Produkte (die z.B. komplett im Ausland entworfen gesourct</a:t>
            </a:r>
          </a:p>
          <a:p>
            <a:pPr>
              <a:buFont typeface="Arial" panose="020B0604020202020204" pitchFamily="34" charset="0"/>
              <a:buNone/>
              <a:defRPr/>
            </a:pPr>
            <a:r>
              <a:rPr lang="de-DE" altLang="de-DE" dirty="0">
                <a:latin typeface="Arial" panose="020B0604020202020204" pitchFamily="34" charset="0"/>
              </a:rPr>
              <a:t>und produziert wurden gibt es höhere Zölle oder Quoten = ein Instrument zum Protektionismus der EU-Unternehmen</a:t>
            </a:r>
          </a:p>
          <a:p>
            <a:pPr marL="171450" indent="-171450">
              <a:buFont typeface="Arial" panose="020B0604020202020204" pitchFamily="34" charset="0"/>
              <a:buChar char="•"/>
              <a:defRPr/>
            </a:pPr>
            <a:r>
              <a:rPr lang="de-DE" altLang="de-DE" dirty="0">
                <a:latin typeface="Arial" panose="020B0604020202020204" pitchFamily="34" charset="0"/>
              </a:rPr>
              <a:t>In Statistiken oft nicht enthalten, obwohl dies auch ein wichtiger Schritt in der Wertschöpfungskette ist</a:t>
            </a:r>
          </a:p>
          <a:p>
            <a:pPr>
              <a:buFont typeface="Arial" panose="020B0604020202020204" pitchFamily="34" charset="0"/>
              <a:buNone/>
              <a:defRPr/>
            </a:pPr>
            <a:endParaRPr lang="de-DE" altLang="de-DE" dirty="0">
              <a:latin typeface="Arial" panose="020B0604020202020204" pitchFamily="34" charset="0"/>
            </a:endParaRPr>
          </a:p>
          <a:p>
            <a:pPr>
              <a:defRPr/>
            </a:pPr>
            <a:r>
              <a:rPr lang="de-DE" altLang="de-DE" i="1" dirty="0">
                <a:latin typeface="Arial" panose="020B0604020202020204" pitchFamily="34" charset="0"/>
              </a:rPr>
              <a:t>Erklärung aus Im Stich gelassen, Seite 19:</a:t>
            </a:r>
          </a:p>
          <a:p>
            <a:pPr>
              <a:defRPr/>
            </a:pPr>
            <a:r>
              <a:rPr lang="de-DE" i="1" dirty="0"/>
              <a:t>Bei diesem System werden Kleidungsstücke genäht und gehandelt, wobei die importierten, zugeschnittenen Teile genäht</a:t>
            </a:r>
          </a:p>
          <a:p>
            <a:pPr>
              <a:defRPr/>
            </a:pPr>
            <a:r>
              <a:rPr lang="de-DE" i="1" dirty="0"/>
              <a:t>und dann wieder ins Herkunftsland </a:t>
            </a:r>
            <a:r>
              <a:rPr lang="de-DE" i="1" dirty="0" err="1"/>
              <a:t>re</a:t>
            </a:r>
            <a:r>
              <a:rPr lang="de-DE" i="1" dirty="0"/>
              <a:t>-exportiert werden. Ziel dieser Transaktion ist es, für die arbeitsintensiven Teile der</a:t>
            </a:r>
          </a:p>
          <a:p>
            <a:pPr>
              <a:defRPr/>
            </a:pPr>
            <a:r>
              <a:rPr lang="de-DE" i="1" dirty="0"/>
              <a:t>textilen Kette von den billigeren Löhnen in den Nachbarländern zu profitieren und gleichzeitig die eigene Textil- und</a:t>
            </a:r>
          </a:p>
          <a:p>
            <a:pPr>
              <a:defRPr/>
            </a:pPr>
            <a:r>
              <a:rPr lang="de-DE" i="1" dirty="0"/>
              <a:t>Bekleidungsindustrie zu schützen. Dieses Wiedereinfuhr-Verfahren ist nur dann für den Käufer/das Vorlieferunternehmen</a:t>
            </a:r>
          </a:p>
          <a:p>
            <a:pPr>
              <a:defRPr/>
            </a:pPr>
            <a:r>
              <a:rPr lang="de-DE" i="1" dirty="0"/>
              <a:t>im Herkunftsland profitabel, wenn die Kosten für die Näherei (Löhne, Miete, Stromkosten usw.) attraktiv bzw. tief sind,</a:t>
            </a:r>
          </a:p>
          <a:p>
            <a:pPr>
              <a:defRPr/>
            </a:pPr>
            <a:r>
              <a:rPr lang="de-DE" i="1" dirty="0"/>
              <a:t>günstige Handelsbedingungen bestehen und die Handelsgeschäfte keinen Zöllen unterliegen.</a:t>
            </a:r>
            <a:endParaRPr lang="de-DE" altLang="de-DE" i="1" dirty="0">
              <a:latin typeface="Arial" panose="020B0604020202020204" pitchFamily="34" charset="0"/>
            </a:endParaRPr>
          </a:p>
          <a:p>
            <a:pPr>
              <a:buFont typeface="Arial" panose="020B0604020202020204" pitchFamily="34" charset="0"/>
              <a:buNone/>
              <a:defRPr/>
            </a:pPr>
            <a:endParaRPr lang="de-DE" altLang="de-DE" dirty="0">
              <a:latin typeface="Arial" panose="020B0604020202020204" pitchFamily="34" charset="0"/>
            </a:endParaRPr>
          </a:p>
          <a:p>
            <a:pPr>
              <a:buFont typeface="Arial" panose="020B0604020202020204" pitchFamily="34" charset="0"/>
              <a:buNone/>
              <a:defRPr/>
            </a:pPr>
            <a:r>
              <a:rPr lang="de-DE" altLang="de-DE" i="1" dirty="0">
                <a:latin typeface="Arial" panose="020B0604020202020204" pitchFamily="34" charset="0"/>
              </a:rPr>
              <a:t>ausführliche Infos:</a:t>
            </a:r>
          </a:p>
          <a:p>
            <a:pPr marL="171450" indent="-171450">
              <a:buFont typeface="Arial" panose="020B0604020202020204" pitchFamily="34" charset="0"/>
              <a:buChar char="•"/>
              <a:defRPr/>
            </a:pPr>
            <a:r>
              <a:rPr lang="de-DE" altLang="de-DE" i="1" dirty="0">
                <a:latin typeface="Arial" panose="020B0604020202020204" pitchFamily="34" charset="0"/>
              </a:rPr>
              <a:t>Im Stich gelassen, Seite 19-22</a:t>
            </a:r>
          </a:p>
          <a:p>
            <a:pPr marL="171450" indent="-171450">
              <a:buFont typeface="Arial" panose="020B0604020202020204" pitchFamily="34" charset="0"/>
              <a:buChar char="•"/>
              <a:defRPr/>
            </a:pPr>
            <a:r>
              <a:rPr lang="de-DE" altLang="de-DE" i="1" dirty="0">
                <a:latin typeface="Arial" panose="020B0604020202020204" pitchFamily="34" charset="0"/>
              </a:rPr>
              <a:t>http://www.zoll.de/DE/Fachthemen/Zoelle/Zollverfahren/Passive-Veredelung/Passive-veredelung_node.html,</a:t>
            </a:r>
          </a:p>
          <a:p>
            <a:pPr>
              <a:buFont typeface="Arial" panose="020B0604020202020204" pitchFamily="34" charset="0"/>
              <a:buNone/>
              <a:defRPr/>
            </a:pPr>
            <a:r>
              <a:rPr lang="de-DE" altLang="de-DE" i="1" dirty="0">
                <a:latin typeface="Arial" panose="020B0604020202020204" pitchFamily="34" charset="0"/>
              </a:rPr>
              <a:t>Zugriff 27.08.2019; für den Warenverkehr innerhalb der EU sind diese Zollabkommen nicht gültig (Zollunion),</a:t>
            </a:r>
          </a:p>
          <a:p>
            <a:pPr>
              <a:buFont typeface="Arial" panose="020B0604020202020204" pitchFamily="34" charset="0"/>
              <a:buNone/>
              <a:defRPr/>
            </a:pPr>
            <a:r>
              <a:rPr lang="de-DE" altLang="de-DE" i="1" dirty="0">
                <a:latin typeface="Arial" panose="020B0604020202020204" pitchFamily="34" charset="0"/>
              </a:rPr>
              <a:t>aber da es sich ja um relativ neue Mitgliedsländer handelt, haben solche Abkommen zur Struktur vor </a:t>
            </a:r>
            <a:r>
              <a:rPr lang="de-DE" altLang="de-DE" i="1">
                <a:latin typeface="Arial" panose="020B0604020202020204" pitchFamily="34" charset="0"/>
              </a:rPr>
              <a:t>Ort beigetragen</a:t>
            </a:r>
            <a:endParaRPr lang="de-DE" altLang="de-DE" i="1" dirty="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C1DB5375-9B5A-43C9-973A-06464BBDE2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504BBD65-65EA-49AD-9785-CE7B404E3F5A}" type="slidenum">
              <a:rPr lang="de-DE" altLang="de-DE" sz="1200" smtClean="0">
                <a:solidFill>
                  <a:srgbClr val="000000"/>
                </a:solidFill>
              </a:rPr>
              <a:pPr/>
              <a:t>16</a:t>
            </a:fld>
            <a:endParaRPr lang="de-DE" altLang="de-DE" sz="1200">
              <a:solidFill>
                <a:srgbClr val="000000"/>
              </a:solidFill>
            </a:endParaRPr>
          </a:p>
        </p:txBody>
      </p:sp>
      <p:sp>
        <p:nvSpPr>
          <p:cNvPr id="51203" name="Rectangle 1">
            <a:extLst>
              <a:ext uri="{FF2B5EF4-FFF2-40B4-BE49-F238E27FC236}">
                <a16:creationId xmlns:a16="http://schemas.microsoft.com/office/drawing/2014/main" id="{3F0730CD-6200-4065-AC34-CD4DCBCBEA2B}"/>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Text Box 2">
            <a:extLst>
              <a:ext uri="{FF2B5EF4-FFF2-40B4-BE49-F238E27FC236}">
                <a16:creationId xmlns:a16="http://schemas.microsoft.com/office/drawing/2014/main" id="{A23A2485-1C01-4D2F-9B5B-BDF5F927A564}"/>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
        <p:nvSpPr>
          <p:cNvPr id="51205" name="Text Box 3">
            <a:extLst>
              <a:ext uri="{FF2B5EF4-FFF2-40B4-BE49-F238E27FC236}">
                <a16:creationId xmlns:a16="http://schemas.microsoft.com/office/drawing/2014/main" id="{9FAE085C-B37C-4902-B2A9-CBB454A77E94}"/>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algn="r" eaLnBrk="1" hangingPunct="1">
              <a:buSzPct val="100000"/>
            </a:pPr>
            <a:fld id="{C24A7A10-8F5B-4567-9BE1-D0C13BEFDDD0}" type="slidenum">
              <a:rPr lang="de-DE" altLang="de-DE" sz="1200">
                <a:solidFill>
                  <a:srgbClr val="003366"/>
                </a:solidFill>
              </a:rPr>
              <a:pPr algn="r" eaLnBrk="1" hangingPunct="1">
                <a:buSzPct val="100000"/>
              </a:pPr>
              <a:t>16</a:t>
            </a:fld>
            <a:endParaRPr lang="de-DE" altLang="de-DE" sz="1200">
              <a:solidFill>
                <a:srgbClr val="003366"/>
              </a:solidFill>
            </a:endParaRPr>
          </a:p>
        </p:txBody>
      </p:sp>
      <p:sp>
        <p:nvSpPr>
          <p:cNvPr id="51206" name="Notizenplatzhalter 1">
            <a:extLst>
              <a:ext uri="{FF2B5EF4-FFF2-40B4-BE49-F238E27FC236}">
                <a16:creationId xmlns:a16="http://schemas.microsoft.com/office/drawing/2014/main" id="{C8192D00-F41B-4954-B23F-FE0B5F8C101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de-DE" altLang="de-DE">
                <a:latin typeface="Arial" panose="020B0604020202020204" pitchFamily="34" charset="0"/>
              </a:rPr>
              <a:t>Situation in postsozialistischen Ländern (also nicht Türkei) nach dem Systemwechsel</a:t>
            </a:r>
          </a:p>
          <a:p>
            <a:pPr>
              <a:lnSpc>
                <a:spcPct val="80000"/>
              </a:lnSpc>
            </a:pPr>
            <a:endParaRPr lang="de-DE" altLang="de-DE">
              <a:latin typeface="Arial" panose="020B0604020202020204" pitchFamily="34" charset="0"/>
            </a:endParaRPr>
          </a:p>
          <a:p>
            <a:pPr>
              <a:lnSpc>
                <a:spcPct val="80000"/>
              </a:lnSpc>
            </a:pPr>
            <a:r>
              <a:rPr lang="de-DE" altLang="de-DE">
                <a:solidFill>
                  <a:srgbClr val="003366"/>
                </a:solidFill>
                <a:latin typeface="Calibri" panose="020F0502020204030204" pitchFamily="34" charset="0"/>
                <a:cs typeface="Calibri" panose="020F0502020204030204" pitchFamily="34" charset="0"/>
              </a:rPr>
              <a:t>Rat für gegenseitige Wirtschaftshilfe (</a:t>
            </a:r>
            <a:r>
              <a:rPr lang="de-DE" altLang="de-DE">
                <a:latin typeface="Arial" panose="020B0604020202020204" pitchFamily="34" charset="0"/>
              </a:rPr>
              <a:t>RGW) = Regelung der Arbeitsteilung/wirtschaftlichen Spezialisierung</a:t>
            </a:r>
          </a:p>
          <a:p>
            <a:pPr>
              <a:lnSpc>
                <a:spcPct val="80000"/>
              </a:lnSpc>
            </a:pPr>
            <a:r>
              <a:rPr lang="de-DE" altLang="de-DE">
                <a:latin typeface="Arial" panose="020B0604020202020204" pitchFamily="34" charset="0"/>
              </a:rPr>
              <a:t>zwischen den sozialistischen Staaten; Auflösung bedeutete für Textilindustrie (sowie andere Industriezweige):</a:t>
            </a:r>
          </a:p>
          <a:p>
            <a:pPr>
              <a:lnSpc>
                <a:spcPct val="80000"/>
              </a:lnSpc>
            </a:pPr>
            <a:r>
              <a:rPr lang="de-DE" altLang="de-DE">
                <a:latin typeface="Arial" panose="020B0604020202020204" pitchFamily="34" charset="0"/>
              </a:rPr>
              <a:t>plötzlich keine Absatzwege mehr, globale Konkurrenz</a:t>
            </a:r>
          </a:p>
          <a:p>
            <a:pPr>
              <a:lnSpc>
                <a:spcPct val="80000"/>
              </a:lnSpc>
            </a:pPr>
            <a:r>
              <a:rPr lang="de-DE" altLang="de-DE">
                <a:latin typeface="Arial" panose="020B0604020202020204" pitchFamily="34" charset="0"/>
              </a:rPr>
              <a:t>Folge: De-Industrialisierung, die zu</a:t>
            </a:r>
            <a:r>
              <a:rPr lang="de-DE" altLang="de-DE">
                <a:latin typeface="Arial" panose="020B0604020202020204" pitchFamily="34" charset="0"/>
                <a:sym typeface="Wingdings" panose="05000000000000000000" pitchFamily="2" charset="2"/>
              </a:rPr>
              <a:t> hoher Arbeitslosigkeit führte, informelle Wirtschaft, prekäre Arbeitsbedingungen;</a:t>
            </a:r>
          </a:p>
          <a:p>
            <a:pPr>
              <a:lnSpc>
                <a:spcPct val="80000"/>
              </a:lnSpc>
            </a:pPr>
            <a:r>
              <a:rPr lang="de-DE" altLang="de-DE">
                <a:latin typeface="Arial" panose="020B0604020202020204" pitchFamily="34" charset="0"/>
                <a:sym typeface="Wingdings" panose="05000000000000000000" pitchFamily="2" charset="2"/>
              </a:rPr>
              <a:t>von Textilsektor blieb wenn überhaupt nur Konfektion übrig bzw. kam Ende der 90er Jahre wieder </a:t>
            </a:r>
            <a:endParaRPr lang="de-DE" altLang="de-DE">
              <a:latin typeface="Arial" panose="020B0604020202020204" pitchFamily="34" charset="0"/>
            </a:endParaRPr>
          </a:p>
          <a:p>
            <a:pPr>
              <a:lnSpc>
                <a:spcPct val="80000"/>
              </a:lnSpc>
            </a:pPr>
            <a:endParaRPr lang="de-DE" altLang="de-DE">
              <a:latin typeface="Arial" panose="020B0604020202020204" pitchFamily="34" charset="0"/>
            </a:endParaRPr>
          </a:p>
          <a:p>
            <a:pPr>
              <a:lnSpc>
                <a:spcPct val="80000"/>
              </a:lnSpc>
            </a:pPr>
            <a:r>
              <a:rPr lang="de-DE" altLang="de-DE">
                <a:latin typeface="Arial" panose="020B0604020202020204" pitchFamily="34" charset="0"/>
              </a:rPr>
              <a:t>Infrastruktur und verfügbare Arbeitskräfte für Einkäufer aus dem Textilbereich: Konfektion hat sich (wieder) angesiedelt/ist geblieben</a:t>
            </a:r>
          </a:p>
          <a:p>
            <a:pPr>
              <a:lnSpc>
                <a:spcPct val="80000"/>
              </a:lnSpc>
            </a:pPr>
            <a:r>
              <a:rPr lang="de-DE" altLang="de-DE">
                <a:latin typeface="Arial" panose="020B0604020202020204" pitchFamily="34" charset="0"/>
              </a:rPr>
              <a:t>ABER: Die Arbeitsplätze, die in der Bekleidungsindustrie vorhanden sind: kaum formelle Arbeitsverträge mit Sozialversicherung,</a:t>
            </a:r>
          </a:p>
          <a:p>
            <a:pPr>
              <a:lnSpc>
                <a:spcPct val="80000"/>
              </a:lnSpc>
            </a:pPr>
            <a:r>
              <a:rPr lang="de-DE" altLang="de-DE">
                <a:latin typeface="Arial" panose="020B0604020202020204" pitchFamily="34" charset="0"/>
              </a:rPr>
              <a:t>dafür </a:t>
            </a:r>
            <a:r>
              <a:rPr lang="de-DE" altLang="de-DE">
                <a:solidFill>
                  <a:srgbClr val="003366"/>
                </a:solidFill>
                <a:latin typeface="Arial" panose="020B0604020202020204" pitchFamily="34" charset="0"/>
              </a:rPr>
              <a:t>kleine Ateliers, Heimarbeit</a:t>
            </a:r>
            <a:r>
              <a:rPr lang="de-DE" altLang="de-DE">
                <a:latin typeface="Arial" panose="020B0604020202020204" pitchFamily="34" charset="0"/>
              </a:rPr>
              <a:t>: „selbständig“, prekär, illegal </a:t>
            </a:r>
          </a:p>
          <a:p>
            <a:pPr>
              <a:lnSpc>
                <a:spcPct val="80000"/>
              </a:lnSpc>
            </a:pPr>
            <a:endParaRPr lang="de-DE" altLang="de-DE">
              <a:latin typeface="Arial" panose="020B0604020202020204" pitchFamily="34" charset="0"/>
            </a:endParaRPr>
          </a:p>
          <a:p>
            <a:pPr>
              <a:lnSpc>
                <a:spcPct val="80000"/>
              </a:lnSpc>
            </a:pPr>
            <a:r>
              <a:rPr lang="de-DE" altLang="de-DE">
                <a:latin typeface="Arial" panose="020B0604020202020204" pitchFamily="34" charset="0"/>
              </a:rPr>
              <a:t>Türkei andere Geschichte und andere Position: teilweise betreiben türkische Unternehmen selbst Auslagerung</a:t>
            </a:r>
          </a:p>
          <a:p>
            <a:pPr>
              <a:lnSpc>
                <a:spcPct val="80000"/>
              </a:lnSpc>
            </a:pPr>
            <a:r>
              <a:rPr lang="de-DE" altLang="de-DE">
                <a:latin typeface="Arial" panose="020B0604020202020204" pitchFamily="34" charset="0"/>
              </a:rPr>
              <a:t>der Konfektion nach Mittel-/Osteuropa, außerdem wirtschaftlich als „Tigerstaat“ betrachtet</a:t>
            </a:r>
          </a:p>
          <a:p>
            <a:pPr>
              <a:lnSpc>
                <a:spcPct val="80000"/>
              </a:lnSpc>
            </a:pPr>
            <a:r>
              <a:rPr lang="de-DE" altLang="de-DE" i="1">
                <a:latin typeface="Arial" panose="020B0604020202020204" pitchFamily="34" charset="0"/>
              </a:rPr>
              <a:t>siehe https://de.wikipedia.org/wiki/Anatolischer_Tiger, Zugriff 27.08.2019</a:t>
            </a:r>
          </a:p>
          <a:p>
            <a:pPr>
              <a:lnSpc>
                <a:spcPct val="80000"/>
              </a:lnSpc>
            </a:pPr>
            <a:r>
              <a:rPr lang="de-DE" altLang="de-DE" i="1">
                <a:latin typeface="Arial" panose="020B0604020202020204" pitchFamily="34" charset="0"/>
              </a:rPr>
              <a:t>Quelle und weitere Infos: Im Stich gelassen, Seite 15-19</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EE551E04-2A5B-4AF3-93DC-B4D9041696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D9795427-9033-44A1-8060-FC365C9EC1F9}" type="slidenum">
              <a:rPr lang="de-DE" altLang="de-DE" sz="1200" smtClean="0">
                <a:solidFill>
                  <a:srgbClr val="000000"/>
                </a:solidFill>
              </a:rPr>
              <a:pPr/>
              <a:t>17</a:t>
            </a:fld>
            <a:endParaRPr lang="de-DE" altLang="de-DE" sz="1200">
              <a:solidFill>
                <a:srgbClr val="000000"/>
              </a:solidFill>
            </a:endParaRPr>
          </a:p>
        </p:txBody>
      </p:sp>
      <p:sp>
        <p:nvSpPr>
          <p:cNvPr id="53251" name="Rectangle 1">
            <a:extLst>
              <a:ext uri="{FF2B5EF4-FFF2-40B4-BE49-F238E27FC236}">
                <a16:creationId xmlns:a16="http://schemas.microsoft.com/office/drawing/2014/main" id="{F8FE71A7-4E24-42D9-82EA-FE1BE260276D}"/>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Text Box 2">
            <a:extLst>
              <a:ext uri="{FF2B5EF4-FFF2-40B4-BE49-F238E27FC236}">
                <a16:creationId xmlns:a16="http://schemas.microsoft.com/office/drawing/2014/main" id="{0DE47F29-3CA0-47E1-93F6-151F22502DE0}"/>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
        <p:nvSpPr>
          <p:cNvPr id="53253" name="Text Box 3">
            <a:extLst>
              <a:ext uri="{FF2B5EF4-FFF2-40B4-BE49-F238E27FC236}">
                <a16:creationId xmlns:a16="http://schemas.microsoft.com/office/drawing/2014/main" id="{5B7F9D24-036F-4B14-8729-BF3DB856D27D}"/>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algn="r" eaLnBrk="1" hangingPunct="1">
              <a:buSzPct val="100000"/>
            </a:pPr>
            <a:fld id="{E29E9383-436E-4184-9EAE-135212403C5D}" type="slidenum">
              <a:rPr lang="de-DE" altLang="de-DE" sz="1200">
                <a:solidFill>
                  <a:srgbClr val="003366"/>
                </a:solidFill>
              </a:rPr>
              <a:pPr algn="r" eaLnBrk="1" hangingPunct="1">
                <a:buSzPct val="100000"/>
              </a:pPr>
              <a:t>17</a:t>
            </a:fld>
            <a:endParaRPr lang="de-DE" altLang="de-DE" sz="1200">
              <a:solidFill>
                <a:srgbClr val="003366"/>
              </a:solidFill>
            </a:endParaRPr>
          </a:p>
        </p:txBody>
      </p:sp>
      <p:sp>
        <p:nvSpPr>
          <p:cNvPr id="53254" name="Notizenplatzhalter 1">
            <a:extLst>
              <a:ext uri="{FF2B5EF4-FFF2-40B4-BE49-F238E27FC236}">
                <a16:creationId xmlns:a16="http://schemas.microsoft.com/office/drawing/2014/main" id="{49F0E57A-3E1D-4610-9CB2-5E3419FD00B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Arial" panose="020B0604020202020204" pitchFamily="34" charset="0"/>
              </a:rPr>
              <a:t>In der Folge der wirtschaftlichen Lage sind die Arbeitskräfte besonders zusammengesetzt,</a:t>
            </a:r>
          </a:p>
          <a:p>
            <a:r>
              <a:rPr lang="de-DE" altLang="de-DE">
                <a:latin typeface="Arial" panose="020B0604020202020204" pitchFamily="34" charset="0"/>
              </a:rPr>
              <a:t>wenn man sie mit Asien und einigen Regionen der Türkei vergleicht</a:t>
            </a:r>
          </a:p>
          <a:p>
            <a:r>
              <a:rPr lang="de-DE" altLang="de-DE" i="1">
                <a:latin typeface="Arial" panose="020B0604020202020204" pitchFamily="34" charset="0"/>
              </a:rPr>
              <a:t>Hierzu: Im Stich gelassen, Seite 22 und 23</a:t>
            </a:r>
          </a:p>
          <a:p>
            <a:endParaRPr lang="de-DE" altLang="de-DE">
              <a:latin typeface="Arial" panose="020B0604020202020204" pitchFamily="34" charset="0"/>
            </a:endParaRPr>
          </a:p>
          <a:p>
            <a:pPr>
              <a:lnSpc>
                <a:spcPct val="80000"/>
              </a:lnSpc>
            </a:pPr>
            <a:endParaRPr lang="de-DE" altLang="de-DE" i="1">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11D40F0-3D98-483D-BB14-AECD5AE21B1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21C196F6-49D2-45F8-A93E-E860E62C1E1A}" type="slidenum">
              <a:rPr lang="de-DE" altLang="de-DE" sz="1200" smtClean="0">
                <a:solidFill>
                  <a:srgbClr val="000000"/>
                </a:solidFill>
              </a:rPr>
              <a:pPr/>
              <a:t>18</a:t>
            </a:fld>
            <a:endParaRPr lang="de-DE" altLang="de-DE" sz="1200">
              <a:solidFill>
                <a:srgbClr val="000000"/>
              </a:solidFill>
            </a:endParaRPr>
          </a:p>
        </p:txBody>
      </p:sp>
      <p:sp>
        <p:nvSpPr>
          <p:cNvPr id="55299" name="Rectangle 1">
            <a:extLst>
              <a:ext uri="{FF2B5EF4-FFF2-40B4-BE49-F238E27FC236}">
                <a16:creationId xmlns:a16="http://schemas.microsoft.com/office/drawing/2014/main" id="{D52CDA18-084F-4391-A038-176E088D56DC}"/>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84F53A82-E07D-4981-805D-D50BF360415F}"/>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
        <p:nvSpPr>
          <p:cNvPr id="55301" name="Text Box 3">
            <a:extLst>
              <a:ext uri="{FF2B5EF4-FFF2-40B4-BE49-F238E27FC236}">
                <a16:creationId xmlns:a16="http://schemas.microsoft.com/office/drawing/2014/main" id="{F064C585-2470-41CF-BEF0-89C887DDD0E0}"/>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algn="r" eaLnBrk="1" hangingPunct="1">
              <a:buSzPct val="100000"/>
            </a:pPr>
            <a:fld id="{C58207EC-CC54-4CDA-80E6-60E232964C12}" type="slidenum">
              <a:rPr lang="de-DE" altLang="de-DE" sz="1200">
                <a:solidFill>
                  <a:srgbClr val="003366"/>
                </a:solidFill>
              </a:rPr>
              <a:pPr algn="r" eaLnBrk="1" hangingPunct="1">
                <a:buSzPct val="100000"/>
              </a:pPr>
              <a:t>18</a:t>
            </a:fld>
            <a:endParaRPr lang="de-DE" altLang="de-DE" sz="1200">
              <a:solidFill>
                <a:srgbClr val="003366"/>
              </a:solidFill>
            </a:endParaRPr>
          </a:p>
        </p:txBody>
      </p:sp>
      <p:sp>
        <p:nvSpPr>
          <p:cNvPr id="31750" name="Notizenplatzhalter 1">
            <a:extLst>
              <a:ext uri="{FF2B5EF4-FFF2-40B4-BE49-F238E27FC236}">
                <a16:creationId xmlns:a16="http://schemas.microsoft.com/office/drawing/2014/main" id="{19CA8695-DF92-44AC-BA84-226FD33D1BC4}"/>
              </a:ext>
            </a:extLst>
          </p:cNvPr>
          <p:cNvSpPr>
            <a:spLocks noGrp="1" noChangeArrowheads="1"/>
          </p:cNvSpPr>
          <p:nvPr>
            <p:ph type="body" idx="1"/>
          </p:nvPr>
        </p:nvSpPr>
        <p:spPr/>
        <p:txBody>
          <a:bodyPr/>
          <a:lstStyle/>
          <a:p>
            <a:pPr marL="180975" indent="-180975">
              <a:defRPr/>
            </a:pPr>
            <a:r>
              <a:rPr lang="de-DE" altLang="de-DE" i="1" dirty="0">
                <a:latin typeface="Arial" panose="020B0604020202020204" pitchFamily="34" charset="0"/>
              </a:rPr>
              <a:t>Ggf. als Brainstorming vorab:</a:t>
            </a:r>
          </a:p>
          <a:p>
            <a:pPr marL="180975" indent="-180975">
              <a:buFont typeface="Arial" panose="020B0604020202020204" pitchFamily="34" charset="0"/>
              <a:buChar char="•"/>
              <a:defRPr/>
            </a:pPr>
            <a:r>
              <a:rPr lang="de-DE" altLang="de-DE" dirty="0">
                <a:latin typeface="Arial" panose="020B0604020202020204" pitchFamily="34" charset="0"/>
              </a:rPr>
              <a:t>Wodurch zeichnet sich die Region aus?</a:t>
            </a:r>
          </a:p>
          <a:p>
            <a:pPr marL="180975" indent="-180975">
              <a:buFont typeface="Arial" panose="020B0604020202020204" pitchFamily="34" charset="0"/>
              <a:buChar char="•"/>
              <a:defRPr/>
            </a:pPr>
            <a:r>
              <a:rPr lang="de-DE" altLang="de-DE" dirty="0">
                <a:latin typeface="Arial" panose="020B0604020202020204" pitchFamily="34" charset="0"/>
              </a:rPr>
              <a:t>Was sind Wettbewerbsvorteile?</a:t>
            </a:r>
          </a:p>
          <a:p>
            <a:pPr marL="180975" indent="-180975">
              <a:buFont typeface="Arial" panose="020B0604020202020204" pitchFamily="34" charset="0"/>
              <a:buChar char="•"/>
              <a:defRPr/>
            </a:pPr>
            <a:r>
              <a:rPr lang="de-DE" altLang="de-DE" dirty="0">
                <a:latin typeface="Arial" panose="020B0604020202020204" pitchFamily="34" charset="0"/>
              </a:rPr>
              <a:t>Warum wohl so gut angenommen von Einkäufern?</a:t>
            </a:r>
          </a:p>
          <a:p>
            <a:pPr marL="180975" indent="-180975">
              <a:buFont typeface="Arial" panose="020B0604020202020204" pitchFamily="34" charset="0"/>
              <a:buChar char="•"/>
              <a:defRPr/>
            </a:pPr>
            <a:r>
              <a:rPr lang="de-DE" altLang="de-DE" dirty="0">
                <a:latin typeface="Arial" panose="020B0604020202020204" pitchFamily="34" charset="0"/>
              </a:rPr>
              <a:t>Was kann sie leisten?</a:t>
            </a:r>
          </a:p>
          <a:p>
            <a:pPr marL="180975" indent="-180975">
              <a:defRPr/>
            </a:pPr>
            <a:endParaRPr lang="de-DE" altLang="de-DE" dirty="0">
              <a:latin typeface="Arial" panose="020B0604020202020204" pitchFamily="34" charset="0"/>
            </a:endParaRPr>
          </a:p>
          <a:p>
            <a:pPr marL="180975" indent="-180975">
              <a:buFont typeface="Arial" panose="020B0604020202020204" pitchFamily="34" charset="0"/>
              <a:buChar char="•"/>
              <a:defRPr/>
            </a:pPr>
            <a:r>
              <a:rPr lang="de-DE" altLang="de-DE" dirty="0">
                <a:latin typeface="Arial" panose="020B0604020202020204" pitchFamily="34" charset="0"/>
              </a:rPr>
              <a:t>Kurze Transportwege u.a. immer wichtiger für Fast Fashion, die z.B. erstmal kleine Stückzahlen mit kurzen/schnellen</a:t>
            </a:r>
          </a:p>
          <a:p>
            <a:pPr>
              <a:buFont typeface="Arial" panose="020B0604020202020204" pitchFamily="34" charset="0"/>
              <a:buNone/>
              <a:defRPr/>
            </a:pPr>
            <a:r>
              <a:rPr lang="de-DE" altLang="de-DE" dirty="0">
                <a:latin typeface="Arial" panose="020B0604020202020204" pitchFamily="34" charset="0"/>
              </a:rPr>
              <a:t>Transportwegen (Europa oder Nordafrika) nutzt und die größeren Stückzahlen dann aus Asien einschiffen lässt</a:t>
            </a:r>
          </a:p>
          <a:p>
            <a:pPr marL="180975" indent="-180975">
              <a:buFont typeface="Arial" panose="020B0604020202020204" pitchFamily="34" charset="0"/>
              <a:buChar char="•"/>
              <a:defRPr/>
            </a:pPr>
            <a:r>
              <a:rPr lang="de-DE" altLang="de-DE" dirty="0">
                <a:latin typeface="Arial" panose="020B0604020202020204" pitchFamily="34" charset="0"/>
              </a:rPr>
              <a:t>Gute Infrastruktur: z.B. Stromversorgung, Fabriken, Maschinen…</a:t>
            </a:r>
          </a:p>
          <a:p>
            <a:pPr marL="180975" indent="-180975">
              <a:buFont typeface="Arial" panose="020B0604020202020204" pitchFamily="34" charset="0"/>
              <a:buChar char="•"/>
              <a:defRPr/>
            </a:pPr>
            <a:r>
              <a:rPr lang="de-DE" altLang="de-DE" dirty="0">
                <a:latin typeface="Arial" panose="020B0604020202020204" pitchFamily="34" charset="0"/>
              </a:rPr>
              <a:t>„Made in Europe“ für Konsumentinnen, als vermeintliches Merkmal, das im Vergleich zu Asien bessere Qualität</a:t>
            </a:r>
          </a:p>
          <a:p>
            <a:pPr>
              <a:buFont typeface="Arial" panose="020B0604020202020204" pitchFamily="34" charset="0"/>
              <a:buNone/>
              <a:defRPr/>
            </a:pPr>
            <a:r>
              <a:rPr lang="de-DE" altLang="de-DE" dirty="0">
                <a:latin typeface="Arial" panose="020B0604020202020204" pitchFamily="34" charset="0"/>
              </a:rPr>
              <a:t>und Arbeitsbedingungen verspricht</a:t>
            </a:r>
          </a:p>
          <a:p>
            <a:pPr marL="180975" indent="-180975">
              <a:buFont typeface="Arial" panose="020B0604020202020204" pitchFamily="34" charset="0"/>
              <a:buChar char="•"/>
              <a:defRPr/>
            </a:pPr>
            <a:r>
              <a:rPr lang="de-DE" altLang="de-DE" dirty="0">
                <a:latin typeface="Arial" panose="020B0604020202020204" pitchFamily="34" charset="0"/>
              </a:rPr>
              <a:t>Qualität: durch die gute Qualifikation der Näherinnen besonders in den traditionellen Fertigungsstrukturen</a:t>
            </a:r>
          </a:p>
          <a:p>
            <a:pPr>
              <a:buFont typeface="Arial" panose="020B0604020202020204" pitchFamily="34" charset="0"/>
              <a:buNone/>
              <a:defRPr/>
            </a:pPr>
            <a:r>
              <a:rPr lang="de-DE" altLang="de-DE" dirty="0">
                <a:latin typeface="Arial" panose="020B0604020202020204" pitchFamily="34" charset="0"/>
              </a:rPr>
              <a:t>Mittel- und Osteuropas: auch hochwertige und anspruchsvolle Produkte</a:t>
            </a:r>
          </a:p>
          <a:p>
            <a:pPr marL="171450" indent="-171450">
              <a:buFont typeface="Arial" panose="020B0604020202020204" pitchFamily="34" charset="0"/>
              <a:buChar char="•"/>
              <a:defRPr/>
            </a:pPr>
            <a:r>
              <a:rPr lang="de-DE" altLang="de-DE" dirty="0">
                <a:latin typeface="Arial" panose="020B0604020202020204" pitchFamily="34" charset="0"/>
              </a:rPr>
              <a:t>In allen Ländern der Region gibt es ein extrem arbeitgeber-freundliches Klima mit sehr niedrigen Löhnen</a:t>
            </a:r>
          </a:p>
          <a:p>
            <a:pPr>
              <a:buFont typeface="Arial" panose="020B0604020202020204" pitchFamily="34" charset="0"/>
              <a:buNone/>
              <a:defRPr/>
            </a:pPr>
            <a:r>
              <a:rPr lang="de-DE" altLang="de-DE" dirty="0">
                <a:latin typeface="Arial" panose="020B0604020202020204" pitchFamily="34" charset="0"/>
              </a:rPr>
              <a:t>und frühkapitalistischen industriellen Beziehungen</a:t>
            </a:r>
          </a:p>
          <a:p>
            <a:pPr>
              <a:buFont typeface="Arial" panose="020B0604020202020204" pitchFamily="34" charset="0"/>
              <a:buNone/>
              <a:defRPr/>
            </a:pPr>
            <a:r>
              <a:rPr lang="de-DE" altLang="de-DE" i="1" dirty="0">
                <a:latin typeface="Arial" panose="020B0604020202020204" pitchFamily="34" charset="0"/>
              </a:rPr>
              <a:t>(Quelle: https://saubere-kleidung.de/wp-content/uploads/2017/11/Pra%CC%88sentation-Europas-Sweatshops-2017.pdf,</a:t>
            </a:r>
          </a:p>
          <a:p>
            <a:pPr>
              <a:buFont typeface="Arial" panose="020B0604020202020204" pitchFamily="34" charset="0"/>
              <a:buNone/>
              <a:defRPr/>
            </a:pPr>
            <a:r>
              <a:rPr lang="de-DE" altLang="de-DE" i="1" dirty="0">
                <a:latin typeface="Arial" panose="020B0604020202020204" pitchFamily="34" charset="0"/>
              </a:rPr>
              <a:t>Seite 3, Zugriff 27.08.2019)</a:t>
            </a:r>
          </a:p>
          <a:p>
            <a:pPr marL="180975" indent="-180975">
              <a:buFont typeface="Arial" panose="020B0604020202020204" pitchFamily="34" charset="0"/>
              <a:buChar char="•"/>
              <a:defRPr/>
            </a:pPr>
            <a:r>
              <a:rPr lang="de-DE" altLang="de-DE" dirty="0">
                <a:latin typeface="Arial" panose="020B0604020202020204" pitchFamily="34" charset="0"/>
              </a:rPr>
              <a:t>Türkei: derzeit auch viele billige Arbeitskräfte in der Textilindustrie durch Einbeziehen illegaler, syrischer Geflüchteter</a:t>
            </a:r>
          </a:p>
          <a:p>
            <a:pPr>
              <a:buFont typeface="Arial" panose="020B0604020202020204" pitchFamily="34" charset="0"/>
              <a:buNone/>
              <a:defRPr/>
            </a:pPr>
            <a:r>
              <a:rPr lang="de-DE" altLang="de-DE" i="1" dirty="0">
                <a:latin typeface="Arial" panose="020B0604020202020204" pitchFamily="34" charset="0"/>
              </a:rPr>
              <a:t>(Quelle: http://www.suedwind-institut.de/fileadmin/fuerSuedwind/Publikationen/2016/2016-12_FS_Fluechtlinge_Textilindustrie.pdf,</a:t>
            </a:r>
          </a:p>
          <a:p>
            <a:pPr>
              <a:buFont typeface="Arial" panose="020B0604020202020204" pitchFamily="34" charset="0"/>
              <a:buNone/>
              <a:defRPr/>
            </a:pPr>
            <a:r>
              <a:rPr lang="de-DE" altLang="de-DE" i="1" dirty="0">
                <a:latin typeface="Arial" panose="020B0604020202020204" pitchFamily="34" charset="0"/>
              </a:rPr>
              <a:t>Zugriff 2.5.2019)</a:t>
            </a:r>
            <a:endParaRPr lang="de-DE" altLang="de-DE" dirty="0">
              <a:latin typeface="Arial" panose="020B0604020202020204" pitchFamily="34" charset="0"/>
            </a:endParaRPr>
          </a:p>
          <a:p>
            <a:pPr marL="180975" indent="-180975">
              <a:defRPr/>
            </a:pPr>
            <a:r>
              <a:rPr lang="de-DE" altLang="de-DE" i="1" dirty="0">
                <a:latin typeface="Arial" panose="020B0604020202020204" pitchFamily="34" charset="0"/>
              </a:rPr>
              <a:t>Hierzu: Im Stich gelassen, Seite 11 und 12</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A6FB929E-3628-4032-B3B1-BC116B6B603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630DDC97-93C0-48B8-A512-0B0943532955}" type="slidenum">
              <a:rPr lang="de-DE" altLang="de-DE" sz="1200" smtClean="0">
                <a:solidFill>
                  <a:srgbClr val="000000"/>
                </a:solidFill>
              </a:rPr>
              <a:pPr/>
              <a:t>19</a:t>
            </a:fld>
            <a:endParaRPr lang="de-DE" altLang="de-DE" sz="1200">
              <a:solidFill>
                <a:srgbClr val="000000"/>
              </a:solidFill>
            </a:endParaRPr>
          </a:p>
        </p:txBody>
      </p:sp>
      <p:sp>
        <p:nvSpPr>
          <p:cNvPr id="57347" name="Rectangle 1">
            <a:extLst>
              <a:ext uri="{FF2B5EF4-FFF2-40B4-BE49-F238E27FC236}">
                <a16:creationId xmlns:a16="http://schemas.microsoft.com/office/drawing/2014/main" id="{C584186E-B02A-49DF-8B10-D354AA08114E}"/>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Text Box 2">
            <a:extLst>
              <a:ext uri="{FF2B5EF4-FFF2-40B4-BE49-F238E27FC236}">
                <a16:creationId xmlns:a16="http://schemas.microsoft.com/office/drawing/2014/main" id="{BA3766F3-2A79-4313-8968-6D6ECEDF44E5}"/>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
        <p:nvSpPr>
          <p:cNvPr id="57349" name="Text Box 3">
            <a:extLst>
              <a:ext uri="{FF2B5EF4-FFF2-40B4-BE49-F238E27FC236}">
                <a16:creationId xmlns:a16="http://schemas.microsoft.com/office/drawing/2014/main" id="{400438F6-0523-4F2E-B1B9-A15528559332}"/>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algn="r" eaLnBrk="1" hangingPunct="1">
              <a:buSzPct val="100000"/>
            </a:pPr>
            <a:fld id="{DE374661-B624-4A37-A046-733FD7C3B885}" type="slidenum">
              <a:rPr lang="de-DE" altLang="de-DE" sz="1200">
                <a:solidFill>
                  <a:srgbClr val="003366"/>
                </a:solidFill>
              </a:rPr>
              <a:pPr algn="r" eaLnBrk="1" hangingPunct="1">
                <a:buSzPct val="100000"/>
              </a:pPr>
              <a:t>19</a:t>
            </a:fld>
            <a:endParaRPr lang="de-DE" altLang="de-DE" sz="1200">
              <a:solidFill>
                <a:srgbClr val="003366"/>
              </a:solidFill>
            </a:endParaRPr>
          </a:p>
        </p:txBody>
      </p:sp>
      <p:sp>
        <p:nvSpPr>
          <p:cNvPr id="57350" name="Notizenplatzhalter 1">
            <a:extLst>
              <a:ext uri="{FF2B5EF4-FFF2-40B4-BE49-F238E27FC236}">
                <a16:creationId xmlns:a16="http://schemas.microsoft.com/office/drawing/2014/main" id="{49CBD5A5-C56C-4321-856B-8FD0432BF55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i="1">
                <a:latin typeface="Arial" panose="020B0604020202020204" pitchFamily="34" charset="0"/>
              </a:rPr>
              <a:t>Quelle: Im Stich gelassen, Seite 75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1">
            <a:extLst>
              <a:ext uri="{FF2B5EF4-FFF2-40B4-BE49-F238E27FC236}">
                <a16:creationId xmlns:a16="http://schemas.microsoft.com/office/drawing/2014/main" id="{272196BD-B455-419A-91B2-171249C267D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defTabSz="412750">
              <a:spcBef>
                <a:spcPct val="30000"/>
              </a:spcBef>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kumimoji="1" sz="1200">
                <a:solidFill>
                  <a:schemeClr val="tx1"/>
                </a:solidFill>
                <a:latin typeface="Arial" panose="020B0604020202020204" pitchFamily="34" charset="0"/>
                <a:ea typeface="MS PGothic" panose="020B0600070205080204" pitchFamily="34" charset="-128"/>
              </a:defRPr>
            </a:lvl1pPr>
            <a:lvl2pPr marL="685800" indent="-263525" defTabSz="412750">
              <a:spcBef>
                <a:spcPct val="30000"/>
              </a:spcBef>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kumimoji="1" sz="1200">
                <a:solidFill>
                  <a:schemeClr val="tx1"/>
                </a:solidFill>
                <a:latin typeface="Arial" panose="020B0604020202020204" pitchFamily="34" charset="0"/>
                <a:ea typeface="MS PGothic" panose="020B0600070205080204" pitchFamily="34" charset="-128"/>
              </a:defRPr>
            </a:lvl2pPr>
            <a:lvl3pPr marL="1054100" indent="-209550" defTabSz="412750">
              <a:spcBef>
                <a:spcPct val="30000"/>
              </a:spcBef>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kumimoji="1" sz="1200">
                <a:solidFill>
                  <a:schemeClr val="tx1"/>
                </a:solidFill>
                <a:latin typeface="Arial" panose="020B0604020202020204" pitchFamily="34" charset="0"/>
                <a:ea typeface="MS PGothic" panose="020B0600070205080204" pitchFamily="34" charset="-128"/>
              </a:defRPr>
            </a:lvl3pPr>
            <a:lvl4pPr marL="1476375" indent="-209550" defTabSz="412750">
              <a:spcBef>
                <a:spcPct val="30000"/>
              </a:spcBef>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kumimoji="1" sz="1200">
                <a:solidFill>
                  <a:schemeClr val="tx1"/>
                </a:solidFill>
                <a:latin typeface="Arial" panose="020B0604020202020204" pitchFamily="34" charset="0"/>
                <a:ea typeface="MS PGothic" panose="020B0600070205080204" pitchFamily="34" charset="-128"/>
              </a:defRPr>
            </a:lvl4pPr>
            <a:lvl5pPr marL="1898650" indent="-209550" defTabSz="412750">
              <a:spcBef>
                <a:spcPct val="30000"/>
              </a:spcBef>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kumimoji="1" sz="1200">
                <a:solidFill>
                  <a:schemeClr val="tx1"/>
                </a:solidFill>
                <a:latin typeface="Arial" panose="020B0604020202020204" pitchFamily="34" charset="0"/>
                <a:ea typeface="MS PGothic" panose="020B0600070205080204" pitchFamily="34" charset="-128"/>
              </a:defRPr>
            </a:lvl5pPr>
            <a:lvl6pPr marL="2355850" indent="-209550" defTabSz="412750" eaLnBrk="0" fontAlgn="base" hangingPunct="0">
              <a:spcBef>
                <a:spcPct val="30000"/>
              </a:spcBef>
              <a:spcAft>
                <a:spcPct val="0"/>
              </a:spcAft>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kumimoji="1" sz="1200">
                <a:solidFill>
                  <a:schemeClr val="tx1"/>
                </a:solidFill>
                <a:latin typeface="Arial" panose="020B0604020202020204" pitchFamily="34" charset="0"/>
                <a:ea typeface="MS PGothic" panose="020B0600070205080204" pitchFamily="34" charset="-128"/>
              </a:defRPr>
            </a:lvl6pPr>
            <a:lvl7pPr marL="2813050" indent="-209550" defTabSz="412750" eaLnBrk="0" fontAlgn="base" hangingPunct="0">
              <a:spcBef>
                <a:spcPct val="30000"/>
              </a:spcBef>
              <a:spcAft>
                <a:spcPct val="0"/>
              </a:spcAft>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kumimoji="1" sz="1200">
                <a:solidFill>
                  <a:schemeClr val="tx1"/>
                </a:solidFill>
                <a:latin typeface="Arial" panose="020B0604020202020204" pitchFamily="34" charset="0"/>
                <a:ea typeface="MS PGothic" panose="020B0600070205080204" pitchFamily="34" charset="-128"/>
              </a:defRPr>
            </a:lvl7pPr>
            <a:lvl8pPr marL="3270250" indent="-209550" defTabSz="412750" eaLnBrk="0" fontAlgn="base" hangingPunct="0">
              <a:spcBef>
                <a:spcPct val="30000"/>
              </a:spcBef>
              <a:spcAft>
                <a:spcPct val="0"/>
              </a:spcAft>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kumimoji="1" sz="1200">
                <a:solidFill>
                  <a:schemeClr val="tx1"/>
                </a:solidFill>
                <a:latin typeface="Arial" panose="020B0604020202020204" pitchFamily="34" charset="0"/>
                <a:ea typeface="MS PGothic" panose="020B0600070205080204" pitchFamily="34" charset="-128"/>
              </a:defRPr>
            </a:lvl8pPr>
            <a:lvl9pPr marL="3727450" indent="-209550" defTabSz="412750" eaLnBrk="0" fontAlgn="base" hangingPunct="0">
              <a:spcBef>
                <a:spcPct val="30000"/>
              </a:spcBef>
              <a:spcAft>
                <a:spcPct val="0"/>
              </a:spcAft>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kumimoji="1" sz="1200">
                <a:solidFill>
                  <a:schemeClr val="tx1"/>
                </a:solidFill>
                <a:latin typeface="Arial" panose="020B0604020202020204" pitchFamily="34" charset="0"/>
                <a:ea typeface="MS PGothic" panose="020B0600070205080204" pitchFamily="34" charset="-128"/>
              </a:defRPr>
            </a:lvl9pPr>
          </a:lstStyle>
          <a:p>
            <a:pPr>
              <a:spcBef>
                <a:spcPct val="0"/>
              </a:spcBef>
            </a:pPr>
            <a:fld id="{1905EBA3-E797-4753-8971-A03172EC4773}" type="slidenum">
              <a:rPr kumimoji="0" lang="de-DE" altLang="de-DE" smtClean="0">
                <a:solidFill>
                  <a:srgbClr val="000000"/>
                </a:solidFill>
                <a:latin typeface="Times New Roman" panose="02020603050405020304" pitchFamily="18" charset="0"/>
                <a:ea typeface="Microsoft YaHei" panose="020B0503020204020204" pitchFamily="34" charset="-122"/>
              </a:rPr>
              <a:pPr>
                <a:spcBef>
                  <a:spcPct val="0"/>
                </a:spcBef>
              </a:pPr>
              <a:t>2</a:t>
            </a:fld>
            <a:endParaRPr kumimoji="0" lang="de-DE" altLang="de-DE">
              <a:solidFill>
                <a:srgbClr val="000000"/>
              </a:solidFill>
              <a:latin typeface="Times New Roman" panose="02020603050405020304" pitchFamily="18" charset="0"/>
              <a:ea typeface="Microsoft YaHei" panose="020B0503020204020204" pitchFamily="34" charset="-122"/>
            </a:endParaRPr>
          </a:p>
        </p:txBody>
      </p:sp>
      <p:sp>
        <p:nvSpPr>
          <p:cNvPr id="22531" name="Rectangle 1">
            <a:extLst>
              <a:ext uri="{FF2B5EF4-FFF2-40B4-BE49-F238E27FC236}">
                <a16:creationId xmlns:a16="http://schemas.microsoft.com/office/drawing/2014/main" id="{820AF767-8C73-4A03-AC4B-54C4C1F111A9}"/>
              </a:ext>
            </a:extLst>
          </p:cNvPr>
          <p:cNvSpPr>
            <a:spLocks noGrp="1" noRot="1" noChangeAspect="1" noChangeArrowheads="1" noTextEdit="1"/>
          </p:cNvSpPr>
          <p:nvPr>
            <p:ph type="sldImg"/>
          </p:nvPr>
        </p:nvSpPr>
        <p:spPr>
          <a:xfrm>
            <a:off x="1144588" y="695325"/>
            <a:ext cx="4568825" cy="3427413"/>
          </a:xfrm>
          <a:solidFill>
            <a:srgbClr val="FFFFFF"/>
          </a:solidFill>
          <a:ln/>
        </p:spPr>
      </p:sp>
      <p:sp>
        <p:nvSpPr>
          <p:cNvPr id="17412" name="Rectangle 2">
            <a:extLst>
              <a:ext uri="{FF2B5EF4-FFF2-40B4-BE49-F238E27FC236}">
                <a16:creationId xmlns:a16="http://schemas.microsoft.com/office/drawing/2014/main" id="{CB4A0853-2868-4B22-9B82-0EB2627ED548}"/>
              </a:ext>
            </a:extLst>
          </p:cNvPr>
          <p:cNvSpPr>
            <a:spLocks noGrp="1" noChangeArrowheads="1"/>
          </p:cNvSpPr>
          <p:nvPr>
            <p:ph type="body" idx="1"/>
          </p:nvPr>
        </p:nvSpPr>
        <p:spPr>
          <a:xfrm>
            <a:off x="685800" y="4343400"/>
            <a:ext cx="5486400" cy="4114800"/>
          </a:xfrm>
        </p:spPr>
        <p:txBody>
          <a:bodyPr wrap="none" lIns="80163" tIns="40081" rIns="80163" bIns="40081" anchor="ctr"/>
          <a:lstStyle/>
          <a:p>
            <a:pPr>
              <a:defRPr/>
            </a:pPr>
            <a:r>
              <a:rPr lang="de-DE" dirty="0">
                <a:cs typeface="+mn-cs"/>
              </a:rPr>
              <a:t>Unsere </a:t>
            </a:r>
            <a:r>
              <a:rPr lang="de-DE" dirty="0" err="1">
                <a:cs typeface="+mn-cs"/>
              </a:rPr>
              <a:t>Partner_innen</a:t>
            </a:r>
            <a:r>
              <a:rPr lang="de-DE" dirty="0">
                <a:cs typeface="+mn-cs"/>
              </a:rPr>
              <a:t> sind </a:t>
            </a:r>
            <a:r>
              <a:rPr lang="de-DE" dirty="0" err="1">
                <a:cs typeface="+mn-cs"/>
              </a:rPr>
              <a:t>basisnah</a:t>
            </a:r>
            <a:r>
              <a:rPr lang="de-DE" dirty="0">
                <a:cs typeface="+mn-cs"/>
              </a:rPr>
              <a:t>, sprich vor Ort und setzen sich größtenteils</a:t>
            </a:r>
          </a:p>
          <a:p>
            <a:pPr>
              <a:defRPr/>
            </a:pPr>
            <a:r>
              <a:rPr lang="de-DE" dirty="0">
                <a:cs typeface="+mn-cs"/>
              </a:rPr>
              <a:t>aus ehemaligen </a:t>
            </a:r>
            <a:r>
              <a:rPr lang="de-DE" dirty="0" err="1">
                <a:cs typeface="+mn-cs"/>
              </a:rPr>
              <a:t>Arbeiter_innen</a:t>
            </a:r>
            <a:r>
              <a:rPr lang="de-DE" dirty="0">
                <a:cs typeface="+mn-cs"/>
              </a:rPr>
              <a:t> zusammen.</a:t>
            </a:r>
          </a:p>
          <a:p>
            <a:pPr>
              <a:defRPr/>
            </a:pPr>
            <a:r>
              <a:rPr lang="de-DE" dirty="0">
                <a:cs typeface="+mn-cs"/>
              </a:rPr>
              <a:t>Dadurch sind sie mit den Problemen und Bedürfnissen der </a:t>
            </a:r>
            <a:r>
              <a:rPr lang="de-DE" dirty="0" err="1">
                <a:cs typeface="+mn-cs"/>
              </a:rPr>
              <a:t>Arbeiter_innen</a:t>
            </a:r>
            <a:r>
              <a:rPr lang="de-DE" dirty="0">
                <a:cs typeface="+mn-cs"/>
              </a:rPr>
              <a:t> besonders </a:t>
            </a:r>
            <a:r>
              <a:rPr lang="de-DE" dirty="0"/>
              <a:t>vertraut.</a:t>
            </a:r>
          </a:p>
          <a:p>
            <a:pPr>
              <a:defRPr/>
            </a:pPr>
            <a:r>
              <a:rPr lang="de-DE" dirty="0"/>
              <a:t>Sie </a:t>
            </a:r>
            <a:r>
              <a:rPr lang="de-DE" dirty="0">
                <a:cs typeface="+mn-cs"/>
              </a:rPr>
              <a:t>entwickeln ihre Projektideen selbstständig, arbeiten transparent, rechnen nachvollziehbar ab</a:t>
            </a:r>
          </a:p>
          <a:p>
            <a:pPr>
              <a:defRPr/>
            </a:pPr>
            <a:r>
              <a:rPr lang="de-DE" dirty="0">
                <a:cs typeface="+mn-cs"/>
              </a:rPr>
              <a:t>und statten Produktionsstätten regelmäßige Besuche ab.</a:t>
            </a:r>
          </a:p>
          <a:p>
            <a:pPr>
              <a:defRPr/>
            </a:pPr>
            <a:endParaRPr lang="de-DE" alt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5E9843C9-3C29-4F59-8E44-8866DA36F3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806BEC4C-315A-447F-85A4-D8ED10ABA083}" type="slidenum">
              <a:rPr lang="de-DE" altLang="de-DE" sz="1200" smtClean="0">
                <a:solidFill>
                  <a:srgbClr val="000000"/>
                </a:solidFill>
              </a:rPr>
              <a:pPr/>
              <a:t>20</a:t>
            </a:fld>
            <a:endParaRPr lang="de-DE" altLang="de-DE" sz="1200">
              <a:solidFill>
                <a:srgbClr val="000000"/>
              </a:solidFill>
            </a:endParaRPr>
          </a:p>
        </p:txBody>
      </p:sp>
      <p:sp>
        <p:nvSpPr>
          <p:cNvPr id="59395" name="Rectangle 1">
            <a:extLst>
              <a:ext uri="{FF2B5EF4-FFF2-40B4-BE49-F238E27FC236}">
                <a16:creationId xmlns:a16="http://schemas.microsoft.com/office/drawing/2014/main" id="{5F1FA09B-25BB-4C79-845C-E6054F088219}"/>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Text Box 2">
            <a:extLst>
              <a:ext uri="{FF2B5EF4-FFF2-40B4-BE49-F238E27FC236}">
                <a16:creationId xmlns:a16="http://schemas.microsoft.com/office/drawing/2014/main" id="{DDDB2EF2-68FE-404B-B81F-821B6D3C809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
        <p:nvSpPr>
          <p:cNvPr id="59397" name="Text Box 3">
            <a:extLst>
              <a:ext uri="{FF2B5EF4-FFF2-40B4-BE49-F238E27FC236}">
                <a16:creationId xmlns:a16="http://schemas.microsoft.com/office/drawing/2014/main" id="{5AE89CB1-0AD9-475B-85BF-6E1A4465D329}"/>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algn="r" eaLnBrk="1" hangingPunct="1">
              <a:buSzPct val="100000"/>
            </a:pPr>
            <a:fld id="{F88F087C-F8D6-4C6A-B756-0BE8EB326B2C}" type="slidenum">
              <a:rPr lang="de-DE" altLang="de-DE" sz="1200">
                <a:solidFill>
                  <a:srgbClr val="003366"/>
                </a:solidFill>
              </a:rPr>
              <a:pPr algn="r" eaLnBrk="1" hangingPunct="1">
                <a:buSzPct val="100000"/>
              </a:pPr>
              <a:t>20</a:t>
            </a:fld>
            <a:endParaRPr lang="de-DE" altLang="de-DE" sz="1200">
              <a:solidFill>
                <a:srgbClr val="003366"/>
              </a:solidFill>
            </a:endParaRPr>
          </a:p>
        </p:txBody>
      </p:sp>
      <p:sp>
        <p:nvSpPr>
          <p:cNvPr id="31750" name="Notizenplatzhalter 1">
            <a:extLst>
              <a:ext uri="{FF2B5EF4-FFF2-40B4-BE49-F238E27FC236}">
                <a16:creationId xmlns:a16="http://schemas.microsoft.com/office/drawing/2014/main" id="{E17B9667-523E-43BA-8042-64449F018EE8}"/>
              </a:ext>
            </a:extLst>
          </p:cNvPr>
          <p:cNvSpPr>
            <a:spLocks noGrp="1" noChangeArrowheads="1"/>
          </p:cNvSpPr>
          <p:nvPr>
            <p:ph type="body" idx="1"/>
          </p:nvPr>
        </p:nvSpPr>
        <p:spPr/>
        <p:txBody>
          <a:bodyPr/>
          <a:lstStyle/>
          <a:p>
            <a:pPr marL="171450" indent="-171450">
              <a:buFont typeface="Arial" panose="020B0604020202020204" pitchFamily="34" charset="0"/>
              <a:buChar char="•"/>
              <a:defRPr/>
            </a:pPr>
            <a:r>
              <a:rPr lang="de-DE" altLang="de-DE" dirty="0">
                <a:latin typeface="Arial" panose="020B0604020202020204" pitchFamily="34" charset="0"/>
              </a:rPr>
              <a:t> Produktion nach Lohn-System (= passive Lohnveredelung), wie bereits erläutert;</a:t>
            </a:r>
          </a:p>
          <a:p>
            <a:pPr>
              <a:defRPr/>
            </a:pPr>
            <a:r>
              <a:rPr lang="de-DE" altLang="de-DE" dirty="0">
                <a:latin typeface="Arial" panose="020B0604020202020204" pitchFamily="34" charset="0"/>
              </a:rPr>
              <a:t>hat Nachteile für die produzierenden post-sozialistischen Länder</a:t>
            </a:r>
          </a:p>
          <a:p>
            <a:pPr marL="171450" indent="-171450">
              <a:buFont typeface="Arial" panose="020B0604020202020204" pitchFamily="34" charset="0"/>
              <a:buChar char="•"/>
              <a:defRPr/>
            </a:pPr>
            <a:r>
              <a:rPr lang="de-DE" altLang="de-DE" dirty="0">
                <a:latin typeface="Arial" panose="020B0604020202020204" pitchFamily="34" charset="0"/>
              </a:rPr>
              <a:t>Dadurch in Nähländern kaum Wertschöpfung und </a:t>
            </a:r>
            <a:r>
              <a:rPr lang="de-DE" altLang="de-DE" dirty="0" err="1">
                <a:latin typeface="Arial" panose="020B0604020202020204" pitchFamily="34" charset="0"/>
              </a:rPr>
              <a:t>Know-How</a:t>
            </a:r>
            <a:r>
              <a:rPr lang="de-DE" altLang="de-DE" dirty="0">
                <a:latin typeface="Arial" panose="020B0604020202020204" pitchFamily="34" charset="0"/>
              </a:rPr>
              <a:t>,</a:t>
            </a:r>
          </a:p>
          <a:p>
            <a:pPr>
              <a:buFont typeface="Arial" panose="020B0604020202020204" pitchFamily="34" charset="0"/>
              <a:buNone/>
              <a:defRPr/>
            </a:pPr>
            <a:r>
              <a:rPr lang="de-DE" altLang="de-DE" dirty="0">
                <a:latin typeface="Arial" panose="020B0604020202020204" pitchFamily="34" charset="0"/>
              </a:rPr>
              <a:t>um aus dieser schwachen Position zukünftig rauszukommen</a:t>
            </a:r>
          </a:p>
          <a:p>
            <a:pPr marL="171450" indent="-171450">
              <a:buFont typeface="Arial" panose="020B0604020202020204" pitchFamily="34" charset="0"/>
              <a:buChar char="•"/>
              <a:defRPr/>
            </a:pPr>
            <a:r>
              <a:rPr lang="de-DE" altLang="de-DE" dirty="0">
                <a:latin typeface="Arial" panose="020B0604020202020204" pitchFamily="34" charset="0"/>
              </a:rPr>
              <a:t>Kleine Margen für Fabriken: L</a:t>
            </a:r>
            <a:r>
              <a:rPr lang="de-DE" altLang="de-DE" dirty="0">
                <a:latin typeface="Arial" panose="020B0604020202020204" pitchFamily="34" charset="0"/>
                <a:sym typeface="Wingdings" panose="05000000000000000000" pitchFamily="2" charset="2"/>
              </a:rPr>
              <a:t>ohnlieferkette, weil permanent großer Personalstamm</a:t>
            </a:r>
          </a:p>
          <a:p>
            <a:pPr>
              <a:buFont typeface="Arial" panose="020B0604020202020204" pitchFamily="34" charset="0"/>
              <a:buNone/>
              <a:defRPr/>
            </a:pPr>
            <a:r>
              <a:rPr lang="de-DE" altLang="de-DE" dirty="0">
                <a:latin typeface="Arial" panose="020B0604020202020204" pitchFamily="34" charset="0"/>
                <a:sym typeface="Wingdings" panose="05000000000000000000" pitchFamily="2" charset="2"/>
              </a:rPr>
              <a:t>nicht bezahlbar; noch </a:t>
            </a:r>
            <a:r>
              <a:rPr lang="de-DE" altLang="de-DE" dirty="0" err="1">
                <a:latin typeface="Arial" panose="020B0604020202020204" pitchFamily="34" charset="0"/>
                <a:sym typeface="Wingdings" panose="05000000000000000000" pitchFamily="2" charset="2"/>
              </a:rPr>
              <a:t>prekärere</a:t>
            </a:r>
            <a:r>
              <a:rPr lang="de-DE" altLang="de-DE" dirty="0">
                <a:latin typeface="Arial" panose="020B0604020202020204" pitchFamily="34" charset="0"/>
                <a:sym typeface="Wingdings" panose="05000000000000000000" pitchFamily="2" charset="2"/>
              </a:rPr>
              <a:t> Arbeitsbedingungen für „Lohn“-Zulieferer</a:t>
            </a:r>
          </a:p>
          <a:p>
            <a:pPr marL="171450" indent="-171450">
              <a:buFont typeface="Arial" panose="020B0604020202020204" pitchFamily="34" charset="0"/>
              <a:buChar char="•"/>
              <a:defRPr/>
            </a:pPr>
            <a:r>
              <a:rPr lang="de-DE" altLang="de-DE" dirty="0">
                <a:latin typeface="Arial" panose="020B0604020202020204" pitchFamily="34" charset="0"/>
              </a:rPr>
              <a:t>Manche gehen soweit, die Abhängigkeit mit Kolonialismus gleichzusetzen</a:t>
            </a:r>
          </a:p>
          <a:p>
            <a:pPr marL="171450" indent="-171450">
              <a:buFont typeface="Arial" panose="020B0604020202020204" pitchFamily="34" charset="0"/>
              <a:buChar char="•"/>
              <a:defRPr/>
            </a:pPr>
            <a:r>
              <a:rPr lang="de-DE" altLang="de-DE" dirty="0">
                <a:latin typeface="Arial" panose="020B0604020202020204" pitchFamily="34" charset="0"/>
              </a:rPr>
              <a:t>Ergebnis und teils auch Ziel ist: keine Konkurrenz für westliche Unternehmen</a:t>
            </a:r>
          </a:p>
          <a:p>
            <a:pPr marL="171450" indent="-171450">
              <a:buFont typeface="Arial" panose="020B0604020202020204" pitchFamily="34" charset="0"/>
              <a:buChar char="•"/>
              <a:defRPr/>
            </a:pPr>
            <a:r>
              <a:rPr lang="de-DE" altLang="de-DE" dirty="0">
                <a:latin typeface="Arial" panose="020B0604020202020204" pitchFamily="34" charset="0"/>
              </a:rPr>
              <a:t>Ausnahme: Türkei: hier gibt es nicht nur Lohnfertigung, einziges Land, in dem alle Schritte</a:t>
            </a:r>
          </a:p>
          <a:p>
            <a:pPr>
              <a:buFont typeface="Arial" panose="020B0604020202020204" pitchFamily="34" charset="0"/>
              <a:buNone/>
              <a:defRPr/>
            </a:pPr>
            <a:r>
              <a:rPr lang="de-DE" altLang="de-DE" dirty="0">
                <a:latin typeface="Arial" panose="020B0604020202020204" pitchFamily="34" charset="0"/>
              </a:rPr>
              <a:t>der Textilen Kette angesiedelt sind (BW-Anbau, Weiterverarbeitung, Konfektion, gesamte vertikale Unternehmen);</a:t>
            </a:r>
          </a:p>
          <a:p>
            <a:pPr>
              <a:buFont typeface="Arial" panose="020B0604020202020204" pitchFamily="34" charset="0"/>
              <a:buNone/>
              <a:defRPr/>
            </a:pPr>
            <a:r>
              <a:rPr lang="de-DE" altLang="de-DE" dirty="0">
                <a:latin typeface="Arial" panose="020B0604020202020204" pitchFamily="34" charset="0"/>
              </a:rPr>
              <a:t>Türkei lässt teils selbst in MOE Lohnfertigung machen; Aufbau/Schutz der Textilindustrie auch durch Handelspolitik:</a:t>
            </a:r>
          </a:p>
          <a:p>
            <a:pPr>
              <a:buFont typeface="Arial" panose="020B0604020202020204" pitchFamily="34" charset="0"/>
              <a:buNone/>
              <a:defRPr/>
            </a:pPr>
            <a:r>
              <a:rPr lang="de-DE" altLang="de-DE" dirty="0">
                <a:latin typeface="Arial" panose="020B0604020202020204" pitchFamily="34" charset="0"/>
              </a:rPr>
              <a:t>z.B. 2011 hohe Importzölle für Stoffe und Bekleidung festgelegt</a:t>
            </a:r>
          </a:p>
          <a:p>
            <a:pPr>
              <a:defRPr/>
            </a:pPr>
            <a:r>
              <a:rPr lang="de-DE" altLang="de-DE" i="1" dirty="0">
                <a:latin typeface="Arial" panose="020B0604020202020204" pitchFamily="34" charset="0"/>
              </a:rPr>
              <a:t>Quelle und weitere Infos zum Verständnis: Im Stich gelassen, Seite 18, 21 und 22</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3D0EA100-0B59-4A9A-8419-6C1ACEC158C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A6362C6A-222D-454B-9769-DCE15E560FA1}" type="slidenum">
              <a:rPr lang="de-DE" altLang="de-DE" sz="1200" smtClean="0">
                <a:solidFill>
                  <a:srgbClr val="000000"/>
                </a:solidFill>
              </a:rPr>
              <a:pPr/>
              <a:t>21</a:t>
            </a:fld>
            <a:endParaRPr lang="de-DE" altLang="de-DE" sz="1200">
              <a:solidFill>
                <a:srgbClr val="000000"/>
              </a:solidFill>
            </a:endParaRPr>
          </a:p>
        </p:txBody>
      </p:sp>
      <p:sp>
        <p:nvSpPr>
          <p:cNvPr id="61443" name="Rectangle 1">
            <a:extLst>
              <a:ext uri="{FF2B5EF4-FFF2-40B4-BE49-F238E27FC236}">
                <a16:creationId xmlns:a16="http://schemas.microsoft.com/office/drawing/2014/main" id="{0037E91F-D6F0-436B-919A-247D5FDAAA0F}"/>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Text Box 2">
            <a:extLst>
              <a:ext uri="{FF2B5EF4-FFF2-40B4-BE49-F238E27FC236}">
                <a16:creationId xmlns:a16="http://schemas.microsoft.com/office/drawing/2014/main" id="{7A9739D7-D595-420E-8294-585D5ED073F0}"/>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
        <p:nvSpPr>
          <p:cNvPr id="61445" name="Text Box 3">
            <a:extLst>
              <a:ext uri="{FF2B5EF4-FFF2-40B4-BE49-F238E27FC236}">
                <a16:creationId xmlns:a16="http://schemas.microsoft.com/office/drawing/2014/main" id="{DB89DD50-93CD-447E-BA71-46F01539104D}"/>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algn="r" eaLnBrk="1" hangingPunct="1">
              <a:buSzPct val="100000"/>
            </a:pPr>
            <a:fld id="{B38521A4-DE7B-48AD-9407-364113D2DE10}" type="slidenum">
              <a:rPr lang="de-DE" altLang="de-DE" sz="1200">
                <a:solidFill>
                  <a:srgbClr val="003366"/>
                </a:solidFill>
              </a:rPr>
              <a:pPr algn="r" eaLnBrk="1" hangingPunct="1">
                <a:buSzPct val="100000"/>
              </a:pPr>
              <a:t>21</a:t>
            </a:fld>
            <a:endParaRPr lang="de-DE" altLang="de-DE" sz="1200">
              <a:solidFill>
                <a:srgbClr val="003366"/>
              </a:solidFill>
            </a:endParaRPr>
          </a:p>
        </p:txBody>
      </p:sp>
      <p:sp>
        <p:nvSpPr>
          <p:cNvPr id="61446" name="Notizenplatzhalter 1">
            <a:extLst>
              <a:ext uri="{FF2B5EF4-FFF2-40B4-BE49-F238E27FC236}">
                <a16:creationId xmlns:a16="http://schemas.microsoft.com/office/drawing/2014/main" id="{346817AE-0B1E-4E0D-A70E-A81D504D678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Arial" panose="020B0604020202020204" pitchFamily="34" charset="0"/>
              </a:rPr>
              <a:t>Mit Lohnveredelung/bestehender Geschichte und Struktur der Wirtschaft gehen extrem geringe Löhne –</a:t>
            </a:r>
          </a:p>
          <a:p>
            <a:r>
              <a:rPr lang="de-DE" altLang="de-DE">
                <a:latin typeface="Arial" panose="020B0604020202020204" pitchFamily="34" charset="0"/>
              </a:rPr>
              <a:t>im Verhältnis zu Lebenshaltungskosten einher</a:t>
            </a:r>
          </a:p>
          <a:p>
            <a:r>
              <a:rPr lang="de-DE" altLang="de-DE">
                <a:latin typeface="Arial" panose="020B0604020202020204" pitchFamily="34" charset="0"/>
              </a:rPr>
              <a:t>In Folge diese Werte: z.B. entsprechen in Kroatien die gezahlten Löhne nur 36% dessen,</a:t>
            </a:r>
          </a:p>
          <a:p>
            <a:r>
              <a:rPr lang="de-DE" altLang="de-DE">
                <a:latin typeface="Arial" panose="020B0604020202020204" pitchFamily="34" charset="0"/>
              </a:rPr>
              <a:t>was eigentlich zum Überleben (als Existenzlohn) notwendig wäre;</a:t>
            </a:r>
          </a:p>
          <a:p>
            <a:r>
              <a:rPr lang="de-DE" altLang="de-DE">
                <a:latin typeface="Arial" panose="020B0604020202020204" pitchFamily="34" charset="0"/>
              </a:rPr>
              <a:t>Im Vergleich zu Asien am Anfang des Workshops, ist der Unterschied von Lohn und benötigtem Einkommen noch höher</a:t>
            </a:r>
          </a:p>
          <a:p>
            <a:r>
              <a:rPr lang="de-DE" altLang="de-DE">
                <a:latin typeface="Arial" panose="020B0604020202020204" pitchFamily="34" charset="0"/>
              </a:rPr>
              <a:t>(wobei: Berechnung des Existenzlohns in der Studie und nach AFW sind nicht identisch)</a:t>
            </a:r>
          </a:p>
          <a:p>
            <a:r>
              <a:rPr lang="de-DE" altLang="de-DE" i="1">
                <a:latin typeface="Arial" panose="020B0604020202020204" pitchFamily="34" charset="0"/>
              </a:rPr>
              <a:t>Quellen: https://saubere-kleidung.de/lohn-zum-leben/europa/ und https://saubere-kleidung.de/lohn-zum-leben/,</a:t>
            </a:r>
          </a:p>
          <a:p>
            <a:r>
              <a:rPr lang="de-DE" altLang="de-DE" i="1">
                <a:latin typeface="Arial" panose="020B0604020202020204" pitchFamily="34" charset="0"/>
              </a:rPr>
              <a:t>Zugriffe 11.09.2019</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979BF696-3E87-4A61-8949-5F6650363ED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B898C75D-B55D-44AB-95DC-8B8F4F6D37EB}" type="slidenum">
              <a:rPr lang="de-DE" altLang="de-DE" sz="1200" smtClean="0">
                <a:solidFill>
                  <a:srgbClr val="000000"/>
                </a:solidFill>
              </a:rPr>
              <a:pPr/>
              <a:t>22</a:t>
            </a:fld>
            <a:endParaRPr lang="de-DE" altLang="de-DE" sz="1200">
              <a:solidFill>
                <a:srgbClr val="000000"/>
              </a:solidFill>
            </a:endParaRPr>
          </a:p>
        </p:txBody>
      </p:sp>
      <p:sp>
        <p:nvSpPr>
          <p:cNvPr id="63491" name="Rectangle 1">
            <a:extLst>
              <a:ext uri="{FF2B5EF4-FFF2-40B4-BE49-F238E27FC236}">
                <a16:creationId xmlns:a16="http://schemas.microsoft.com/office/drawing/2014/main" id="{797FFD18-8EFE-44FE-809B-1C74588DD1C2}"/>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Text Box 2">
            <a:extLst>
              <a:ext uri="{FF2B5EF4-FFF2-40B4-BE49-F238E27FC236}">
                <a16:creationId xmlns:a16="http://schemas.microsoft.com/office/drawing/2014/main" id="{F3F06342-4F7C-4DB8-9FF0-B35EC7D7F118}"/>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
        <p:nvSpPr>
          <p:cNvPr id="63493" name="Text Box 3">
            <a:extLst>
              <a:ext uri="{FF2B5EF4-FFF2-40B4-BE49-F238E27FC236}">
                <a16:creationId xmlns:a16="http://schemas.microsoft.com/office/drawing/2014/main" id="{0AEA52CA-2EF5-46E9-81AB-02B1E1CA276B}"/>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algn="r" eaLnBrk="1" hangingPunct="1">
              <a:buSzPct val="100000"/>
            </a:pPr>
            <a:fld id="{D91D4EAB-D906-4AF5-AD3F-9FB393011AA8}" type="slidenum">
              <a:rPr lang="de-DE" altLang="de-DE" sz="1200">
                <a:solidFill>
                  <a:srgbClr val="003366"/>
                </a:solidFill>
              </a:rPr>
              <a:pPr algn="r" eaLnBrk="1" hangingPunct="1">
                <a:buSzPct val="100000"/>
              </a:pPr>
              <a:t>22</a:t>
            </a:fld>
            <a:endParaRPr lang="de-DE" altLang="de-DE" sz="1200">
              <a:solidFill>
                <a:srgbClr val="003366"/>
              </a:solidFill>
            </a:endParaRPr>
          </a:p>
        </p:txBody>
      </p:sp>
      <p:sp>
        <p:nvSpPr>
          <p:cNvPr id="31750" name="Notizenplatzhalter 1">
            <a:extLst>
              <a:ext uri="{FF2B5EF4-FFF2-40B4-BE49-F238E27FC236}">
                <a16:creationId xmlns:a16="http://schemas.microsoft.com/office/drawing/2014/main" id="{992F991D-AB27-4E62-9515-F0E7B6FB5A56}"/>
              </a:ext>
            </a:extLst>
          </p:cNvPr>
          <p:cNvSpPr>
            <a:spLocks noGrp="1" noChangeArrowheads="1"/>
          </p:cNvSpPr>
          <p:nvPr>
            <p:ph type="body" idx="1"/>
          </p:nvPr>
        </p:nvSpPr>
        <p:spPr/>
        <p:txBody>
          <a:bodyPr/>
          <a:lstStyle/>
          <a:p>
            <a:pPr>
              <a:defRPr/>
            </a:pPr>
            <a:r>
              <a:rPr lang="de-DE" altLang="de-DE" dirty="0">
                <a:latin typeface="Arial" panose="020B0604020202020204" pitchFamily="34" charset="0"/>
              </a:rPr>
              <a:t>Deshalb: Überlebensstrategien, wie auch in Fallbeispielen in Länderstudien und im Video angesprochen</a:t>
            </a:r>
          </a:p>
          <a:p>
            <a:pPr>
              <a:defRPr/>
            </a:pPr>
            <a:r>
              <a:rPr lang="de-DE" altLang="de-DE" dirty="0">
                <a:solidFill>
                  <a:srgbClr val="003366"/>
                </a:solidFill>
                <a:latin typeface="Calibri" panose="020F0502020204030204" pitchFamily="34" charset="0"/>
                <a:cs typeface="Calibri" panose="020F0502020204030204" pitchFamily="34" charset="0"/>
              </a:rPr>
              <a:t>Extremes Sparen v.a. bei Gesundheit und Bildung</a:t>
            </a:r>
            <a:endParaRPr lang="de-DE" altLang="de-DE" b="1" dirty="0">
              <a:latin typeface="Arial" panose="020B0604020202020204" pitchFamily="34" charset="0"/>
            </a:endParaRPr>
          </a:p>
          <a:p>
            <a:pPr>
              <a:defRPr/>
            </a:pPr>
            <a:r>
              <a:rPr lang="de-DE" altLang="de-DE" i="1" dirty="0">
                <a:latin typeface="Arial" panose="020B0604020202020204" pitchFamily="34" charset="0"/>
              </a:rPr>
              <a:t>Hierzu: Im Stich gelassen, Seite 44-46</a:t>
            </a:r>
          </a:p>
          <a:p>
            <a:pPr marL="171450" indent="-171450">
              <a:buFont typeface="Arial" panose="020B0604020202020204" pitchFamily="34" charset="0"/>
              <a:buChar char="•"/>
              <a:defRPr/>
            </a:pPr>
            <a:endParaRPr lang="de-DE" altLang="de-DE" i="1" dirty="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139BF423-FF1B-4B74-B638-2EEBB4AF5F5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738241F6-93BD-4D70-83EE-649978DBFD7D}" type="slidenum">
              <a:rPr lang="de-DE" altLang="de-DE" sz="1200" smtClean="0">
                <a:solidFill>
                  <a:srgbClr val="000000"/>
                </a:solidFill>
              </a:rPr>
              <a:pPr/>
              <a:t>23</a:t>
            </a:fld>
            <a:endParaRPr lang="de-DE" altLang="de-DE" sz="1200">
              <a:solidFill>
                <a:srgbClr val="000000"/>
              </a:solidFill>
            </a:endParaRPr>
          </a:p>
        </p:txBody>
      </p:sp>
      <p:sp>
        <p:nvSpPr>
          <p:cNvPr id="65539" name="Rectangle 1">
            <a:extLst>
              <a:ext uri="{FF2B5EF4-FFF2-40B4-BE49-F238E27FC236}">
                <a16:creationId xmlns:a16="http://schemas.microsoft.com/office/drawing/2014/main" id="{5159265C-6CE9-4D4B-A3B0-A0A782AFA9D3}"/>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Text Box 2">
            <a:extLst>
              <a:ext uri="{FF2B5EF4-FFF2-40B4-BE49-F238E27FC236}">
                <a16:creationId xmlns:a16="http://schemas.microsoft.com/office/drawing/2014/main" id="{03EF134A-A7BB-4D44-944A-9524722B3EA8}"/>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
        <p:nvSpPr>
          <p:cNvPr id="65541" name="Text Box 3">
            <a:extLst>
              <a:ext uri="{FF2B5EF4-FFF2-40B4-BE49-F238E27FC236}">
                <a16:creationId xmlns:a16="http://schemas.microsoft.com/office/drawing/2014/main" id="{FF97673C-8CFA-4B27-9AFF-A59D40455E4B}"/>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algn="r" eaLnBrk="1" hangingPunct="1">
              <a:buSzPct val="100000"/>
            </a:pPr>
            <a:fld id="{FCFFDDDE-FB71-4AFE-AEF9-E7A2D4C1C6E1}" type="slidenum">
              <a:rPr lang="de-DE" altLang="de-DE" sz="1200">
                <a:solidFill>
                  <a:srgbClr val="003366"/>
                </a:solidFill>
              </a:rPr>
              <a:pPr algn="r" eaLnBrk="1" hangingPunct="1">
                <a:buSzPct val="100000"/>
              </a:pPr>
              <a:t>23</a:t>
            </a:fld>
            <a:endParaRPr lang="de-DE" altLang="de-DE" sz="1200">
              <a:solidFill>
                <a:srgbClr val="003366"/>
              </a:solidFill>
            </a:endParaRPr>
          </a:p>
        </p:txBody>
      </p:sp>
      <p:sp>
        <p:nvSpPr>
          <p:cNvPr id="31750" name="Notizenplatzhalter 1">
            <a:extLst>
              <a:ext uri="{FF2B5EF4-FFF2-40B4-BE49-F238E27FC236}">
                <a16:creationId xmlns:a16="http://schemas.microsoft.com/office/drawing/2014/main" id="{357C4D28-0F05-4F83-B11D-90A1491AA5A4}"/>
              </a:ext>
            </a:extLst>
          </p:cNvPr>
          <p:cNvSpPr>
            <a:spLocks noGrp="1" noChangeArrowheads="1"/>
          </p:cNvSpPr>
          <p:nvPr>
            <p:ph type="body" idx="1"/>
          </p:nvPr>
        </p:nvSpPr>
        <p:spPr/>
        <p:txBody>
          <a:bodyPr/>
          <a:lstStyle/>
          <a:p>
            <a:pPr>
              <a:lnSpc>
                <a:spcPct val="90000"/>
              </a:lnSpc>
              <a:defRPr/>
            </a:pPr>
            <a:r>
              <a:rPr lang="de-DE" altLang="de-DE" dirty="0">
                <a:latin typeface="Arial" panose="020B0604020202020204" pitchFamily="34" charset="0"/>
              </a:rPr>
              <a:t>Mit geringen Löhnen gehen auch ansonsten arbeits- und menschenrechtsverletzende Bedingungen einher:</a:t>
            </a:r>
          </a:p>
          <a:p>
            <a:pPr>
              <a:lnSpc>
                <a:spcPct val="90000"/>
              </a:lnSpc>
              <a:defRPr/>
            </a:pPr>
            <a:endParaRPr lang="de-DE" altLang="de-DE" dirty="0">
              <a:latin typeface="Arial" panose="020B0604020202020204" pitchFamily="34" charset="0"/>
            </a:endParaRPr>
          </a:p>
          <a:p>
            <a:pPr marL="171450" indent="-171450">
              <a:lnSpc>
                <a:spcPct val="90000"/>
              </a:lnSpc>
              <a:buFont typeface="Arial" panose="020B0604020202020204" pitchFamily="34" charset="0"/>
              <a:buChar char="•"/>
              <a:defRPr/>
            </a:pPr>
            <a:r>
              <a:rPr lang="de-DE" altLang="de-DE" dirty="0">
                <a:latin typeface="Arial" panose="020B0604020202020204" pitchFamily="34" charset="0"/>
              </a:rPr>
              <a:t>zum Lohndiebstahl zählen z.B. unbezahlte, nicht nach Tarif bezahlte Überstunden; kein/schlecht bezahlter Urlaub;</a:t>
            </a:r>
          </a:p>
          <a:p>
            <a:pPr>
              <a:lnSpc>
                <a:spcPct val="90000"/>
              </a:lnSpc>
              <a:defRPr/>
            </a:pPr>
            <a:r>
              <a:rPr lang="de-DE" altLang="de-DE" dirty="0">
                <a:latin typeface="Arial" panose="020B0604020202020204" pitchFamily="34" charset="0"/>
              </a:rPr>
              <a:t>unbezahlte Einarbeitung; intransparente/keine Lohnzettel; zu hohe Produktionsziele = unbezahlte Überstunden</a:t>
            </a:r>
          </a:p>
          <a:p>
            <a:pPr>
              <a:lnSpc>
                <a:spcPct val="90000"/>
              </a:lnSpc>
              <a:defRPr/>
            </a:pPr>
            <a:r>
              <a:rPr lang="de-DE" altLang="de-DE" i="1" dirty="0">
                <a:latin typeface="Arial" panose="020B0604020202020204" pitchFamily="34" charset="0"/>
              </a:rPr>
              <a:t>Hierzu: Im Stich gelassen, Seite 63-65</a:t>
            </a:r>
          </a:p>
          <a:p>
            <a:pPr>
              <a:lnSpc>
                <a:spcPct val="90000"/>
              </a:lnSpc>
              <a:defRPr/>
            </a:pPr>
            <a:endParaRPr lang="de-DE" altLang="de-DE" i="1" dirty="0">
              <a:latin typeface="Arial" panose="020B0604020202020204" pitchFamily="34" charset="0"/>
            </a:endParaRPr>
          </a:p>
          <a:p>
            <a:pPr marL="171450" indent="-171450">
              <a:lnSpc>
                <a:spcPct val="90000"/>
              </a:lnSpc>
              <a:buFont typeface="Arial" panose="020B0604020202020204" pitchFamily="34" charset="0"/>
              <a:buChar char="•"/>
              <a:defRPr/>
            </a:pPr>
            <a:r>
              <a:rPr lang="de-DE" altLang="de-DE" dirty="0">
                <a:latin typeface="Arial" panose="020B0604020202020204" pitchFamily="34" charset="0"/>
              </a:rPr>
              <a:t>prekär und informelle Beschäftigung: Arbeit als Selbstständige (= keine Sozialversicherung) oder nur ein Teil</a:t>
            </a:r>
          </a:p>
          <a:p>
            <a:pPr>
              <a:lnSpc>
                <a:spcPct val="90000"/>
              </a:lnSpc>
              <a:buFont typeface="Arial" panose="020B0604020202020204" pitchFamily="34" charset="0"/>
              <a:buNone/>
              <a:defRPr/>
            </a:pPr>
            <a:r>
              <a:rPr lang="de-DE" altLang="de-DE" dirty="0">
                <a:latin typeface="Arial" panose="020B0604020202020204" pitchFamily="34" charset="0"/>
              </a:rPr>
              <a:t>des Lohnes sozialversichert, den Rest schwarz; befristete Verträge (über gesetzliche Länge hinaus); überhaupt keine Verträge</a:t>
            </a:r>
          </a:p>
          <a:p>
            <a:pPr>
              <a:lnSpc>
                <a:spcPct val="90000"/>
              </a:lnSpc>
              <a:buFont typeface="Arial" panose="020B0604020202020204" pitchFamily="34" charset="0"/>
              <a:buNone/>
              <a:defRPr/>
            </a:pPr>
            <a:r>
              <a:rPr lang="de-DE" altLang="de-DE" dirty="0">
                <a:latin typeface="Arial" panose="020B0604020202020204" pitchFamily="34" charset="0"/>
              </a:rPr>
              <a:t>(zwar teils in absoluten Zahlen mehr ausgezahlt als Nettolohn, aber keine Sozialversicherung); Tagesverträge,</a:t>
            </a:r>
            <a:r>
              <a:rPr lang="de-DE" altLang="de-DE" dirty="0">
                <a:latin typeface="Arial" panose="020B0604020202020204" pitchFamily="34" charset="0"/>
                <a:sym typeface="Wingdings" panose="05000000000000000000" pitchFamily="2" charset="2"/>
              </a:rPr>
              <a:t> auch langfristig</a:t>
            </a:r>
          </a:p>
          <a:p>
            <a:pPr>
              <a:lnSpc>
                <a:spcPct val="90000"/>
              </a:lnSpc>
              <a:buFont typeface="Arial" panose="020B0604020202020204" pitchFamily="34" charset="0"/>
              <a:buNone/>
              <a:defRPr/>
            </a:pPr>
            <a:r>
              <a:rPr lang="de-DE" altLang="de-DE" dirty="0">
                <a:latin typeface="Arial" panose="020B0604020202020204" pitchFamily="34" charset="0"/>
                <a:sym typeface="Wingdings" panose="05000000000000000000" pitchFamily="2" charset="2"/>
              </a:rPr>
              <a:t>Armut und Bedarf nach Lohnarbeit zementiert durch keine/geringe Rente</a:t>
            </a:r>
          </a:p>
          <a:p>
            <a:pPr marL="171450" indent="-171450">
              <a:lnSpc>
                <a:spcPct val="90000"/>
              </a:lnSpc>
              <a:buFont typeface="Arial" panose="020B0604020202020204" pitchFamily="34" charset="0"/>
              <a:buChar char="•"/>
              <a:defRPr/>
            </a:pPr>
            <a:r>
              <a:rPr lang="de-DE" altLang="de-DE" dirty="0">
                <a:latin typeface="Arial" panose="020B0604020202020204" pitchFamily="34" charset="0"/>
                <a:sym typeface="Wingdings" panose="05000000000000000000" pitchFamily="2" charset="2"/>
              </a:rPr>
              <a:t>Unterschied: Osteuropa: ca. 1/3 prekär/informell, in der Türkei sogar 2/3 der Arbeitskräfte</a:t>
            </a:r>
            <a:endParaRPr lang="de-DE" altLang="de-DE" dirty="0">
              <a:latin typeface="Arial" panose="020B0604020202020204" pitchFamily="34" charset="0"/>
            </a:endParaRPr>
          </a:p>
          <a:p>
            <a:pPr>
              <a:lnSpc>
                <a:spcPct val="90000"/>
              </a:lnSpc>
              <a:defRPr/>
            </a:pPr>
            <a:r>
              <a:rPr lang="de-DE" altLang="de-DE" i="1" dirty="0">
                <a:latin typeface="Arial" panose="020B0604020202020204" pitchFamily="34" charset="0"/>
              </a:rPr>
              <a:t>Hierzu: Im Stich gelassen, Seite 53-55</a:t>
            </a:r>
          </a:p>
          <a:p>
            <a:pPr>
              <a:lnSpc>
                <a:spcPct val="90000"/>
              </a:lnSpc>
              <a:defRPr/>
            </a:pPr>
            <a:endParaRPr lang="de-DE" altLang="de-DE" dirty="0">
              <a:latin typeface="Arial" panose="020B0604020202020204" pitchFamily="34" charset="0"/>
            </a:endParaRPr>
          </a:p>
          <a:p>
            <a:pPr marL="171450" indent="-171450">
              <a:lnSpc>
                <a:spcPct val="90000"/>
              </a:lnSpc>
              <a:buFont typeface="Arial" panose="020B0604020202020204" pitchFamily="34" charset="0"/>
              <a:buChar char="•"/>
              <a:defRPr/>
            </a:pPr>
            <a:r>
              <a:rPr lang="de-DE" altLang="de-DE" dirty="0">
                <a:latin typeface="Arial" panose="020B0604020202020204" pitchFamily="34" charset="0"/>
              </a:rPr>
              <a:t>Frauen verüben Arbeit in schlechteren Positionen und mit schlechterer Bezahlung </a:t>
            </a:r>
          </a:p>
          <a:p>
            <a:pPr>
              <a:lnSpc>
                <a:spcPct val="90000"/>
              </a:lnSpc>
              <a:defRPr/>
            </a:pPr>
            <a:endParaRPr lang="de-DE" altLang="de-DE" dirty="0">
              <a:latin typeface="Arial" panose="020B0604020202020204" pitchFamily="34" charset="0"/>
            </a:endParaRPr>
          </a:p>
          <a:p>
            <a:pPr marL="171450" indent="-171450">
              <a:lnSpc>
                <a:spcPct val="90000"/>
              </a:lnSpc>
              <a:buFont typeface="Arial" panose="020B0604020202020204" pitchFamily="34" charset="0"/>
              <a:buChar char="•"/>
              <a:defRPr/>
            </a:pPr>
            <a:r>
              <a:rPr lang="de-DE" altLang="de-DE" dirty="0">
                <a:latin typeface="Arial" panose="020B0604020202020204" pitchFamily="34" charset="0"/>
              </a:rPr>
              <a:t>Gezielte Verhinderung gewerkschaftlicher Organisierung (z.B. Interview zur Türkei),</a:t>
            </a:r>
          </a:p>
          <a:p>
            <a:pPr>
              <a:lnSpc>
                <a:spcPct val="90000"/>
              </a:lnSpc>
              <a:defRPr/>
            </a:pPr>
            <a:r>
              <a:rPr lang="de-DE" altLang="de-DE" dirty="0">
                <a:latin typeface="Arial" panose="020B0604020202020204" pitchFamily="34" charset="0"/>
              </a:rPr>
              <a:t>keine starken gewerkschaftlichen Strukturen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B931C546-9145-4816-B4CD-103D626362E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CBD0787D-FC12-43DD-866C-5507B8857A52}" type="slidenum">
              <a:rPr lang="de-DE" altLang="de-DE" sz="1200" smtClean="0">
                <a:solidFill>
                  <a:srgbClr val="000000"/>
                </a:solidFill>
              </a:rPr>
              <a:pPr/>
              <a:t>24</a:t>
            </a:fld>
            <a:endParaRPr lang="de-DE" altLang="de-DE" sz="1200">
              <a:solidFill>
                <a:srgbClr val="000000"/>
              </a:solidFill>
            </a:endParaRPr>
          </a:p>
        </p:txBody>
      </p:sp>
      <p:sp>
        <p:nvSpPr>
          <p:cNvPr id="67587" name="Rectangle 1">
            <a:extLst>
              <a:ext uri="{FF2B5EF4-FFF2-40B4-BE49-F238E27FC236}">
                <a16:creationId xmlns:a16="http://schemas.microsoft.com/office/drawing/2014/main" id="{4D50AD60-D706-480D-B1D8-AD1494857201}"/>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Text Box 2">
            <a:extLst>
              <a:ext uri="{FF2B5EF4-FFF2-40B4-BE49-F238E27FC236}">
                <a16:creationId xmlns:a16="http://schemas.microsoft.com/office/drawing/2014/main" id="{0D824B0F-8B4C-47DA-811F-42A5B4B16A9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
        <p:nvSpPr>
          <p:cNvPr id="67589" name="Text Box 3">
            <a:extLst>
              <a:ext uri="{FF2B5EF4-FFF2-40B4-BE49-F238E27FC236}">
                <a16:creationId xmlns:a16="http://schemas.microsoft.com/office/drawing/2014/main" id="{AF7DB75B-7EEF-4179-B5DF-3468E11E1B6D}"/>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algn="r" eaLnBrk="1" hangingPunct="1">
              <a:buSzPct val="100000"/>
            </a:pPr>
            <a:fld id="{A9715150-5A2A-44DA-A4B3-45C18C0E873C}" type="slidenum">
              <a:rPr lang="de-DE" altLang="de-DE" sz="1200">
                <a:solidFill>
                  <a:srgbClr val="003366"/>
                </a:solidFill>
              </a:rPr>
              <a:pPr algn="r" eaLnBrk="1" hangingPunct="1">
                <a:buSzPct val="100000"/>
              </a:pPr>
              <a:t>24</a:t>
            </a:fld>
            <a:endParaRPr lang="de-DE" altLang="de-DE" sz="1200">
              <a:solidFill>
                <a:srgbClr val="003366"/>
              </a:solidFill>
            </a:endParaRPr>
          </a:p>
        </p:txBody>
      </p:sp>
      <p:sp>
        <p:nvSpPr>
          <p:cNvPr id="31750" name="Notizenplatzhalter 1">
            <a:extLst>
              <a:ext uri="{FF2B5EF4-FFF2-40B4-BE49-F238E27FC236}">
                <a16:creationId xmlns:a16="http://schemas.microsoft.com/office/drawing/2014/main" id="{B3B9C2EC-81D7-485C-BBFF-DF8FEEE38991}"/>
              </a:ext>
            </a:extLst>
          </p:cNvPr>
          <p:cNvSpPr>
            <a:spLocks noGrp="1" noChangeArrowheads="1"/>
          </p:cNvSpPr>
          <p:nvPr>
            <p:ph type="body" idx="1"/>
          </p:nvPr>
        </p:nvSpPr>
        <p:spPr/>
        <p:txBody>
          <a:bodyPr/>
          <a:lstStyle/>
          <a:p>
            <a:pPr marL="171450" indent="-171450">
              <a:buFont typeface="Arial" panose="020B0604020202020204" pitchFamily="34" charset="0"/>
              <a:buChar char="•"/>
              <a:defRPr/>
            </a:pPr>
            <a:r>
              <a:rPr lang="de-DE" altLang="de-DE" dirty="0">
                <a:latin typeface="Arial" panose="020B0604020202020204" pitchFamily="34" charset="0"/>
              </a:rPr>
              <a:t>Frauen machen i.d.R. nach „traditioneller Aufteilung“ schlechter bezahlte Jobs</a:t>
            </a:r>
          </a:p>
          <a:p>
            <a:pPr>
              <a:defRPr/>
            </a:pPr>
            <a:r>
              <a:rPr lang="de-DE" altLang="de-DE" dirty="0">
                <a:latin typeface="Arial" panose="020B0604020202020204" pitchFamily="34" charset="0"/>
              </a:rPr>
              <a:t>innerhalb der Bekleidungsindustrie UND Bekleidungsindustrie an sich ist meist</a:t>
            </a:r>
          </a:p>
          <a:p>
            <a:pPr>
              <a:defRPr/>
            </a:pPr>
            <a:r>
              <a:rPr lang="de-DE" altLang="de-DE" dirty="0">
                <a:latin typeface="Arial" panose="020B0604020202020204" pitchFamily="34" charset="0"/>
              </a:rPr>
              <a:t>schlecht bezahlteste Industrie, dafür mit sehr hohem Frauenanteil</a:t>
            </a:r>
          </a:p>
          <a:p>
            <a:pPr marL="171450" indent="-171450">
              <a:buFont typeface="Arial" panose="020B0604020202020204" pitchFamily="34" charset="0"/>
              <a:buChar char="•"/>
              <a:defRPr/>
            </a:pPr>
            <a:r>
              <a:rPr lang="de-DE" altLang="de-DE" dirty="0">
                <a:latin typeface="Arial" panose="020B0604020202020204" pitchFamily="34" charset="0"/>
              </a:rPr>
              <a:t>Frauenanteil nimmt zu, je weiter man ans (immer informellere) Ende der Lieferkette kommt</a:t>
            </a:r>
          </a:p>
          <a:p>
            <a:pPr>
              <a:defRPr/>
            </a:pPr>
            <a:endParaRPr lang="de-DE" altLang="de-DE" dirty="0">
              <a:latin typeface="Arial" panose="020B0604020202020204" pitchFamily="34" charset="0"/>
            </a:endParaRPr>
          </a:p>
          <a:p>
            <a:pPr marL="171450" indent="-171450">
              <a:buFont typeface="Arial" panose="020B0604020202020204" pitchFamily="34" charset="0"/>
              <a:buChar char="•"/>
              <a:defRPr/>
            </a:pPr>
            <a:r>
              <a:rPr lang="de-DE" altLang="de-DE" dirty="0">
                <a:latin typeface="Arial" panose="020B0604020202020204" pitchFamily="34" charset="0"/>
              </a:rPr>
              <a:t>Alleinverdienerinnen für die Familie oder als alleinerziehende (zusätzlich hoher Druck, den Job zu behalten,</a:t>
            </a:r>
          </a:p>
          <a:p>
            <a:pPr>
              <a:defRPr/>
            </a:pPr>
            <a:r>
              <a:rPr lang="de-DE" altLang="de-DE" dirty="0">
                <a:latin typeface="Arial" panose="020B0604020202020204" pitchFamily="34" charset="0"/>
              </a:rPr>
              <a:t>um Krankenversicherung für die Familie zu haben </a:t>
            </a:r>
            <a:r>
              <a:rPr lang="de-DE" altLang="de-DE" dirty="0">
                <a:latin typeface="Arial" panose="020B0604020202020204" pitchFamily="34" charset="0"/>
                <a:sym typeface="Wingdings" panose="05000000000000000000" pitchFamily="2" charset="2"/>
              </a:rPr>
              <a:t>führt zu großer Angst, den Job zu verlieren,</a:t>
            </a:r>
          </a:p>
          <a:p>
            <a:pPr>
              <a:defRPr/>
            </a:pPr>
            <a:r>
              <a:rPr lang="de-DE" altLang="de-DE" dirty="0">
                <a:latin typeface="Arial" panose="020B0604020202020204" pitchFamily="34" charset="0"/>
                <a:sym typeface="Wingdings" panose="05000000000000000000" pitchFamily="2" charset="2"/>
              </a:rPr>
              <a:t>daher wenig Protest gegen Arbeitsbedingungen</a:t>
            </a:r>
            <a:endParaRPr lang="de-DE" altLang="de-DE" dirty="0">
              <a:latin typeface="Arial" panose="020B0604020202020204" pitchFamily="34" charset="0"/>
            </a:endParaRPr>
          </a:p>
          <a:p>
            <a:pPr>
              <a:defRPr/>
            </a:pPr>
            <a:endParaRPr lang="de-DE" altLang="de-DE" dirty="0">
              <a:latin typeface="Arial" panose="020B0604020202020204" pitchFamily="34" charset="0"/>
            </a:endParaRPr>
          </a:p>
          <a:p>
            <a:pPr marL="171450" indent="-171450">
              <a:buFont typeface="Arial" panose="020B0604020202020204" pitchFamily="34" charset="0"/>
              <a:buChar char="•"/>
              <a:defRPr/>
            </a:pPr>
            <a:r>
              <a:rPr lang="de-DE" altLang="de-DE" dirty="0">
                <a:latin typeface="Arial" panose="020B0604020202020204" pitchFamily="34" charset="0"/>
              </a:rPr>
              <a:t>Durch Zeitmangel und hohen Druck und Stress: </a:t>
            </a:r>
            <a:r>
              <a:rPr lang="de-DE" altLang="de-DE" dirty="0">
                <a:latin typeface="Arial" panose="020B0604020202020204" pitchFamily="34" charset="0"/>
                <a:sym typeface="Wingdings" panose="05000000000000000000" pitchFamily="2" charset="2"/>
              </a:rPr>
              <a:t>psychische und physische Gesundheit in Gefahr</a:t>
            </a:r>
            <a:endParaRPr lang="de-DE" altLang="de-DE" dirty="0">
              <a:latin typeface="Arial" panose="020B0604020202020204" pitchFamily="34" charset="0"/>
            </a:endParaRPr>
          </a:p>
          <a:p>
            <a:pPr>
              <a:defRPr/>
            </a:pPr>
            <a:endParaRPr lang="de-DE" altLang="de-DE" dirty="0">
              <a:latin typeface="Arial" panose="020B0604020202020204" pitchFamily="34" charset="0"/>
            </a:endParaRPr>
          </a:p>
          <a:p>
            <a:pPr>
              <a:defRPr/>
            </a:pPr>
            <a:r>
              <a:rPr lang="de-DE" altLang="de-DE" i="1" dirty="0">
                <a:latin typeface="Arial" panose="020B0604020202020204" pitchFamily="34" charset="0"/>
              </a:rPr>
              <a:t>Hierzu: Im Stich gelassen, Seite 67-69</a:t>
            </a:r>
          </a:p>
          <a:p>
            <a:pPr>
              <a:defRPr/>
            </a:pPr>
            <a:endParaRPr lang="de-DE" altLang="de-DE" dirty="0">
              <a:latin typeface="Arial" panose="020B0604020202020204" pitchFamily="34" charset="0"/>
            </a:endParaRPr>
          </a:p>
          <a:p>
            <a:pPr>
              <a:defRPr/>
            </a:pPr>
            <a:endParaRPr lang="de-DE" altLang="de-DE" dirty="0">
              <a:latin typeface="Arial" panose="020B0604020202020204" pitchFamily="34" charset="0"/>
            </a:endParaRPr>
          </a:p>
          <a:p>
            <a:pPr>
              <a:defRPr/>
            </a:pPr>
            <a:endParaRPr lang="de-DE" altLang="de-DE" dirty="0">
              <a:latin typeface="Arial" panose="020B0604020202020204" pitchFamily="34" charset="0"/>
            </a:endParaRPr>
          </a:p>
          <a:p>
            <a:pPr>
              <a:lnSpc>
                <a:spcPct val="90000"/>
              </a:lnSpc>
              <a:defRPr/>
            </a:pPr>
            <a:endParaRPr lang="de-DE" altLang="de-DE" dirty="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BA3B435C-1566-4462-8114-5D87B2D73B4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AEC1DDC1-7CA3-4594-8A8B-50CED248D557}" type="slidenum">
              <a:rPr lang="de-DE" altLang="de-DE" sz="1200" smtClean="0">
                <a:solidFill>
                  <a:srgbClr val="000000"/>
                </a:solidFill>
              </a:rPr>
              <a:pPr/>
              <a:t>25</a:t>
            </a:fld>
            <a:endParaRPr lang="de-DE" altLang="de-DE" sz="1200">
              <a:solidFill>
                <a:srgbClr val="000000"/>
              </a:solidFill>
            </a:endParaRPr>
          </a:p>
        </p:txBody>
      </p:sp>
      <p:sp>
        <p:nvSpPr>
          <p:cNvPr id="69635" name="Rectangle 1">
            <a:extLst>
              <a:ext uri="{FF2B5EF4-FFF2-40B4-BE49-F238E27FC236}">
                <a16:creationId xmlns:a16="http://schemas.microsoft.com/office/drawing/2014/main" id="{4D4ED57F-6D90-4EAD-9F15-19A4287949AE}"/>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6" name="Text Box 2">
            <a:extLst>
              <a:ext uri="{FF2B5EF4-FFF2-40B4-BE49-F238E27FC236}">
                <a16:creationId xmlns:a16="http://schemas.microsoft.com/office/drawing/2014/main" id="{7DB1E7AE-860B-4592-9BFA-6680541D6A39}"/>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
        <p:nvSpPr>
          <p:cNvPr id="69637" name="Text Box 3">
            <a:extLst>
              <a:ext uri="{FF2B5EF4-FFF2-40B4-BE49-F238E27FC236}">
                <a16:creationId xmlns:a16="http://schemas.microsoft.com/office/drawing/2014/main" id="{0E67D73A-6295-417A-9735-9EA486B16681}"/>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algn="r" eaLnBrk="1" hangingPunct="1">
              <a:buSzPct val="100000"/>
            </a:pPr>
            <a:fld id="{16AAF065-1AAB-4656-AA6F-D6F77DBCD805}" type="slidenum">
              <a:rPr lang="de-DE" altLang="de-DE" sz="1200">
                <a:solidFill>
                  <a:srgbClr val="003366"/>
                </a:solidFill>
              </a:rPr>
              <a:pPr algn="r" eaLnBrk="1" hangingPunct="1">
                <a:buSzPct val="100000"/>
              </a:pPr>
              <a:t>25</a:t>
            </a:fld>
            <a:endParaRPr lang="de-DE" altLang="de-DE" sz="1200">
              <a:solidFill>
                <a:srgbClr val="003366"/>
              </a:solidFill>
            </a:endParaRPr>
          </a:p>
        </p:txBody>
      </p:sp>
      <p:sp>
        <p:nvSpPr>
          <p:cNvPr id="69638" name="Notizenplatzhalter 1">
            <a:extLst>
              <a:ext uri="{FF2B5EF4-FFF2-40B4-BE49-F238E27FC236}">
                <a16:creationId xmlns:a16="http://schemas.microsoft.com/office/drawing/2014/main" id="{0D2E15FA-07F7-4E1C-A5D5-FFF65A7345B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Arial" panose="020B0604020202020204" pitchFamily="34" charset="0"/>
              </a:rPr>
              <a:t>Verbesserungen sind schwierig zu erreichen, weil Gewerkschaften geschwächt sind</a:t>
            </a:r>
          </a:p>
          <a:p>
            <a:r>
              <a:rPr lang="de-DE" altLang="de-DE" i="1">
                <a:latin typeface="Arial" panose="020B0604020202020204" pitchFamily="34" charset="0"/>
              </a:rPr>
              <a:t>Hierzu: Im Stich gelassen, Seite 59-61</a:t>
            </a:r>
          </a:p>
          <a:p>
            <a:endParaRPr lang="de-DE" altLang="de-DE">
              <a:latin typeface="Arial" panose="020B0604020202020204" pitchFamily="34" charset="0"/>
            </a:endParaRPr>
          </a:p>
          <a:p>
            <a:endParaRPr lang="de-DE" altLang="de-DE">
              <a:latin typeface="Arial" panose="020B0604020202020204" pitchFamily="34" charset="0"/>
            </a:endParaRPr>
          </a:p>
          <a:p>
            <a:pPr>
              <a:lnSpc>
                <a:spcPct val="90000"/>
              </a:lnSpc>
            </a:pPr>
            <a:endParaRPr lang="de-DE" altLang="de-DE">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extShape 1">
            <a:extLst>
              <a:ext uri="{FF2B5EF4-FFF2-40B4-BE49-F238E27FC236}">
                <a16:creationId xmlns:a16="http://schemas.microsoft.com/office/drawing/2014/main" id="{5BDD5A1E-6C41-4F8D-ACCB-FCBDEE8DDBEF}"/>
              </a:ext>
            </a:extLst>
          </p:cNvPr>
          <p:cNvSpPr txBox="1"/>
          <p:nvPr/>
        </p:nvSpPr>
        <p:spPr>
          <a:xfrm>
            <a:off x="4022725" y="9723438"/>
            <a:ext cx="3076575" cy="511175"/>
          </a:xfrm>
          <a:prstGeom prst="rect">
            <a:avLst/>
          </a:prstGeom>
          <a:noFill/>
          <a:ln>
            <a:noFill/>
          </a:ln>
        </p:spPr>
        <p:txBody>
          <a:bodyPr lIns="99000" tIns="49680" rIns="99000" bIns="49680" anchor="b"/>
          <a:lstStyle/>
          <a:p>
            <a:pPr algn="r">
              <a:defRPr/>
            </a:pPr>
            <a:fld id="{C4D3E3AD-1017-4158-9C86-57E1746592DE}" type="slidenum">
              <a:rPr lang="de-DE" sz="1300" spc="-1">
                <a:solidFill>
                  <a:srgbClr val="000000"/>
                </a:solidFill>
                <a:uFill>
                  <a:solidFill>
                    <a:srgbClr val="FFFFFF"/>
                  </a:solidFill>
                </a:uFill>
                <a:latin typeface="Times New Roman"/>
                <a:ea typeface="MS PGothic"/>
              </a:rPr>
              <a:pPr algn="r">
                <a:defRPr/>
              </a:pPr>
              <a:t>26</a:t>
            </a:fld>
            <a:endParaRPr lang="de-DE" sz="1400" spc="-1">
              <a:solidFill>
                <a:srgbClr val="000000"/>
              </a:solidFill>
              <a:uFill>
                <a:solidFill>
                  <a:srgbClr val="FFFFFF"/>
                </a:solidFill>
              </a:uFill>
              <a:latin typeface="Times New Roman"/>
            </a:endParaRPr>
          </a:p>
        </p:txBody>
      </p:sp>
      <p:sp>
        <p:nvSpPr>
          <p:cNvPr id="397" name="PlaceHolder 2">
            <a:extLst>
              <a:ext uri="{FF2B5EF4-FFF2-40B4-BE49-F238E27FC236}">
                <a16:creationId xmlns:a16="http://schemas.microsoft.com/office/drawing/2014/main" id="{466038F7-E6C5-4B63-9F86-277D01C17EBB}"/>
              </a:ext>
            </a:extLst>
          </p:cNvPr>
          <p:cNvSpPr>
            <a:spLocks noGrp="1"/>
          </p:cNvSpPr>
          <p:nvPr>
            <p:ph type="body"/>
          </p:nvPr>
        </p:nvSpPr>
        <p:spPr>
          <a:xfrm>
            <a:off x="946150" y="4860925"/>
            <a:ext cx="5207000" cy="4605338"/>
          </a:xfrm>
        </p:spPr>
        <p:txBody>
          <a:bodyPr lIns="99000" tIns="49680" rIns="99000" bIns="49680"/>
          <a:lstStyle/>
          <a:p>
            <a:pPr marL="216000" indent="-216000">
              <a:defRPr/>
            </a:pPr>
            <a:r>
              <a:rPr lang="de-DE" altLang="de-DE" sz="2000" dirty="0" err="1">
                <a:latin typeface="Arial" panose="020B0604020202020204" pitchFamily="34" charset="0"/>
              </a:rPr>
              <a:t>Akteur_innen</a:t>
            </a:r>
            <a:r>
              <a:rPr lang="de-DE" altLang="de-DE" sz="2000" dirty="0">
                <a:latin typeface="Arial" panose="020B0604020202020204" pitchFamily="34" charset="0"/>
              </a:rPr>
              <a:t> mit Einfluss auf Existenzlöhne aus Sicht von FEMNET</a:t>
            </a:r>
          </a:p>
          <a:p>
            <a:pPr marL="216000" indent="-216000">
              <a:defRPr/>
            </a:pPr>
            <a:endParaRPr lang="de-DE" sz="2000" spc="-1" dirty="0">
              <a:uFill>
                <a:solidFill>
                  <a:srgbClr val="FFFFFF"/>
                </a:solidFill>
              </a:uFill>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DF70A1D0-F334-43AE-8BEE-9F10AA2A89A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699680B6-5271-482B-8E31-7A81FBA3DE10}" type="slidenum">
              <a:rPr lang="de-DE" altLang="de-DE" sz="1200" smtClean="0">
                <a:solidFill>
                  <a:srgbClr val="000000"/>
                </a:solidFill>
              </a:rPr>
              <a:pPr/>
              <a:t>27</a:t>
            </a:fld>
            <a:endParaRPr lang="de-DE" altLang="de-DE" sz="1200">
              <a:solidFill>
                <a:srgbClr val="000000"/>
              </a:solidFill>
            </a:endParaRPr>
          </a:p>
        </p:txBody>
      </p:sp>
      <p:sp>
        <p:nvSpPr>
          <p:cNvPr id="73731" name="Rectangle 1">
            <a:extLst>
              <a:ext uri="{FF2B5EF4-FFF2-40B4-BE49-F238E27FC236}">
                <a16:creationId xmlns:a16="http://schemas.microsoft.com/office/drawing/2014/main" id="{DFCD8776-A549-453C-9718-D4229FAB5FFA}"/>
              </a:ext>
            </a:extLst>
          </p:cNvPr>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Text Box 2">
            <a:extLst>
              <a:ext uri="{FF2B5EF4-FFF2-40B4-BE49-F238E27FC236}">
                <a16:creationId xmlns:a16="http://schemas.microsoft.com/office/drawing/2014/main" id="{6A80F69C-2C08-4E49-A423-BF35F15B5484}"/>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latin typeface="Arial" panose="020B0604020202020204" pitchFamily="34" charset="0"/>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latin typeface="Arial" panose="020B0604020202020204" pitchFamily="34" charset="0"/>
              </a:rPr>
              <a:t>Soziale Verantwortung = ihr wirtschaftliches Handeln sozial verantwortlich gestalten</a:t>
            </a:r>
          </a:p>
          <a:p>
            <a:pPr eaLnBrk="1" hangingPunct="1">
              <a:spcBef>
                <a:spcPts val="450"/>
              </a:spcBef>
              <a:buSzPct val="100000"/>
            </a:pPr>
            <a:r>
              <a:rPr lang="de-DE" altLang="de-DE" sz="1200">
                <a:solidFill>
                  <a:srgbClr val="000000"/>
                </a:solidFill>
                <a:latin typeface="Arial" panose="020B0604020202020204" pitchFamily="34" charset="0"/>
              </a:rPr>
              <a:t>3.  Eigene Kodizes ernst nehmen und effektive Maßnahmen zur Umsetzung </a:t>
            </a:r>
          </a:p>
          <a:p>
            <a:pPr eaLnBrk="1" hangingPunct="1">
              <a:spcBef>
                <a:spcPts val="450"/>
              </a:spcBef>
              <a:buSzPct val="100000"/>
            </a:pPr>
            <a:r>
              <a:rPr lang="de-DE" altLang="de-DE" sz="1200">
                <a:solidFill>
                  <a:srgbClr val="000000"/>
                </a:solidFill>
                <a:latin typeface="Arial" panose="020B0604020202020204" pitchFamily="34" charset="0"/>
              </a:rPr>
              <a:t>6. Nicht nur rein kommerzielle audits</a:t>
            </a: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73733" name="Text Box 3">
            <a:extLst>
              <a:ext uri="{FF2B5EF4-FFF2-40B4-BE49-F238E27FC236}">
                <a16:creationId xmlns:a16="http://schemas.microsoft.com/office/drawing/2014/main" id="{74E8818E-0E5E-4551-9799-CE0B98AC67D7}"/>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algn="r" eaLnBrk="1" hangingPunct="1">
              <a:buSzPct val="100000"/>
            </a:pPr>
            <a:fld id="{0EC1829A-6731-493D-9CEF-0B3E58C96C65}" type="slidenum">
              <a:rPr lang="de-DE" altLang="de-DE" sz="1200">
                <a:solidFill>
                  <a:srgbClr val="003366"/>
                </a:solidFill>
              </a:rPr>
              <a:pPr algn="r" eaLnBrk="1" hangingPunct="1">
                <a:buSzPct val="100000"/>
              </a:pPr>
              <a:t>27</a:t>
            </a:fld>
            <a:endParaRPr lang="de-DE" altLang="de-DE" sz="1200">
              <a:solidFill>
                <a:srgbClr val="003366"/>
              </a:solidFill>
            </a:endParaRPr>
          </a:p>
        </p:txBody>
      </p:sp>
      <p:sp>
        <p:nvSpPr>
          <p:cNvPr id="73734" name="Notizenplatzhalter 1">
            <a:extLst>
              <a:ext uri="{FF2B5EF4-FFF2-40B4-BE49-F238E27FC236}">
                <a16:creationId xmlns:a16="http://schemas.microsoft.com/office/drawing/2014/main" id="{07018986-FF31-4C54-A0A0-D1B25EA5D52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Times New Roman" panose="02020603050405020304" pitchFamily="18" charset="0"/>
              </a:rPr>
              <a:t>Unternehmen haben als Einkäufer eine wichtige Position. Sie haben die Macht,</a:t>
            </a:r>
          </a:p>
          <a:p>
            <a:r>
              <a:rPr lang="de-DE" altLang="de-DE">
                <a:latin typeface="Times New Roman" panose="02020603050405020304" pitchFamily="18" charset="0"/>
              </a:rPr>
              <a:t>die Bedingungen in den Fabriken zu ändern. Das zeigen Beispiele von Unternehmen,</a:t>
            </a:r>
          </a:p>
          <a:p>
            <a:r>
              <a:rPr lang="de-DE" altLang="de-DE">
                <a:latin typeface="Times New Roman" panose="02020603050405020304" pitchFamily="18" charset="0"/>
              </a:rPr>
              <a:t>die diese Verantwortung für die Arbeitsbedingungen bei ihren Zulieferern bereits übernehmen.</a:t>
            </a:r>
          </a:p>
          <a:p>
            <a:endParaRPr lang="de-DE" altLang="de-DE">
              <a:latin typeface="Times New Roman" panose="02020603050405020304" pitchFamily="18" charset="0"/>
            </a:endParaRPr>
          </a:p>
          <a:p>
            <a:r>
              <a:rPr lang="de-DE" altLang="de-DE">
                <a:latin typeface="Arial" panose="020B0604020202020204" pitchFamily="34" charset="0"/>
              </a:rPr>
              <a:t>Forderungen FEMNET, teils deckungsgleich mit AFW</a:t>
            </a:r>
            <a:endParaRPr lang="de-DE" altLang="de-DE">
              <a:latin typeface="Times New Roman" panose="02020603050405020304" pitchFamily="18" charset="0"/>
            </a:endParaRPr>
          </a:p>
          <a:p>
            <a:endParaRPr lang="de-DE" altLang="de-DE">
              <a:latin typeface="Times New Roman" panose="02020603050405020304" pitchFamily="18" charset="0"/>
            </a:endParaRPr>
          </a:p>
          <a:p>
            <a:r>
              <a:rPr lang="de-DE" altLang="de-DE" i="1">
                <a:latin typeface="Times New Roman" panose="02020603050405020304" pitchFamily="18" charset="0"/>
              </a:rPr>
              <a:t>Zu </a:t>
            </a:r>
            <a:r>
              <a:rPr lang="de-DE" altLang="de-DE" i="1">
                <a:solidFill>
                  <a:srgbClr val="003366"/>
                </a:solidFill>
                <a:latin typeface="Calibri" panose="020F0502020204030204" pitchFamily="34" charset="0"/>
                <a:cs typeface="Calibri" panose="020F0502020204030204" pitchFamily="34" charset="0"/>
              </a:rPr>
              <a:t>veränderte Einkaufspraktiken:</a:t>
            </a:r>
          </a:p>
          <a:p>
            <a:r>
              <a:rPr lang="de-DE" altLang="de-DE">
                <a:latin typeface="Times New Roman" panose="02020603050405020304" pitchFamily="18" charset="0"/>
              </a:rPr>
              <a:t>Einkaufspolitik anpassen - angemessene Lieferzeiten, faire Preise,</a:t>
            </a:r>
          </a:p>
          <a:p>
            <a:r>
              <a:rPr lang="de-DE" altLang="de-DE">
                <a:latin typeface="Times New Roman" panose="02020603050405020304" pitchFamily="18" charset="0"/>
              </a:rPr>
              <a:t>die Existenzlöhne ermöglichen, lange Lieferbeziehungen,</a:t>
            </a:r>
          </a:p>
          <a:p>
            <a:endParaRPr lang="de-DE" altLang="de-DE">
              <a:latin typeface="Times New Roman" panose="02020603050405020304" pitchFamily="18" charset="0"/>
            </a:endParaRPr>
          </a:p>
          <a:p>
            <a:r>
              <a:rPr lang="de-DE" altLang="de-DE" i="1">
                <a:latin typeface="Times New Roman" panose="02020603050405020304" pitchFamily="18" charset="0"/>
              </a:rPr>
              <a:t>Zu </a:t>
            </a:r>
            <a:r>
              <a:rPr lang="de-DE" altLang="de-DE" i="1">
                <a:solidFill>
                  <a:srgbClr val="003366"/>
                </a:solidFill>
                <a:latin typeface="Calibri" panose="020F0502020204030204" pitchFamily="34" charset="0"/>
                <a:cs typeface="Calibri" panose="020F0502020204030204" pitchFamily="34" charset="0"/>
              </a:rPr>
              <a:t>soziale Verantwortung wahrnehmen:</a:t>
            </a:r>
          </a:p>
          <a:p>
            <a:r>
              <a:rPr lang="de-DE" altLang="de-DE">
                <a:latin typeface="Times New Roman" panose="02020603050405020304" pitchFamily="18" charset="0"/>
              </a:rPr>
              <a:t>Soziale Verantwortung = wirtschaftliches Handeln sozial verantwortlich gestalten</a:t>
            </a:r>
          </a:p>
          <a:p>
            <a:endParaRPr lang="de-DE" altLang="de-DE">
              <a:latin typeface="Times New Roman" panose="02020603050405020304" pitchFamily="18" charset="0"/>
            </a:endParaRPr>
          </a:p>
          <a:p>
            <a:r>
              <a:rPr lang="de-DE" altLang="de-DE" i="1">
                <a:latin typeface="Times New Roman" panose="02020603050405020304" pitchFamily="18" charset="0"/>
              </a:rPr>
              <a:t>Zu </a:t>
            </a:r>
            <a:r>
              <a:rPr lang="de-DE" altLang="de-DE" i="1">
                <a:solidFill>
                  <a:srgbClr val="003366"/>
                </a:solidFill>
                <a:latin typeface="Calibri" panose="020F0502020204030204" pitchFamily="34" charset="0"/>
                <a:cs typeface="Calibri" panose="020F0502020204030204" pitchFamily="34" charset="0"/>
              </a:rPr>
              <a:t>verbindlichen Verhaltenskodex umsetzen:</a:t>
            </a:r>
          </a:p>
          <a:p>
            <a:r>
              <a:rPr lang="de-DE" altLang="de-DE">
                <a:latin typeface="Times New Roman" panose="02020603050405020304" pitchFamily="18" charset="0"/>
              </a:rPr>
              <a:t>Eigene Kodizes ernst nehmen und effektive Maßnahmen zur Umsetzung</a:t>
            </a:r>
          </a:p>
          <a:p>
            <a:endParaRPr lang="de-DE" altLang="de-DE">
              <a:latin typeface="Times New Roman" panose="02020603050405020304" pitchFamily="18" charset="0"/>
            </a:endParaRPr>
          </a:p>
          <a:p>
            <a:r>
              <a:rPr lang="de-DE" altLang="de-DE" i="1">
                <a:latin typeface="Times New Roman" panose="02020603050405020304" pitchFamily="18" charset="0"/>
                <a:cs typeface="Calibri" panose="020F0502020204030204" pitchFamily="34" charset="0"/>
              </a:rPr>
              <a:t>Zu u</a:t>
            </a:r>
            <a:r>
              <a:rPr lang="de-DE" altLang="de-DE" i="1">
                <a:solidFill>
                  <a:srgbClr val="003366"/>
                </a:solidFill>
                <a:latin typeface="Calibri" panose="020F0502020204030204" pitchFamily="34" charset="0"/>
                <a:cs typeface="Calibri" panose="020F0502020204030204" pitchFamily="34" charset="0"/>
              </a:rPr>
              <a:t>nabhängige, externe Kontrollen durch Multi-Stakeholder-Initiativen</a:t>
            </a:r>
            <a:r>
              <a:rPr lang="de-DE" altLang="de-DE" i="1">
                <a:latin typeface="Times New Roman" panose="02020603050405020304" pitchFamily="18" charset="0"/>
              </a:rPr>
              <a:t>:</a:t>
            </a:r>
          </a:p>
          <a:p>
            <a:r>
              <a:rPr lang="de-DE" altLang="de-DE">
                <a:latin typeface="Times New Roman" panose="02020603050405020304" pitchFamily="18" charset="0"/>
              </a:rPr>
              <a:t>Nicht nur rein kommerzielle Audits</a:t>
            </a:r>
          </a:p>
          <a:p>
            <a:endParaRPr lang="de-DE" altLang="de-DE">
              <a:latin typeface="Times New Roman" panose="02020603050405020304" pitchFamily="18" charset="0"/>
            </a:endParaRPr>
          </a:p>
          <a:p>
            <a:r>
              <a:rPr lang="de-DE" altLang="de-DE" i="1">
                <a:latin typeface="Times New Roman" panose="02020603050405020304" pitchFamily="18" charset="0"/>
              </a:rPr>
              <a:t>Siehe hierzu: Im Stich gelassen, Seite 73</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16BE6D09-F113-44D4-A71D-38C0DD77524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9FA76516-3001-4265-91C7-DEA834B7125A}" type="slidenum">
              <a:rPr lang="de-DE" altLang="de-DE" sz="1200" smtClean="0">
                <a:solidFill>
                  <a:srgbClr val="000000"/>
                </a:solidFill>
              </a:rPr>
              <a:pPr/>
              <a:t>28</a:t>
            </a:fld>
            <a:endParaRPr lang="de-DE" altLang="de-DE" sz="1200">
              <a:solidFill>
                <a:srgbClr val="000000"/>
              </a:solidFill>
            </a:endParaRPr>
          </a:p>
        </p:txBody>
      </p:sp>
      <p:sp>
        <p:nvSpPr>
          <p:cNvPr id="75779" name="Rectangle 1">
            <a:extLst>
              <a:ext uri="{FF2B5EF4-FFF2-40B4-BE49-F238E27FC236}">
                <a16:creationId xmlns:a16="http://schemas.microsoft.com/office/drawing/2014/main" id="{EDD41028-D393-4A60-AC99-2256E88B6661}"/>
              </a:ext>
            </a:extLst>
          </p:cNvPr>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Text Box 2">
            <a:extLst>
              <a:ext uri="{FF2B5EF4-FFF2-40B4-BE49-F238E27FC236}">
                <a16:creationId xmlns:a16="http://schemas.microsoft.com/office/drawing/2014/main" id="{A52CBD60-89AF-43E4-90E9-409BEF77AAE7}"/>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
        <p:nvSpPr>
          <p:cNvPr id="75781" name="Text Box 3">
            <a:extLst>
              <a:ext uri="{FF2B5EF4-FFF2-40B4-BE49-F238E27FC236}">
                <a16:creationId xmlns:a16="http://schemas.microsoft.com/office/drawing/2014/main" id="{3E39627C-3388-4C3A-AD45-4B78CECE7A80}"/>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algn="r" eaLnBrk="1" hangingPunct="1">
              <a:buSzPct val="100000"/>
            </a:pPr>
            <a:fld id="{53D596D0-EF34-494A-A9FF-A166F3F04555}" type="slidenum">
              <a:rPr lang="de-DE" altLang="de-DE" sz="1200">
                <a:solidFill>
                  <a:srgbClr val="003366"/>
                </a:solidFill>
              </a:rPr>
              <a:pPr algn="r" eaLnBrk="1" hangingPunct="1">
                <a:buSzPct val="100000"/>
              </a:pPr>
              <a:t>28</a:t>
            </a:fld>
            <a:endParaRPr lang="de-DE" altLang="de-DE" sz="1200">
              <a:solidFill>
                <a:srgbClr val="003366"/>
              </a:solidFill>
            </a:endParaRPr>
          </a:p>
        </p:txBody>
      </p:sp>
      <p:sp>
        <p:nvSpPr>
          <p:cNvPr id="2" name="Notizenplatzhalter 1">
            <a:extLst>
              <a:ext uri="{FF2B5EF4-FFF2-40B4-BE49-F238E27FC236}">
                <a16:creationId xmlns:a16="http://schemas.microsoft.com/office/drawing/2014/main" id="{1A4D74D4-627B-4C92-AAB0-301BDB0E9308}"/>
              </a:ext>
            </a:extLst>
          </p:cNvPr>
          <p:cNvSpPr>
            <a:spLocks noGrp="1"/>
          </p:cNvSpPr>
          <p:nvPr>
            <p:ph type="body" idx="1"/>
          </p:nvPr>
        </p:nvSpPr>
        <p:spPr/>
        <p:txBody>
          <a:bodyPr/>
          <a:lstStyle/>
          <a:p>
            <a:pPr>
              <a:defRPr/>
            </a:pPr>
            <a:r>
              <a:rPr lang="de-DE" dirty="0">
                <a:latin typeface="Arial" panose="020B0604020202020204" pitchFamily="34" charset="0"/>
              </a:rPr>
              <a:t>Wir fordern: gesetzliche Sorgfaltspflicht und Unternehmenshaftung</a:t>
            </a:r>
          </a:p>
          <a:p>
            <a:pPr>
              <a:defRPr/>
            </a:pPr>
            <a:r>
              <a:rPr lang="de-DE" dirty="0">
                <a:latin typeface="Arial" panose="020B0604020202020204" pitchFamily="34" charset="0"/>
              </a:rPr>
              <a:t>bei Verletzung dieser Pflicht</a:t>
            </a:r>
          </a:p>
          <a:p>
            <a:pPr>
              <a:defRPr/>
            </a:pPr>
            <a:endParaRPr lang="de-DE" dirty="0">
              <a:latin typeface="Arial" panose="020B0604020202020204" pitchFamily="34" charset="0"/>
            </a:endParaRPr>
          </a:p>
          <a:p>
            <a:pPr>
              <a:defRPr/>
            </a:pPr>
            <a:r>
              <a:rPr lang="de-DE" altLang="de-DE" i="1" dirty="0">
                <a:solidFill>
                  <a:srgbClr val="003366"/>
                </a:solidFill>
                <a:latin typeface="Calibri" panose="020F0502020204030204" pitchFamily="34" charset="0"/>
                <a:cs typeface="Calibri" panose="020F0502020204030204" pitchFamily="34" charset="0"/>
              </a:rPr>
              <a:t>Zu Sorgfaltspflicht gesetzlich festlegen:</a:t>
            </a:r>
          </a:p>
          <a:p>
            <a:pPr marL="171450" indent="-171450">
              <a:buFont typeface="Arial" panose="020B0604020202020204" pitchFamily="34" charset="0"/>
              <a:buChar char="•"/>
              <a:defRPr/>
            </a:pPr>
            <a:r>
              <a:rPr lang="de-DE" dirty="0">
                <a:solidFill>
                  <a:srgbClr val="003366"/>
                </a:solidFill>
                <a:latin typeface="Calibri" panose="020F0502020204030204" pitchFamily="34" charset="0"/>
                <a:cs typeface="Calibri" panose="020F0502020204030204" pitchFamily="34" charset="0"/>
              </a:rPr>
              <a:t>Dazu gehören </a:t>
            </a:r>
            <a:r>
              <a:rPr lang="de-DE" altLang="de-DE" dirty="0">
                <a:solidFill>
                  <a:srgbClr val="003366"/>
                </a:solidFill>
                <a:latin typeface="Calibri" panose="020F0502020204030204" pitchFamily="34" charset="0"/>
                <a:cs typeface="Calibri" panose="020F0502020204030204" pitchFamily="34" charset="0"/>
              </a:rPr>
              <a:t>Mindeststandards, Vorschriften bzgl. Sozial- und Umweltstandards </a:t>
            </a:r>
            <a:endParaRPr lang="de-DE" dirty="0">
              <a:latin typeface="Arial" panose="020B0604020202020204" pitchFamily="34" charset="0"/>
            </a:endParaRPr>
          </a:p>
          <a:p>
            <a:pPr marL="171450" indent="-171450">
              <a:buFont typeface="Arial" panose="020B0604020202020204" pitchFamily="34" charset="0"/>
              <a:buChar char="•"/>
              <a:defRPr/>
            </a:pPr>
            <a:r>
              <a:rPr lang="de-DE" dirty="0">
                <a:latin typeface="Arial" panose="020B0604020202020204" pitchFamily="34" charset="0"/>
              </a:rPr>
              <a:t>Gesetzliche und verbindliche Vorgaben, dass deutsche/europäische Unternehmen</a:t>
            </a:r>
          </a:p>
          <a:p>
            <a:pPr>
              <a:buFont typeface="Arial" panose="020B0604020202020204" pitchFamily="34" charset="0"/>
              <a:buNone/>
              <a:defRPr/>
            </a:pPr>
            <a:r>
              <a:rPr lang="de-DE" dirty="0">
                <a:latin typeface="Arial" panose="020B0604020202020204" pitchFamily="34" charset="0"/>
              </a:rPr>
              <a:t>auf die Einhaltung von Sozialstandards in ihrer gesamten Lieferkette achten müssen</a:t>
            </a:r>
          </a:p>
          <a:p>
            <a:pPr>
              <a:buFont typeface="Arial" panose="020B0604020202020204" pitchFamily="34" charset="0"/>
              <a:buNone/>
              <a:defRPr/>
            </a:pPr>
            <a:r>
              <a:rPr lang="de-DE" dirty="0">
                <a:latin typeface="Arial" panose="020B0604020202020204" pitchFamily="34" charset="0"/>
              </a:rPr>
              <a:t>(Unternehmen sind verpflichtet, selbst aktiv zu werden und dafür zu sorgen, dass ihre</a:t>
            </a:r>
          </a:p>
          <a:p>
            <a:pPr>
              <a:buFont typeface="Arial" panose="020B0604020202020204" pitchFamily="34" charset="0"/>
              <a:buNone/>
              <a:defRPr/>
            </a:pPr>
            <a:r>
              <a:rPr lang="de-DE" dirty="0">
                <a:latin typeface="Arial" panose="020B0604020202020204" pitchFamily="34" charset="0"/>
              </a:rPr>
              <a:t>Lieferanten Gesetze einhalten (siehe UN-Leitprinzipien für Wirtschaft und Menschenrechte)).</a:t>
            </a:r>
          </a:p>
          <a:p>
            <a:pPr>
              <a:buFont typeface="Arial" panose="020B0604020202020204" pitchFamily="34" charset="0"/>
              <a:buNone/>
              <a:defRPr/>
            </a:pPr>
            <a:r>
              <a:rPr lang="de-DE" dirty="0">
                <a:latin typeface="Arial" panose="020B0604020202020204" pitchFamily="34" charset="0"/>
              </a:rPr>
              <a:t>Das deutsche Bündnis für nachhaltige Textilien als freiwillige Initiative ergänzt</a:t>
            </a:r>
          </a:p>
          <a:p>
            <a:pPr>
              <a:buFont typeface="Arial" panose="020B0604020202020204" pitchFamily="34" charset="0"/>
              <a:buNone/>
              <a:defRPr/>
            </a:pPr>
            <a:r>
              <a:rPr lang="de-DE" dirty="0">
                <a:latin typeface="Arial" panose="020B0604020202020204" pitchFamily="34" charset="0"/>
              </a:rPr>
              <a:t>gesetzliche Maßnahmen, kann sie nicht ersetzen.</a:t>
            </a:r>
          </a:p>
          <a:p>
            <a:pPr>
              <a:defRPr/>
            </a:pPr>
            <a:endParaRPr lang="de-DE" dirty="0">
              <a:latin typeface="Arial" panose="020B0604020202020204" pitchFamily="34" charset="0"/>
            </a:endParaRPr>
          </a:p>
          <a:p>
            <a:pPr>
              <a:buFont typeface="Arial" panose="020B0604020202020204" pitchFamily="34" charset="0"/>
              <a:buNone/>
              <a:defRPr/>
            </a:pPr>
            <a:r>
              <a:rPr lang="de-DE" i="1" dirty="0">
                <a:latin typeface="Arial" panose="020B0604020202020204" pitchFamily="34" charset="0"/>
              </a:rPr>
              <a:t>Zu Unternehmenshaftung:</a:t>
            </a:r>
          </a:p>
          <a:p>
            <a:pPr marL="171450" indent="-171450">
              <a:buFont typeface="Arial" panose="020B0604020202020204" pitchFamily="34" charset="0"/>
              <a:buChar char="•"/>
              <a:defRPr/>
            </a:pPr>
            <a:r>
              <a:rPr lang="de-DE" dirty="0">
                <a:latin typeface="Arial" panose="020B0604020202020204" pitchFamily="34" charset="0"/>
              </a:rPr>
              <a:t>Ahndung von Menschen-/Arbeitsrechtsverletzungen</a:t>
            </a:r>
          </a:p>
          <a:p>
            <a:pPr marL="171450" indent="-171450">
              <a:buFont typeface="Arial" panose="020B0604020202020204" pitchFamily="34" charset="0"/>
              <a:buChar char="•"/>
              <a:defRPr/>
            </a:pPr>
            <a:r>
              <a:rPr lang="de-DE" dirty="0">
                <a:latin typeface="Arial" panose="020B0604020202020204" pitchFamily="34" charset="0"/>
              </a:rPr>
              <a:t>Entschädigung von Opfern</a:t>
            </a:r>
          </a:p>
          <a:p>
            <a:pPr marL="171450" indent="-171450">
              <a:buFont typeface="Arial" panose="020B0604020202020204" pitchFamily="34" charset="0"/>
              <a:buChar char="•"/>
              <a:defRPr/>
            </a:pPr>
            <a:r>
              <a:rPr lang="de-DE" dirty="0">
                <a:latin typeface="Arial" panose="020B0604020202020204" pitchFamily="34" charset="0"/>
              </a:rPr>
              <a:t>Verletzungen vom Menschenrechten müssen geahndet werden können.</a:t>
            </a:r>
          </a:p>
          <a:p>
            <a:pPr>
              <a:buFont typeface="Arial" panose="020B0604020202020204" pitchFamily="34" charset="0"/>
              <a:buNone/>
              <a:defRPr/>
            </a:pPr>
            <a:r>
              <a:rPr lang="de-DE" dirty="0">
                <a:latin typeface="Arial" panose="020B0604020202020204" pitchFamily="34" charset="0"/>
              </a:rPr>
              <a:t>Wenn es diese Haftung gäbe, würden Unternehmen mehr vorbeugen.</a:t>
            </a:r>
          </a:p>
          <a:p>
            <a:pPr marL="171450" indent="-171450">
              <a:buFont typeface="Arial" panose="020B0604020202020204" pitchFamily="34" charset="0"/>
              <a:buChar char="•"/>
              <a:defRPr/>
            </a:pPr>
            <a:r>
              <a:rPr lang="de-DE" dirty="0">
                <a:latin typeface="Arial" panose="020B0604020202020204" pitchFamily="34" charset="0"/>
              </a:rPr>
              <a:t>Wiedergutmachung und Entschädigung von Opfern = Zugang zu Gerichten</a:t>
            </a:r>
          </a:p>
          <a:p>
            <a:pPr>
              <a:buFont typeface="Arial" panose="020B0604020202020204" pitchFamily="34" charset="0"/>
              <a:buNone/>
              <a:defRPr/>
            </a:pPr>
            <a:r>
              <a:rPr lang="de-DE" dirty="0">
                <a:latin typeface="Arial" panose="020B0604020202020204" pitchFamily="34" charset="0"/>
              </a:rPr>
              <a:t>in der EU für Arbeiterinnen, um europäische Unternehmen verklagen zu können.</a:t>
            </a:r>
          </a:p>
          <a:p>
            <a:pPr>
              <a:buFont typeface="Arial" panose="020B0604020202020204" pitchFamily="34" charset="0"/>
              <a:buNone/>
              <a:defRPr/>
            </a:pPr>
            <a:r>
              <a:rPr lang="de-DE" dirty="0">
                <a:latin typeface="Arial" panose="020B0604020202020204" pitchFamily="34" charset="0"/>
              </a:rPr>
              <a:t>Dabei: Zulassung von Sammelklagen (bisher nach deutschem. Recht nicht möglich)</a:t>
            </a:r>
          </a:p>
          <a:p>
            <a:pPr>
              <a:defRPr/>
            </a:pPr>
            <a:endParaRPr lang="de-DE" dirty="0">
              <a:latin typeface="Arial" panose="020B0604020202020204" pitchFamily="34" charset="0"/>
            </a:endParaRPr>
          </a:p>
          <a:p>
            <a:pPr>
              <a:defRPr/>
            </a:pPr>
            <a:r>
              <a:rPr lang="de-DE" i="1" dirty="0">
                <a:latin typeface="Arial" panose="020B0604020202020204" pitchFamily="34" charset="0"/>
              </a:rPr>
              <a:t>Zu </a:t>
            </a:r>
            <a:r>
              <a:rPr lang="de-DE" altLang="de-DE" i="1" dirty="0">
                <a:solidFill>
                  <a:srgbClr val="003366"/>
                </a:solidFill>
                <a:latin typeface="Calibri" panose="020F0502020204030204" pitchFamily="34" charset="0"/>
                <a:cs typeface="Calibri" panose="020F0502020204030204" pitchFamily="34" charset="0"/>
              </a:rPr>
              <a:t>Herstellung von Transparenz durch Offenlegungs-/Berichtspflichten</a:t>
            </a:r>
            <a:endParaRPr lang="de-DE" i="1" dirty="0">
              <a:latin typeface="Arial" panose="020B0604020202020204" pitchFamily="34" charset="0"/>
            </a:endParaRPr>
          </a:p>
          <a:p>
            <a:pPr marL="171450" indent="-171450">
              <a:buFont typeface="Arial" panose="020B0604020202020204" pitchFamily="34" charset="0"/>
              <a:buChar char="•"/>
              <a:defRPr/>
            </a:pPr>
            <a:r>
              <a:rPr lang="de-DE" dirty="0">
                <a:latin typeface="Arial" panose="020B0604020202020204" pitchFamily="34" charset="0"/>
              </a:rPr>
              <a:t>Transparenz herstellen durch Offenlegungs- und Berichtpflichten z.B. verbindliche Nachhaltigkeitsberichte</a:t>
            </a:r>
          </a:p>
          <a:p>
            <a:pPr>
              <a:defRPr/>
            </a:pPr>
            <a:endParaRPr lang="de-DE" dirty="0">
              <a:latin typeface="Arial" panose="020B0604020202020204" pitchFamily="34" charset="0"/>
            </a:endParaRPr>
          </a:p>
          <a:p>
            <a:pPr>
              <a:defRPr/>
            </a:pPr>
            <a:r>
              <a:rPr lang="de-DE" i="1" dirty="0">
                <a:latin typeface="Arial" panose="020B0604020202020204" pitchFamily="34" charset="0"/>
              </a:rPr>
              <a:t>Zu </a:t>
            </a:r>
            <a:r>
              <a:rPr lang="de-DE" altLang="de-DE" i="1" dirty="0">
                <a:solidFill>
                  <a:srgbClr val="003366"/>
                </a:solidFill>
                <a:latin typeface="Calibri" panose="020F0502020204030204" pitchFamily="34" charset="0"/>
                <a:cs typeface="Calibri" panose="020F0502020204030204" pitchFamily="34" charset="0"/>
              </a:rPr>
              <a:t>Stärkung von Menschenrechten in EU-Handelsabkommen</a:t>
            </a:r>
            <a:endParaRPr lang="de-DE" i="1" dirty="0">
              <a:latin typeface="Arial" panose="020B0604020202020204" pitchFamily="34" charset="0"/>
            </a:endParaRPr>
          </a:p>
          <a:p>
            <a:pPr marL="171450" indent="-171450">
              <a:buFont typeface="Arial" panose="020B0604020202020204" pitchFamily="34" charset="0"/>
              <a:buChar char="•"/>
              <a:defRPr/>
            </a:pPr>
            <a:r>
              <a:rPr lang="de-DE" dirty="0">
                <a:latin typeface="Arial" panose="020B0604020202020204" pitchFamily="34" charset="0"/>
              </a:rPr>
              <a:t>Handelsbeziehungen von DE regelt die EU: Forderung: Die Menschenrechtsklauseln</a:t>
            </a:r>
          </a:p>
          <a:p>
            <a:pPr>
              <a:buFont typeface="Arial" panose="020B0604020202020204" pitchFamily="34" charset="0"/>
              <a:buNone/>
              <a:defRPr/>
            </a:pPr>
            <a:r>
              <a:rPr lang="de-DE" dirty="0">
                <a:latin typeface="Arial" panose="020B0604020202020204" pitchFamily="34" charset="0"/>
              </a:rPr>
              <a:t>in Handelsabkommen müssen verbindlichen Charakter haben, also z.B. Sanktionen/Aussetzung</a:t>
            </a:r>
          </a:p>
          <a:p>
            <a:pPr>
              <a:buFont typeface="Arial" panose="020B0604020202020204" pitchFamily="34" charset="0"/>
              <a:buNone/>
              <a:defRPr/>
            </a:pPr>
            <a:r>
              <a:rPr lang="de-DE" dirty="0">
                <a:latin typeface="Arial" panose="020B0604020202020204" pitchFamily="34" charset="0"/>
              </a:rPr>
              <a:t>von Handelspräferenzen bei Missachtung nach sich ziehen.</a:t>
            </a:r>
          </a:p>
          <a:p>
            <a:pPr>
              <a:defRPr/>
            </a:pPr>
            <a:endParaRPr lang="de-DE" dirty="0">
              <a:latin typeface="Arial" panose="020B0604020202020204" pitchFamily="34" charset="0"/>
            </a:endParaRPr>
          </a:p>
          <a:p>
            <a:pPr>
              <a:defRPr/>
            </a:pPr>
            <a:r>
              <a:rPr lang="de-DE" dirty="0">
                <a:latin typeface="Arial" panose="020B0604020202020204" pitchFamily="34" charset="0"/>
              </a:rPr>
              <a:t>Fazit:</a:t>
            </a:r>
          </a:p>
          <a:p>
            <a:pPr marL="171450" indent="-171450">
              <a:buFont typeface="Arial" panose="020B0604020202020204" pitchFamily="34" charset="0"/>
              <a:buChar char="•"/>
              <a:defRPr/>
            </a:pPr>
            <a:r>
              <a:rPr lang="de-DE" i="1" dirty="0">
                <a:latin typeface="Arial" panose="020B0604020202020204" pitchFamily="34" charset="0"/>
                <a:sym typeface="Wingdings" pitchFamily="2" charset="2"/>
              </a:rPr>
              <a:t>R</a:t>
            </a:r>
            <a:r>
              <a:rPr lang="de-DE" i="1" dirty="0">
                <a:latin typeface="Arial" panose="020B0604020202020204" pitchFamily="34" charset="0"/>
              </a:rPr>
              <a:t>egierungen in DE  und der EU haben über Außenhandelspolitik Einfluss</a:t>
            </a:r>
          </a:p>
          <a:p>
            <a:pPr>
              <a:buFont typeface="Arial" panose="020B0604020202020204" pitchFamily="34" charset="0"/>
              <a:buNone/>
              <a:defRPr/>
            </a:pPr>
            <a:r>
              <a:rPr lang="de-DE" i="1" dirty="0">
                <a:latin typeface="Arial" panose="020B0604020202020204" pitchFamily="34" charset="0"/>
              </a:rPr>
              <a:t>auf Arbeitsbedingungen in Produktionsländern;</a:t>
            </a:r>
          </a:p>
          <a:p>
            <a:pPr marL="171450" indent="-171450">
              <a:buFont typeface="Arial" panose="020B0604020202020204" pitchFamily="34" charset="0"/>
              <a:buChar char="•"/>
              <a:defRPr/>
            </a:pPr>
            <a:r>
              <a:rPr lang="de-DE" i="1" dirty="0">
                <a:latin typeface="Arial" panose="020B0604020202020204" pitchFamily="34" charset="0"/>
              </a:rPr>
              <a:t>sie hätten auch die Möglichkeit Gesetze zur Haftbarmachung von Unternehmen</a:t>
            </a:r>
          </a:p>
          <a:p>
            <a:pPr>
              <a:buFont typeface="Arial" panose="020B0604020202020204" pitchFamily="34" charset="0"/>
              <a:buNone/>
              <a:defRPr/>
            </a:pPr>
            <a:r>
              <a:rPr lang="de-DE" i="1" dirty="0">
                <a:latin typeface="Arial" panose="020B0604020202020204" pitchFamily="34" charset="0"/>
              </a:rPr>
              <a:t>für ihre Auslandsaktivitäten zu machen und zur Ermöglichung von Schadensersatzklagen</a:t>
            </a:r>
          </a:p>
          <a:p>
            <a:pPr>
              <a:buFont typeface="Arial" panose="020B0604020202020204" pitchFamily="34" charset="0"/>
              <a:buNone/>
              <a:defRPr/>
            </a:pPr>
            <a:r>
              <a:rPr lang="de-DE" i="1" dirty="0">
                <a:latin typeface="Arial" panose="020B0604020202020204" pitchFamily="34" charset="0"/>
              </a:rPr>
              <a:t>von Opfern von Arbeitsrechtsverletzungen</a:t>
            </a:r>
          </a:p>
          <a:p>
            <a:pPr marL="171450" indent="-171450">
              <a:buFont typeface="Arial" panose="020B0604020202020204" pitchFamily="34" charset="0"/>
              <a:buChar char="•"/>
              <a:defRPr/>
            </a:pPr>
            <a:r>
              <a:rPr lang="de-DE" i="1" dirty="0">
                <a:latin typeface="Arial" panose="020B0604020202020204" pitchFamily="34" charset="0"/>
              </a:rPr>
              <a:t>dass es für solche Maßnahmen Spielräume gibt, zeigt z.B. das Engagement von</a:t>
            </a:r>
          </a:p>
          <a:p>
            <a:pPr>
              <a:buFont typeface="Arial" panose="020B0604020202020204" pitchFamily="34" charset="0"/>
              <a:buNone/>
              <a:defRPr/>
            </a:pPr>
            <a:r>
              <a:rPr lang="de-DE" i="1" dirty="0">
                <a:latin typeface="Arial" panose="020B0604020202020204" pitchFamily="34" charset="0"/>
              </a:rPr>
              <a:t>Entwicklungsminister Müller für das Textilbündnis; unabhängig von den Inhalten des</a:t>
            </a:r>
          </a:p>
          <a:p>
            <a:pPr>
              <a:buFont typeface="Arial" panose="020B0604020202020204" pitchFamily="34" charset="0"/>
              <a:buNone/>
              <a:defRPr/>
            </a:pPr>
            <a:r>
              <a:rPr lang="de-DE" i="1" dirty="0">
                <a:latin typeface="Arial" panose="020B0604020202020204" pitchFamily="34" charset="0"/>
              </a:rPr>
              <a:t>Bündnisses wird klar: wenn der politische Wille da ist, kann viel passieren.</a:t>
            </a:r>
          </a:p>
          <a:p>
            <a:pPr>
              <a:buFont typeface="Wingdings"/>
              <a:buNone/>
              <a:defRPr/>
            </a:pPr>
            <a:endParaRPr lang="de-DE" i="1" dirty="0">
              <a:latin typeface="Arial" panose="020B0604020202020204" pitchFamily="34" charset="0"/>
            </a:endParaRPr>
          </a:p>
          <a:p>
            <a:pPr>
              <a:buFont typeface="Wingdings"/>
              <a:buNone/>
              <a:defRPr/>
            </a:pPr>
            <a:r>
              <a:rPr lang="de-DE" i="1" dirty="0">
                <a:latin typeface="Arial" panose="020B0604020202020204" pitchFamily="34" charset="0"/>
              </a:rPr>
              <a:t>Siehe hierzu: Todschick, Seite 179-193 und </a:t>
            </a:r>
            <a:r>
              <a:rPr lang="de-DE" altLang="de-DE" i="1" dirty="0">
                <a:latin typeface="Arial" panose="020B0604020202020204" pitchFamily="34" charset="0"/>
              </a:rPr>
              <a:t>Im Stich gelassen, Seite 24 und 25 sowie 71 und 72</a:t>
            </a:r>
            <a:endParaRPr lang="de-DE" i="1"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FA5EF3CD-2756-457B-87DC-30B9F75EF50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84B0A816-6D55-4C13-8DAE-B9DA6E7D612F}" type="slidenum">
              <a:rPr lang="de-DE" altLang="de-DE" sz="1200" smtClean="0">
                <a:solidFill>
                  <a:srgbClr val="000000"/>
                </a:solidFill>
              </a:rPr>
              <a:pPr/>
              <a:t>29</a:t>
            </a:fld>
            <a:endParaRPr lang="de-DE" altLang="de-DE" sz="1200">
              <a:solidFill>
                <a:srgbClr val="000000"/>
              </a:solidFill>
            </a:endParaRPr>
          </a:p>
        </p:txBody>
      </p:sp>
      <p:sp>
        <p:nvSpPr>
          <p:cNvPr id="77827" name="Rectangle 1">
            <a:extLst>
              <a:ext uri="{FF2B5EF4-FFF2-40B4-BE49-F238E27FC236}">
                <a16:creationId xmlns:a16="http://schemas.microsoft.com/office/drawing/2014/main" id="{40DE32A0-7A9F-44CF-BE74-0D7A2E231EFF}"/>
              </a:ext>
            </a:extLst>
          </p:cNvPr>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Text Box 2">
            <a:extLst>
              <a:ext uri="{FF2B5EF4-FFF2-40B4-BE49-F238E27FC236}">
                <a16:creationId xmlns:a16="http://schemas.microsoft.com/office/drawing/2014/main" id="{1E9B708A-A898-4CA2-B043-DDBCF2561F49}"/>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
        <p:nvSpPr>
          <p:cNvPr id="77829" name="Text Box 3">
            <a:extLst>
              <a:ext uri="{FF2B5EF4-FFF2-40B4-BE49-F238E27FC236}">
                <a16:creationId xmlns:a16="http://schemas.microsoft.com/office/drawing/2014/main" id="{FDB63C67-FCFA-4578-A708-3F01049A9FF7}"/>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algn="r" eaLnBrk="1" hangingPunct="1">
              <a:buSzPct val="100000"/>
            </a:pPr>
            <a:fld id="{9BC98F5B-B034-4DC4-AF40-EF76F77D2546}" type="slidenum">
              <a:rPr lang="de-DE" altLang="de-DE" sz="1200">
                <a:solidFill>
                  <a:srgbClr val="003366"/>
                </a:solidFill>
              </a:rPr>
              <a:pPr algn="r" eaLnBrk="1" hangingPunct="1">
                <a:buSzPct val="100000"/>
              </a:pPr>
              <a:t>29</a:t>
            </a:fld>
            <a:endParaRPr lang="de-DE" altLang="de-DE" sz="1200">
              <a:solidFill>
                <a:srgbClr val="003366"/>
              </a:solidFill>
            </a:endParaRPr>
          </a:p>
        </p:txBody>
      </p:sp>
      <p:sp>
        <p:nvSpPr>
          <p:cNvPr id="77830" name="Notizenplatzhalter 1">
            <a:extLst>
              <a:ext uri="{FF2B5EF4-FFF2-40B4-BE49-F238E27FC236}">
                <a16:creationId xmlns:a16="http://schemas.microsoft.com/office/drawing/2014/main" id="{C6EDB969-F809-46A1-B8A3-BD17AFD6978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i="1">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1">
            <a:extLst>
              <a:ext uri="{FF2B5EF4-FFF2-40B4-BE49-F238E27FC236}">
                <a16:creationId xmlns:a16="http://schemas.microsoft.com/office/drawing/2014/main" id="{1BED4BAB-957F-4C6D-9DE4-7CE9E6CC4B7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6088">
              <a:spcBef>
                <a:spcPct val="30000"/>
              </a:spcBef>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kumimoji="1" sz="1200">
                <a:solidFill>
                  <a:schemeClr val="tx1"/>
                </a:solidFill>
                <a:latin typeface="Arial" panose="020B0604020202020204" pitchFamily="34" charset="0"/>
                <a:ea typeface="MS PGothic" panose="020B0600070205080204" pitchFamily="34" charset="-128"/>
              </a:defRPr>
            </a:lvl1pPr>
            <a:lvl2pPr marL="741363" indent="-284163" defTabSz="446088">
              <a:spcBef>
                <a:spcPct val="30000"/>
              </a:spcBef>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kumimoji="1" sz="1200">
                <a:solidFill>
                  <a:schemeClr val="tx1"/>
                </a:solidFill>
                <a:latin typeface="Arial" panose="020B0604020202020204" pitchFamily="34" charset="0"/>
                <a:ea typeface="MS PGothic" panose="020B0600070205080204" pitchFamily="34" charset="-128"/>
              </a:defRPr>
            </a:lvl2pPr>
            <a:lvl3pPr marL="1141413" indent="-227013" defTabSz="446088">
              <a:spcBef>
                <a:spcPct val="30000"/>
              </a:spcBef>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kumimoji="1" sz="1200">
                <a:solidFill>
                  <a:schemeClr val="tx1"/>
                </a:solidFill>
                <a:latin typeface="Arial" panose="020B0604020202020204" pitchFamily="34" charset="0"/>
                <a:ea typeface="MS PGothic" panose="020B0600070205080204" pitchFamily="34" charset="-128"/>
              </a:defRPr>
            </a:lvl3pPr>
            <a:lvl4pPr marL="1598613" indent="-227013" defTabSz="446088">
              <a:spcBef>
                <a:spcPct val="30000"/>
              </a:spcBef>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kumimoji="1" sz="1200">
                <a:solidFill>
                  <a:schemeClr val="tx1"/>
                </a:solidFill>
                <a:latin typeface="Arial" panose="020B0604020202020204" pitchFamily="34" charset="0"/>
                <a:ea typeface="MS PGothic" panose="020B0600070205080204" pitchFamily="34" charset="-128"/>
              </a:defRPr>
            </a:lvl4pPr>
            <a:lvl5pPr marL="2055813" indent="-227013" defTabSz="446088">
              <a:spcBef>
                <a:spcPct val="30000"/>
              </a:spcBef>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kumimoji="1" sz="1200">
                <a:solidFill>
                  <a:schemeClr val="tx1"/>
                </a:solidFill>
                <a:latin typeface="Arial" panose="020B0604020202020204" pitchFamily="34" charset="0"/>
                <a:ea typeface="MS PGothic" panose="020B0600070205080204" pitchFamily="34" charset="-128"/>
              </a:defRPr>
            </a:lvl5pPr>
            <a:lvl6pPr marL="2513013" indent="-227013" defTabSz="446088" eaLnBrk="0" fontAlgn="base" hangingPunct="0">
              <a:spcBef>
                <a:spcPct val="30000"/>
              </a:spcBef>
              <a:spcAft>
                <a:spcPct val="0"/>
              </a:spcAft>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kumimoji="1" sz="1200">
                <a:solidFill>
                  <a:schemeClr val="tx1"/>
                </a:solidFill>
                <a:latin typeface="Arial" panose="020B0604020202020204" pitchFamily="34" charset="0"/>
                <a:ea typeface="MS PGothic" panose="020B0600070205080204" pitchFamily="34" charset="-128"/>
              </a:defRPr>
            </a:lvl6pPr>
            <a:lvl7pPr marL="2970213" indent="-227013" defTabSz="446088" eaLnBrk="0" fontAlgn="base" hangingPunct="0">
              <a:spcBef>
                <a:spcPct val="30000"/>
              </a:spcBef>
              <a:spcAft>
                <a:spcPct val="0"/>
              </a:spcAft>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kumimoji="1" sz="1200">
                <a:solidFill>
                  <a:schemeClr val="tx1"/>
                </a:solidFill>
                <a:latin typeface="Arial" panose="020B0604020202020204" pitchFamily="34" charset="0"/>
                <a:ea typeface="MS PGothic" panose="020B0600070205080204" pitchFamily="34" charset="-128"/>
              </a:defRPr>
            </a:lvl7pPr>
            <a:lvl8pPr marL="3427413" indent="-227013" defTabSz="446088" eaLnBrk="0" fontAlgn="base" hangingPunct="0">
              <a:spcBef>
                <a:spcPct val="30000"/>
              </a:spcBef>
              <a:spcAft>
                <a:spcPct val="0"/>
              </a:spcAft>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kumimoji="1" sz="1200">
                <a:solidFill>
                  <a:schemeClr val="tx1"/>
                </a:solidFill>
                <a:latin typeface="Arial" panose="020B0604020202020204" pitchFamily="34" charset="0"/>
                <a:ea typeface="MS PGothic" panose="020B0600070205080204" pitchFamily="34" charset="-128"/>
              </a:defRPr>
            </a:lvl8pPr>
            <a:lvl9pPr marL="3884613" indent="-227013" defTabSz="446088" eaLnBrk="0" fontAlgn="base" hangingPunct="0">
              <a:spcBef>
                <a:spcPct val="30000"/>
              </a:spcBef>
              <a:spcAft>
                <a:spcPct val="0"/>
              </a:spcAft>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kumimoji="1" sz="1200">
                <a:solidFill>
                  <a:schemeClr val="tx1"/>
                </a:solidFill>
                <a:latin typeface="Arial" panose="020B0604020202020204" pitchFamily="34" charset="0"/>
                <a:ea typeface="MS PGothic" panose="020B0600070205080204" pitchFamily="34" charset="-128"/>
              </a:defRPr>
            </a:lvl9pPr>
          </a:lstStyle>
          <a:p>
            <a:pPr algn="l">
              <a:spcBef>
                <a:spcPct val="0"/>
              </a:spcBef>
            </a:pPr>
            <a:fld id="{5E63E475-9C23-4323-9D5F-B24963700206}" type="slidenum">
              <a:rPr kumimoji="0" lang="de-DE" altLang="de-DE" sz="1800" smtClean="0">
                <a:solidFill>
                  <a:srgbClr val="000000"/>
                </a:solidFill>
                <a:latin typeface="Times New Roman" panose="02020603050405020304" pitchFamily="18" charset="0"/>
                <a:ea typeface="Microsoft YaHei" panose="020B0503020204020204" pitchFamily="34" charset="-122"/>
              </a:rPr>
              <a:pPr algn="l">
                <a:spcBef>
                  <a:spcPct val="0"/>
                </a:spcBef>
              </a:pPr>
              <a:t>3</a:t>
            </a:fld>
            <a:endParaRPr kumimoji="0" lang="de-DE" altLang="de-DE" sz="1800">
              <a:solidFill>
                <a:srgbClr val="000000"/>
              </a:solidFill>
              <a:latin typeface="Times New Roman" panose="02020603050405020304" pitchFamily="18" charset="0"/>
              <a:ea typeface="Microsoft YaHei" panose="020B0503020204020204" pitchFamily="34" charset="-122"/>
            </a:endParaRPr>
          </a:p>
        </p:txBody>
      </p:sp>
      <p:sp>
        <p:nvSpPr>
          <p:cNvPr id="24579" name="Rectangle 1">
            <a:extLst>
              <a:ext uri="{FF2B5EF4-FFF2-40B4-BE49-F238E27FC236}">
                <a16:creationId xmlns:a16="http://schemas.microsoft.com/office/drawing/2014/main" id="{8A7CEE42-C60B-4F81-9614-B44A0B1D3095}"/>
              </a:ext>
            </a:extLst>
          </p:cNvPr>
          <p:cNvSpPr>
            <a:spLocks noGrp="1" noRot="1" noChangeAspect="1" noChangeArrowheads="1" noTextEdit="1"/>
          </p:cNvSpPr>
          <p:nvPr>
            <p:ph type="sldImg"/>
          </p:nvPr>
        </p:nvSpPr>
        <p:spPr>
          <a:xfrm>
            <a:off x="992188" y="777875"/>
            <a:ext cx="5114925" cy="3836988"/>
          </a:xfrm>
          <a:solidFill>
            <a:srgbClr val="FFFFFF"/>
          </a:solidFill>
          <a:ln/>
        </p:spPr>
      </p:sp>
      <p:sp>
        <p:nvSpPr>
          <p:cNvPr id="19460" name="Rectangle 2">
            <a:extLst>
              <a:ext uri="{FF2B5EF4-FFF2-40B4-BE49-F238E27FC236}">
                <a16:creationId xmlns:a16="http://schemas.microsoft.com/office/drawing/2014/main" id="{3B8F9687-505A-47ED-9A47-7458ABEFD539}"/>
              </a:ext>
            </a:extLst>
          </p:cNvPr>
          <p:cNvSpPr>
            <a:spLocks noGrp="1" noChangeArrowheads="1"/>
          </p:cNvSpPr>
          <p:nvPr>
            <p:ph type="body" idx="1"/>
          </p:nvPr>
        </p:nvSpPr>
        <p:spPr>
          <a:xfrm>
            <a:off x="709613" y="4860925"/>
            <a:ext cx="5680075" cy="4606925"/>
          </a:xfrm>
        </p:spPr>
        <p:txBody>
          <a:bodyPr wrap="none" lIns="86833" tIns="43416" rIns="86833" bIns="43416" anchor="ctr"/>
          <a:lstStyle/>
          <a:p>
            <a:pPr>
              <a:buFont typeface="Arial" panose="020B0604020202020204" pitchFamily="34" charset="0"/>
              <a:buNone/>
              <a:defRPr/>
            </a:pPr>
            <a:r>
              <a:rPr lang="de-DE" sz="1700" dirty="0"/>
              <a:t>Mit dem Projekt möchten wir ein Bewusstsein schaffen und </a:t>
            </a:r>
            <a:r>
              <a:rPr lang="de-DE" sz="1300" dirty="0"/>
              <a:t>über globale</a:t>
            </a:r>
          </a:p>
          <a:p>
            <a:pPr>
              <a:buFont typeface="Arial" panose="020B0604020202020204" pitchFamily="34" charset="0"/>
              <a:buNone/>
              <a:defRPr/>
            </a:pPr>
            <a:r>
              <a:rPr lang="de-DE" sz="1300" dirty="0"/>
              <a:t>Produktionsketten in der Bekleidungsindustrie sowie vorhandene Umwelt-</a:t>
            </a:r>
          </a:p>
          <a:p>
            <a:pPr>
              <a:buFont typeface="Arial" panose="020B0604020202020204" pitchFamily="34" charset="0"/>
              <a:buNone/>
              <a:defRPr/>
            </a:pPr>
            <a:r>
              <a:rPr lang="de-DE" sz="1300" dirty="0"/>
              <a:t>und Menschenrechtsverletzungen </a:t>
            </a:r>
            <a:r>
              <a:rPr lang="de-DE" sz="1400" dirty="0"/>
              <a:t>informieren. </a:t>
            </a:r>
            <a:r>
              <a:rPr lang="de-DE" altLang="de-DE" sz="1300" dirty="0"/>
              <a:t>Wir möchten Kenntnisse</a:t>
            </a:r>
          </a:p>
          <a:p>
            <a:pPr>
              <a:buFont typeface="Arial" panose="020B0604020202020204" pitchFamily="34" charset="0"/>
              <a:buNone/>
              <a:defRPr/>
            </a:pPr>
            <a:r>
              <a:rPr lang="de-DE" altLang="de-DE" sz="1300" dirty="0"/>
              <a:t>über umweltverträgliche und soziale Produktionsweisen vermitteln, so dass</a:t>
            </a:r>
          </a:p>
          <a:p>
            <a:pPr>
              <a:buFont typeface="Arial" panose="020B0604020202020204" pitchFamily="34" charset="0"/>
              <a:buNone/>
              <a:defRPr/>
            </a:pPr>
            <a:r>
              <a:rPr lang="de-DE" altLang="de-DE" sz="1300" dirty="0"/>
              <a:t>spätere </a:t>
            </a:r>
            <a:r>
              <a:rPr lang="de-DE" altLang="de-DE" sz="1300" dirty="0" err="1"/>
              <a:t>Mitarbeiter_innen</a:t>
            </a:r>
            <a:r>
              <a:rPr lang="de-DE" altLang="de-DE" sz="1300" dirty="0"/>
              <a:t> von Textil- und Bekleidungsunternehmen sich für</a:t>
            </a:r>
          </a:p>
          <a:p>
            <a:pPr>
              <a:buFont typeface="Arial" panose="020B0604020202020204" pitchFamily="34" charset="0"/>
              <a:buNone/>
              <a:defRPr/>
            </a:pPr>
            <a:r>
              <a:rPr lang="de-DE" altLang="de-DE" sz="1300" dirty="0"/>
              <a:t>eine nachhaltige, ökologische und sozial-faire Produktionsweise einsetzen</a:t>
            </a:r>
          </a:p>
          <a:p>
            <a:pPr>
              <a:buFont typeface="Arial" panose="020B0604020202020204" pitchFamily="34" charset="0"/>
              <a:buNone/>
              <a:defRPr/>
            </a:pPr>
            <a:r>
              <a:rPr lang="de-DE" altLang="de-DE" sz="1300" dirty="0"/>
              <a:t>können. Wir setzen uns dafür ein, dass Themen nachhaltiger Entwicklung</a:t>
            </a:r>
          </a:p>
          <a:p>
            <a:pPr>
              <a:buFont typeface="Arial" panose="020B0604020202020204" pitchFamily="34" charset="0"/>
              <a:buNone/>
              <a:defRPr/>
            </a:pPr>
            <a:r>
              <a:rPr lang="de-DE" altLang="de-DE" sz="1300" dirty="0"/>
              <a:t>fester Ausbildungsinhalt von modebezogenen Studiengängen in Deutschland werden.</a:t>
            </a:r>
            <a:endParaRPr lang="en-US" altLang="de-DE" sz="1300" dirty="0"/>
          </a:p>
          <a:p>
            <a:pPr>
              <a:defRPr/>
            </a:pPr>
            <a:endParaRPr lang="de-DE" altLang="de-DE" dirty="0"/>
          </a:p>
          <a:p>
            <a:pPr>
              <a:defRPr/>
            </a:pPr>
            <a:r>
              <a:rPr lang="de-DE" altLang="de-DE" dirty="0"/>
              <a:t>Projektaktivitäten:</a:t>
            </a:r>
          </a:p>
          <a:p>
            <a:pPr marL="171450" indent="-171450">
              <a:buFont typeface="Arial" panose="020B0604020202020204" pitchFamily="34" charset="0"/>
              <a:buChar char="•"/>
              <a:defRPr/>
            </a:pPr>
            <a:r>
              <a:rPr lang="de-DE" dirty="0"/>
              <a:t>Vorträge und Workshops an Hochschulen; dazu gehören Vortragsreisen mit</a:t>
            </a:r>
          </a:p>
          <a:p>
            <a:pPr>
              <a:buFont typeface="Arial" panose="020B0604020202020204" pitchFamily="34" charset="0"/>
              <a:buNone/>
              <a:defRPr/>
            </a:pPr>
            <a:r>
              <a:rPr lang="de-DE" dirty="0"/>
              <a:t>Gästen aus Produktionsländern und die Durchführung von Workshops, die</a:t>
            </a:r>
          </a:p>
          <a:p>
            <a:pPr>
              <a:buFont typeface="Arial" panose="020B0604020202020204" pitchFamily="34" charset="0"/>
              <a:buNone/>
              <a:defRPr/>
            </a:pPr>
            <a:r>
              <a:rPr lang="de-DE" dirty="0"/>
              <a:t>sich an 16 Bildungsmodulen orientieren, die während des Projekts entwickelt wurden</a:t>
            </a:r>
          </a:p>
          <a:p>
            <a:pPr marL="171450" indent="-171450">
              <a:buFont typeface="Arial" panose="020B0604020202020204" pitchFamily="34" charset="0"/>
              <a:buChar char="•"/>
              <a:defRPr/>
            </a:pPr>
            <a:r>
              <a:rPr lang="de-DE" dirty="0"/>
              <a:t>wir beraten und betreuen Studierende bei ihren Studien- und Abschlussarbeiten</a:t>
            </a:r>
          </a:p>
          <a:p>
            <a:pPr>
              <a:buFont typeface="Arial" panose="020B0604020202020204" pitchFamily="34" charset="0"/>
              <a:buNone/>
              <a:defRPr/>
            </a:pPr>
            <a:r>
              <a:rPr lang="de-DE" dirty="0"/>
              <a:t>oder bei Semesterprojekten (Interviews, Literaturhinweise, Kontakt zu anderen Organisationen)</a:t>
            </a:r>
          </a:p>
          <a:p>
            <a:pPr marL="171450" indent="-171450">
              <a:buFont typeface="Arial" panose="020B0604020202020204" pitchFamily="34" charset="0"/>
              <a:buChar char="•"/>
              <a:defRPr/>
            </a:pPr>
            <a:r>
              <a:rPr lang="de-DE" dirty="0"/>
              <a:t>wir vermitteln Praktika z.B. bei unseren Partnern oder im </a:t>
            </a:r>
            <a:r>
              <a:rPr lang="de-DE" dirty="0" err="1"/>
              <a:t>FairSchnitt</a:t>
            </a:r>
            <a:r>
              <a:rPr lang="de-DE" dirty="0"/>
              <a:t> Büro</a:t>
            </a:r>
          </a:p>
          <a:p>
            <a:pPr marL="171450" indent="-171450">
              <a:buFont typeface="Arial" panose="020B0604020202020204" pitchFamily="34" charset="0"/>
              <a:buChar char="•"/>
              <a:defRPr/>
            </a:pPr>
            <a:r>
              <a:rPr lang="de-DE" altLang="de-DE" dirty="0"/>
              <a:t>eine Materialdatenbank auf unserer Projektwebseite bietet umfangreiche</a:t>
            </a:r>
          </a:p>
          <a:p>
            <a:pPr>
              <a:buFont typeface="Arial" panose="020B0604020202020204" pitchFamily="34" charset="0"/>
              <a:buNone/>
              <a:defRPr/>
            </a:pPr>
            <a:r>
              <a:rPr lang="de-DE" altLang="de-DE" dirty="0"/>
              <a:t>Hintergrundinformationen und wird regelmäßig aktualisiert</a:t>
            </a:r>
          </a:p>
          <a:p>
            <a:pPr marL="171450" indent="-171450">
              <a:buFont typeface="Arial" panose="020B0604020202020204" pitchFamily="34" charset="0"/>
              <a:buChar char="•"/>
              <a:defRPr/>
            </a:pPr>
            <a:r>
              <a:rPr lang="de-DE" dirty="0" err="1"/>
              <a:t>FairSchnitt</a:t>
            </a:r>
            <a:r>
              <a:rPr lang="de-DE" dirty="0"/>
              <a:t> Konferenz (findet alle 2 Jahre statt, zuletzt 2018 in Hamburg – Berichte</a:t>
            </a:r>
          </a:p>
          <a:p>
            <a:pPr>
              <a:buFont typeface="Arial" panose="020B0604020202020204" pitchFamily="34" charset="0"/>
              <a:buNone/>
              <a:defRPr/>
            </a:pPr>
            <a:r>
              <a:rPr lang="de-DE" dirty="0"/>
              <a:t>gibt‘s auf der </a:t>
            </a:r>
            <a:r>
              <a:rPr lang="de-DE" dirty="0" err="1"/>
              <a:t>FairSchnitt</a:t>
            </a:r>
            <a:r>
              <a:rPr lang="de-DE" dirty="0"/>
              <a:t> Webseite)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CC6257D3-E0EF-4221-B241-761B5D02C67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5A466C76-4C77-468B-8F69-ED7B0EF9418B}" type="slidenum">
              <a:rPr lang="de-DE" altLang="de-DE" sz="1200" smtClean="0">
                <a:solidFill>
                  <a:srgbClr val="000000"/>
                </a:solidFill>
              </a:rPr>
              <a:pPr/>
              <a:t>30</a:t>
            </a:fld>
            <a:endParaRPr lang="de-DE" altLang="de-DE" sz="1200">
              <a:solidFill>
                <a:srgbClr val="000000"/>
              </a:solidFill>
            </a:endParaRPr>
          </a:p>
        </p:txBody>
      </p:sp>
      <p:sp>
        <p:nvSpPr>
          <p:cNvPr id="79875" name="Rectangle 1">
            <a:extLst>
              <a:ext uri="{FF2B5EF4-FFF2-40B4-BE49-F238E27FC236}">
                <a16:creationId xmlns:a16="http://schemas.microsoft.com/office/drawing/2014/main" id="{94DDDE52-895F-4E41-8D62-2017596365CD}"/>
              </a:ext>
            </a:extLst>
          </p:cNvPr>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Text Box 2">
            <a:extLst>
              <a:ext uri="{FF2B5EF4-FFF2-40B4-BE49-F238E27FC236}">
                <a16:creationId xmlns:a16="http://schemas.microsoft.com/office/drawing/2014/main" id="{C8DD18C7-5A5D-4267-AD56-E11DA749802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
        <p:nvSpPr>
          <p:cNvPr id="79877" name="Text Box 3">
            <a:extLst>
              <a:ext uri="{FF2B5EF4-FFF2-40B4-BE49-F238E27FC236}">
                <a16:creationId xmlns:a16="http://schemas.microsoft.com/office/drawing/2014/main" id="{4C009BED-6B2C-467B-BB39-FA724D2B58D5}"/>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algn="r" eaLnBrk="1" hangingPunct="1">
              <a:buSzPct val="100000"/>
            </a:pPr>
            <a:fld id="{E7020303-6204-46D1-B489-9BCEFFC7F256}" type="slidenum">
              <a:rPr lang="de-DE" altLang="de-DE" sz="1200">
                <a:solidFill>
                  <a:srgbClr val="003366"/>
                </a:solidFill>
              </a:rPr>
              <a:pPr algn="r" eaLnBrk="1" hangingPunct="1">
                <a:buSzPct val="100000"/>
              </a:pPr>
              <a:t>30</a:t>
            </a:fld>
            <a:endParaRPr lang="de-DE" altLang="de-DE" sz="1200">
              <a:solidFill>
                <a:srgbClr val="003366"/>
              </a:solidFill>
            </a:endParaRPr>
          </a:p>
        </p:txBody>
      </p:sp>
      <p:sp>
        <p:nvSpPr>
          <p:cNvPr id="79878" name="Notizenplatzhalter 1">
            <a:extLst>
              <a:ext uri="{FF2B5EF4-FFF2-40B4-BE49-F238E27FC236}">
                <a16:creationId xmlns:a16="http://schemas.microsoft.com/office/drawing/2014/main" id="{58DB0E09-9EBF-4CAC-B510-570988ADA71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i="1">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1A5557D3-8BFD-4766-A09B-6BBDFEC1C5C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C1C16CCF-B3A7-4D4B-828F-EB29351D211D}" type="slidenum">
              <a:rPr lang="de-DE" altLang="de-DE" sz="1200" smtClean="0">
                <a:solidFill>
                  <a:srgbClr val="000000"/>
                </a:solidFill>
              </a:rPr>
              <a:pPr/>
              <a:t>31</a:t>
            </a:fld>
            <a:endParaRPr lang="de-DE" altLang="de-DE" sz="1200">
              <a:solidFill>
                <a:srgbClr val="000000"/>
              </a:solidFill>
            </a:endParaRPr>
          </a:p>
        </p:txBody>
      </p:sp>
      <p:sp>
        <p:nvSpPr>
          <p:cNvPr id="81923" name="Rectangle 1">
            <a:extLst>
              <a:ext uri="{FF2B5EF4-FFF2-40B4-BE49-F238E27FC236}">
                <a16:creationId xmlns:a16="http://schemas.microsoft.com/office/drawing/2014/main" id="{B880FC06-5520-48C6-9816-8475EC1A64B3}"/>
              </a:ext>
            </a:extLst>
          </p:cNvPr>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Rectangle 2">
            <a:extLst>
              <a:ext uri="{FF2B5EF4-FFF2-40B4-BE49-F238E27FC236}">
                <a16:creationId xmlns:a16="http://schemas.microsoft.com/office/drawing/2014/main" id="{BC7DD91B-69EE-4135-B929-F5C9427EB8E2}"/>
              </a:ext>
            </a:extLst>
          </p:cNvPr>
          <p:cNvSpPr>
            <a:spLocks noChangeArrowheads="1"/>
          </p:cNvSpPr>
          <p:nvPr>
            <p:ph type="body" idx="1"/>
          </p:nvPr>
        </p:nvSpPr>
        <p:spPr>
          <a:xfrm>
            <a:off x="1219200" y="3257550"/>
            <a:ext cx="67056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90605ED2-4589-40E4-9017-1D574D54887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7A4C49E6-1B63-40CC-9E44-5E3F1776C251}" type="slidenum">
              <a:rPr lang="de-DE" altLang="de-DE" sz="1200" smtClean="0">
                <a:solidFill>
                  <a:srgbClr val="000000"/>
                </a:solidFill>
              </a:rPr>
              <a:pPr/>
              <a:t>32</a:t>
            </a:fld>
            <a:endParaRPr lang="de-DE" altLang="de-DE" sz="1200">
              <a:solidFill>
                <a:srgbClr val="000000"/>
              </a:solidFill>
            </a:endParaRPr>
          </a:p>
        </p:txBody>
      </p:sp>
      <p:sp>
        <p:nvSpPr>
          <p:cNvPr id="83971" name="Rectangle 2">
            <a:extLst>
              <a:ext uri="{FF2B5EF4-FFF2-40B4-BE49-F238E27FC236}">
                <a16:creationId xmlns:a16="http://schemas.microsoft.com/office/drawing/2014/main" id="{461EEF3E-6E4B-4D61-A00F-3989EC7D11FB}"/>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5F29D715-5273-45F5-80B7-FDBD25444A3B}"/>
              </a:ext>
            </a:extLst>
          </p:cNvPr>
          <p:cNvSpPr>
            <a:spLocks noGrp="1" noChangeArrowheads="1"/>
          </p:cNvSpPr>
          <p:nvPr>
            <p:ph type="body" idx="1"/>
          </p:nvPr>
        </p:nvSpPr>
        <p:spPr>
          <a:ln/>
        </p:spPr>
        <p:txBody>
          <a:bodyPr/>
          <a:lstStyle/>
          <a:p>
            <a:pPr eaLnBrk="1" hangingPunct="1">
              <a:buFont typeface="Times New Roman" charset="0"/>
              <a:buNone/>
              <a:defRPr/>
            </a:pPr>
            <a:endParaRPr lang="de-DE">
              <a:ea typeface="ＭＳ Ｐゴシック" charset="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E0E71D11-B6E1-4389-95AB-F56F53D9001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10F472BD-0DB0-4B2F-8A9B-4016E962B140}" type="slidenum">
              <a:rPr lang="de-DE" altLang="de-DE" sz="1200" smtClean="0">
                <a:solidFill>
                  <a:srgbClr val="000000"/>
                </a:solidFill>
              </a:rPr>
              <a:pPr/>
              <a:t>33</a:t>
            </a:fld>
            <a:endParaRPr lang="de-DE" altLang="de-DE" sz="1200">
              <a:solidFill>
                <a:srgbClr val="000000"/>
              </a:solidFill>
            </a:endParaRPr>
          </a:p>
        </p:txBody>
      </p:sp>
      <p:sp>
        <p:nvSpPr>
          <p:cNvPr id="86019" name="Rectangle 1">
            <a:extLst>
              <a:ext uri="{FF2B5EF4-FFF2-40B4-BE49-F238E27FC236}">
                <a16:creationId xmlns:a16="http://schemas.microsoft.com/office/drawing/2014/main" id="{2A9D31AB-1FB1-40D6-8C01-839F58EC7B9B}"/>
              </a:ext>
            </a:extLst>
          </p:cNvPr>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Rectangle 2">
            <a:extLst>
              <a:ext uri="{FF2B5EF4-FFF2-40B4-BE49-F238E27FC236}">
                <a16:creationId xmlns:a16="http://schemas.microsoft.com/office/drawing/2014/main" id="{7908CF94-51F6-4137-8404-8C948586A018}"/>
              </a:ext>
            </a:extLst>
          </p:cNvPr>
          <p:cNvSpPr>
            <a:spLocks noChangeArrowheads="1"/>
          </p:cNvSpPr>
          <p:nvPr>
            <p:ph type="body" idx="1"/>
          </p:nvPr>
        </p:nvSpPr>
        <p:spPr>
          <a:xfrm>
            <a:off x="1219200" y="3257550"/>
            <a:ext cx="67056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solidFill>
                <a:srgbClr val="002060"/>
              </a:solidFill>
              <a:latin typeface="Arial" panose="020B0604020202020204" pitchFamily="34" charset="0"/>
            </a:endParaRPr>
          </a:p>
          <a:p>
            <a:endParaRPr lang="de-DE" altLang="de-DE">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F8323413-4DA1-47A1-A482-2EA76CA9760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defTabSz="449263">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defTabSz="449263">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defTabSz="449263">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defTabSz="449263">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defTabSz="449263">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pPr hangingPunct="0">
              <a:lnSpc>
                <a:spcPct val="95000"/>
              </a:lnSpc>
              <a:buClr>
                <a:srgbClr val="000000"/>
              </a:buClr>
              <a:buSzPct val="100000"/>
              <a:buFont typeface="Times New Roman" panose="02020603050405020304" pitchFamily="18" charset="0"/>
              <a:buNone/>
            </a:pPr>
            <a:fld id="{779580A3-B393-49D8-B7EA-FACA28079B26}" type="slidenum">
              <a:rPr lang="de-DE" altLang="de-DE" sz="1200" smtClean="0">
                <a:solidFill>
                  <a:srgbClr val="000000"/>
                </a:solidFill>
              </a:rPr>
              <a:pPr hangingPunct="0">
                <a:lnSpc>
                  <a:spcPct val="95000"/>
                </a:lnSpc>
                <a:buClr>
                  <a:srgbClr val="000000"/>
                </a:buClr>
                <a:buSzPct val="100000"/>
                <a:buFont typeface="Times New Roman" panose="02020603050405020304" pitchFamily="18" charset="0"/>
                <a:buNone/>
              </a:pPr>
              <a:t>4</a:t>
            </a:fld>
            <a:endParaRPr lang="de-DE" altLang="de-DE" sz="1200">
              <a:solidFill>
                <a:srgbClr val="000000"/>
              </a:solidFill>
            </a:endParaRPr>
          </a:p>
        </p:txBody>
      </p:sp>
      <p:sp>
        <p:nvSpPr>
          <p:cNvPr id="26627" name="Rectangle 1">
            <a:extLst>
              <a:ext uri="{FF2B5EF4-FFF2-40B4-BE49-F238E27FC236}">
                <a16:creationId xmlns:a16="http://schemas.microsoft.com/office/drawing/2014/main" id="{B29CEC5E-919C-48B0-9785-C1F470F23C2B}"/>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Text Box 2">
            <a:extLst>
              <a:ext uri="{FF2B5EF4-FFF2-40B4-BE49-F238E27FC236}">
                <a16:creationId xmlns:a16="http://schemas.microsoft.com/office/drawing/2014/main" id="{DEB77400-7E65-4B1B-9638-BC895E9CE626}"/>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latin typeface="Arial" panose="020B0604020202020204" pitchFamily="34" charset="0"/>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latin typeface="Arial" panose="020B0604020202020204" pitchFamily="34" charset="0"/>
              </a:rPr>
              <a:t>Soziale Verantwortung = ihr wirtschaftliches Handeln sozial verantwortlich gestalten</a:t>
            </a:r>
          </a:p>
          <a:p>
            <a:pPr eaLnBrk="1" hangingPunct="1">
              <a:spcBef>
                <a:spcPts val="450"/>
              </a:spcBef>
              <a:buSzPct val="100000"/>
            </a:pPr>
            <a:r>
              <a:rPr lang="de-DE" altLang="de-DE" sz="1200">
                <a:solidFill>
                  <a:srgbClr val="000000"/>
                </a:solidFill>
                <a:latin typeface="Arial" panose="020B0604020202020204" pitchFamily="34" charset="0"/>
              </a:rPr>
              <a:t>3.  Eigene Kodizes ernst nehmen und effektive Maßnahmen zur Umsetzung </a:t>
            </a:r>
          </a:p>
          <a:p>
            <a:pPr eaLnBrk="1" hangingPunct="1">
              <a:spcBef>
                <a:spcPts val="450"/>
              </a:spcBef>
              <a:buSzPct val="100000"/>
            </a:pPr>
            <a:r>
              <a:rPr lang="de-DE" altLang="de-DE" sz="1200">
                <a:solidFill>
                  <a:srgbClr val="000000"/>
                </a:solidFill>
                <a:latin typeface="Arial" panose="020B0604020202020204" pitchFamily="34" charset="0"/>
              </a:rPr>
              <a:t>6. Nicht nur rein kommerzielle audits</a:t>
            </a: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26629" name="Text Box 3">
            <a:extLst>
              <a:ext uri="{FF2B5EF4-FFF2-40B4-BE49-F238E27FC236}">
                <a16:creationId xmlns:a16="http://schemas.microsoft.com/office/drawing/2014/main" id="{5A2AF496-6B8C-4D74-9851-84EE11665CF5}"/>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algn="r" eaLnBrk="1" hangingPunct="1">
              <a:buSzPct val="100000"/>
            </a:pPr>
            <a:fld id="{88FA24D2-45EA-497D-9275-7AA61656F570}" type="slidenum">
              <a:rPr lang="de-DE" altLang="de-DE" sz="1200">
                <a:solidFill>
                  <a:srgbClr val="003366"/>
                </a:solidFill>
              </a:rPr>
              <a:pPr algn="r" eaLnBrk="1" hangingPunct="1">
                <a:buSzPct val="100000"/>
              </a:pPr>
              <a:t>4</a:t>
            </a:fld>
            <a:endParaRPr lang="de-DE" altLang="de-DE" sz="1200">
              <a:solidFill>
                <a:srgbClr val="003366"/>
              </a:solidFill>
            </a:endParaRPr>
          </a:p>
        </p:txBody>
      </p:sp>
      <p:sp>
        <p:nvSpPr>
          <p:cNvPr id="93190" name="Notizenplatzhalter 1">
            <a:extLst>
              <a:ext uri="{FF2B5EF4-FFF2-40B4-BE49-F238E27FC236}">
                <a16:creationId xmlns:a16="http://schemas.microsoft.com/office/drawing/2014/main" id="{849EDC75-518B-44EC-AC57-E238D79040F2}"/>
              </a:ext>
            </a:extLst>
          </p:cNvPr>
          <p:cNvSpPr>
            <a:spLocks noGrp="1" noChangeArrowheads="1"/>
          </p:cNvSpPr>
          <p:nvPr>
            <p:ph type="body" idx="1"/>
          </p:nvPr>
        </p:nvSpPr>
        <p:spPr>
          <a:ln/>
        </p:spPr>
        <p:txBody>
          <a:bodyPr/>
          <a:lstStyle/>
          <a:p>
            <a:pPr>
              <a:lnSpc>
                <a:spcPct val="90000"/>
              </a:lnSpc>
              <a:defRPr/>
            </a:pPr>
            <a:r>
              <a:rPr lang="de-DE" altLang="de-DE" dirty="0">
                <a:cs typeface="Times New Roman" charset="0"/>
              </a:rPr>
              <a:t>Kampagne für Saubere Kleidung bzw. Clean Clothes Campaign ist ein Name</a:t>
            </a:r>
          </a:p>
          <a:p>
            <a:pPr>
              <a:lnSpc>
                <a:spcPct val="90000"/>
              </a:lnSpc>
              <a:defRPr/>
            </a:pPr>
            <a:r>
              <a:rPr lang="de-DE" altLang="de-DE" dirty="0">
                <a:cs typeface="Times New Roman" charset="0"/>
              </a:rPr>
              <a:t>für ein Netzwerk von Organisationen und keine Kampagne im eigentlichen Wortsinn.</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Mitgliedsorganisationen sind Gewerkschaften, entwicklungspolitische Gruppen</a:t>
            </a:r>
          </a:p>
          <a:p>
            <a:pPr>
              <a:lnSpc>
                <a:spcPct val="90000"/>
              </a:lnSpc>
              <a:defRPr/>
            </a:pPr>
            <a:r>
              <a:rPr lang="de-DE" altLang="de-DE" dirty="0">
                <a:cs typeface="Times New Roman" charset="0"/>
              </a:rPr>
              <a:t>und Vereine, kirchliche Organisationen…</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Partner in Produktionsländern sind Gewerkschaften oder NGOs</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Aktivitäten:</a:t>
            </a:r>
          </a:p>
          <a:p>
            <a:pPr marL="171450" indent="-171450">
              <a:lnSpc>
                <a:spcPct val="90000"/>
              </a:lnSpc>
              <a:buFont typeface="Arial" panose="020B0604020202020204" pitchFamily="34" charset="0"/>
              <a:buChar char="•"/>
              <a:defRPr/>
            </a:pPr>
            <a:r>
              <a:rPr lang="de-DE" altLang="de-DE" dirty="0">
                <a:cs typeface="Times New Roman" charset="0"/>
              </a:rPr>
              <a:t>Kampagnen gegen Unternehmen: z.B. Sport/Outdoor Bekleidungshersteller (z.B. adidas),</a:t>
            </a:r>
          </a:p>
          <a:p>
            <a:pPr>
              <a:lnSpc>
                <a:spcPct val="90000"/>
              </a:lnSpc>
              <a:buFont typeface="Arial" panose="020B0604020202020204" pitchFamily="34" charset="0"/>
              <a:buNone/>
              <a:defRPr/>
            </a:pPr>
            <a:r>
              <a:rPr lang="de-DE" altLang="de-DE" dirty="0">
                <a:cs typeface="Times New Roman" charset="0"/>
              </a:rPr>
              <a:t>Discounter, Existenzlohn</a:t>
            </a:r>
          </a:p>
          <a:p>
            <a:pPr marL="171450" indent="-171450">
              <a:lnSpc>
                <a:spcPct val="90000"/>
              </a:lnSpc>
              <a:buFont typeface="Arial" panose="020B0604020202020204" pitchFamily="34" charset="0"/>
              <a:buChar char="•"/>
              <a:defRPr/>
            </a:pPr>
            <a:r>
              <a:rPr lang="de-DE" altLang="de-DE" dirty="0">
                <a:cs typeface="Times New Roman" charset="0"/>
              </a:rPr>
              <a:t>Kampagnen an Regierungsstellen: z.B. öffentliche Beschaffung, verbindliche Regulierung</a:t>
            </a:r>
          </a:p>
          <a:p>
            <a:pPr>
              <a:lnSpc>
                <a:spcPct val="90000"/>
              </a:lnSpc>
              <a:defRPr/>
            </a:pPr>
            <a:r>
              <a:rPr lang="de-DE" altLang="de-DE" dirty="0">
                <a:cs typeface="Times New Roman" charset="0"/>
              </a:rPr>
              <a:t>zu Haftungen und Entschädigung</a:t>
            </a:r>
          </a:p>
          <a:p>
            <a:pPr marL="171450" indent="-171450">
              <a:lnSpc>
                <a:spcPct val="90000"/>
              </a:lnSpc>
              <a:buFont typeface="Arial" panose="020B0604020202020204" pitchFamily="34" charset="0"/>
              <a:buChar char="•"/>
              <a:defRPr/>
            </a:pPr>
            <a:r>
              <a:rPr lang="de-DE" altLang="de-DE" dirty="0">
                <a:cs typeface="Times New Roman" charset="0"/>
              </a:rPr>
              <a:t>Eilaktions-Netzwerk: zur Skandalisierung und Mobilisierung im Fall von akuten</a:t>
            </a:r>
          </a:p>
          <a:p>
            <a:pPr>
              <a:lnSpc>
                <a:spcPct val="90000"/>
              </a:lnSpc>
              <a:defRPr/>
            </a:pPr>
            <a:r>
              <a:rPr lang="de-DE" altLang="de-DE" dirty="0">
                <a:cs typeface="Times New Roman" charset="0"/>
              </a:rPr>
              <a:t>Arbeitsrechtsverletzungen </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FEMNET unterstützt folgende Arbeitsbereiche:</a:t>
            </a:r>
          </a:p>
          <a:p>
            <a:pPr marL="171450" indent="-171450">
              <a:lnSpc>
                <a:spcPct val="90000"/>
              </a:lnSpc>
              <a:buFont typeface="Arial" panose="020B0604020202020204" pitchFamily="34" charset="0"/>
              <a:buChar char="•"/>
              <a:defRPr/>
            </a:pPr>
            <a:r>
              <a:rPr lang="de-DE" altLang="de-DE" dirty="0">
                <a:cs typeface="Times New Roman" charset="0"/>
              </a:rPr>
              <a:t>Kampagnen (Sport/Outdoor, Discounter, Existenzlohn, öffentliche Beschaffung, CSR)</a:t>
            </a:r>
          </a:p>
          <a:p>
            <a:pPr marL="171450" indent="-171450">
              <a:lnSpc>
                <a:spcPct val="90000"/>
              </a:lnSpc>
              <a:buFont typeface="Arial" panose="020B0604020202020204" pitchFamily="34" charset="0"/>
              <a:buChar char="•"/>
              <a:defRPr/>
            </a:pPr>
            <a:r>
              <a:rPr lang="de-DE" altLang="de-DE" dirty="0">
                <a:cs typeface="Times New Roman" charset="0"/>
              </a:rPr>
              <a:t>Textilbündnis</a:t>
            </a:r>
          </a:p>
          <a:p>
            <a:pPr marL="171450" indent="-171450">
              <a:lnSpc>
                <a:spcPct val="90000"/>
              </a:lnSpc>
              <a:buFont typeface="Arial" panose="020B0604020202020204" pitchFamily="34" charset="0"/>
              <a:buChar char="•"/>
              <a:defRPr/>
            </a:pPr>
            <a:r>
              <a:rPr lang="de-DE" altLang="de-DE" dirty="0">
                <a:cs typeface="Times New Roman" charset="0"/>
              </a:rPr>
              <a:t>Verbraucherinformation</a:t>
            </a:r>
          </a:p>
          <a:p>
            <a:pPr marL="171450" indent="-171450">
              <a:lnSpc>
                <a:spcPct val="90000"/>
              </a:lnSpc>
              <a:buFont typeface="Arial" panose="020B0604020202020204" pitchFamily="34" charset="0"/>
              <a:buChar char="•"/>
              <a:defRPr/>
            </a:pPr>
            <a:r>
              <a:rPr lang="de-DE" altLang="de-DE" dirty="0">
                <a:cs typeface="Times New Roman" charset="0"/>
              </a:rPr>
              <a:t>Eilaktions-Netzwerk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extShape 1">
            <a:extLst>
              <a:ext uri="{FF2B5EF4-FFF2-40B4-BE49-F238E27FC236}">
                <a16:creationId xmlns:a16="http://schemas.microsoft.com/office/drawing/2014/main" id="{723D5106-9894-41D4-9F9D-9A8CC435D9A2}"/>
              </a:ext>
            </a:extLst>
          </p:cNvPr>
          <p:cNvSpPr txBox="1"/>
          <p:nvPr/>
        </p:nvSpPr>
        <p:spPr>
          <a:xfrm>
            <a:off x="4022725" y="9723438"/>
            <a:ext cx="3076575" cy="511175"/>
          </a:xfrm>
          <a:prstGeom prst="rect">
            <a:avLst/>
          </a:prstGeom>
          <a:noFill/>
          <a:ln>
            <a:noFill/>
          </a:ln>
        </p:spPr>
        <p:txBody>
          <a:bodyPr lIns="99000" tIns="49680" rIns="99000" bIns="49680" anchor="b"/>
          <a:lstStyle/>
          <a:p>
            <a:pPr algn="r" defTabSz="449263">
              <a:defRPr/>
            </a:pPr>
            <a:fld id="{8D0DAC62-3BD5-4D02-A4B3-BAF46C7013CB}" type="slidenum">
              <a:rPr lang="de-DE" sz="1300" spc="-1">
                <a:solidFill>
                  <a:srgbClr val="000000"/>
                </a:solidFill>
                <a:uFill>
                  <a:solidFill>
                    <a:srgbClr val="FFFFFF"/>
                  </a:solidFill>
                </a:uFill>
                <a:latin typeface="Times New Roman"/>
                <a:ea typeface="MS PGothic"/>
              </a:rPr>
              <a:pPr algn="r" defTabSz="449263">
                <a:defRPr/>
              </a:pPr>
              <a:t>5</a:t>
            </a:fld>
            <a:endParaRPr lang="de-DE" sz="1400" spc="-1">
              <a:solidFill>
                <a:srgbClr val="000000"/>
              </a:solidFill>
              <a:uFill>
                <a:solidFill>
                  <a:srgbClr val="FFFFFF"/>
                </a:solidFill>
              </a:uFill>
              <a:latin typeface="Times New Roman"/>
              <a:ea typeface="Microsoft YaHei" panose="020B0503020204020204" pitchFamily="34" charset="-122"/>
            </a:endParaRPr>
          </a:p>
        </p:txBody>
      </p:sp>
      <p:sp>
        <p:nvSpPr>
          <p:cNvPr id="28675" name="PlaceHolder 2">
            <a:extLst>
              <a:ext uri="{FF2B5EF4-FFF2-40B4-BE49-F238E27FC236}">
                <a16:creationId xmlns:a16="http://schemas.microsoft.com/office/drawing/2014/main" id="{1037EE77-86A2-4C77-AA3C-655E4054EBDD}"/>
              </a:ext>
            </a:extLst>
          </p:cNvPr>
          <p:cNvSpPr>
            <a:spLocks noGrp="1" noChangeArrowheads="1"/>
          </p:cNvSpPr>
          <p:nvPr>
            <p:ph type="body"/>
          </p:nvPr>
        </p:nvSpPr>
        <p:spPr>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00" tIns="49680" rIns="99000" bIns="49680"/>
          <a:lstStyle/>
          <a:p>
            <a:r>
              <a:rPr lang="de-DE" altLang="de-DE" sz="2000">
                <a:latin typeface="Arial" panose="020B0604020202020204" pitchFamily="34" charset="0"/>
              </a:rPr>
              <a:t>Überblick über den Modulablauf geben</a:t>
            </a:r>
          </a:p>
          <a:p>
            <a:endParaRPr lang="de-DE" altLang="de-DE" sz="2000">
              <a:latin typeface="Arial" panose="020B0604020202020204" pitchFamily="34" charset="0"/>
            </a:endParaRPr>
          </a:p>
          <a:p>
            <a:r>
              <a:rPr lang="de-DE" altLang="de-DE" sz="2000">
                <a:latin typeface="Arial" panose="020B0604020202020204" pitchFamily="34" charset="0"/>
              </a:rPr>
              <a:t>Zunächst werden wir uns mit einem Quiz einigen Daten und Fakten zum Weltmarkt für Schuhe nähern.</a:t>
            </a:r>
          </a:p>
          <a:p>
            <a:r>
              <a:rPr lang="de-DE" altLang="de-DE" sz="2000">
                <a:latin typeface="Arial" panose="020B0604020202020204" pitchFamily="34" charset="0"/>
              </a:rPr>
              <a:t>In diesem allgemeinen Teil beschäftigen wir uns übergreifend mit dem Schuhmarkt, der sowohl Lederschuhe</a:t>
            </a:r>
          </a:p>
          <a:p>
            <a:r>
              <a:rPr lang="de-DE" altLang="de-DE" sz="2000">
                <a:latin typeface="Arial" panose="020B0604020202020204" pitchFamily="34" charset="0"/>
              </a:rPr>
              <a:t>als auch Schuhe aus anderen Materialien umfasst.</a:t>
            </a:r>
          </a:p>
          <a:p>
            <a:endParaRPr lang="de-DE" altLang="de-DE" sz="2000">
              <a:latin typeface="Arial" panose="020B0604020202020204" pitchFamily="34" charset="0"/>
            </a:endParaRPr>
          </a:p>
          <a:p>
            <a:r>
              <a:rPr lang="de-DE" altLang="de-DE" sz="2000">
                <a:latin typeface="Arial" panose="020B0604020202020204" pitchFamily="34" charset="0"/>
              </a:rPr>
              <a:t>Exemplarisch für die besonderen Herausforderungen in einer der vorgelagerten Prozesse der Schuhproduktion</a:t>
            </a:r>
          </a:p>
          <a:p>
            <a:r>
              <a:rPr lang="de-DE" altLang="de-DE" sz="2000">
                <a:latin typeface="Arial" panose="020B0604020202020204" pitchFamily="34" charset="0"/>
              </a:rPr>
              <a:t>geht es anschließend um die besonders gravierenden sozialen und ökologischen Herausforderungen in der Ledergerbung.</a:t>
            </a:r>
          </a:p>
          <a:p>
            <a:r>
              <a:rPr lang="de-DE" altLang="de-DE" sz="2000">
                <a:latin typeface="Arial" panose="020B0604020202020204" pitchFamily="34" charset="0"/>
              </a:rPr>
              <a:t>Speziell zu dieser Thematik nehmen wir auch Siegel unter die Lupe, die Verbesserungen versprechen.</a:t>
            </a:r>
          </a:p>
          <a:p>
            <a:endParaRPr lang="de-DE" altLang="de-DE" sz="2000">
              <a:latin typeface="Arial" panose="020B0604020202020204" pitchFamily="34" charset="0"/>
            </a:endParaRPr>
          </a:p>
          <a:p>
            <a:r>
              <a:rPr lang="de-DE" altLang="de-DE" sz="2000">
                <a:latin typeface="Arial" panose="020B0604020202020204" pitchFamily="34" charset="0"/>
              </a:rPr>
              <a:t>Anschließend betrachten wir die Stufe der Anfertigung von Schuhen (hier geht es wieder sowohl um Lederschuhe</a:t>
            </a:r>
          </a:p>
          <a:p>
            <a:r>
              <a:rPr lang="de-DE" altLang="de-DE" sz="2000">
                <a:latin typeface="Arial" panose="020B0604020202020204" pitchFamily="34" charset="0"/>
              </a:rPr>
              <a:t>als auch um Schuhe aus anderen Materialien).</a:t>
            </a:r>
          </a:p>
          <a:p>
            <a:r>
              <a:rPr lang="de-DE" altLang="de-DE" sz="2000">
                <a:latin typeface="Arial" panose="020B0604020202020204" pitchFamily="34" charset="0"/>
              </a:rPr>
              <a:t>In Gruppenarbeit nehmen wir Arbeitsbedingungen und die besonderen menschenrechtlichen Herausforderungen</a:t>
            </a:r>
          </a:p>
          <a:p>
            <a:r>
              <a:rPr lang="de-DE" altLang="de-DE" sz="2000">
                <a:latin typeface="Arial" panose="020B0604020202020204" pitchFamily="34" charset="0"/>
              </a:rPr>
              <a:t>der Schuhproduktion in verschiedenen Produktionsländern/-regionen in den Blick und stellen sie uns gegenseitig vor. </a:t>
            </a:r>
          </a:p>
          <a:p>
            <a:pPr>
              <a:buFont typeface="Times New Roman" panose="02020603050405020304" pitchFamily="18" charset="0"/>
              <a:buAutoNum type="arabicPeriod"/>
            </a:pPr>
            <a:endParaRPr lang="de-DE" altLang="de-DE" sz="2000">
              <a:latin typeface="Arial" panose="020B0604020202020204" pitchFamily="34" charset="0"/>
            </a:endParaRPr>
          </a:p>
          <a:p>
            <a:r>
              <a:rPr lang="de-DE" altLang="de-DE" sz="2000">
                <a:latin typeface="Arial" panose="020B0604020202020204" pitchFamily="34" charset="0"/>
              </a:rPr>
              <a:t>Anhand des Konzepts der menschenrechtlichen Sorgfalt geht es sodann um die Frage,</a:t>
            </a:r>
          </a:p>
          <a:p>
            <a:r>
              <a:rPr lang="de-DE" altLang="de-DE" sz="2000">
                <a:latin typeface="Arial" panose="020B0604020202020204" pitchFamily="34" charset="0"/>
              </a:rPr>
              <a:t>welche Verantwortung Unternehmen haben, die menschenrechtlichen Probleme und Risiken in der Schuhproduktion anzugehen.</a:t>
            </a:r>
          </a:p>
          <a:p>
            <a:r>
              <a:rPr lang="de-DE" altLang="de-DE" sz="2000">
                <a:latin typeface="Arial" panose="020B0604020202020204" pitchFamily="34" charset="0"/>
              </a:rPr>
              <a:t>Welche Maßnahmen sind wirksam um ihnen zu begegnen?</a:t>
            </a:r>
          </a:p>
          <a:p>
            <a:endParaRPr lang="de-DE" altLang="de-DE" sz="2000">
              <a:latin typeface="Arial" panose="020B0604020202020204" pitchFamily="34" charset="0"/>
            </a:endParaRPr>
          </a:p>
          <a:p>
            <a:r>
              <a:rPr lang="de-DE" altLang="de-DE" sz="2000">
                <a:latin typeface="Arial" panose="020B0604020202020204" pitchFamily="34" charset="0"/>
              </a:rPr>
              <a:t>Abschließend beschäftigen wir uns dann mit politischen und individuellen Handlungsmöglichkeiten,</a:t>
            </a:r>
          </a:p>
          <a:p>
            <a:r>
              <a:rPr lang="de-DE" altLang="de-DE" sz="2000">
                <a:latin typeface="Arial" panose="020B0604020202020204" pitchFamily="34" charset="0"/>
              </a:rPr>
              <a:t>um den Menschenrechtsverletzungen in der gloabeln Schuh- und Lederproduktion zu begegnen.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a:extLst>
              <a:ext uri="{FF2B5EF4-FFF2-40B4-BE49-F238E27FC236}">
                <a16:creationId xmlns:a16="http://schemas.microsoft.com/office/drawing/2014/main" id="{FDB425FB-3767-4546-A24C-85781DEA37D5}"/>
              </a:ext>
            </a:extLst>
          </p:cNvPr>
          <p:cNvSpPr txBox="1"/>
          <p:nvPr/>
        </p:nvSpPr>
        <p:spPr>
          <a:xfrm>
            <a:off x="4022725" y="9723438"/>
            <a:ext cx="3076575" cy="511175"/>
          </a:xfrm>
          <a:prstGeom prst="rect">
            <a:avLst/>
          </a:prstGeom>
          <a:noFill/>
          <a:ln>
            <a:noFill/>
          </a:ln>
        </p:spPr>
        <p:txBody>
          <a:bodyPr lIns="99000" tIns="49680" rIns="99000" bIns="49680" anchor="b"/>
          <a:lstStyle/>
          <a:p>
            <a:pPr algn="r">
              <a:defRPr/>
            </a:pPr>
            <a:fld id="{A141B386-DDAA-442D-BD77-98CF001A6AD4}" type="slidenum">
              <a:rPr lang="de-DE" sz="1300" spc="-1">
                <a:solidFill>
                  <a:srgbClr val="000000"/>
                </a:solidFill>
                <a:uFill>
                  <a:solidFill>
                    <a:srgbClr val="FFFFFF"/>
                  </a:solidFill>
                </a:uFill>
                <a:latin typeface="Times New Roman"/>
                <a:ea typeface="MS PGothic"/>
              </a:rPr>
              <a:pPr algn="r">
                <a:defRPr/>
              </a:pPr>
              <a:t>6</a:t>
            </a:fld>
            <a:endParaRPr lang="de-DE" sz="1400" spc="-1">
              <a:solidFill>
                <a:srgbClr val="000000"/>
              </a:solidFill>
              <a:uFill>
                <a:solidFill>
                  <a:srgbClr val="FFFFFF"/>
                </a:solidFill>
              </a:uFill>
              <a:latin typeface="Times New Roman"/>
            </a:endParaRPr>
          </a:p>
        </p:txBody>
      </p:sp>
      <p:sp>
        <p:nvSpPr>
          <p:cNvPr id="30723" name="PlaceHolder 2">
            <a:extLst>
              <a:ext uri="{FF2B5EF4-FFF2-40B4-BE49-F238E27FC236}">
                <a16:creationId xmlns:a16="http://schemas.microsoft.com/office/drawing/2014/main" id="{23D4C911-1B20-4416-ADEC-60DE2BA5BE04}"/>
              </a:ext>
            </a:extLst>
          </p:cNvPr>
          <p:cNvSpPr>
            <a:spLocks noGrp="1" noChangeArrowheads="1"/>
          </p:cNvSpPr>
          <p:nvPr>
            <p:ph type="body"/>
          </p:nvPr>
        </p:nvSpPr>
        <p:spPr>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0" tIns="49680" rIns="99000" bIns="49680"/>
          <a:lstStyle/>
          <a:p>
            <a:endParaRPr lang="de-DE" altLang="de-DE" sz="44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extShape 1">
            <a:extLst>
              <a:ext uri="{FF2B5EF4-FFF2-40B4-BE49-F238E27FC236}">
                <a16:creationId xmlns:a16="http://schemas.microsoft.com/office/drawing/2014/main" id="{64233889-52A2-4252-8D72-4822D74E7481}"/>
              </a:ext>
            </a:extLst>
          </p:cNvPr>
          <p:cNvSpPr txBox="1"/>
          <p:nvPr/>
        </p:nvSpPr>
        <p:spPr>
          <a:xfrm>
            <a:off x="4022725" y="9723438"/>
            <a:ext cx="3076575" cy="511175"/>
          </a:xfrm>
          <a:prstGeom prst="rect">
            <a:avLst/>
          </a:prstGeom>
          <a:noFill/>
          <a:ln>
            <a:noFill/>
          </a:ln>
        </p:spPr>
        <p:txBody>
          <a:bodyPr lIns="99000" tIns="49680" rIns="99000" bIns="49680" anchor="b"/>
          <a:lstStyle/>
          <a:p>
            <a:pPr algn="r">
              <a:defRPr/>
            </a:pPr>
            <a:fld id="{DE5E7F04-1E71-4454-A365-466F643E975E}" type="slidenum">
              <a:rPr lang="de-DE" sz="1300" spc="-1">
                <a:solidFill>
                  <a:srgbClr val="000000"/>
                </a:solidFill>
                <a:uFill>
                  <a:solidFill>
                    <a:srgbClr val="FFFFFF"/>
                  </a:solidFill>
                </a:uFill>
                <a:latin typeface="Times New Roman"/>
                <a:ea typeface="MS PGothic"/>
              </a:rPr>
              <a:pPr algn="r">
                <a:defRPr/>
              </a:pPr>
              <a:t>7</a:t>
            </a:fld>
            <a:endParaRPr lang="de-DE" sz="1400" spc="-1">
              <a:solidFill>
                <a:srgbClr val="000000"/>
              </a:solidFill>
              <a:uFill>
                <a:solidFill>
                  <a:srgbClr val="FFFFFF"/>
                </a:solidFill>
              </a:uFill>
              <a:latin typeface="Times New Roman"/>
            </a:endParaRPr>
          </a:p>
        </p:txBody>
      </p:sp>
      <p:sp>
        <p:nvSpPr>
          <p:cNvPr id="397" name="PlaceHolder 2">
            <a:extLst>
              <a:ext uri="{FF2B5EF4-FFF2-40B4-BE49-F238E27FC236}">
                <a16:creationId xmlns:a16="http://schemas.microsoft.com/office/drawing/2014/main" id="{0462EB29-D296-4304-B82B-62AD6B56290F}"/>
              </a:ext>
            </a:extLst>
          </p:cNvPr>
          <p:cNvSpPr>
            <a:spLocks noGrp="1"/>
          </p:cNvSpPr>
          <p:nvPr>
            <p:ph type="body"/>
          </p:nvPr>
        </p:nvSpPr>
        <p:spPr>
          <a:xfrm>
            <a:off x="946150" y="4860925"/>
            <a:ext cx="5207000" cy="4605338"/>
          </a:xfrm>
        </p:spPr>
        <p:txBody>
          <a:bodyPr lIns="99000" tIns="49680" rIns="99000" bIns="49680"/>
          <a:lstStyle/>
          <a:p>
            <a:pPr>
              <a:buFont typeface="Wingdings" panose="05000000000000000000" pitchFamily="2" charset="2"/>
              <a:buNone/>
              <a:defRPr/>
            </a:pPr>
            <a:r>
              <a:rPr lang="de-DE" altLang="de-DE" sz="2000" i="1" dirty="0">
                <a:latin typeface="Arial" panose="020B0604020202020204" pitchFamily="34" charset="0"/>
              </a:rPr>
              <a:t>Ggf. mit TN zunächst TK erarbeiten/erläutern</a:t>
            </a:r>
          </a:p>
          <a:p>
            <a:pPr>
              <a:buFont typeface="Wingdings" panose="05000000000000000000" pitchFamily="2" charset="2"/>
              <a:buNone/>
              <a:defRPr/>
            </a:pPr>
            <a:endParaRPr lang="de-DE" altLang="de-DE" sz="2000" dirty="0">
              <a:latin typeface="Arial" panose="020B0604020202020204" pitchFamily="34" charset="0"/>
            </a:endParaRPr>
          </a:p>
          <a:p>
            <a:pPr>
              <a:buFont typeface="Wingdings" panose="05000000000000000000" pitchFamily="2" charset="2"/>
              <a:buNone/>
              <a:defRPr/>
            </a:pPr>
            <a:r>
              <a:rPr lang="de-DE" altLang="de-DE" sz="2000" i="1" dirty="0">
                <a:latin typeface="Arial" panose="020B0604020202020204" pitchFamily="34" charset="0"/>
              </a:rPr>
              <a:t>Frage an TN:</a:t>
            </a:r>
          </a:p>
          <a:p>
            <a:pPr>
              <a:buFont typeface="Wingdings" panose="05000000000000000000" pitchFamily="2" charset="2"/>
              <a:buNone/>
              <a:defRPr/>
            </a:pPr>
            <a:r>
              <a:rPr lang="de-DE" altLang="de-DE" sz="2000" dirty="0">
                <a:latin typeface="Arial" panose="020B0604020202020204" pitchFamily="34" charset="0"/>
              </a:rPr>
              <a:t>Wo in der TK sind Löhne besonders niedrig?</a:t>
            </a:r>
          </a:p>
          <a:p>
            <a:pPr>
              <a:buFont typeface="Wingdings" panose="05000000000000000000" pitchFamily="2" charset="2"/>
              <a:buNone/>
              <a:defRPr/>
            </a:pPr>
            <a:r>
              <a:rPr lang="de-DE" altLang="de-DE" sz="2000" dirty="0">
                <a:latin typeface="Arial" panose="020B0604020202020204" pitchFamily="34" charset="0"/>
              </a:rPr>
              <a:t>Mit welchen Arbeitsrechtsverletzungen/Arbeitsbedingungen geht das einher?</a:t>
            </a:r>
          </a:p>
          <a:p>
            <a:pPr>
              <a:buFont typeface="Wingdings" panose="05000000000000000000" pitchFamily="2" charset="2"/>
              <a:buNone/>
              <a:defRPr/>
            </a:pPr>
            <a:r>
              <a:rPr lang="de-DE" altLang="de-DE" sz="2000" dirty="0">
                <a:latin typeface="Arial" panose="020B0604020202020204" pitchFamily="34" charset="0"/>
              </a:rPr>
              <a:t>Was ist über Arbeitsbedingungen bekannt?</a:t>
            </a:r>
          </a:p>
          <a:p>
            <a:pPr>
              <a:buFont typeface="Wingdings" panose="05000000000000000000" pitchFamily="2" charset="2"/>
              <a:buNone/>
              <a:defRPr/>
            </a:pPr>
            <a:endParaRPr lang="de-DE" altLang="de-DE" sz="2000" dirty="0">
              <a:latin typeface="Arial" panose="020B0604020202020204" pitchFamily="34" charset="0"/>
            </a:endParaRPr>
          </a:p>
          <a:p>
            <a:pPr marL="342900" indent="-342900">
              <a:buFont typeface="Arial" panose="020B0604020202020204" pitchFamily="34" charset="0"/>
              <a:buChar char="•"/>
              <a:defRPr/>
            </a:pPr>
            <a:r>
              <a:rPr lang="de-DE" altLang="de-DE" sz="2000" dirty="0">
                <a:latin typeface="Arial" panose="020B0604020202020204" pitchFamily="34" charset="0"/>
                <a:sym typeface="Wingdings" panose="05000000000000000000" pitchFamily="2" charset="2"/>
              </a:rPr>
              <a:t>geringe Löhne zwar überall ein Thema; damit hängen zusammen z.B.: exzessive erzwungene, unbezahlte</a:t>
            </a:r>
          </a:p>
          <a:p>
            <a:pPr>
              <a:buFont typeface="Wingdings" panose="05000000000000000000" pitchFamily="2" charset="2"/>
              <a:buNone/>
              <a:defRPr/>
            </a:pPr>
            <a:r>
              <a:rPr lang="de-DE" altLang="de-DE" sz="2000" dirty="0">
                <a:latin typeface="Arial" panose="020B0604020202020204" pitchFamily="34" charset="0"/>
                <a:sym typeface="Wingdings" panose="05000000000000000000" pitchFamily="2" charset="2"/>
              </a:rPr>
              <a:t>oder zum Überleben nötige Überstunden, keine Vereinigungsfreiheit, Frauendiskriminierung,</a:t>
            </a:r>
          </a:p>
          <a:p>
            <a:pPr>
              <a:buFont typeface="Wingdings" panose="05000000000000000000" pitchFamily="2" charset="2"/>
              <a:buNone/>
              <a:defRPr/>
            </a:pPr>
            <a:r>
              <a:rPr lang="de-DE" altLang="de-DE" sz="2000" dirty="0">
                <a:latin typeface="Arial" panose="020B0604020202020204" pitchFamily="34" charset="0"/>
                <a:sym typeface="Wingdings" panose="05000000000000000000" pitchFamily="2" charset="2"/>
              </a:rPr>
              <a:t>prekäre/unsichere Beschäftigung, ungleiche Machtverteilung zugunsten westlicher Unternehmen/Konzerne</a:t>
            </a:r>
          </a:p>
          <a:p>
            <a:pPr>
              <a:buFont typeface="Wingdings" panose="05000000000000000000" pitchFamily="2" charset="2"/>
              <a:buNone/>
              <a:defRPr/>
            </a:pPr>
            <a:r>
              <a:rPr lang="de-DE" altLang="de-DE" sz="2000" dirty="0">
                <a:latin typeface="Arial" panose="020B0604020202020204" pitchFamily="34" charset="0"/>
                <a:sym typeface="Wingdings" panose="05000000000000000000" pitchFamily="2" charset="2"/>
              </a:rPr>
              <a:t>bei den Einkaufspreisen</a:t>
            </a:r>
          </a:p>
          <a:p>
            <a:pPr marL="342900" indent="-342900">
              <a:buFont typeface="Arial" panose="020B0604020202020204" pitchFamily="34" charset="0"/>
              <a:buChar char="•"/>
              <a:defRPr/>
            </a:pPr>
            <a:r>
              <a:rPr lang="de-DE" altLang="de-DE" sz="2000" dirty="0">
                <a:latin typeface="Arial" panose="020B0604020202020204" pitchFamily="34" charset="0"/>
                <a:sym typeface="Wingdings" panose="05000000000000000000" pitchFamily="2" charset="2"/>
              </a:rPr>
              <a:t>hier Fokus auf Konfektion, insbesondere, weil im direkten Einfluss der einkaufenden Unternehmen,</a:t>
            </a:r>
          </a:p>
          <a:p>
            <a:pPr>
              <a:buFont typeface="Arial" panose="020B0604020202020204" pitchFamily="34" charset="0"/>
              <a:buNone/>
              <a:defRPr/>
            </a:pPr>
            <a:r>
              <a:rPr lang="de-DE" altLang="de-DE" sz="2000" dirty="0">
                <a:latin typeface="Arial" panose="020B0604020202020204" pitchFamily="34" charset="0"/>
                <a:sym typeface="Wingdings" panose="05000000000000000000" pitchFamily="2" charset="2"/>
              </a:rPr>
              <a:t>weil sie – indirekt – Löhne beim Einkauf beeinflussen</a:t>
            </a:r>
            <a:endParaRPr lang="de-DE" altLang="de-DE" sz="2000"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C9066B0E-604C-4D4D-AD23-8C82FEDC44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933A590C-30A2-4820-8AC4-11BD4FC9DECF}" type="slidenum">
              <a:rPr lang="de-DE" altLang="de-DE" sz="1200" smtClean="0">
                <a:solidFill>
                  <a:srgbClr val="000000"/>
                </a:solidFill>
              </a:rPr>
              <a:pPr/>
              <a:t>8</a:t>
            </a:fld>
            <a:endParaRPr lang="de-DE" altLang="de-DE" sz="1200">
              <a:solidFill>
                <a:srgbClr val="000000"/>
              </a:solidFill>
            </a:endParaRPr>
          </a:p>
        </p:txBody>
      </p:sp>
      <p:sp>
        <p:nvSpPr>
          <p:cNvPr id="34819" name="Rectangle 1">
            <a:extLst>
              <a:ext uri="{FF2B5EF4-FFF2-40B4-BE49-F238E27FC236}">
                <a16:creationId xmlns:a16="http://schemas.microsoft.com/office/drawing/2014/main" id="{ABF1798C-956A-486A-83F2-D8AEB908EB60}"/>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Text Box 2">
            <a:extLst>
              <a:ext uri="{FF2B5EF4-FFF2-40B4-BE49-F238E27FC236}">
                <a16:creationId xmlns:a16="http://schemas.microsoft.com/office/drawing/2014/main" id="{A9B622E7-8A70-4E13-850A-B149C9F8C914}"/>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
        <p:nvSpPr>
          <p:cNvPr id="34821" name="Text Box 3">
            <a:extLst>
              <a:ext uri="{FF2B5EF4-FFF2-40B4-BE49-F238E27FC236}">
                <a16:creationId xmlns:a16="http://schemas.microsoft.com/office/drawing/2014/main" id="{EE8A51CA-D430-4E01-B2DF-D36EF1F1A2CB}"/>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algn="r" eaLnBrk="1" hangingPunct="1">
              <a:buSzPct val="100000"/>
            </a:pPr>
            <a:fld id="{1552C124-6CF4-4999-9AB8-956C49116CA9}" type="slidenum">
              <a:rPr lang="de-DE" altLang="de-DE" sz="1200">
                <a:solidFill>
                  <a:srgbClr val="003366"/>
                </a:solidFill>
              </a:rPr>
              <a:pPr algn="r" eaLnBrk="1" hangingPunct="1">
                <a:buSzPct val="100000"/>
              </a:pPr>
              <a:t>8</a:t>
            </a:fld>
            <a:endParaRPr lang="de-DE" altLang="de-DE" sz="1200">
              <a:solidFill>
                <a:srgbClr val="003366"/>
              </a:solidFill>
            </a:endParaRPr>
          </a:p>
        </p:txBody>
      </p:sp>
      <p:sp>
        <p:nvSpPr>
          <p:cNvPr id="34822" name="Notizenplatzhalter 1">
            <a:extLst>
              <a:ext uri="{FF2B5EF4-FFF2-40B4-BE49-F238E27FC236}">
                <a16:creationId xmlns:a16="http://schemas.microsoft.com/office/drawing/2014/main" id="{171C41B0-4EA4-41A3-901C-75FD6EE68D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i="1">
                <a:latin typeface="Arial" panose="020B0604020202020204" pitchFamily="34" charset="0"/>
              </a:rPr>
              <a:t>Zu Frage 2: gemeint sind Arbeitsbedingungen im Allgemeinen (falls unklar: z.B.: Wochenarbeitszeit, Bedingung der Anstellung;</a:t>
            </a:r>
          </a:p>
          <a:p>
            <a:r>
              <a:rPr lang="de-DE" altLang="de-DE" i="1">
                <a:latin typeface="Arial" panose="020B0604020202020204" pitchFamily="34" charset="0"/>
              </a:rPr>
              <a:t>mögliches Ergebnis: in Wochenarbeitszeit von 40-48 erreichbar, keine Überstunden nötig, sicheres Beschäftigungsverhältnis)</a:t>
            </a:r>
          </a:p>
          <a:p>
            <a:r>
              <a:rPr lang="de-DE" altLang="de-DE" i="1">
                <a:latin typeface="Arial" panose="020B0604020202020204" pitchFamily="34" charset="0"/>
              </a:rPr>
              <a:t>Zu Frage 3: z.B. Akteure und Strukturen (falls unklar: Gesetzgebung? Organisationen?; mögliches Ergebnis: </a:t>
            </a:r>
          </a:p>
          <a:p>
            <a:r>
              <a:rPr lang="de-DE" altLang="de-DE" i="1">
                <a:latin typeface="Arial" panose="020B0604020202020204" pitchFamily="34" charset="0"/>
              </a:rPr>
              <a:t>Arbeitsgesetzgebung, Gewerkschaften, keine Konkurrenz unter Beschäftigten/Ländern, die sich unterbieten (müssen)</a:t>
            </a:r>
          </a:p>
          <a:p>
            <a:endParaRPr lang="de-DE" altLang="de-DE" i="1">
              <a:latin typeface="Arial" panose="020B0604020202020204" pitchFamily="34" charset="0"/>
            </a:endParaRPr>
          </a:p>
          <a:p>
            <a:r>
              <a:rPr lang="de-DE" altLang="de-DE" i="1">
                <a:latin typeface="Arial" panose="020B0604020202020204" pitchFamily="34" charset="0"/>
              </a:rPr>
              <a:t>Überleitung: Konzept für Asien mit Definition und konkreter Höhe für Existenzlohn:</a:t>
            </a:r>
          </a:p>
          <a:p>
            <a:r>
              <a:rPr lang="de-DE" altLang="de-DE" i="1">
                <a:latin typeface="Arial" panose="020B0604020202020204" pitchFamily="34" charset="0"/>
              </a:rPr>
              <a:t>Video: Asia Floor Wage – Einführung: https://vimeo.com/77072857, Zugriff 26.08.2019</a:t>
            </a:r>
          </a:p>
          <a:p>
            <a:r>
              <a:rPr lang="de-DE" altLang="de-DE" i="1">
                <a:latin typeface="Arial" panose="020B0604020202020204" pitchFamily="34" charset="0"/>
              </a:rPr>
              <a:t>Ggf: Studies sollen drauf achten, wie Asia Floor Wage (AFW) die Fragen 1-4 beantwortet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2124F9AF-DC5F-4FF7-9643-AD75F676A77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tx1"/>
                </a:solidFill>
                <a:latin typeface="Times New Roman" panose="02020603050405020304" pitchFamily="18" charset="0"/>
                <a:ea typeface="MS PGothic" panose="020B0600070205080204" pitchFamily="34" charset="-128"/>
              </a:defRPr>
            </a:lvl9pPr>
          </a:lstStyle>
          <a:p>
            <a:fld id="{2896CBBF-150F-478D-9181-EA903A1255C9}" type="slidenum">
              <a:rPr lang="de-DE" altLang="de-DE" sz="1200" smtClean="0">
                <a:solidFill>
                  <a:srgbClr val="000000"/>
                </a:solidFill>
              </a:rPr>
              <a:pPr/>
              <a:t>9</a:t>
            </a:fld>
            <a:endParaRPr lang="de-DE" altLang="de-DE" sz="1200">
              <a:solidFill>
                <a:srgbClr val="000000"/>
              </a:solidFill>
            </a:endParaRPr>
          </a:p>
        </p:txBody>
      </p:sp>
      <p:sp>
        <p:nvSpPr>
          <p:cNvPr id="36867" name="Rectangle 1">
            <a:extLst>
              <a:ext uri="{FF2B5EF4-FFF2-40B4-BE49-F238E27FC236}">
                <a16:creationId xmlns:a16="http://schemas.microsoft.com/office/drawing/2014/main" id="{9288EEA5-172A-4EB8-9ABE-44E3259CFCEC}"/>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Text Box 2">
            <a:extLst>
              <a:ext uri="{FF2B5EF4-FFF2-40B4-BE49-F238E27FC236}">
                <a16:creationId xmlns:a16="http://schemas.microsoft.com/office/drawing/2014/main" id="{2BC65F86-16D8-4277-8851-A5C2DA740634}"/>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Clr>
                <a:srgbClr val="000000"/>
              </a:buClr>
              <a:buSzPct val="100000"/>
              <a:buFont typeface="Times New Roman" panose="02020603050405020304" pitchFamily="18" charset="0"/>
              <a:buNone/>
            </a:pPr>
            <a:endParaRPr lang="de-DE" altLang="de-DE"/>
          </a:p>
        </p:txBody>
      </p:sp>
      <p:sp>
        <p:nvSpPr>
          <p:cNvPr id="36869" name="Text Box 3">
            <a:extLst>
              <a:ext uri="{FF2B5EF4-FFF2-40B4-BE49-F238E27FC236}">
                <a16:creationId xmlns:a16="http://schemas.microsoft.com/office/drawing/2014/main" id="{21453AE6-AB17-40B8-881D-151A93D6E5E5}"/>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algn="r" eaLnBrk="1" hangingPunct="1">
              <a:buSzPct val="100000"/>
            </a:pPr>
            <a:fld id="{2945D9E4-6B68-4F55-BFAC-22BBD201E842}" type="slidenum">
              <a:rPr lang="de-DE" altLang="de-DE" sz="1200">
                <a:solidFill>
                  <a:srgbClr val="003366"/>
                </a:solidFill>
              </a:rPr>
              <a:pPr algn="r" eaLnBrk="1" hangingPunct="1">
                <a:buSzPct val="100000"/>
              </a:pPr>
              <a:t>9</a:t>
            </a:fld>
            <a:endParaRPr lang="de-DE" altLang="de-DE" sz="1200">
              <a:solidFill>
                <a:srgbClr val="003366"/>
              </a:solidFill>
            </a:endParaRPr>
          </a:p>
        </p:txBody>
      </p:sp>
      <p:sp>
        <p:nvSpPr>
          <p:cNvPr id="36870" name="Notizenplatzhalter 1">
            <a:extLst>
              <a:ext uri="{FF2B5EF4-FFF2-40B4-BE49-F238E27FC236}">
                <a16:creationId xmlns:a16="http://schemas.microsoft.com/office/drawing/2014/main" id="{55C5F425-DF6E-41B8-9B37-E0813F2CD1A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Arial" panose="020B0604020202020204" pitchFamily="34" charset="0"/>
              </a:rPr>
              <a:t>Zusammenfassung zu AFW/Fragen 1-4 </a:t>
            </a:r>
          </a:p>
          <a:p>
            <a:r>
              <a:rPr lang="de-DE" altLang="de-DE">
                <a:latin typeface="Arial" panose="020B0604020202020204" pitchFamily="34" charset="0"/>
              </a:rPr>
              <a:t>auch im Film genannt: es sollte Gewerkschaften/Vertretung der Arbeiter_innen geben</a:t>
            </a:r>
          </a:p>
          <a:p>
            <a:endParaRPr lang="de-DE" altLang="de-DE">
              <a:latin typeface="Arial" panose="020B0604020202020204" pitchFamily="34" charset="0"/>
            </a:endParaRPr>
          </a:p>
          <a:p>
            <a:r>
              <a:rPr lang="de-DE" altLang="de-DE">
                <a:latin typeface="Arial" panose="020B0604020202020204" pitchFamily="34" charset="0"/>
              </a:rPr>
              <a:t>Aktuell 1.181 Purchasing Power Parity (PPP$) (Stand seit 2017)</a:t>
            </a:r>
          </a:p>
          <a:p>
            <a:r>
              <a:rPr lang="de-DE" altLang="de-DE" i="1">
                <a:latin typeface="Arial" panose="020B0604020202020204" pitchFamily="34" charset="0"/>
              </a:rPr>
              <a:t>Quelle: https://asia.floorwage.org/what, Zugriff 26.08.2019</a:t>
            </a:r>
          </a:p>
          <a:p>
            <a:endParaRPr lang="de-DE" altLang="de-DE" i="1">
              <a:latin typeface="Arial" panose="020B0604020202020204" pitchFamily="34" charset="0"/>
            </a:endParaRPr>
          </a:p>
          <a:p>
            <a:r>
              <a:rPr lang="de-DE" altLang="de-DE" i="1">
                <a:latin typeface="Arial" panose="020B0604020202020204" pitchFamily="34" charset="0"/>
              </a:rPr>
              <a:t>Überleitung durch Frage an Studierende:</a:t>
            </a:r>
          </a:p>
          <a:p>
            <a:r>
              <a:rPr lang="de-DE" altLang="de-DE" i="1">
                <a:latin typeface="Arial" panose="020B0604020202020204" pitchFamily="34" charset="0"/>
              </a:rPr>
              <a:t>Wie hoch ist der reale Lohn in einzelnen asiatischen Ländern verglichen mit dem Existenzlohn (in Prozent)?</a:t>
            </a:r>
            <a:endParaRPr lang="de-DE" altLang="de-DE">
              <a:latin typeface="Arial" panose="020B0604020202020204" pitchFamily="34" charset="0"/>
            </a:endParaRPr>
          </a:p>
          <a:p>
            <a:endParaRPr lang="de-DE" altLang="de-DE" i="1">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4378B64-1A93-44E5-9E21-B8A20ABBD3F6}"/>
              </a:ext>
            </a:extLst>
          </p:cNvPr>
          <p:cNvSpPr>
            <a:spLocks noChangeArrowheads="1"/>
          </p:cNvSpPr>
          <p:nvPr/>
        </p:nvSpPr>
        <p:spPr bwMode="auto">
          <a:xfrm>
            <a:off x="0" y="0"/>
            <a:ext cx="4572000" cy="6858000"/>
          </a:xfrm>
          <a:prstGeom prst="rect">
            <a:avLst/>
          </a:prstGeom>
          <a:solidFill>
            <a:srgbClr val="3493C5"/>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de-DE"/>
          </a:p>
        </p:txBody>
      </p:sp>
      <p:sp>
        <p:nvSpPr>
          <p:cNvPr id="5" name="AutoShape 3">
            <a:extLst>
              <a:ext uri="{FF2B5EF4-FFF2-40B4-BE49-F238E27FC236}">
                <a16:creationId xmlns:a16="http://schemas.microsoft.com/office/drawing/2014/main" id="{04EA740B-DF14-4539-8594-61D593CF8255}"/>
              </a:ext>
            </a:extLst>
          </p:cNvPr>
          <p:cNvSpPr>
            <a:spLocks noChangeArrowheads="1"/>
          </p:cNvSpPr>
          <p:nvPr/>
        </p:nvSpPr>
        <p:spPr bwMode="auto">
          <a:xfrm>
            <a:off x="611188" y="1235075"/>
            <a:ext cx="5181600" cy="19050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de-DE"/>
          </a:p>
        </p:txBody>
      </p:sp>
      <p:pic>
        <p:nvPicPr>
          <p:cNvPr id="6" name="Grafik 14">
            <a:extLst>
              <a:ext uri="{FF2B5EF4-FFF2-40B4-BE49-F238E27FC236}">
                <a16:creationId xmlns:a16="http://schemas.microsoft.com/office/drawing/2014/main" id="{82F78DAE-1048-4D99-8AB2-C277D07CFFB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08625" y="26988"/>
            <a:ext cx="3419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Grp="1" noChangeArrowheads="1"/>
          </p:cNvSpPr>
          <p:nvPr>
            <p:ph type="subTitle" idx="1"/>
          </p:nvPr>
        </p:nvSpPr>
        <p:spPr>
          <a:xfrm>
            <a:off x="4721225" y="3176602"/>
            <a:ext cx="3657600" cy="1822450"/>
          </a:xfrm>
        </p:spPr>
        <p:txBody>
          <a:bodyPr anchor="b"/>
          <a:lstStyle>
            <a:lvl1pPr marL="0" indent="0">
              <a:buFont typeface="Wingdings" panose="05000000000000000000" pitchFamily="2" charset="2"/>
              <a:buNone/>
              <a:defRPr>
                <a:solidFill>
                  <a:schemeClr val="bg2"/>
                </a:solidFill>
              </a:defRPr>
            </a:lvl1pPr>
          </a:lstStyle>
          <a:p>
            <a:pPr lvl="0"/>
            <a:r>
              <a:rPr lang="de-DE" noProof="0"/>
              <a:t>Formatvorlage des Untertitelmasters durch Klicken bearbeiten</a:t>
            </a:r>
            <a:endParaRPr lang="de-DE" noProof="0" dirty="0"/>
          </a:p>
        </p:txBody>
      </p:sp>
      <p:sp>
        <p:nvSpPr>
          <p:cNvPr id="8211" name="Rectangle 19"/>
          <p:cNvSpPr>
            <a:spLocks noGrp="1" noChangeArrowheads="1"/>
          </p:cNvSpPr>
          <p:nvPr>
            <p:ph type="ctrTitle" sz="quarter"/>
          </p:nvPr>
        </p:nvSpPr>
        <p:spPr>
          <a:xfrm>
            <a:off x="323528" y="1581150"/>
            <a:ext cx="7772400" cy="1463675"/>
          </a:xfrm>
        </p:spPr>
        <p:txBody>
          <a:bodyPr anchor="ctr"/>
          <a:lstStyle>
            <a:lvl1pPr algn="ctr">
              <a:defRPr sz="3200">
                <a:solidFill>
                  <a:schemeClr val="tx1"/>
                </a:solidFill>
              </a:defRPr>
            </a:lvl1pPr>
          </a:lstStyle>
          <a:p>
            <a:pPr lvl="0"/>
            <a:r>
              <a:rPr lang="de-DE" noProof="0"/>
              <a:t>Titelmasterformat durch Klicken bearbeiten</a:t>
            </a:r>
            <a:endParaRPr lang="de-DE" noProof="0" dirty="0"/>
          </a:p>
        </p:txBody>
      </p:sp>
      <p:sp>
        <p:nvSpPr>
          <p:cNvPr id="7" name="Rectangle 14">
            <a:extLst>
              <a:ext uri="{FF2B5EF4-FFF2-40B4-BE49-F238E27FC236}">
                <a16:creationId xmlns:a16="http://schemas.microsoft.com/office/drawing/2014/main" id="{81D579D8-A1C2-42EE-88E8-E3ECDA4C3780}"/>
              </a:ext>
            </a:extLst>
          </p:cNvPr>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fld id="{2A07A141-90B5-4A59-BCCC-C7E4D2DA4E5A}" type="datetime1">
              <a:rPr lang="de-DE" altLang="de-DE"/>
              <a:pPr>
                <a:defRPr/>
              </a:pPr>
              <a:t>21.10.2019</a:t>
            </a:fld>
            <a:endParaRPr lang="de-DE" altLang="de-DE"/>
          </a:p>
        </p:txBody>
      </p:sp>
      <p:sp>
        <p:nvSpPr>
          <p:cNvPr id="8" name="Rectangle 15">
            <a:extLst>
              <a:ext uri="{FF2B5EF4-FFF2-40B4-BE49-F238E27FC236}">
                <a16:creationId xmlns:a16="http://schemas.microsoft.com/office/drawing/2014/main" id="{316A8B6F-99DA-4EBC-853F-BBD8CAE12E5A}"/>
              </a:ext>
            </a:extLst>
          </p:cNvPr>
          <p:cNvSpPr>
            <a:spLocks noGrp="1" noChangeArrowheads="1"/>
          </p:cNvSpPr>
          <p:nvPr>
            <p:ph type="ftr" sz="quarter" idx="11"/>
          </p:nvPr>
        </p:nvSpPr>
        <p:spPr>
          <a:xfrm>
            <a:off x="5195888" y="6553200"/>
            <a:ext cx="3279775" cy="304800"/>
          </a:xfrm>
        </p:spPr>
        <p:txBody>
          <a:bodyPr/>
          <a:lstStyle>
            <a:lvl1pPr algn="r">
              <a:defRPr/>
            </a:lvl1pPr>
          </a:lstStyle>
          <a:p>
            <a:pPr>
              <a:defRPr/>
            </a:pPr>
            <a:r>
              <a:rPr lang="de-DE"/>
              <a:t>Multiplikatorin l Hochschule </a:t>
            </a:r>
          </a:p>
        </p:txBody>
      </p:sp>
      <p:sp>
        <p:nvSpPr>
          <p:cNvPr id="9" name="Rectangle 17">
            <a:extLst>
              <a:ext uri="{FF2B5EF4-FFF2-40B4-BE49-F238E27FC236}">
                <a16:creationId xmlns:a16="http://schemas.microsoft.com/office/drawing/2014/main" id="{201EB4CC-DA13-40D6-B4C0-90B68BE11C5E}"/>
              </a:ext>
            </a:extLst>
          </p:cNvPr>
          <p:cNvSpPr>
            <a:spLocks noGrp="1" noChangeArrowheads="1"/>
          </p:cNvSpPr>
          <p:nvPr>
            <p:ph type="sldNum" sz="quarter" idx="12"/>
          </p:nvPr>
        </p:nvSpPr>
        <p:spPr>
          <a:xfrm>
            <a:off x="9525" y="5962650"/>
            <a:ext cx="1033463" cy="885825"/>
          </a:xfrm>
        </p:spPr>
        <p:txBody>
          <a:bodyPr anchorCtr="0"/>
          <a:lstStyle>
            <a:lvl1pPr>
              <a:defRPr/>
            </a:lvl1pPr>
          </a:lstStyle>
          <a:p>
            <a:pPr>
              <a:defRPr/>
            </a:pPr>
            <a:fld id="{B168FEE8-7238-492B-82B8-997927FF2299}" type="slidenum">
              <a:rPr lang="de-DE" altLang="de-DE"/>
              <a:pPr>
                <a:defRPr/>
              </a:pPr>
              <a:t>‹Nr.›</a:t>
            </a:fld>
            <a:endParaRPr lang="de-DE" altLang="de-DE"/>
          </a:p>
        </p:txBody>
      </p:sp>
    </p:spTree>
    <p:extLst>
      <p:ext uri="{BB962C8B-B14F-4D97-AF65-F5344CB8AC3E}">
        <p14:creationId xmlns:p14="http://schemas.microsoft.com/office/powerpoint/2010/main" val="97263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70E80A33-68BF-408B-8B60-2D5C6762999E}"/>
              </a:ext>
            </a:extLst>
          </p:cNvPr>
          <p:cNvSpPr>
            <a:spLocks noGrp="1" noChangeArrowheads="1"/>
          </p:cNvSpPr>
          <p:nvPr>
            <p:ph type="dt" sz="half" idx="10"/>
          </p:nvPr>
        </p:nvSpPr>
        <p:spPr>
          <a:ln/>
        </p:spPr>
        <p:txBody>
          <a:bodyPr/>
          <a:lstStyle>
            <a:lvl1pPr>
              <a:defRPr/>
            </a:lvl1pPr>
          </a:lstStyle>
          <a:p>
            <a:pPr>
              <a:defRPr/>
            </a:pPr>
            <a:fld id="{230F5942-208F-4D05-9598-D76A99375F77}" type="datetime1">
              <a:rPr lang="de-DE" altLang="de-DE"/>
              <a:pPr>
                <a:defRPr/>
              </a:pPr>
              <a:t>21.10.2019</a:t>
            </a:fld>
            <a:endParaRPr lang="de-DE" altLang="de-DE"/>
          </a:p>
        </p:txBody>
      </p:sp>
      <p:sp>
        <p:nvSpPr>
          <p:cNvPr id="5" name="Rectangle 14">
            <a:extLst>
              <a:ext uri="{FF2B5EF4-FFF2-40B4-BE49-F238E27FC236}">
                <a16:creationId xmlns:a16="http://schemas.microsoft.com/office/drawing/2014/main" id="{EA137486-EFF6-46C0-8759-4347A824F2BC}"/>
              </a:ext>
            </a:extLst>
          </p:cNvPr>
          <p:cNvSpPr>
            <a:spLocks noGrp="1" noChangeArrowheads="1"/>
          </p:cNvSpPr>
          <p:nvPr>
            <p:ph type="ftr" sz="quarter" idx="11"/>
          </p:nvPr>
        </p:nvSpPr>
        <p:spPr>
          <a:ln/>
        </p:spPr>
        <p:txBody>
          <a:bodyPr/>
          <a:lstStyle>
            <a:lvl1pPr>
              <a:defRPr/>
            </a:lvl1pPr>
          </a:lstStyle>
          <a:p>
            <a:pPr>
              <a:defRPr/>
            </a:pPr>
            <a:r>
              <a:rPr lang="de-DE"/>
              <a:t>Multiplikatorin l Hochschule </a:t>
            </a:r>
          </a:p>
        </p:txBody>
      </p:sp>
      <p:sp>
        <p:nvSpPr>
          <p:cNvPr id="6" name="Rectangle 15">
            <a:extLst>
              <a:ext uri="{FF2B5EF4-FFF2-40B4-BE49-F238E27FC236}">
                <a16:creationId xmlns:a16="http://schemas.microsoft.com/office/drawing/2014/main" id="{AC9B74DE-1B1D-44B4-82C3-F7247ADBEE93}"/>
              </a:ext>
            </a:extLst>
          </p:cNvPr>
          <p:cNvSpPr>
            <a:spLocks noGrp="1" noChangeArrowheads="1"/>
          </p:cNvSpPr>
          <p:nvPr>
            <p:ph type="sldNum" sz="quarter" idx="12"/>
          </p:nvPr>
        </p:nvSpPr>
        <p:spPr>
          <a:ln/>
        </p:spPr>
        <p:txBody>
          <a:bodyPr/>
          <a:lstStyle>
            <a:lvl1pPr>
              <a:defRPr/>
            </a:lvl1pPr>
          </a:lstStyle>
          <a:p>
            <a:pPr>
              <a:defRPr/>
            </a:pPr>
            <a:fld id="{865FCF17-54B3-4171-9137-FA0F64DF7E7E}" type="slidenum">
              <a:rPr lang="de-DE" altLang="de-DE"/>
              <a:pPr>
                <a:defRPr/>
              </a:pPr>
              <a:t>‹Nr.›</a:t>
            </a:fld>
            <a:endParaRPr lang="de-DE" altLang="de-DE"/>
          </a:p>
        </p:txBody>
      </p:sp>
    </p:spTree>
    <p:extLst>
      <p:ext uri="{BB962C8B-B14F-4D97-AF65-F5344CB8AC3E}">
        <p14:creationId xmlns:p14="http://schemas.microsoft.com/office/powerpoint/2010/main" val="1772056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340768"/>
            <a:ext cx="2000250" cy="475523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340768"/>
            <a:ext cx="5848350" cy="4755232"/>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13">
            <a:extLst>
              <a:ext uri="{FF2B5EF4-FFF2-40B4-BE49-F238E27FC236}">
                <a16:creationId xmlns:a16="http://schemas.microsoft.com/office/drawing/2014/main" id="{A5CA8F34-B894-4266-BBF1-7CED7A6BAE20}"/>
              </a:ext>
            </a:extLst>
          </p:cNvPr>
          <p:cNvSpPr>
            <a:spLocks noGrp="1" noChangeArrowheads="1"/>
          </p:cNvSpPr>
          <p:nvPr>
            <p:ph type="dt" sz="half" idx="10"/>
          </p:nvPr>
        </p:nvSpPr>
        <p:spPr>
          <a:ln/>
        </p:spPr>
        <p:txBody>
          <a:bodyPr/>
          <a:lstStyle>
            <a:lvl1pPr>
              <a:defRPr/>
            </a:lvl1pPr>
          </a:lstStyle>
          <a:p>
            <a:pPr>
              <a:defRPr/>
            </a:pPr>
            <a:fld id="{4775903B-1D3F-4463-A399-5CCCBAA31500}" type="datetime1">
              <a:rPr lang="de-DE" altLang="de-DE"/>
              <a:pPr>
                <a:defRPr/>
              </a:pPr>
              <a:t>21.10.2019</a:t>
            </a:fld>
            <a:endParaRPr lang="de-DE" altLang="de-DE"/>
          </a:p>
        </p:txBody>
      </p:sp>
      <p:sp>
        <p:nvSpPr>
          <p:cNvPr id="5" name="Rectangle 14">
            <a:extLst>
              <a:ext uri="{FF2B5EF4-FFF2-40B4-BE49-F238E27FC236}">
                <a16:creationId xmlns:a16="http://schemas.microsoft.com/office/drawing/2014/main" id="{F4275D7A-1B78-4336-A26F-B71F962803AC}"/>
              </a:ext>
            </a:extLst>
          </p:cNvPr>
          <p:cNvSpPr>
            <a:spLocks noGrp="1" noChangeArrowheads="1"/>
          </p:cNvSpPr>
          <p:nvPr>
            <p:ph type="ftr" sz="quarter" idx="11"/>
          </p:nvPr>
        </p:nvSpPr>
        <p:spPr>
          <a:ln/>
        </p:spPr>
        <p:txBody>
          <a:bodyPr/>
          <a:lstStyle>
            <a:lvl1pPr>
              <a:defRPr/>
            </a:lvl1pPr>
          </a:lstStyle>
          <a:p>
            <a:pPr>
              <a:defRPr/>
            </a:pPr>
            <a:r>
              <a:rPr lang="de-DE"/>
              <a:t>Multiplikatorin l Hochschule </a:t>
            </a:r>
          </a:p>
        </p:txBody>
      </p:sp>
      <p:sp>
        <p:nvSpPr>
          <p:cNvPr id="6" name="Rectangle 15">
            <a:extLst>
              <a:ext uri="{FF2B5EF4-FFF2-40B4-BE49-F238E27FC236}">
                <a16:creationId xmlns:a16="http://schemas.microsoft.com/office/drawing/2014/main" id="{36FD2D89-ACC1-4B9D-AD24-9AB401000825}"/>
              </a:ext>
            </a:extLst>
          </p:cNvPr>
          <p:cNvSpPr>
            <a:spLocks noGrp="1" noChangeArrowheads="1"/>
          </p:cNvSpPr>
          <p:nvPr>
            <p:ph type="sldNum" sz="quarter" idx="12"/>
          </p:nvPr>
        </p:nvSpPr>
        <p:spPr>
          <a:ln/>
        </p:spPr>
        <p:txBody>
          <a:bodyPr/>
          <a:lstStyle>
            <a:lvl1pPr>
              <a:defRPr/>
            </a:lvl1pPr>
          </a:lstStyle>
          <a:p>
            <a:pPr>
              <a:defRPr/>
            </a:pPr>
            <a:fld id="{927DF745-458D-4AB5-A9AC-BD0555AEBD31}" type="slidenum">
              <a:rPr lang="de-DE" altLang="de-DE"/>
              <a:pPr>
                <a:defRPr/>
              </a:pPr>
              <a:t>‹Nr.›</a:t>
            </a:fld>
            <a:endParaRPr lang="de-DE" altLang="de-DE"/>
          </a:p>
        </p:txBody>
      </p:sp>
    </p:spTree>
    <p:extLst>
      <p:ext uri="{BB962C8B-B14F-4D97-AF65-F5344CB8AC3E}">
        <p14:creationId xmlns:p14="http://schemas.microsoft.com/office/powerpoint/2010/main" val="2463814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340768"/>
            <a:ext cx="8001000" cy="564232"/>
          </a:xfrm>
        </p:spPr>
        <p:txBody>
          <a:bodyPr/>
          <a:lstStyle/>
          <a:p>
            <a:r>
              <a:rPr lang="de-DE"/>
              <a:t>Titelmasterformat durch Klicken bearbeiten</a:t>
            </a:r>
          </a:p>
        </p:txBody>
      </p:sp>
      <p:sp>
        <p:nvSpPr>
          <p:cNvPr id="3" name="SmartArt-Platzhalter 2"/>
          <p:cNvSpPr>
            <a:spLocks noGrp="1"/>
          </p:cNvSpPr>
          <p:nvPr>
            <p:ph type="dgm" idx="1"/>
          </p:nvPr>
        </p:nvSpPr>
        <p:spPr>
          <a:xfrm>
            <a:off x="914400" y="2362200"/>
            <a:ext cx="8001000" cy="3733800"/>
          </a:xfrm>
        </p:spPr>
        <p:txBody>
          <a:bodyPr/>
          <a:lstStyle/>
          <a:p>
            <a:pPr lvl="0"/>
            <a:r>
              <a:rPr lang="de-DE" noProof="0"/>
              <a:t>Klicken Sie auf das Symbol, um die SmartArt-Grafik hinzuzufügen</a:t>
            </a:r>
          </a:p>
        </p:txBody>
      </p:sp>
      <p:sp>
        <p:nvSpPr>
          <p:cNvPr id="4" name="Datumsplatzhalter 3">
            <a:extLst>
              <a:ext uri="{FF2B5EF4-FFF2-40B4-BE49-F238E27FC236}">
                <a16:creationId xmlns:a16="http://schemas.microsoft.com/office/drawing/2014/main" id="{7AA4E082-6130-4C93-810A-26A74A94B6A7}"/>
              </a:ext>
            </a:extLst>
          </p:cNvPr>
          <p:cNvSpPr>
            <a:spLocks noGrp="1"/>
          </p:cNvSpPr>
          <p:nvPr>
            <p:ph type="dt" sz="half" idx="10"/>
          </p:nvPr>
        </p:nvSpPr>
        <p:spPr/>
        <p:txBody>
          <a:bodyPr/>
          <a:lstStyle>
            <a:lvl1pPr>
              <a:defRPr/>
            </a:lvl1pPr>
          </a:lstStyle>
          <a:p>
            <a:pPr>
              <a:defRPr/>
            </a:pPr>
            <a:fld id="{6E985C95-0B7B-4466-B9C9-3FC79D38D4FE}" type="datetime1">
              <a:rPr lang="de-DE" altLang="de-DE"/>
              <a:pPr>
                <a:defRPr/>
              </a:pPr>
              <a:t>21.10.2019</a:t>
            </a:fld>
            <a:endParaRPr lang="de-DE" altLang="de-DE"/>
          </a:p>
        </p:txBody>
      </p:sp>
      <p:sp>
        <p:nvSpPr>
          <p:cNvPr id="5" name="Fußzeilenplatzhalter 4">
            <a:extLst>
              <a:ext uri="{FF2B5EF4-FFF2-40B4-BE49-F238E27FC236}">
                <a16:creationId xmlns:a16="http://schemas.microsoft.com/office/drawing/2014/main" id="{0DF8FFB8-EE7C-400E-81F0-B53165EA7525}"/>
              </a:ext>
            </a:extLst>
          </p:cNvPr>
          <p:cNvSpPr>
            <a:spLocks noGrp="1"/>
          </p:cNvSpPr>
          <p:nvPr>
            <p:ph type="ftr" sz="quarter" idx="11"/>
          </p:nvPr>
        </p:nvSpPr>
        <p:spPr/>
        <p:txBody>
          <a:bodyPr/>
          <a:lstStyle>
            <a:lvl1pPr>
              <a:defRPr/>
            </a:lvl1pPr>
          </a:lstStyle>
          <a:p>
            <a:pPr>
              <a:defRPr/>
            </a:pPr>
            <a:r>
              <a:rPr lang="de-DE"/>
              <a:t>Multiplikatorin l Hochschule </a:t>
            </a:r>
          </a:p>
        </p:txBody>
      </p:sp>
      <p:sp>
        <p:nvSpPr>
          <p:cNvPr id="6" name="Foliennummernplatzhalter 5">
            <a:extLst>
              <a:ext uri="{FF2B5EF4-FFF2-40B4-BE49-F238E27FC236}">
                <a16:creationId xmlns:a16="http://schemas.microsoft.com/office/drawing/2014/main" id="{86A43092-EAAF-4708-98C3-3C2DEB3531B5}"/>
              </a:ext>
            </a:extLst>
          </p:cNvPr>
          <p:cNvSpPr>
            <a:spLocks noGrp="1"/>
          </p:cNvSpPr>
          <p:nvPr>
            <p:ph type="sldNum" sz="quarter" idx="12"/>
          </p:nvPr>
        </p:nvSpPr>
        <p:spPr>
          <a:xfrm>
            <a:off x="84138" y="5946775"/>
            <a:ext cx="671512" cy="885825"/>
          </a:xfrm>
        </p:spPr>
        <p:txBody>
          <a:bodyPr/>
          <a:lstStyle>
            <a:lvl1pPr>
              <a:defRPr/>
            </a:lvl1pPr>
          </a:lstStyle>
          <a:p>
            <a:pPr>
              <a:defRPr/>
            </a:pPr>
            <a:fld id="{0C115DF6-60E5-4949-BAB0-CFC837DC5931}" type="slidenum">
              <a:rPr lang="de-DE" altLang="de-DE"/>
              <a:pPr>
                <a:defRPr/>
              </a:pPr>
              <a:t>‹Nr.›</a:t>
            </a:fld>
            <a:endParaRPr lang="de-DE" altLang="de-DE"/>
          </a:p>
        </p:txBody>
      </p:sp>
    </p:spTree>
    <p:extLst>
      <p:ext uri="{BB962C8B-B14F-4D97-AF65-F5344CB8AC3E}">
        <p14:creationId xmlns:p14="http://schemas.microsoft.com/office/powerpoint/2010/main" val="1098810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268760"/>
            <a:ext cx="8001000" cy="636240"/>
          </a:xfrm>
        </p:spPr>
        <p:txBody>
          <a:bodyPr/>
          <a:lstStyle/>
          <a:p>
            <a:r>
              <a:rPr lang="de-DE"/>
              <a:t>Titelmasterformat durch Klicken bearbeiten</a:t>
            </a:r>
          </a:p>
        </p:txBody>
      </p:sp>
      <p:sp>
        <p:nvSpPr>
          <p:cNvPr id="3" name="Diagrammplatzhalter 2"/>
          <p:cNvSpPr>
            <a:spLocks noGrp="1"/>
          </p:cNvSpPr>
          <p:nvPr>
            <p:ph type="chart" idx="1"/>
          </p:nvPr>
        </p:nvSpPr>
        <p:spPr>
          <a:xfrm>
            <a:off x="914400" y="2362200"/>
            <a:ext cx="8001000" cy="3733800"/>
          </a:xfrm>
        </p:spPr>
        <p:txBody>
          <a:bodyPr/>
          <a:lstStyle/>
          <a:p>
            <a:pPr lvl="0"/>
            <a:r>
              <a:rPr lang="de-DE" noProof="0"/>
              <a:t>Diagramm durch Klicken auf Symbol hinzufügen</a:t>
            </a:r>
            <a:endParaRPr lang="de-DE" noProof="0" dirty="0"/>
          </a:p>
        </p:txBody>
      </p:sp>
      <p:sp>
        <p:nvSpPr>
          <p:cNvPr id="4" name="Datumsplatzhalter 3">
            <a:extLst>
              <a:ext uri="{FF2B5EF4-FFF2-40B4-BE49-F238E27FC236}">
                <a16:creationId xmlns:a16="http://schemas.microsoft.com/office/drawing/2014/main" id="{4A531781-B493-42FA-8119-535486596609}"/>
              </a:ext>
            </a:extLst>
          </p:cNvPr>
          <p:cNvSpPr>
            <a:spLocks noGrp="1"/>
          </p:cNvSpPr>
          <p:nvPr>
            <p:ph type="dt" sz="half" idx="10"/>
          </p:nvPr>
        </p:nvSpPr>
        <p:spPr/>
        <p:txBody>
          <a:bodyPr/>
          <a:lstStyle>
            <a:lvl1pPr>
              <a:defRPr/>
            </a:lvl1pPr>
          </a:lstStyle>
          <a:p>
            <a:pPr>
              <a:defRPr/>
            </a:pPr>
            <a:fld id="{F68F8EFF-303D-4BE0-BC5E-00495B53C9CC}" type="datetime1">
              <a:rPr lang="de-DE" altLang="de-DE"/>
              <a:pPr>
                <a:defRPr/>
              </a:pPr>
              <a:t>21.10.2019</a:t>
            </a:fld>
            <a:endParaRPr lang="de-DE" altLang="de-DE"/>
          </a:p>
        </p:txBody>
      </p:sp>
      <p:sp>
        <p:nvSpPr>
          <p:cNvPr id="5" name="Fußzeilenplatzhalter 4">
            <a:extLst>
              <a:ext uri="{FF2B5EF4-FFF2-40B4-BE49-F238E27FC236}">
                <a16:creationId xmlns:a16="http://schemas.microsoft.com/office/drawing/2014/main" id="{06A78258-5D94-46B4-92D5-468ABFE4BCAB}"/>
              </a:ext>
            </a:extLst>
          </p:cNvPr>
          <p:cNvSpPr>
            <a:spLocks noGrp="1"/>
          </p:cNvSpPr>
          <p:nvPr>
            <p:ph type="ftr" sz="quarter" idx="11"/>
          </p:nvPr>
        </p:nvSpPr>
        <p:spPr/>
        <p:txBody>
          <a:bodyPr/>
          <a:lstStyle>
            <a:lvl1pPr>
              <a:defRPr/>
            </a:lvl1pPr>
          </a:lstStyle>
          <a:p>
            <a:pPr>
              <a:defRPr/>
            </a:pPr>
            <a:r>
              <a:rPr lang="de-DE"/>
              <a:t>Multiplikatorin l Hochschule </a:t>
            </a:r>
          </a:p>
        </p:txBody>
      </p:sp>
      <p:sp>
        <p:nvSpPr>
          <p:cNvPr id="6" name="Foliennummernplatzhalter 5">
            <a:extLst>
              <a:ext uri="{FF2B5EF4-FFF2-40B4-BE49-F238E27FC236}">
                <a16:creationId xmlns:a16="http://schemas.microsoft.com/office/drawing/2014/main" id="{311FDCC6-4FDC-4913-A2B1-8320F332734E}"/>
              </a:ext>
            </a:extLst>
          </p:cNvPr>
          <p:cNvSpPr>
            <a:spLocks noGrp="1"/>
          </p:cNvSpPr>
          <p:nvPr>
            <p:ph type="sldNum" sz="quarter" idx="12"/>
          </p:nvPr>
        </p:nvSpPr>
        <p:spPr>
          <a:xfrm>
            <a:off x="84138" y="5946775"/>
            <a:ext cx="671512" cy="885825"/>
          </a:xfrm>
        </p:spPr>
        <p:txBody>
          <a:bodyPr/>
          <a:lstStyle>
            <a:lvl1pPr>
              <a:defRPr/>
            </a:lvl1pPr>
          </a:lstStyle>
          <a:p>
            <a:pPr>
              <a:defRPr/>
            </a:pPr>
            <a:fld id="{1F950FB1-A724-413C-AF14-B1E54FB2A6DE}" type="slidenum">
              <a:rPr lang="de-DE" altLang="de-DE"/>
              <a:pPr>
                <a:defRPr/>
              </a:pPr>
              <a:t>‹Nr.›</a:t>
            </a:fld>
            <a:endParaRPr lang="de-DE" altLang="de-DE"/>
          </a:p>
        </p:txBody>
      </p:sp>
    </p:spTree>
    <p:extLst>
      <p:ext uri="{BB962C8B-B14F-4D97-AF65-F5344CB8AC3E}">
        <p14:creationId xmlns:p14="http://schemas.microsoft.com/office/powerpoint/2010/main" val="1339092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cSld name="Titel, Text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762000"/>
            <a:ext cx="8001000" cy="1143000"/>
          </a:xfrm>
        </p:spPr>
        <p:txBody>
          <a:bodyPr/>
          <a:lstStyle/>
          <a:p>
            <a:r>
              <a:rPr lang="de-DE"/>
              <a:t>Titelmasterformat durch Klicken bearbeiten</a:t>
            </a:r>
          </a:p>
        </p:txBody>
      </p:sp>
      <p:sp>
        <p:nvSpPr>
          <p:cNvPr id="3" name="Textplatzhalter 2"/>
          <p:cNvSpPr>
            <a:spLocks noGrp="1"/>
          </p:cNvSpPr>
          <p:nvPr>
            <p:ph type="body" sz="half" idx="1"/>
          </p:nvPr>
        </p:nvSpPr>
        <p:spPr>
          <a:xfrm>
            <a:off x="914400" y="2362200"/>
            <a:ext cx="3924300" cy="37338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991100" y="2362200"/>
            <a:ext cx="3924300" cy="3733800"/>
          </a:xfrm>
        </p:spPr>
        <p:txBody>
          <a:bodyPr/>
          <a:lstStyle/>
          <a:p>
            <a:pPr lvl="0"/>
            <a:r>
              <a:rPr lang="de-DE" noProof="0"/>
              <a:t>Diagramm durch Klicken auf Symbol hinzufügen</a:t>
            </a:r>
          </a:p>
        </p:txBody>
      </p:sp>
      <p:sp>
        <p:nvSpPr>
          <p:cNvPr id="5" name="Rectangle 13">
            <a:extLst>
              <a:ext uri="{FF2B5EF4-FFF2-40B4-BE49-F238E27FC236}">
                <a16:creationId xmlns:a16="http://schemas.microsoft.com/office/drawing/2014/main" id="{F6DAD163-CED3-4CAD-99FC-0152C5BF2317}"/>
              </a:ext>
            </a:extLst>
          </p:cNvPr>
          <p:cNvSpPr>
            <a:spLocks noGrp="1" noChangeArrowheads="1"/>
          </p:cNvSpPr>
          <p:nvPr>
            <p:ph type="dt" sz="half" idx="10"/>
          </p:nvPr>
        </p:nvSpPr>
        <p:spPr>
          <a:ln/>
        </p:spPr>
        <p:txBody>
          <a:bodyPr/>
          <a:lstStyle>
            <a:lvl1pPr>
              <a:defRPr/>
            </a:lvl1pPr>
          </a:lstStyle>
          <a:p>
            <a:pPr>
              <a:defRPr/>
            </a:pPr>
            <a:fld id="{833A9AB0-2A76-41A7-A57E-921536348875}" type="datetime1">
              <a:rPr lang="de-DE" altLang="de-DE"/>
              <a:pPr>
                <a:defRPr/>
              </a:pPr>
              <a:t>21.10.2019</a:t>
            </a:fld>
            <a:endParaRPr lang="de-DE" altLang="de-DE"/>
          </a:p>
        </p:txBody>
      </p:sp>
      <p:sp>
        <p:nvSpPr>
          <p:cNvPr id="6" name="Rectangle 14">
            <a:extLst>
              <a:ext uri="{FF2B5EF4-FFF2-40B4-BE49-F238E27FC236}">
                <a16:creationId xmlns:a16="http://schemas.microsoft.com/office/drawing/2014/main" id="{B047FA3D-8336-473B-B08C-87D96C79C6E2}"/>
              </a:ext>
            </a:extLst>
          </p:cNvPr>
          <p:cNvSpPr>
            <a:spLocks noGrp="1" noChangeArrowheads="1"/>
          </p:cNvSpPr>
          <p:nvPr>
            <p:ph type="ftr" sz="quarter" idx="11"/>
          </p:nvPr>
        </p:nvSpPr>
        <p:spPr>
          <a:ln/>
        </p:spPr>
        <p:txBody>
          <a:bodyPr/>
          <a:lstStyle>
            <a:lvl1pPr>
              <a:defRPr/>
            </a:lvl1pPr>
          </a:lstStyle>
          <a:p>
            <a:pPr>
              <a:defRPr/>
            </a:pPr>
            <a:r>
              <a:rPr lang="de-DE"/>
              <a:t>Multiplikatorin l Hochschule </a:t>
            </a:r>
          </a:p>
        </p:txBody>
      </p:sp>
      <p:sp>
        <p:nvSpPr>
          <p:cNvPr id="7" name="Rectangle 15">
            <a:extLst>
              <a:ext uri="{FF2B5EF4-FFF2-40B4-BE49-F238E27FC236}">
                <a16:creationId xmlns:a16="http://schemas.microsoft.com/office/drawing/2014/main" id="{258BE9F6-6039-443E-A00C-817133FEA302}"/>
              </a:ext>
            </a:extLst>
          </p:cNvPr>
          <p:cNvSpPr>
            <a:spLocks noGrp="1" noChangeArrowheads="1"/>
          </p:cNvSpPr>
          <p:nvPr>
            <p:ph type="sldNum" sz="quarter" idx="12"/>
          </p:nvPr>
        </p:nvSpPr>
        <p:spPr>
          <a:ln/>
        </p:spPr>
        <p:txBody>
          <a:bodyPr/>
          <a:lstStyle>
            <a:lvl1pPr>
              <a:defRPr/>
            </a:lvl1pPr>
          </a:lstStyle>
          <a:p>
            <a:pPr>
              <a:defRPr/>
            </a:pPr>
            <a:fld id="{EECE7E28-BEDD-450A-886B-28101471225A}" type="slidenum">
              <a:rPr lang="de-DE" altLang="de-DE"/>
              <a:pPr>
                <a:defRPr/>
              </a:pPr>
              <a:t>‹Nr.›</a:t>
            </a:fld>
            <a:endParaRPr lang="de-DE" altLang="de-DE"/>
          </a:p>
        </p:txBody>
      </p:sp>
    </p:spTree>
    <p:extLst>
      <p:ext uri="{BB962C8B-B14F-4D97-AF65-F5344CB8AC3E}">
        <p14:creationId xmlns:p14="http://schemas.microsoft.com/office/powerpoint/2010/main" val="150803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Vorstellungs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433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C3C2540-C326-4BFA-89BD-B70F43DC1FC6}"/>
              </a:ext>
            </a:extLst>
          </p:cNvPr>
          <p:cNvSpPr>
            <a:spLocks noChangeArrowheads="1"/>
          </p:cNvSpPr>
          <p:nvPr/>
        </p:nvSpPr>
        <p:spPr bwMode="auto">
          <a:xfrm>
            <a:off x="0" y="0"/>
            <a:ext cx="4572000" cy="6858000"/>
          </a:xfrm>
          <a:prstGeom prst="rect">
            <a:avLst/>
          </a:prstGeom>
          <a:solidFill>
            <a:srgbClr val="3493C5"/>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ea typeface="Microsoft YaHei" panose="020B0503020204020204" pitchFamily="34" charset="-122"/>
            </a:endParaRPr>
          </a:p>
        </p:txBody>
      </p:sp>
      <p:sp>
        <p:nvSpPr>
          <p:cNvPr id="5" name="AutoShape 3">
            <a:extLst>
              <a:ext uri="{FF2B5EF4-FFF2-40B4-BE49-F238E27FC236}">
                <a16:creationId xmlns:a16="http://schemas.microsoft.com/office/drawing/2014/main" id="{182DFAFD-E251-44CD-AC5D-E77AC1CC0D73}"/>
              </a:ext>
            </a:extLst>
          </p:cNvPr>
          <p:cNvSpPr>
            <a:spLocks noChangeArrowheads="1"/>
          </p:cNvSpPr>
          <p:nvPr/>
        </p:nvSpPr>
        <p:spPr bwMode="auto">
          <a:xfrm>
            <a:off x="611188" y="1235075"/>
            <a:ext cx="5181600" cy="19050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ea typeface="Microsoft YaHei" panose="020B0503020204020204" pitchFamily="34" charset="-122"/>
            </a:endParaRPr>
          </a:p>
        </p:txBody>
      </p:sp>
      <p:pic>
        <p:nvPicPr>
          <p:cNvPr id="6" name="Grafik 14">
            <a:extLst>
              <a:ext uri="{FF2B5EF4-FFF2-40B4-BE49-F238E27FC236}">
                <a16:creationId xmlns:a16="http://schemas.microsoft.com/office/drawing/2014/main" id="{578A7D52-2F1C-4B98-A948-9B60A205DAD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08625" y="26988"/>
            <a:ext cx="3419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Grp="1" noChangeArrowheads="1"/>
          </p:cNvSpPr>
          <p:nvPr>
            <p:ph type="subTitle" idx="1"/>
          </p:nvPr>
        </p:nvSpPr>
        <p:spPr>
          <a:xfrm>
            <a:off x="4721225" y="3176602"/>
            <a:ext cx="3657600" cy="1822450"/>
          </a:xfrm>
        </p:spPr>
        <p:txBody>
          <a:bodyPr anchor="b"/>
          <a:lstStyle>
            <a:lvl1pPr marL="0" indent="0">
              <a:buFont typeface="Wingdings" panose="05000000000000000000" pitchFamily="2" charset="2"/>
              <a:buNone/>
              <a:defRPr>
                <a:solidFill>
                  <a:schemeClr val="bg2"/>
                </a:solidFill>
              </a:defRPr>
            </a:lvl1pPr>
          </a:lstStyle>
          <a:p>
            <a:pPr lvl="0"/>
            <a:r>
              <a:rPr lang="de-DE" noProof="0"/>
              <a:t>Formatvorlage des Untertitelmasters durch Klicken bearbeiten</a:t>
            </a:r>
            <a:endParaRPr lang="de-DE" noProof="0" dirty="0"/>
          </a:p>
        </p:txBody>
      </p:sp>
      <p:sp>
        <p:nvSpPr>
          <p:cNvPr id="8211" name="Rectangle 19"/>
          <p:cNvSpPr>
            <a:spLocks noGrp="1" noChangeArrowheads="1"/>
          </p:cNvSpPr>
          <p:nvPr>
            <p:ph type="ctrTitle" sz="quarter"/>
          </p:nvPr>
        </p:nvSpPr>
        <p:spPr>
          <a:xfrm>
            <a:off x="323528" y="1581150"/>
            <a:ext cx="7772400" cy="1463675"/>
          </a:xfrm>
        </p:spPr>
        <p:txBody>
          <a:bodyPr anchor="ctr"/>
          <a:lstStyle>
            <a:lvl1pPr algn="ctr">
              <a:defRPr sz="3200">
                <a:solidFill>
                  <a:schemeClr val="tx1"/>
                </a:solidFill>
              </a:defRPr>
            </a:lvl1pPr>
          </a:lstStyle>
          <a:p>
            <a:pPr lvl="0"/>
            <a:r>
              <a:rPr lang="de-DE" noProof="0"/>
              <a:t>Titelmasterformat durch Klicken bearbeiten</a:t>
            </a:r>
            <a:endParaRPr lang="de-DE" noProof="0" dirty="0"/>
          </a:p>
        </p:txBody>
      </p:sp>
      <p:sp>
        <p:nvSpPr>
          <p:cNvPr id="7" name="Rectangle 14">
            <a:extLst>
              <a:ext uri="{FF2B5EF4-FFF2-40B4-BE49-F238E27FC236}">
                <a16:creationId xmlns:a16="http://schemas.microsoft.com/office/drawing/2014/main" id="{DEC6975B-109C-457C-BE7F-23E523871961}"/>
              </a:ext>
            </a:extLst>
          </p:cNvPr>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r>
              <a:rPr lang="de-DE" altLang="de-DE"/>
              <a:t>05.12.16</a:t>
            </a:r>
          </a:p>
        </p:txBody>
      </p:sp>
      <p:sp>
        <p:nvSpPr>
          <p:cNvPr id="8" name="Rectangle 15">
            <a:extLst>
              <a:ext uri="{FF2B5EF4-FFF2-40B4-BE49-F238E27FC236}">
                <a16:creationId xmlns:a16="http://schemas.microsoft.com/office/drawing/2014/main" id="{FF6846DE-16F9-45B2-AC76-151473F20E0A}"/>
              </a:ext>
            </a:extLst>
          </p:cNvPr>
          <p:cNvSpPr>
            <a:spLocks noGrp="1" noChangeArrowheads="1"/>
          </p:cNvSpPr>
          <p:nvPr>
            <p:ph type="ftr" sz="quarter" idx="11"/>
          </p:nvPr>
        </p:nvSpPr>
        <p:spPr>
          <a:xfrm>
            <a:off x="5195888" y="6553200"/>
            <a:ext cx="3279775" cy="304800"/>
          </a:xfrm>
        </p:spPr>
        <p:txBody>
          <a:bodyPr/>
          <a:lstStyle>
            <a:lvl1pPr algn="r">
              <a:defRPr/>
            </a:lvl1pPr>
          </a:lstStyle>
          <a:p>
            <a:pPr>
              <a:defRPr/>
            </a:pPr>
            <a:r>
              <a:rPr lang="de-DE" altLang="de-DE"/>
              <a:t>Multiplikatorin I Hochschule </a:t>
            </a:r>
          </a:p>
        </p:txBody>
      </p:sp>
      <p:sp>
        <p:nvSpPr>
          <p:cNvPr id="9" name="Rectangle 17">
            <a:extLst>
              <a:ext uri="{FF2B5EF4-FFF2-40B4-BE49-F238E27FC236}">
                <a16:creationId xmlns:a16="http://schemas.microsoft.com/office/drawing/2014/main" id="{BBE2F1C9-4364-4DE1-AB33-2115627892C4}"/>
              </a:ext>
            </a:extLst>
          </p:cNvPr>
          <p:cNvSpPr>
            <a:spLocks noGrp="1" noChangeArrowheads="1"/>
          </p:cNvSpPr>
          <p:nvPr>
            <p:ph type="sldNum" sz="quarter" idx="12"/>
          </p:nvPr>
        </p:nvSpPr>
        <p:spPr>
          <a:xfrm>
            <a:off x="9525" y="5962650"/>
            <a:ext cx="1033463" cy="885825"/>
          </a:xfrm>
        </p:spPr>
        <p:txBody>
          <a:bodyPr anchorCtr="0"/>
          <a:lstStyle>
            <a:lvl1pPr>
              <a:defRPr/>
            </a:lvl1pPr>
          </a:lstStyle>
          <a:p>
            <a:pPr>
              <a:defRPr/>
            </a:pPr>
            <a:fld id="{6C4C0DE7-D9FB-4EAC-B79D-13901EC8EC59}" type="slidenum">
              <a:rPr lang="de-DE" altLang="de-DE"/>
              <a:pPr>
                <a:defRPr/>
              </a:pPr>
              <a:t>‹Nr.›</a:t>
            </a:fld>
            <a:endParaRPr lang="de-DE" altLang="de-DE"/>
          </a:p>
        </p:txBody>
      </p:sp>
    </p:spTree>
    <p:extLst>
      <p:ext uri="{BB962C8B-B14F-4D97-AF65-F5344CB8AC3E}">
        <p14:creationId xmlns:p14="http://schemas.microsoft.com/office/powerpoint/2010/main" val="1761952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A3B7E9F1-590E-41C6-B464-0FF9791C99D9}"/>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64A5B2B3-A2E1-4125-8B18-00A91C17271A}"/>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08506793-4781-4572-870E-BD7721DD57DB}"/>
              </a:ext>
            </a:extLst>
          </p:cNvPr>
          <p:cNvSpPr>
            <a:spLocks noGrp="1" noChangeArrowheads="1"/>
          </p:cNvSpPr>
          <p:nvPr>
            <p:ph type="sldNum" sz="quarter" idx="12"/>
          </p:nvPr>
        </p:nvSpPr>
        <p:spPr>
          <a:ln/>
        </p:spPr>
        <p:txBody>
          <a:bodyPr/>
          <a:lstStyle>
            <a:lvl1pPr>
              <a:defRPr/>
            </a:lvl1pPr>
          </a:lstStyle>
          <a:p>
            <a:pPr>
              <a:defRPr/>
            </a:pPr>
            <a:fld id="{A5FD5A0C-7FD1-43FE-AE30-51B26A0782E8}" type="slidenum">
              <a:rPr lang="de-DE" altLang="de-DE"/>
              <a:pPr>
                <a:defRPr/>
              </a:pPr>
              <a:t>‹Nr.›</a:t>
            </a:fld>
            <a:endParaRPr lang="de-DE" altLang="de-DE"/>
          </a:p>
        </p:txBody>
      </p:sp>
    </p:spTree>
    <p:extLst>
      <p:ext uri="{BB962C8B-B14F-4D97-AF65-F5344CB8AC3E}">
        <p14:creationId xmlns:p14="http://schemas.microsoft.com/office/powerpoint/2010/main" val="2077668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5576" y="1916832"/>
            <a:ext cx="7886700" cy="2167691"/>
          </a:xfrm>
        </p:spPr>
        <p:txBody>
          <a:bodyPr anchor="ctr"/>
          <a:lstStyle>
            <a:lvl1pPr>
              <a:defRPr sz="3600"/>
            </a:lvl1pPr>
          </a:lstStyle>
          <a:p>
            <a:r>
              <a:rPr lang="de-DE"/>
              <a:t>Titelmasterformat durch Klicken bearbeiten</a:t>
            </a:r>
            <a:endParaRPr lang="de-DE" dirty="0"/>
          </a:p>
        </p:txBody>
      </p:sp>
      <p:sp>
        <p:nvSpPr>
          <p:cNvPr id="3" name="Textplatzhalter 2"/>
          <p:cNvSpPr>
            <a:spLocks noGrp="1"/>
          </p:cNvSpPr>
          <p:nvPr>
            <p:ph type="body" idx="1"/>
          </p:nvPr>
        </p:nvSpPr>
        <p:spPr>
          <a:xfrm>
            <a:off x="755576" y="4568768"/>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Rectangle 13">
            <a:extLst>
              <a:ext uri="{FF2B5EF4-FFF2-40B4-BE49-F238E27FC236}">
                <a16:creationId xmlns:a16="http://schemas.microsoft.com/office/drawing/2014/main" id="{C84DE3FC-68EF-4DBB-9FA6-C3390715FF1B}"/>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1697C72A-07F4-479C-9ED8-76DF0B53E06C}"/>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36D0B079-B2AF-4EFE-ABFD-2FABD4293541}"/>
              </a:ext>
            </a:extLst>
          </p:cNvPr>
          <p:cNvSpPr>
            <a:spLocks noGrp="1" noChangeArrowheads="1"/>
          </p:cNvSpPr>
          <p:nvPr>
            <p:ph type="sldNum" sz="quarter" idx="12"/>
          </p:nvPr>
        </p:nvSpPr>
        <p:spPr>
          <a:ln/>
        </p:spPr>
        <p:txBody>
          <a:bodyPr/>
          <a:lstStyle>
            <a:lvl1pPr>
              <a:defRPr/>
            </a:lvl1pPr>
          </a:lstStyle>
          <a:p>
            <a:pPr>
              <a:defRPr/>
            </a:pPr>
            <a:fld id="{A5F8FE65-07E9-4868-A538-B0A67C6BDC76}" type="slidenum">
              <a:rPr lang="de-DE" altLang="de-DE"/>
              <a:pPr>
                <a:defRPr/>
              </a:pPr>
              <a:t>‹Nr.›</a:t>
            </a:fld>
            <a:endParaRPr lang="de-DE" altLang="de-DE"/>
          </a:p>
        </p:txBody>
      </p:sp>
    </p:spTree>
    <p:extLst>
      <p:ext uri="{BB962C8B-B14F-4D97-AF65-F5344CB8AC3E}">
        <p14:creationId xmlns:p14="http://schemas.microsoft.com/office/powerpoint/2010/main" val="1086638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911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3">
            <a:extLst>
              <a:ext uri="{FF2B5EF4-FFF2-40B4-BE49-F238E27FC236}">
                <a16:creationId xmlns:a16="http://schemas.microsoft.com/office/drawing/2014/main" id="{0ECCD8C6-0C8D-4BD7-A05C-D5183EE688FD}"/>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FDBC5339-F18A-4A1B-8FB9-78664CDCFE77}"/>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833CA833-A368-4EA3-9C15-33FFECFFF909}"/>
              </a:ext>
            </a:extLst>
          </p:cNvPr>
          <p:cNvSpPr>
            <a:spLocks noGrp="1" noChangeArrowheads="1"/>
          </p:cNvSpPr>
          <p:nvPr>
            <p:ph type="sldNum" sz="quarter" idx="12"/>
          </p:nvPr>
        </p:nvSpPr>
        <p:spPr>
          <a:ln/>
        </p:spPr>
        <p:txBody>
          <a:bodyPr/>
          <a:lstStyle>
            <a:lvl1pPr>
              <a:defRPr/>
            </a:lvl1pPr>
          </a:lstStyle>
          <a:p>
            <a:pPr>
              <a:defRPr/>
            </a:pPr>
            <a:fld id="{21B4436E-52DA-4389-B255-71BBD1F5F0FF}" type="slidenum">
              <a:rPr lang="de-DE" altLang="de-DE"/>
              <a:pPr>
                <a:defRPr/>
              </a:pPr>
              <a:t>‹Nr.›</a:t>
            </a:fld>
            <a:endParaRPr lang="de-DE" altLang="de-DE"/>
          </a:p>
        </p:txBody>
      </p:sp>
    </p:spTree>
    <p:extLst>
      <p:ext uri="{BB962C8B-B14F-4D97-AF65-F5344CB8AC3E}">
        <p14:creationId xmlns:p14="http://schemas.microsoft.com/office/powerpoint/2010/main" val="3091933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FA90F057-9ABB-40FC-97C1-63B9F45E02E8}"/>
              </a:ext>
            </a:extLst>
          </p:cNvPr>
          <p:cNvSpPr>
            <a:spLocks noGrp="1" noChangeArrowheads="1"/>
          </p:cNvSpPr>
          <p:nvPr>
            <p:ph type="dt" sz="half" idx="10"/>
          </p:nvPr>
        </p:nvSpPr>
        <p:spPr>
          <a:ln/>
        </p:spPr>
        <p:txBody>
          <a:bodyPr/>
          <a:lstStyle>
            <a:lvl1pPr>
              <a:defRPr/>
            </a:lvl1pPr>
          </a:lstStyle>
          <a:p>
            <a:pPr>
              <a:defRPr/>
            </a:pPr>
            <a:fld id="{DD63CB7A-0EAF-428A-94D0-0A3370EA29F5}" type="datetime1">
              <a:rPr lang="de-DE" altLang="de-DE"/>
              <a:pPr>
                <a:defRPr/>
              </a:pPr>
              <a:t>21.10.2019</a:t>
            </a:fld>
            <a:endParaRPr lang="de-DE" altLang="de-DE"/>
          </a:p>
        </p:txBody>
      </p:sp>
      <p:sp>
        <p:nvSpPr>
          <p:cNvPr id="5" name="Rectangle 14">
            <a:extLst>
              <a:ext uri="{FF2B5EF4-FFF2-40B4-BE49-F238E27FC236}">
                <a16:creationId xmlns:a16="http://schemas.microsoft.com/office/drawing/2014/main" id="{BB6375BC-8A66-480D-B590-02BC246BC9D3}"/>
              </a:ext>
            </a:extLst>
          </p:cNvPr>
          <p:cNvSpPr>
            <a:spLocks noGrp="1" noChangeArrowheads="1"/>
          </p:cNvSpPr>
          <p:nvPr>
            <p:ph type="ftr" sz="quarter" idx="11"/>
          </p:nvPr>
        </p:nvSpPr>
        <p:spPr>
          <a:ln/>
        </p:spPr>
        <p:txBody>
          <a:bodyPr/>
          <a:lstStyle>
            <a:lvl1pPr>
              <a:defRPr/>
            </a:lvl1pPr>
          </a:lstStyle>
          <a:p>
            <a:pPr>
              <a:defRPr/>
            </a:pPr>
            <a:r>
              <a:rPr lang="de-DE"/>
              <a:t>Multiplikatorin l Hochschule </a:t>
            </a:r>
          </a:p>
        </p:txBody>
      </p:sp>
      <p:sp>
        <p:nvSpPr>
          <p:cNvPr id="6" name="Rectangle 15">
            <a:extLst>
              <a:ext uri="{FF2B5EF4-FFF2-40B4-BE49-F238E27FC236}">
                <a16:creationId xmlns:a16="http://schemas.microsoft.com/office/drawing/2014/main" id="{CEDBFFDB-2CB2-4F4A-9D9F-21EC4726302E}"/>
              </a:ext>
            </a:extLst>
          </p:cNvPr>
          <p:cNvSpPr>
            <a:spLocks noGrp="1" noChangeArrowheads="1"/>
          </p:cNvSpPr>
          <p:nvPr>
            <p:ph type="sldNum" sz="quarter" idx="12"/>
          </p:nvPr>
        </p:nvSpPr>
        <p:spPr>
          <a:ln/>
        </p:spPr>
        <p:txBody>
          <a:bodyPr/>
          <a:lstStyle>
            <a:lvl1pPr>
              <a:defRPr/>
            </a:lvl1pPr>
          </a:lstStyle>
          <a:p>
            <a:pPr>
              <a:defRPr/>
            </a:pPr>
            <a:fld id="{74511E5E-67C9-43C5-BC86-E950EF3C16DA}" type="slidenum">
              <a:rPr lang="de-DE" altLang="de-DE"/>
              <a:pPr>
                <a:defRPr/>
              </a:pPr>
              <a:t>‹Nr.›</a:t>
            </a:fld>
            <a:endParaRPr lang="de-DE" altLang="de-DE"/>
          </a:p>
        </p:txBody>
      </p:sp>
    </p:spTree>
    <p:extLst>
      <p:ext uri="{BB962C8B-B14F-4D97-AF65-F5344CB8AC3E}">
        <p14:creationId xmlns:p14="http://schemas.microsoft.com/office/powerpoint/2010/main" val="3400765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27584" y="1313417"/>
            <a:ext cx="7886700" cy="373063"/>
          </a:xfrm>
        </p:spPr>
        <p:txBody>
          <a:bodyPr/>
          <a:lstStyle/>
          <a:p>
            <a:r>
              <a:rPr lang="de-DE"/>
              <a:t>Titelmasterformat durch Klicken bearbeiten</a:t>
            </a:r>
          </a:p>
        </p:txBody>
      </p:sp>
      <p:sp>
        <p:nvSpPr>
          <p:cNvPr id="3" name="Textplatzhalter 2"/>
          <p:cNvSpPr>
            <a:spLocks noGrp="1"/>
          </p:cNvSpPr>
          <p:nvPr>
            <p:ph type="body" idx="1"/>
          </p:nvPr>
        </p:nvSpPr>
        <p:spPr>
          <a:xfrm>
            <a:off x="892672"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90560" y="2503664"/>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826496"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828608"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3">
            <a:extLst>
              <a:ext uri="{FF2B5EF4-FFF2-40B4-BE49-F238E27FC236}">
                <a16:creationId xmlns:a16="http://schemas.microsoft.com/office/drawing/2014/main" id="{FDFB9429-C3EC-42EA-A03F-CEFA9E563801}"/>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8" name="Rectangle 14">
            <a:extLst>
              <a:ext uri="{FF2B5EF4-FFF2-40B4-BE49-F238E27FC236}">
                <a16:creationId xmlns:a16="http://schemas.microsoft.com/office/drawing/2014/main" id="{D82A4ADD-E365-4CD2-9EC7-F35E06DB2D4D}"/>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9" name="Rectangle 15">
            <a:extLst>
              <a:ext uri="{FF2B5EF4-FFF2-40B4-BE49-F238E27FC236}">
                <a16:creationId xmlns:a16="http://schemas.microsoft.com/office/drawing/2014/main" id="{D4BD5FDE-5B33-4D89-8375-3A6FFB2A4E8E}"/>
              </a:ext>
            </a:extLst>
          </p:cNvPr>
          <p:cNvSpPr>
            <a:spLocks noGrp="1" noChangeArrowheads="1"/>
          </p:cNvSpPr>
          <p:nvPr>
            <p:ph type="sldNum" sz="quarter" idx="12"/>
          </p:nvPr>
        </p:nvSpPr>
        <p:spPr>
          <a:ln/>
        </p:spPr>
        <p:txBody>
          <a:bodyPr/>
          <a:lstStyle>
            <a:lvl1pPr>
              <a:defRPr/>
            </a:lvl1pPr>
          </a:lstStyle>
          <a:p>
            <a:pPr>
              <a:defRPr/>
            </a:pPr>
            <a:fld id="{0D730D7C-8D5E-42FA-B7D2-5205DEBCD649}" type="slidenum">
              <a:rPr lang="de-DE" altLang="de-DE"/>
              <a:pPr>
                <a:defRPr/>
              </a:pPr>
              <a:t>‹Nr.›</a:t>
            </a:fld>
            <a:endParaRPr lang="de-DE" altLang="de-DE"/>
          </a:p>
        </p:txBody>
      </p:sp>
    </p:spTree>
    <p:extLst>
      <p:ext uri="{BB962C8B-B14F-4D97-AF65-F5344CB8AC3E}">
        <p14:creationId xmlns:p14="http://schemas.microsoft.com/office/powerpoint/2010/main" val="1767132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3">
            <a:extLst>
              <a:ext uri="{FF2B5EF4-FFF2-40B4-BE49-F238E27FC236}">
                <a16:creationId xmlns:a16="http://schemas.microsoft.com/office/drawing/2014/main" id="{F343025A-02FD-4266-B4F0-785B795FA24D}"/>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4" name="Rectangle 14">
            <a:extLst>
              <a:ext uri="{FF2B5EF4-FFF2-40B4-BE49-F238E27FC236}">
                <a16:creationId xmlns:a16="http://schemas.microsoft.com/office/drawing/2014/main" id="{285F8C54-6B8D-49CE-8CFF-6BCC0F78FDA2}"/>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5" name="Rectangle 15">
            <a:extLst>
              <a:ext uri="{FF2B5EF4-FFF2-40B4-BE49-F238E27FC236}">
                <a16:creationId xmlns:a16="http://schemas.microsoft.com/office/drawing/2014/main" id="{B806D37F-2C78-4511-B88C-0823F5105A58}"/>
              </a:ext>
            </a:extLst>
          </p:cNvPr>
          <p:cNvSpPr>
            <a:spLocks noGrp="1" noChangeArrowheads="1"/>
          </p:cNvSpPr>
          <p:nvPr>
            <p:ph type="sldNum" sz="quarter" idx="12"/>
          </p:nvPr>
        </p:nvSpPr>
        <p:spPr>
          <a:ln/>
        </p:spPr>
        <p:txBody>
          <a:bodyPr/>
          <a:lstStyle>
            <a:lvl1pPr>
              <a:defRPr/>
            </a:lvl1pPr>
          </a:lstStyle>
          <a:p>
            <a:pPr>
              <a:defRPr/>
            </a:pPr>
            <a:fld id="{7AE0DAAE-B6DA-41C2-BABA-B871FDA9E1A0}" type="slidenum">
              <a:rPr lang="de-DE" altLang="de-DE"/>
              <a:pPr>
                <a:defRPr/>
              </a:pPr>
              <a:t>‹Nr.›</a:t>
            </a:fld>
            <a:endParaRPr lang="de-DE" altLang="de-DE"/>
          </a:p>
        </p:txBody>
      </p:sp>
    </p:spTree>
    <p:extLst>
      <p:ext uri="{BB962C8B-B14F-4D97-AF65-F5344CB8AC3E}">
        <p14:creationId xmlns:p14="http://schemas.microsoft.com/office/powerpoint/2010/main" val="2685123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57320A1D-89DB-495F-B9D8-1FDA16540E29}"/>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3" name="Rectangle 14">
            <a:extLst>
              <a:ext uri="{FF2B5EF4-FFF2-40B4-BE49-F238E27FC236}">
                <a16:creationId xmlns:a16="http://schemas.microsoft.com/office/drawing/2014/main" id="{98C104DD-B971-40A8-A237-5AC5905E558F}"/>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4" name="Rectangle 15">
            <a:extLst>
              <a:ext uri="{FF2B5EF4-FFF2-40B4-BE49-F238E27FC236}">
                <a16:creationId xmlns:a16="http://schemas.microsoft.com/office/drawing/2014/main" id="{E34574A0-B5D4-4E25-8D22-69210310EB63}"/>
              </a:ext>
            </a:extLst>
          </p:cNvPr>
          <p:cNvSpPr>
            <a:spLocks noGrp="1" noChangeArrowheads="1"/>
          </p:cNvSpPr>
          <p:nvPr>
            <p:ph type="sldNum" sz="quarter" idx="12"/>
          </p:nvPr>
        </p:nvSpPr>
        <p:spPr>
          <a:ln/>
        </p:spPr>
        <p:txBody>
          <a:bodyPr/>
          <a:lstStyle>
            <a:lvl1pPr>
              <a:defRPr/>
            </a:lvl1pPr>
          </a:lstStyle>
          <a:p>
            <a:pPr>
              <a:defRPr/>
            </a:pPr>
            <a:fld id="{0BACAF85-FA87-4D42-9C72-55775CC771EB}" type="slidenum">
              <a:rPr lang="de-DE" altLang="de-DE"/>
              <a:pPr>
                <a:defRPr/>
              </a:pPr>
              <a:t>‹Nr.›</a:t>
            </a:fld>
            <a:endParaRPr lang="de-DE" altLang="de-DE"/>
          </a:p>
        </p:txBody>
      </p:sp>
    </p:spTree>
    <p:extLst>
      <p:ext uri="{BB962C8B-B14F-4D97-AF65-F5344CB8AC3E}">
        <p14:creationId xmlns:p14="http://schemas.microsoft.com/office/powerpoint/2010/main" val="1243299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4225" y="1340768"/>
            <a:ext cx="2949575" cy="1440160"/>
          </a:xfrm>
        </p:spPr>
        <p:txBody>
          <a:bodyPr/>
          <a:lstStyle>
            <a:lvl1pPr>
              <a:defRPr sz="3200"/>
            </a:lvl1pPr>
          </a:lstStyle>
          <a:p>
            <a:r>
              <a:rPr lang="de-DE"/>
              <a:t>Titelmasterformat durch Klicken bearbeiten</a:t>
            </a:r>
            <a:endParaRPr lang="de-DE" dirty="0"/>
          </a:p>
        </p:txBody>
      </p:sp>
      <p:sp>
        <p:nvSpPr>
          <p:cNvPr id="3" name="Inhaltsplatzhalter 2"/>
          <p:cNvSpPr>
            <a:spLocks noGrp="1"/>
          </p:cNvSpPr>
          <p:nvPr>
            <p:ph idx="1"/>
          </p:nvPr>
        </p:nvSpPr>
        <p:spPr>
          <a:xfrm>
            <a:off x="3887788" y="1340768"/>
            <a:ext cx="4629150" cy="45202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782792" y="2780928"/>
            <a:ext cx="2949575" cy="30880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9862F52C-D8DE-4794-B278-2E2ACD945DCF}"/>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58E04712-7D9B-44F0-84FE-986E944B6A82}"/>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1A8C9D6E-B600-4267-A1E4-5087A8DF6DA2}"/>
              </a:ext>
            </a:extLst>
          </p:cNvPr>
          <p:cNvSpPr>
            <a:spLocks noGrp="1" noChangeArrowheads="1"/>
          </p:cNvSpPr>
          <p:nvPr>
            <p:ph type="sldNum" sz="quarter" idx="12"/>
          </p:nvPr>
        </p:nvSpPr>
        <p:spPr>
          <a:ln/>
        </p:spPr>
        <p:txBody>
          <a:bodyPr/>
          <a:lstStyle>
            <a:lvl1pPr>
              <a:defRPr/>
            </a:lvl1pPr>
          </a:lstStyle>
          <a:p>
            <a:pPr>
              <a:defRPr/>
            </a:pPr>
            <a:fld id="{178CA709-8780-45F0-8271-E13CC28C29FC}" type="slidenum">
              <a:rPr lang="de-DE" altLang="de-DE"/>
              <a:pPr>
                <a:defRPr/>
              </a:pPr>
              <a:t>‹Nr.›</a:t>
            </a:fld>
            <a:endParaRPr lang="de-DE" altLang="de-DE"/>
          </a:p>
        </p:txBody>
      </p:sp>
    </p:spTree>
    <p:extLst>
      <p:ext uri="{BB962C8B-B14F-4D97-AF65-F5344CB8AC3E}">
        <p14:creationId xmlns:p14="http://schemas.microsoft.com/office/powerpoint/2010/main" val="774883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99592" y="1342865"/>
            <a:ext cx="2949575" cy="1600200"/>
          </a:xfrm>
        </p:spPr>
        <p:txBody>
          <a:bodyPr/>
          <a:lstStyle>
            <a:lvl1pPr>
              <a:defRPr sz="3200"/>
            </a:lvl1pPr>
          </a:lstStyle>
          <a:p>
            <a:r>
              <a:rPr lang="de-DE"/>
              <a:t>Titelmasterformat durch Klicken bearbeiten</a:t>
            </a:r>
            <a:endParaRPr lang="de-DE" dirty="0"/>
          </a:p>
        </p:txBody>
      </p:sp>
      <p:sp>
        <p:nvSpPr>
          <p:cNvPr id="3" name="Bildplatzhalter 2"/>
          <p:cNvSpPr>
            <a:spLocks noGrp="1"/>
          </p:cNvSpPr>
          <p:nvPr>
            <p:ph type="pic" idx="1"/>
          </p:nvPr>
        </p:nvSpPr>
        <p:spPr>
          <a:xfrm>
            <a:off x="3887788" y="1340768"/>
            <a:ext cx="4629150" cy="47883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918902" y="2943064"/>
            <a:ext cx="2949575" cy="3186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123E4F95-16F9-404A-B615-C44C88D41119}"/>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5CF90D05-CD22-458E-9E21-69142F0B43D4}"/>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DBD8F000-DC2E-4702-BEDB-33A91DA16A91}"/>
              </a:ext>
            </a:extLst>
          </p:cNvPr>
          <p:cNvSpPr>
            <a:spLocks noGrp="1" noChangeArrowheads="1"/>
          </p:cNvSpPr>
          <p:nvPr>
            <p:ph type="sldNum" sz="quarter" idx="12"/>
          </p:nvPr>
        </p:nvSpPr>
        <p:spPr>
          <a:ln/>
        </p:spPr>
        <p:txBody>
          <a:bodyPr/>
          <a:lstStyle>
            <a:lvl1pPr>
              <a:defRPr/>
            </a:lvl1pPr>
          </a:lstStyle>
          <a:p>
            <a:pPr>
              <a:defRPr/>
            </a:pPr>
            <a:fld id="{91FA0EB9-2BE8-4CD8-A391-246B6FA185C7}" type="slidenum">
              <a:rPr lang="de-DE" altLang="de-DE"/>
              <a:pPr>
                <a:defRPr/>
              </a:pPr>
              <a:t>‹Nr.›</a:t>
            </a:fld>
            <a:endParaRPr lang="de-DE" altLang="de-DE"/>
          </a:p>
        </p:txBody>
      </p:sp>
    </p:spTree>
    <p:extLst>
      <p:ext uri="{BB962C8B-B14F-4D97-AF65-F5344CB8AC3E}">
        <p14:creationId xmlns:p14="http://schemas.microsoft.com/office/powerpoint/2010/main" val="1022910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8404786E-9C68-444F-B9FB-8592F6F68340}"/>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FA45DB8D-9D63-4A05-9CD7-486015964D32}"/>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AD074304-6FC7-4E05-BD11-3617FAB30DF8}"/>
              </a:ext>
            </a:extLst>
          </p:cNvPr>
          <p:cNvSpPr>
            <a:spLocks noGrp="1" noChangeArrowheads="1"/>
          </p:cNvSpPr>
          <p:nvPr>
            <p:ph type="sldNum" sz="quarter" idx="12"/>
          </p:nvPr>
        </p:nvSpPr>
        <p:spPr>
          <a:ln/>
        </p:spPr>
        <p:txBody>
          <a:bodyPr/>
          <a:lstStyle>
            <a:lvl1pPr>
              <a:defRPr/>
            </a:lvl1pPr>
          </a:lstStyle>
          <a:p>
            <a:pPr>
              <a:defRPr/>
            </a:pPr>
            <a:fld id="{C019B931-D048-466F-8633-B3A99DF9446F}" type="slidenum">
              <a:rPr lang="de-DE" altLang="de-DE"/>
              <a:pPr>
                <a:defRPr/>
              </a:pPr>
              <a:t>‹Nr.›</a:t>
            </a:fld>
            <a:endParaRPr lang="de-DE" altLang="de-DE"/>
          </a:p>
        </p:txBody>
      </p:sp>
    </p:spTree>
    <p:extLst>
      <p:ext uri="{BB962C8B-B14F-4D97-AF65-F5344CB8AC3E}">
        <p14:creationId xmlns:p14="http://schemas.microsoft.com/office/powerpoint/2010/main" val="17969595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340768"/>
            <a:ext cx="2000250" cy="475523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340768"/>
            <a:ext cx="5848350" cy="475523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13">
            <a:extLst>
              <a:ext uri="{FF2B5EF4-FFF2-40B4-BE49-F238E27FC236}">
                <a16:creationId xmlns:a16="http://schemas.microsoft.com/office/drawing/2014/main" id="{B5BB28BD-795F-450C-8F11-F1166B708B5F}"/>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C0F42376-E1D5-4B33-A0C3-040C33200975}"/>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81B60657-E8D4-4B4C-9E2F-5EABD134CC41}"/>
              </a:ext>
            </a:extLst>
          </p:cNvPr>
          <p:cNvSpPr>
            <a:spLocks noGrp="1" noChangeArrowheads="1"/>
          </p:cNvSpPr>
          <p:nvPr>
            <p:ph type="sldNum" sz="quarter" idx="12"/>
          </p:nvPr>
        </p:nvSpPr>
        <p:spPr>
          <a:ln/>
        </p:spPr>
        <p:txBody>
          <a:bodyPr/>
          <a:lstStyle>
            <a:lvl1pPr>
              <a:defRPr/>
            </a:lvl1pPr>
          </a:lstStyle>
          <a:p>
            <a:pPr>
              <a:defRPr/>
            </a:pPr>
            <a:fld id="{8B5F3738-3BFC-49E8-8E15-E7516FC57CFF}" type="slidenum">
              <a:rPr lang="de-DE" altLang="de-DE"/>
              <a:pPr>
                <a:defRPr/>
              </a:pPr>
              <a:t>‹Nr.›</a:t>
            </a:fld>
            <a:endParaRPr lang="de-DE" altLang="de-DE"/>
          </a:p>
        </p:txBody>
      </p:sp>
    </p:spTree>
    <p:extLst>
      <p:ext uri="{BB962C8B-B14F-4D97-AF65-F5344CB8AC3E}">
        <p14:creationId xmlns:p14="http://schemas.microsoft.com/office/powerpoint/2010/main" val="3083951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340768"/>
            <a:ext cx="8001000" cy="564232"/>
          </a:xfrm>
        </p:spPr>
        <p:txBody>
          <a:bodyPr/>
          <a:lstStyle/>
          <a:p>
            <a:r>
              <a:rPr lang="de-DE"/>
              <a:t>Titelmasterformat durch Klicken bearbeiten</a:t>
            </a:r>
          </a:p>
        </p:txBody>
      </p:sp>
      <p:sp>
        <p:nvSpPr>
          <p:cNvPr id="3" name="SmartArt-Platzhalter 2"/>
          <p:cNvSpPr>
            <a:spLocks noGrp="1"/>
          </p:cNvSpPr>
          <p:nvPr>
            <p:ph type="dgm" idx="1"/>
          </p:nvPr>
        </p:nvSpPr>
        <p:spPr>
          <a:xfrm>
            <a:off x="914400" y="2362200"/>
            <a:ext cx="8001000" cy="3733800"/>
          </a:xfrm>
        </p:spPr>
        <p:txBody>
          <a:bodyPr/>
          <a:lstStyle/>
          <a:p>
            <a:pPr lvl="0"/>
            <a:r>
              <a:rPr lang="de-DE" noProof="0"/>
              <a:t>Klicken Sie auf das Symbol, um die SmartArt-Grafik hinzuzufügen</a:t>
            </a:r>
          </a:p>
        </p:txBody>
      </p:sp>
      <p:sp>
        <p:nvSpPr>
          <p:cNvPr id="4" name="Datumsplatzhalter 3">
            <a:extLst>
              <a:ext uri="{FF2B5EF4-FFF2-40B4-BE49-F238E27FC236}">
                <a16:creationId xmlns:a16="http://schemas.microsoft.com/office/drawing/2014/main" id="{D47A1006-EA44-4A04-A4C2-0920CD0356C6}"/>
              </a:ext>
            </a:extLst>
          </p:cNvPr>
          <p:cNvSpPr>
            <a:spLocks noGrp="1"/>
          </p:cNvSpPr>
          <p:nvPr>
            <p:ph type="dt" sz="half" idx="10"/>
          </p:nvPr>
        </p:nvSpPr>
        <p:spPr/>
        <p:txBody>
          <a:bodyPr/>
          <a:lstStyle>
            <a:lvl1pPr>
              <a:defRPr/>
            </a:lvl1pPr>
          </a:lstStyle>
          <a:p>
            <a:pPr>
              <a:defRPr/>
            </a:pPr>
            <a:r>
              <a:rPr lang="de-DE" altLang="de-DE"/>
              <a:t>05.12.16</a:t>
            </a:r>
          </a:p>
        </p:txBody>
      </p:sp>
      <p:sp>
        <p:nvSpPr>
          <p:cNvPr id="5" name="Fußzeilenplatzhalter 4">
            <a:extLst>
              <a:ext uri="{FF2B5EF4-FFF2-40B4-BE49-F238E27FC236}">
                <a16:creationId xmlns:a16="http://schemas.microsoft.com/office/drawing/2014/main" id="{1DF352AD-781D-4AC0-B234-E427FE138967}"/>
              </a:ext>
            </a:extLst>
          </p:cNvPr>
          <p:cNvSpPr>
            <a:spLocks noGrp="1"/>
          </p:cNvSpPr>
          <p:nvPr>
            <p:ph type="ftr" sz="quarter" idx="11"/>
          </p:nvPr>
        </p:nvSpPr>
        <p:spPr/>
        <p:txBody>
          <a:bodyPr/>
          <a:lstStyle>
            <a:lvl1pPr>
              <a:defRPr/>
            </a:lvl1pPr>
          </a:lstStyle>
          <a:p>
            <a:pPr>
              <a:defRPr/>
            </a:pPr>
            <a:r>
              <a:rPr lang="de-DE" altLang="de-DE"/>
              <a:t>Multiplikatorin I Hochschule </a:t>
            </a:r>
          </a:p>
        </p:txBody>
      </p:sp>
      <p:sp>
        <p:nvSpPr>
          <p:cNvPr id="6" name="Foliennummernplatzhalter 5">
            <a:extLst>
              <a:ext uri="{FF2B5EF4-FFF2-40B4-BE49-F238E27FC236}">
                <a16:creationId xmlns:a16="http://schemas.microsoft.com/office/drawing/2014/main" id="{F5CD846E-99B1-4EDA-9F32-DE642C4C5AE6}"/>
              </a:ext>
            </a:extLst>
          </p:cNvPr>
          <p:cNvSpPr>
            <a:spLocks noGrp="1"/>
          </p:cNvSpPr>
          <p:nvPr>
            <p:ph type="sldNum" sz="quarter" idx="12"/>
          </p:nvPr>
        </p:nvSpPr>
        <p:spPr>
          <a:xfrm>
            <a:off x="84138" y="5946775"/>
            <a:ext cx="671512" cy="885825"/>
          </a:xfrm>
        </p:spPr>
        <p:txBody>
          <a:bodyPr/>
          <a:lstStyle>
            <a:lvl1pPr>
              <a:defRPr/>
            </a:lvl1pPr>
          </a:lstStyle>
          <a:p>
            <a:pPr>
              <a:defRPr/>
            </a:pPr>
            <a:fld id="{D7A583C6-22D8-43E5-9F89-AE7AD3BCF3C4}" type="slidenum">
              <a:rPr lang="de-DE" altLang="de-DE"/>
              <a:pPr>
                <a:defRPr/>
              </a:pPr>
              <a:t>‹Nr.›</a:t>
            </a:fld>
            <a:endParaRPr lang="de-DE" altLang="de-DE"/>
          </a:p>
        </p:txBody>
      </p:sp>
    </p:spTree>
    <p:extLst>
      <p:ext uri="{BB962C8B-B14F-4D97-AF65-F5344CB8AC3E}">
        <p14:creationId xmlns:p14="http://schemas.microsoft.com/office/powerpoint/2010/main" val="3003190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268760"/>
            <a:ext cx="8001000" cy="636240"/>
          </a:xfrm>
        </p:spPr>
        <p:txBody>
          <a:bodyPr/>
          <a:lstStyle/>
          <a:p>
            <a:r>
              <a:rPr lang="de-DE"/>
              <a:t>Titelmasterformat durch Klicken bearbeiten</a:t>
            </a:r>
          </a:p>
        </p:txBody>
      </p:sp>
      <p:sp>
        <p:nvSpPr>
          <p:cNvPr id="3" name="Diagrammplatzhalter 2"/>
          <p:cNvSpPr>
            <a:spLocks noGrp="1"/>
          </p:cNvSpPr>
          <p:nvPr>
            <p:ph type="chart" idx="1"/>
          </p:nvPr>
        </p:nvSpPr>
        <p:spPr>
          <a:xfrm>
            <a:off x="914400" y="2362200"/>
            <a:ext cx="8001000" cy="3733800"/>
          </a:xfrm>
        </p:spPr>
        <p:txBody>
          <a:bodyPr/>
          <a:lstStyle/>
          <a:p>
            <a:pPr lvl="0"/>
            <a:r>
              <a:rPr lang="de-DE" noProof="0"/>
              <a:t>Diagramm durch Klicken auf Symbol hinzufügen</a:t>
            </a:r>
            <a:endParaRPr lang="de-DE" noProof="0" dirty="0"/>
          </a:p>
        </p:txBody>
      </p:sp>
      <p:sp>
        <p:nvSpPr>
          <p:cNvPr id="4" name="Datumsplatzhalter 3">
            <a:extLst>
              <a:ext uri="{FF2B5EF4-FFF2-40B4-BE49-F238E27FC236}">
                <a16:creationId xmlns:a16="http://schemas.microsoft.com/office/drawing/2014/main" id="{795BD9DD-76FD-48F1-96AF-39F6ADFABD3A}"/>
              </a:ext>
            </a:extLst>
          </p:cNvPr>
          <p:cNvSpPr>
            <a:spLocks noGrp="1"/>
          </p:cNvSpPr>
          <p:nvPr>
            <p:ph type="dt" sz="half" idx="10"/>
          </p:nvPr>
        </p:nvSpPr>
        <p:spPr/>
        <p:txBody>
          <a:bodyPr/>
          <a:lstStyle>
            <a:lvl1pPr>
              <a:defRPr/>
            </a:lvl1pPr>
          </a:lstStyle>
          <a:p>
            <a:pPr>
              <a:defRPr/>
            </a:pPr>
            <a:r>
              <a:rPr lang="de-DE" altLang="de-DE"/>
              <a:t>05.12.16</a:t>
            </a:r>
          </a:p>
        </p:txBody>
      </p:sp>
      <p:sp>
        <p:nvSpPr>
          <p:cNvPr id="5" name="Fußzeilenplatzhalter 4">
            <a:extLst>
              <a:ext uri="{FF2B5EF4-FFF2-40B4-BE49-F238E27FC236}">
                <a16:creationId xmlns:a16="http://schemas.microsoft.com/office/drawing/2014/main" id="{2F097933-E1F6-47C9-B536-06E62BE99807}"/>
              </a:ext>
            </a:extLst>
          </p:cNvPr>
          <p:cNvSpPr>
            <a:spLocks noGrp="1"/>
          </p:cNvSpPr>
          <p:nvPr>
            <p:ph type="ftr" sz="quarter" idx="11"/>
          </p:nvPr>
        </p:nvSpPr>
        <p:spPr/>
        <p:txBody>
          <a:bodyPr/>
          <a:lstStyle>
            <a:lvl1pPr>
              <a:defRPr/>
            </a:lvl1pPr>
          </a:lstStyle>
          <a:p>
            <a:pPr>
              <a:defRPr/>
            </a:pPr>
            <a:r>
              <a:rPr lang="de-DE" altLang="de-DE"/>
              <a:t>Multiplikatorin I Hochschule </a:t>
            </a:r>
          </a:p>
        </p:txBody>
      </p:sp>
      <p:sp>
        <p:nvSpPr>
          <p:cNvPr id="6" name="Foliennummernplatzhalter 5">
            <a:extLst>
              <a:ext uri="{FF2B5EF4-FFF2-40B4-BE49-F238E27FC236}">
                <a16:creationId xmlns:a16="http://schemas.microsoft.com/office/drawing/2014/main" id="{4043E152-F9D0-45C9-A9CF-ED8ABF00A001}"/>
              </a:ext>
            </a:extLst>
          </p:cNvPr>
          <p:cNvSpPr>
            <a:spLocks noGrp="1"/>
          </p:cNvSpPr>
          <p:nvPr>
            <p:ph type="sldNum" sz="quarter" idx="12"/>
          </p:nvPr>
        </p:nvSpPr>
        <p:spPr>
          <a:xfrm>
            <a:off x="84138" y="5946775"/>
            <a:ext cx="671512" cy="885825"/>
          </a:xfrm>
        </p:spPr>
        <p:txBody>
          <a:bodyPr/>
          <a:lstStyle>
            <a:lvl1pPr>
              <a:defRPr/>
            </a:lvl1pPr>
          </a:lstStyle>
          <a:p>
            <a:pPr>
              <a:defRPr/>
            </a:pPr>
            <a:fld id="{B80798BB-19F1-4EAF-BD63-45A00E9BA523}" type="slidenum">
              <a:rPr lang="de-DE" altLang="de-DE"/>
              <a:pPr>
                <a:defRPr/>
              </a:pPr>
              <a:t>‹Nr.›</a:t>
            </a:fld>
            <a:endParaRPr lang="de-DE" altLang="de-DE"/>
          </a:p>
        </p:txBody>
      </p:sp>
    </p:spTree>
    <p:extLst>
      <p:ext uri="{BB962C8B-B14F-4D97-AF65-F5344CB8AC3E}">
        <p14:creationId xmlns:p14="http://schemas.microsoft.com/office/powerpoint/2010/main" val="3283231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hart">
  <p:cSld name="Titel, Text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762000"/>
            <a:ext cx="8001000" cy="1143000"/>
          </a:xfrm>
        </p:spPr>
        <p:txBody>
          <a:bodyPr/>
          <a:lstStyle/>
          <a:p>
            <a:r>
              <a:rPr lang="de-DE"/>
              <a:t>Titelmasterformat durch Klicken bearbeiten</a:t>
            </a:r>
          </a:p>
        </p:txBody>
      </p:sp>
      <p:sp>
        <p:nvSpPr>
          <p:cNvPr id="3" name="Textplatzhalter 2"/>
          <p:cNvSpPr>
            <a:spLocks noGrp="1"/>
          </p:cNvSpPr>
          <p:nvPr>
            <p:ph type="body"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991100" y="2362200"/>
            <a:ext cx="3924300" cy="3733800"/>
          </a:xfrm>
        </p:spPr>
        <p:txBody>
          <a:bodyPr/>
          <a:lstStyle/>
          <a:p>
            <a:pPr lvl="0"/>
            <a:r>
              <a:rPr lang="de-DE" noProof="0"/>
              <a:t>Diagramm durch Klicken auf Symbol hinzufügen</a:t>
            </a:r>
          </a:p>
        </p:txBody>
      </p:sp>
      <p:sp>
        <p:nvSpPr>
          <p:cNvPr id="5" name="Rectangle 13">
            <a:extLst>
              <a:ext uri="{FF2B5EF4-FFF2-40B4-BE49-F238E27FC236}">
                <a16:creationId xmlns:a16="http://schemas.microsoft.com/office/drawing/2014/main" id="{277A9E10-3C5A-432B-B418-F389A499F136}"/>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851955DF-C66D-43A2-9BB0-D6A3DCD4A70F}"/>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11A370A9-1E8C-4266-A9E1-4AD55AD5938A}"/>
              </a:ext>
            </a:extLst>
          </p:cNvPr>
          <p:cNvSpPr>
            <a:spLocks noGrp="1" noChangeArrowheads="1"/>
          </p:cNvSpPr>
          <p:nvPr>
            <p:ph type="sldNum" sz="quarter" idx="12"/>
          </p:nvPr>
        </p:nvSpPr>
        <p:spPr>
          <a:ln/>
        </p:spPr>
        <p:txBody>
          <a:bodyPr/>
          <a:lstStyle>
            <a:lvl1pPr>
              <a:defRPr/>
            </a:lvl1pPr>
          </a:lstStyle>
          <a:p>
            <a:pPr>
              <a:defRPr/>
            </a:pPr>
            <a:fld id="{162FAA37-8469-4166-90C8-CB37ACD46E17}" type="slidenum">
              <a:rPr lang="de-DE" altLang="de-DE"/>
              <a:pPr>
                <a:defRPr/>
              </a:pPr>
              <a:t>‹Nr.›</a:t>
            </a:fld>
            <a:endParaRPr lang="de-DE" altLang="de-DE"/>
          </a:p>
        </p:txBody>
      </p:sp>
    </p:spTree>
    <p:extLst>
      <p:ext uri="{BB962C8B-B14F-4D97-AF65-F5344CB8AC3E}">
        <p14:creationId xmlns:p14="http://schemas.microsoft.com/office/powerpoint/2010/main" val="1800584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5576" y="1916832"/>
            <a:ext cx="7886700" cy="2167691"/>
          </a:xfrm>
        </p:spPr>
        <p:txBody>
          <a:bodyPr anchor="ctr"/>
          <a:lstStyle>
            <a:lvl1pPr>
              <a:defRPr sz="3600"/>
            </a:lvl1pPr>
          </a:lstStyle>
          <a:p>
            <a:r>
              <a:rPr lang="de-DE"/>
              <a:t>Titelmasterformat durch Klicken bearbeiten</a:t>
            </a:r>
            <a:endParaRPr lang="de-DE" dirty="0"/>
          </a:p>
        </p:txBody>
      </p:sp>
      <p:sp>
        <p:nvSpPr>
          <p:cNvPr id="3" name="Textplatzhalter 2"/>
          <p:cNvSpPr>
            <a:spLocks noGrp="1"/>
          </p:cNvSpPr>
          <p:nvPr>
            <p:ph type="body" idx="1"/>
          </p:nvPr>
        </p:nvSpPr>
        <p:spPr>
          <a:xfrm>
            <a:off x="755576" y="4568768"/>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Textmasterformate durch Klicken bearbeiten</a:t>
            </a:r>
          </a:p>
        </p:txBody>
      </p:sp>
      <p:sp>
        <p:nvSpPr>
          <p:cNvPr id="4" name="Rectangle 13">
            <a:extLst>
              <a:ext uri="{FF2B5EF4-FFF2-40B4-BE49-F238E27FC236}">
                <a16:creationId xmlns:a16="http://schemas.microsoft.com/office/drawing/2014/main" id="{A2D6D404-D887-4C66-BE3D-DCE93634F1A1}"/>
              </a:ext>
            </a:extLst>
          </p:cNvPr>
          <p:cNvSpPr>
            <a:spLocks noGrp="1" noChangeArrowheads="1"/>
          </p:cNvSpPr>
          <p:nvPr>
            <p:ph type="dt" sz="half" idx="10"/>
          </p:nvPr>
        </p:nvSpPr>
        <p:spPr>
          <a:ln/>
        </p:spPr>
        <p:txBody>
          <a:bodyPr/>
          <a:lstStyle>
            <a:lvl1pPr>
              <a:defRPr/>
            </a:lvl1pPr>
          </a:lstStyle>
          <a:p>
            <a:pPr>
              <a:defRPr/>
            </a:pPr>
            <a:fld id="{01A385CE-8F06-4CA5-9431-EEF7ED8DCD8B}" type="datetime1">
              <a:rPr lang="de-DE" altLang="de-DE"/>
              <a:pPr>
                <a:defRPr/>
              </a:pPr>
              <a:t>21.10.2019</a:t>
            </a:fld>
            <a:endParaRPr lang="de-DE" altLang="de-DE"/>
          </a:p>
        </p:txBody>
      </p:sp>
      <p:sp>
        <p:nvSpPr>
          <p:cNvPr id="5" name="Rectangle 14">
            <a:extLst>
              <a:ext uri="{FF2B5EF4-FFF2-40B4-BE49-F238E27FC236}">
                <a16:creationId xmlns:a16="http://schemas.microsoft.com/office/drawing/2014/main" id="{36E03206-C3C8-4766-B488-D0EE12F07410}"/>
              </a:ext>
            </a:extLst>
          </p:cNvPr>
          <p:cNvSpPr>
            <a:spLocks noGrp="1" noChangeArrowheads="1"/>
          </p:cNvSpPr>
          <p:nvPr>
            <p:ph type="ftr" sz="quarter" idx="11"/>
          </p:nvPr>
        </p:nvSpPr>
        <p:spPr>
          <a:ln/>
        </p:spPr>
        <p:txBody>
          <a:bodyPr/>
          <a:lstStyle>
            <a:lvl1pPr>
              <a:defRPr/>
            </a:lvl1pPr>
          </a:lstStyle>
          <a:p>
            <a:pPr>
              <a:defRPr/>
            </a:pPr>
            <a:r>
              <a:rPr lang="de-DE"/>
              <a:t>Multiplikatorin l Hochschule </a:t>
            </a:r>
          </a:p>
        </p:txBody>
      </p:sp>
      <p:sp>
        <p:nvSpPr>
          <p:cNvPr id="6" name="Rectangle 15">
            <a:extLst>
              <a:ext uri="{FF2B5EF4-FFF2-40B4-BE49-F238E27FC236}">
                <a16:creationId xmlns:a16="http://schemas.microsoft.com/office/drawing/2014/main" id="{CF364332-47DD-43EA-8390-BBA12D44F033}"/>
              </a:ext>
            </a:extLst>
          </p:cNvPr>
          <p:cNvSpPr>
            <a:spLocks noGrp="1" noChangeArrowheads="1"/>
          </p:cNvSpPr>
          <p:nvPr>
            <p:ph type="sldNum" sz="quarter" idx="12"/>
          </p:nvPr>
        </p:nvSpPr>
        <p:spPr>
          <a:ln/>
        </p:spPr>
        <p:txBody>
          <a:bodyPr/>
          <a:lstStyle>
            <a:lvl1pPr>
              <a:defRPr/>
            </a:lvl1pPr>
          </a:lstStyle>
          <a:p>
            <a:pPr>
              <a:defRPr/>
            </a:pPr>
            <a:fld id="{466A7BED-1B49-4CC6-980D-2C0BFCEFA2AA}" type="slidenum">
              <a:rPr lang="de-DE" altLang="de-DE"/>
              <a:pPr>
                <a:defRPr/>
              </a:pPr>
              <a:t>‹Nr.›</a:t>
            </a:fld>
            <a:endParaRPr lang="de-DE" altLang="de-DE"/>
          </a:p>
        </p:txBody>
      </p:sp>
    </p:spTree>
    <p:extLst>
      <p:ext uri="{BB962C8B-B14F-4D97-AF65-F5344CB8AC3E}">
        <p14:creationId xmlns:p14="http://schemas.microsoft.com/office/powerpoint/2010/main" val="36592237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323850" y="1581150"/>
            <a:ext cx="7770813" cy="1462088"/>
          </a:xfrm>
        </p:spPr>
        <p:txBody>
          <a:bodyPr/>
          <a:lstStyle/>
          <a:p>
            <a:r>
              <a:rPr lang="de-DE"/>
              <a:t>Titelmasterformat durch Klicken bearbeiten</a:t>
            </a:r>
          </a:p>
        </p:txBody>
      </p:sp>
      <p:sp>
        <p:nvSpPr>
          <p:cNvPr id="3" name="Datumsplatzhalter 2">
            <a:extLst>
              <a:ext uri="{FF2B5EF4-FFF2-40B4-BE49-F238E27FC236}">
                <a16:creationId xmlns:a16="http://schemas.microsoft.com/office/drawing/2014/main" id="{624F9E5D-CABA-43F9-93A6-A9FE27819C32}"/>
              </a:ext>
            </a:extLst>
          </p:cNvPr>
          <p:cNvSpPr>
            <a:spLocks noGrp="1"/>
          </p:cNvSpPr>
          <p:nvPr>
            <p:ph type="dt" idx="10"/>
          </p:nvPr>
        </p:nvSpPr>
        <p:spPr>
          <a:xfrm>
            <a:off x="2667000" y="6553200"/>
            <a:ext cx="1903413" cy="303213"/>
          </a:xfrm>
        </p:spPr>
        <p:txBody>
          <a:bodyPr/>
          <a:lstStyle>
            <a:lvl1pPr>
              <a:defRPr/>
            </a:lvl1pPr>
          </a:lstStyle>
          <a:p>
            <a:pPr>
              <a:defRPr/>
            </a:pPr>
            <a:r>
              <a:rPr lang="de-DE" altLang="de-DE"/>
              <a:t>05.12.16</a:t>
            </a:r>
          </a:p>
        </p:txBody>
      </p:sp>
      <p:sp>
        <p:nvSpPr>
          <p:cNvPr id="4" name="Fußzeilenplatzhalter 3">
            <a:extLst>
              <a:ext uri="{FF2B5EF4-FFF2-40B4-BE49-F238E27FC236}">
                <a16:creationId xmlns:a16="http://schemas.microsoft.com/office/drawing/2014/main" id="{5AAFA23D-A5F6-4C71-A859-D18E17EA5783}"/>
              </a:ext>
            </a:extLst>
          </p:cNvPr>
          <p:cNvSpPr>
            <a:spLocks noGrp="1"/>
          </p:cNvSpPr>
          <p:nvPr>
            <p:ph type="ftr" idx="11"/>
          </p:nvPr>
        </p:nvSpPr>
        <p:spPr>
          <a:xfrm>
            <a:off x="5195888" y="6553200"/>
            <a:ext cx="3278187" cy="303213"/>
          </a:xfrm>
        </p:spPr>
        <p:txBody>
          <a:bodyPr/>
          <a:lstStyle>
            <a:lvl1pPr>
              <a:defRPr/>
            </a:lvl1pPr>
          </a:lstStyle>
          <a:p>
            <a:pPr>
              <a:defRPr/>
            </a:pPr>
            <a:r>
              <a:rPr lang="de-DE" altLang="de-DE"/>
              <a:t>Multiplikatorin I Hochschule </a:t>
            </a:r>
          </a:p>
        </p:txBody>
      </p:sp>
      <p:sp>
        <p:nvSpPr>
          <p:cNvPr id="5" name="Foliennummernplatzhalter 4">
            <a:extLst>
              <a:ext uri="{FF2B5EF4-FFF2-40B4-BE49-F238E27FC236}">
                <a16:creationId xmlns:a16="http://schemas.microsoft.com/office/drawing/2014/main" id="{51DDFD66-46BF-442F-BCEB-A90E307A7BAC}"/>
              </a:ext>
            </a:extLst>
          </p:cNvPr>
          <p:cNvSpPr>
            <a:spLocks noGrp="1"/>
          </p:cNvSpPr>
          <p:nvPr>
            <p:ph type="sldNum" idx="12"/>
          </p:nvPr>
        </p:nvSpPr>
        <p:spPr>
          <a:xfrm>
            <a:off x="9525" y="5962650"/>
            <a:ext cx="1031875" cy="884238"/>
          </a:xfrm>
        </p:spPr>
        <p:txBody>
          <a:bodyPr/>
          <a:lstStyle>
            <a:lvl1pPr>
              <a:defRPr/>
            </a:lvl1pPr>
          </a:lstStyle>
          <a:p>
            <a:pPr>
              <a:defRPr/>
            </a:pPr>
            <a:fld id="{1982C0EE-2DD3-48EC-9730-F8A276185EEC}" type="slidenum">
              <a:rPr lang="de-DE" altLang="de-DE"/>
              <a:pPr>
                <a:defRPr/>
              </a:pPr>
              <a:t>‹Nr.›</a:t>
            </a:fld>
            <a:endParaRPr lang="de-DE" altLang="de-DE"/>
          </a:p>
        </p:txBody>
      </p:sp>
    </p:spTree>
    <p:extLst>
      <p:ext uri="{BB962C8B-B14F-4D97-AF65-F5344CB8AC3E}">
        <p14:creationId xmlns:p14="http://schemas.microsoft.com/office/powerpoint/2010/main" val="3672657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Vorstellungs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847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9B09F8E-D74F-4EFE-BEBD-C50DFBB98B44}"/>
              </a:ext>
            </a:extLst>
          </p:cNvPr>
          <p:cNvSpPr>
            <a:spLocks noChangeArrowheads="1"/>
          </p:cNvSpPr>
          <p:nvPr userDrawn="1"/>
        </p:nvSpPr>
        <p:spPr bwMode="auto">
          <a:xfrm>
            <a:off x="0" y="0"/>
            <a:ext cx="4572000" cy="6858000"/>
          </a:xfrm>
          <a:prstGeom prst="rect">
            <a:avLst/>
          </a:prstGeom>
          <a:solidFill>
            <a:srgbClr val="3493C5"/>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p>
        </p:txBody>
      </p:sp>
      <p:sp>
        <p:nvSpPr>
          <p:cNvPr id="5" name="AutoShape 3">
            <a:extLst>
              <a:ext uri="{FF2B5EF4-FFF2-40B4-BE49-F238E27FC236}">
                <a16:creationId xmlns:a16="http://schemas.microsoft.com/office/drawing/2014/main" id="{62C3AA4E-37FB-4AAE-B228-50147653DEC2}"/>
              </a:ext>
            </a:extLst>
          </p:cNvPr>
          <p:cNvSpPr>
            <a:spLocks noChangeArrowheads="1"/>
          </p:cNvSpPr>
          <p:nvPr/>
        </p:nvSpPr>
        <p:spPr bwMode="auto">
          <a:xfrm>
            <a:off x="611188" y="1235075"/>
            <a:ext cx="5181600" cy="19050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p>
        </p:txBody>
      </p:sp>
      <p:pic>
        <p:nvPicPr>
          <p:cNvPr id="6" name="Grafik 14">
            <a:extLst>
              <a:ext uri="{FF2B5EF4-FFF2-40B4-BE49-F238E27FC236}">
                <a16:creationId xmlns:a16="http://schemas.microsoft.com/office/drawing/2014/main" id="{FD7DEFD9-6944-486E-989D-C697EF75AF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08625" y="26988"/>
            <a:ext cx="3419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Grp="1" noChangeArrowheads="1"/>
          </p:cNvSpPr>
          <p:nvPr>
            <p:ph type="subTitle" idx="1"/>
          </p:nvPr>
        </p:nvSpPr>
        <p:spPr>
          <a:xfrm>
            <a:off x="4721225" y="3176602"/>
            <a:ext cx="3657600" cy="1822450"/>
          </a:xfrm>
        </p:spPr>
        <p:txBody>
          <a:bodyPr anchor="b"/>
          <a:lstStyle>
            <a:lvl1pPr marL="0" indent="0">
              <a:buFont typeface="Wingdings" panose="05000000000000000000" pitchFamily="2" charset="2"/>
              <a:buNone/>
              <a:defRPr>
                <a:solidFill>
                  <a:schemeClr val="bg2"/>
                </a:solidFill>
              </a:defRPr>
            </a:lvl1pPr>
          </a:lstStyle>
          <a:p>
            <a:pPr lvl="0"/>
            <a:r>
              <a:rPr lang="de-DE" noProof="0" dirty="0"/>
              <a:t>Formatvorlage des Untertitelmasters durch Klicken bearbeiten</a:t>
            </a:r>
          </a:p>
        </p:txBody>
      </p:sp>
      <p:sp>
        <p:nvSpPr>
          <p:cNvPr id="8211" name="Rectangle 19"/>
          <p:cNvSpPr>
            <a:spLocks noGrp="1" noChangeArrowheads="1"/>
          </p:cNvSpPr>
          <p:nvPr>
            <p:ph type="ctrTitle" sz="quarter"/>
          </p:nvPr>
        </p:nvSpPr>
        <p:spPr>
          <a:xfrm>
            <a:off x="323528" y="1581150"/>
            <a:ext cx="7772400" cy="1463675"/>
          </a:xfrm>
        </p:spPr>
        <p:txBody>
          <a:bodyPr anchor="ctr"/>
          <a:lstStyle>
            <a:lvl1pPr algn="ctr">
              <a:defRPr sz="3200">
                <a:solidFill>
                  <a:schemeClr val="tx1"/>
                </a:solidFill>
              </a:defRPr>
            </a:lvl1pPr>
          </a:lstStyle>
          <a:p>
            <a:pPr lvl="0"/>
            <a:r>
              <a:rPr lang="de-DE" noProof="0"/>
              <a:t>Titelmasterformat durch Klicken bearbeiten</a:t>
            </a:r>
            <a:endParaRPr lang="de-DE" noProof="0" dirty="0"/>
          </a:p>
        </p:txBody>
      </p:sp>
    </p:spTree>
    <p:extLst>
      <p:ext uri="{BB962C8B-B14F-4D97-AF65-F5344CB8AC3E}">
        <p14:creationId xmlns:p14="http://schemas.microsoft.com/office/powerpoint/2010/main" val="3255657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D00B0AB7-C3DD-438C-A02D-A9829D42C64E}"/>
              </a:ext>
            </a:extLst>
          </p:cNvPr>
          <p:cNvSpPr>
            <a:spLocks noGrp="1" noChangeArrowheads="1"/>
          </p:cNvSpPr>
          <p:nvPr>
            <p:ph type="dt" sz="half" idx="10"/>
          </p:nvPr>
        </p:nvSpPr>
        <p:spPr>
          <a:ln/>
        </p:spPr>
        <p:txBody>
          <a:bodyPr/>
          <a:lstStyle>
            <a:lvl1pPr>
              <a:defRPr/>
            </a:lvl1pPr>
          </a:lstStyle>
          <a:p>
            <a:pPr>
              <a:defRPr/>
            </a:pPr>
            <a:fld id="{9AE13E15-03E3-4EC3-A40F-A5C0980193FE}" type="datetime1">
              <a:rPr lang="de-DE" altLang="de-DE"/>
              <a:pPr>
                <a:defRPr/>
              </a:pPr>
              <a:t>21.10.2019</a:t>
            </a:fld>
            <a:endParaRPr lang="de-DE" altLang="de-DE"/>
          </a:p>
        </p:txBody>
      </p:sp>
      <p:sp>
        <p:nvSpPr>
          <p:cNvPr id="5" name="Rectangle 14">
            <a:extLst>
              <a:ext uri="{FF2B5EF4-FFF2-40B4-BE49-F238E27FC236}">
                <a16:creationId xmlns:a16="http://schemas.microsoft.com/office/drawing/2014/main" id="{6A7A2416-2505-4835-A999-7A55778693D6}"/>
              </a:ext>
            </a:extLst>
          </p:cNvPr>
          <p:cNvSpPr>
            <a:spLocks noGrp="1" noChangeArrowheads="1"/>
          </p:cNvSpPr>
          <p:nvPr>
            <p:ph type="ftr" sz="quarter" idx="11"/>
          </p:nvPr>
        </p:nvSpPr>
        <p:spPr>
          <a:ln/>
        </p:spPr>
        <p:txBody>
          <a:bodyPr/>
          <a:lstStyle>
            <a:lvl1pPr>
              <a:defRPr/>
            </a:lvl1pPr>
          </a:lstStyle>
          <a:p>
            <a:pPr>
              <a:defRPr/>
            </a:pPr>
            <a:r>
              <a:rPr lang="de-DE"/>
              <a:t>Multiplikatorin | Hochschule</a:t>
            </a:r>
          </a:p>
        </p:txBody>
      </p:sp>
      <p:sp>
        <p:nvSpPr>
          <p:cNvPr id="6" name="Rectangle 15">
            <a:extLst>
              <a:ext uri="{FF2B5EF4-FFF2-40B4-BE49-F238E27FC236}">
                <a16:creationId xmlns:a16="http://schemas.microsoft.com/office/drawing/2014/main" id="{63822C95-F6A2-4E1C-9CEC-BFDDB26D3B23}"/>
              </a:ext>
            </a:extLst>
          </p:cNvPr>
          <p:cNvSpPr>
            <a:spLocks noGrp="1" noChangeArrowheads="1"/>
          </p:cNvSpPr>
          <p:nvPr>
            <p:ph type="sldNum" sz="quarter" idx="12"/>
          </p:nvPr>
        </p:nvSpPr>
        <p:spPr>
          <a:ln/>
        </p:spPr>
        <p:txBody>
          <a:bodyPr/>
          <a:lstStyle>
            <a:lvl1pPr>
              <a:defRPr/>
            </a:lvl1pPr>
          </a:lstStyle>
          <a:p>
            <a:pPr>
              <a:defRPr/>
            </a:pPr>
            <a:fld id="{6E873D60-1091-4746-B3A5-5176D36EC53B}" type="slidenum">
              <a:rPr lang="de-DE" altLang="de-DE"/>
              <a:pPr>
                <a:defRPr/>
              </a:pPr>
              <a:t>‹Nr.›</a:t>
            </a:fld>
            <a:endParaRPr lang="de-DE" altLang="de-DE"/>
          </a:p>
        </p:txBody>
      </p:sp>
    </p:spTree>
    <p:extLst>
      <p:ext uri="{BB962C8B-B14F-4D97-AF65-F5344CB8AC3E}">
        <p14:creationId xmlns:p14="http://schemas.microsoft.com/office/powerpoint/2010/main" val="21478339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5576" y="1916832"/>
            <a:ext cx="7886700" cy="2167691"/>
          </a:xfrm>
        </p:spPr>
        <p:txBody>
          <a:bodyPr anchor="ctr"/>
          <a:lstStyle>
            <a:lvl1pPr>
              <a:defRPr sz="3600"/>
            </a:lvl1pPr>
          </a:lstStyle>
          <a:p>
            <a:r>
              <a:rPr lang="de-DE"/>
              <a:t>Titelmasterformat durch Klicken bearbeiten</a:t>
            </a:r>
            <a:endParaRPr lang="de-DE" dirty="0"/>
          </a:p>
        </p:txBody>
      </p:sp>
      <p:sp>
        <p:nvSpPr>
          <p:cNvPr id="3" name="Textplatzhalter 2"/>
          <p:cNvSpPr>
            <a:spLocks noGrp="1"/>
          </p:cNvSpPr>
          <p:nvPr>
            <p:ph type="body" idx="1"/>
          </p:nvPr>
        </p:nvSpPr>
        <p:spPr>
          <a:xfrm>
            <a:off x="755576" y="4568768"/>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Rectangle 13">
            <a:extLst>
              <a:ext uri="{FF2B5EF4-FFF2-40B4-BE49-F238E27FC236}">
                <a16:creationId xmlns:a16="http://schemas.microsoft.com/office/drawing/2014/main" id="{46134C11-5EB3-4614-9B96-0900465B24FB}"/>
              </a:ext>
            </a:extLst>
          </p:cNvPr>
          <p:cNvSpPr>
            <a:spLocks noGrp="1" noChangeArrowheads="1"/>
          </p:cNvSpPr>
          <p:nvPr>
            <p:ph type="dt" sz="half" idx="10"/>
          </p:nvPr>
        </p:nvSpPr>
        <p:spPr>
          <a:ln/>
        </p:spPr>
        <p:txBody>
          <a:bodyPr/>
          <a:lstStyle>
            <a:lvl1pPr>
              <a:defRPr/>
            </a:lvl1pPr>
          </a:lstStyle>
          <a:p>
            <a:pPr>
              <a:defRPr/>
            </a:pPr>
            <a:fld id="{CA0A034E-9884-4B98-8F32-F4D40F34B998}" type="datetime1">
              <a:rPr lang="de-DE" altLang="de-DE"/>
              <a:pPr>
                <a:defRPr/>
              </a:pPr>
              <a:t>21.10.2019</a:t>
            </a:fld>
            <a:endParaRPr lang="de-DE" altLang="de-DE"/>
          </a:p>
        </p:txBody>
      </p:sp>
      <p:sp>
        <p:nvSpPr>
          <p:cNvPr id="5" name="Rectangle 14">
            <a:extLst>
              <a:ext uri="{FF2B5EF4-FFF2-40B4-BE49-F238E27FC236}">
                <a16:creationId xmlns:a16="http://schemas.microsoft.com/office/drawing/2014/main" id="{597615A1-3543-458C-9EEE-0E14A2FE2337}"/>
              </a:ext>
            </a:extLst>
          </p:cNvPr>
          <p:cNvSpPr>
            <a:spLocks noGrp="1" noChangeArrowheads="1"/>
          </p:cNvSpPr>
          <p:nvPr>
            <p:ph type="ftr" sz="quarter" idx="11"/>
          </p:nvPr>
        </p:nvSpPr>
        <p:spPr>
          <a:ln/>
        </p:spPr>
        <p:txBody>
          <a:bodyPr/>
          <a:lstStyle>
            <a:lvl1pPr>
              <a:defRPr/>
            </a:lvl1pPr>
          </a:lstStyle>
          <a:p>
            <a:pPr>
              <a:defRPr/>
            </a:pPr>
            <a:r>
              <a:rPr lang="de-DE"/>
              <a:t>Multiplikatorin | Hochschule</a:t>
            </a:r>
          </a:p>
        </p:txBody>
      </p:sp>
      <p:sp>
        <p:nvSpPr>
          <p:cNvPr id="6" name="Rectangle 15">
            <a:extLst>
              <a:ext uri="{FF2B5EF4-FFF2-40B4-BE49-F238E27FC236}">
                <a16:creationId xmlns:a16="http://schemas.microsoft.com/office/drawing/2014/main" id="{36CDCB3B-F4CA-4673-9C63-F7F3572D7F1C}"/>
              </a:ext>
            </a:extLst>
          </p:cNvPr>
          <p:cNvSpPr>
            <a:spLocks noGrp="1" noChangeArrowheads="1"/>
          </p:cNvSpPr>
          <p:nvPr>
            <p:ph type="sldNum" sz="quarter" idx="12"/>
          </p:nvPr>
        </p:nvSpPr>
        <p:spPr>
          <a:ln/>
        </p:spPr>
        <p:txBody>
          <a:bodyPr/>
          <a:lstStyle>
            <a:lvl1pPr>
              <a:defRPr/>
            </a:lvl1pPr>
          </a:lstStyle>
          <a:p>
            <a:pPr>
              <a:defRPr/>
            </a:pPr>
            <a:fld id="{E86EF3ED-CD8A-4B94-97C0-30CB841B2C2A}" type="slidenum">
              <a:rPr lang="de-DE" altLang="de-DE"/>
              <a:pPr>
                <a:defRPr/>
              </a:pPr>
              <a:t>‹Nr.›</a:t>
            </a:fld>
            <a:endParaRPr lang="de-DE" altLang="de-DE"/>
          </a:p>
        </p:txBody>
      </p:sp>
    </p:spTree>
    <p:extLst>
      <p:ext uri="{BB962C8B-B14F-4D97-AF65-F5344CB8AC3E}">
        <p14:creationId xmlns:p14="http://schemas.microsoft.com/office/powerpoint/2010/main" val="36741590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911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3">
            <a:extLst>
              <a:ext uri="{FF2B5EF4-FFF2-40B4-BE49-F238E27FC236}">
                <a16:creationId xmlns:a16="http://schemas.microsoft.com/office/drawing/2014/main" id="{7440E532-DC2B-41BF-9711-119A894C05C6}"/>
              </a:ext>
            </a:extLst>
          </p:cNvPr>
          <p:cNvSpPr>
            <a:spLocks noGrp="1" noChangeArrowheads="1"/>
          </p:cNvSpPr>
          <p:nvPr>
            <p:ph type="dt" sz="half" idx="10"/>
          </p:nvPr>
        </p:nvSpPr>
        <p:spPr>
          <a:ln/>
        </p:spPr>
        <p:txBody>
          <a:bodyPr/>
          <a:lstStyle>
            <a:lvl1pPr>
              <a:defRPr/>
            </a:lvl1pPr>
          </a:lstStyle>
          <a:p>
            <a:pPr>
              <a:defRPr/>
            </a:pPr>
            <a:fld id="{016A6B4C-6BD3-44DB-8E1B-2990577C207A}" type="datetime1">
              <a:rPr lang="de-DE" altLang="de-DE"/>
              <a:pPr>
                <a:defRPr/>
              </a:pPr>
              <a:t>21.10.2019</a:t>
            </a:fld>
            <a:endParaRPr lang="de-DE" altLang="de-DE"/>
          </a:p>
        </p:txBody>
      </p:sp>
      <p:sp>
        <p:nvSpPr>
          <p:cNvPr id="6" name="Rectangle 14">
            <a:extLst>
              <a:ext uri="{FF2B5EF4-FFF2-40B4-BE49-F238E27FC236}">
                <a16:creationId xmlns:a16="http://schemas.microsoft.com/office/drawing/2014/main" id="{CB70A7FD-72FB-4345-B5D0-06B3B08484AA}"/>
              </a:ext>
            </a:extLst>
          </p:cNvPr>
          <p:cNvSpPr>
            <a:spLocks noGrp="1" noChangeArrowheads="1"/>
          </p:cNvSpPr>
          <p:nvPr>
            <p:ph type="ftr" sz="quarter" idx="11"/>
          </p:nvPr>
        </p:nvSpPr>
        <p:spPr>
          <a:ln/>
        </p:spPr>
        <p:txBody>
          <a:bodyPr/>
          <a:lstStyle>
            <a:lvl1pPr>
              <a:defRPr/>
            </a:lvl1pPr>
          </a:lstStyle>
          <a:p>
            <a:pPr>
              <a:defRPr/>
            </a:pPr>
            <a:r>
              <a:rPr lang="de-DE"/>
              <a:t>Multiplikatorin | Hochschule</a:t>
            </a:r>
          </a:p>
        </p:txBody>
      </p:sp>
      <p:sp>
        <p:nvSpPr>
          <p:cNvPr id="7" name="Rectangle 15">
            <a:extLst>
              <a:ext uri="{FF2B5EF4-FFF2-40B4-BE49-F238E27FC236}">
                <a16:creationId xmlns:a16="http://schemas.microsoft.com/office/drawing/2014/main" id="{3C1DABDE-01EE-4A62-B84B-307113C6A1BC}"/>
              </a:ext>
            </a:extLst>
          </p:cNvPr>
          <p:cNvSpPr>
            <a:spLocks noGrp="1" noChangeArrowheads="1"/>
          </p:cNvSpPr>
          <p:nvPr>
            <p:ph type="sldNum" sz="quarter" idx="12"/>
          </p:nvPr>
        </p:nvSpPr>
        <p:spPr>
          <a:ln/>
        </p:spPr>
        <p:txBody>
          <a:bodyPr/>
          <a:lstStyle>
            <a:lvl1pPr>
              <a:defRPr/>
            </a:lvl1pPr>
          </a:lstStyle>
          <a:p>
            <a:pPr>
              <a:defRPr/>
            </a:pPr>
            <a:fld id="{B143B913-B4AF-4EEC-9D0C-92D5F912B218}" type="slidenum">
              <a:rPr lang="de-DE" altLang="de-DE"/>
              <a:pPr>
                <a:defRPr/>
              </a:pPr>
              <a:t>‹Nr.›</a:t>
            </a:fld>
            <a:endParaRPr lang="de-DE" altLang="de-DE"/>
          </a:p>
        </p:txBody>
      </p:sp>
    </p:spTree>
    <p:extLst>
      <p:ext uri="{BB962C8B-B14F-4D97-AF65-F5344CB8AC3E}">
        <p14:creationId xmlns:p14="http://schemas.microsoft.com/office/powerpoint/2010/main" val="25309103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27584" y="1313417"/>
            <a:ext cx="7886700" cy="373063"/>
          </a:xfrm>
        </p:spPr>
        <p:txBody>
          <a:bodyPr/>
          <a:lstStyle/>
          <a:p>
            <a:r>
              <a:rPr lang="de-DE"/>
              <a:t>Titelmasterformat durch Klicken bearbeiten</a:t>
            </a:r>
          </a:p>
        </p:txBody>
      </p:sp>
      <p:sp>
        <p:nvSpPr>
          <p:cNvPr id="3" name="Textplatzhalter 2"/>
          <p:cNvSpPr>
            <a:spLocks noGrp="1"/>
          </p:cNvSpPr>
          <p:nvPr>
            <p:ph type="body" idx="1"/>
          </p:nvPr>
        </p:nvSpPr>
        <p:spPr>
          <a:xfrm>
            <a:off x="892672"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90560" y="2503664"/>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826496"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828608"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3">
            <a:extLst>
              <a:ext uri="{FF2B5EF4-FFF2-40B4-BE49-F238E27FC236}">
                <a16:creationId xmlns:a16="http://schemas.microsoft.com/office/drawing/2014/main" id="{58C13369-783D-4F01-B65D-D19AFAB5F4D4}"/>
              </a:ext>
            </a:extLst>
          </p:cNvPr>
          <p:cNvSpPr>
            <a:spLocks noGrp="1" noChangeArrowheads="1"/>
          </p:cNvSpPr>
          <p:nvPr>
            <p:ph type="dt" sz="half" idx="10"/>
          </p:nvPr>
        </p:nvSpPr>
        <p:spPr>
          <a:ln/>
        </p:spPr>
        <p:txBody>
          <a:bodyPr/>
          <a:lstStyle>
            <a:lvl1pPr>
              <a:defRPr/>
            </a:lvl1pPr>
          </a:lstStyle>
          <a:p>
            <a:pPr>
              <a:defRPr/>
            </a:pPr>
            <a:fld id="{2BA5610C-D045-4948-AC2E-AFA006C991A4}" type="datetime1">
              <a:rPr lang="de-DE" altLang="de-DE"/>
              <a:pPr>
                <a:defRPr/>
              </a:pPr>
              <a:t>21.10.2019</a:t>
            </a:fld>
            <a:endParaRPr lang="de-DE" altLang="de-DE"/>
          </a:p>
        </p:txBody>
      </p:sp>
      <p:sp>
        <p:nvSpPr>
          <p:cNvPr id="8" name="Rectangle 14">
            <a:extLst>
              <a:ext uri="{FF2B5EF4-FFF2-40B4-BE49-F238E27FC236}">
                <a16:creationId xmlns:a16="http://schemas.microsoft.com/office/drawing/2014/main" id="{10D9B65C-78AD-4F2A-B756-71D8C7FD9F22}"/>
              </a:ext>
            </a:extLst>
          </p:cNvPr>
          <p:cNvSpPr>
            <a:spLocks noGrp="1" noChangeArrowheads="1"/>
          </p:cNvSpPr>
          <p:nvPr>
            <p:ph type="ftr" sz="quarter" idx="11"/>
          </p:nvPr>
        </p:nvSpPr>
        <p:spPr>
          <a:ln/>
        </p:spPr>
        <p:txBody>
          <a:bodyPr/>
          <a:lstStyle>
            <a:lvl1pPr>
              <a:defRPr/>
            </a:lvl1pPr>
          </a:lstStyle>
          <a:p>
            <a:pPr>
              <a:defRPr/>
            </a:pPr>
            <a:r>
              <a:rPr lang="de-DE"/>
              <a:t>Multiplikatorin | Hochschule</a:t>
            </a:r>
          </a:p>
        </p:txBody>
      </p:sp>
      <p:sp>
        <p:nvSpPr>
          <p:cNvPr id="9" name="Rectangle 15">
            <a:extLst>
              <a:ext uri="{FF2B5EF4-FFF2-40B4-BE49-F238E27FC236}">
                <a16:creationId xmlns:a16="http://schemas.microsoft.com/office/drawing/2014/main" id="{B1276B30-5341-42E5-82CE-B524954CF8A1}"/>
              </a:ext>
            </a:extLst>
          </p:cNvPr>
          <p:cNvSpPr>
            <a:spLocks noGrp="1" noChangeArrowheads="1"/>
          </p:cNvSpPr>
          <p:nvPr>
            <p:ph type="sldNum" sz="quarter" idx="12"/>
          </p:nvPr>
        </p:nvSpPr>
        <p:spPr>
          <a:ln/>
        </p:spPr>
        <p:txBody>
          <a:bodyPr/>
          <a:lstStyle>
            <a:lvl1pPr>
              <a:defRPr/>
            </a:lvl1pPr>
          </a:lstStyle>
          <a:p>
            <a:pPr>
              <a:defRPr/>
            </a:pPr>
            <a:fld id="{87B05E7A-821E-4712-946D-57158BA4E98F}" type="slidenum">
              <a:rPr lang="de-DE" altLang="de-DE"/>
              <a:pPr>
                <a:defRPr/>
              </a:pPr>
              <a:t>‹Nr.›</a:t>
            </a:fld>
            <a:endParaRPr lang="de-DE" altLang="de-DE"/>
          </a:p>
        </p:txBody>
      </p:sp>
    </p:spTree>
    <p:extLst>
      <p:ext uri="{BB962C8B-B14F-4D97-AF65-F5344CB8AC3E}">
        <p14:creationId xmlns:p14="http://schemas.microsoft.com/office/powerpoint/2010/main" val="18243681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3">
            <a:extLst>
              <a:ext uri="{FF2B5EF4-FFF2-40B4-BE49-F238E27FC236}">
                <a16:creationId xmlns:a16="http://schemas.microsoft.com/office/drawing/2014/main" id="{3BED0C45-615E-4EFC-9B82-7D014D44F263}"/>
              </a:ext>
            </a:extLst>
          </p:cNvPr>
          <p:cNvSpPr>
            <a:spLocks noGrp="1" noChangeArrowheads="1"/>
          </p:cNvSpPr>
          <p:nvPr>
            <p:ph type="dt" sz="half" idx="10"/>
          </p:nvPr>
        </p:nvSpPr>
        <p:spPr>
          <a:ln/>
        </p:spPr>
        <p:txBody>
          <a:bodyPr/>
          <a:lstStyle>
            <a:lvl1pPr>
              <a:defRPr/>
            </a:lvl1pPr>
          </a:lstStyle>
          <a:p>
            <a:pPr>
              <a:defRPr/>
            </a:pPr>
            <a:fld id="{01C769BE-5A84-4837-BCDB-F143AF55F4AE}" type="datetime1">
              <a:rPr lang="de-DE" altLang="de-DE"/>
              <a:pPr>
                <a:defRPr/>
              </a:pPr>
              <a:t>21.10.2019</a:t>
            </a:fld>
            <a:endParaRPr lang="de-DE" altLang="de-DE"/>
          </a:p>
        </p:txBody>
      </p:sp>
      <p:sp>
        <p:nvSpPr>
          <p:cNvPr id="4" name="Rectangle 14">
            <a:extLst>
              <a:ext uri="{FF2B5EF4-FFF2-40B4-BE49-F238E27FC236}">
                <a16:creationId xmlns:a16="http://schemas.microsoft.com/office/drawing/2014/main" id="{65E43D71-ED96-42AD-BB9A-E788C1753375}"/>
              </a:ext>
            </a:extLst>
          </p:cNvPr>
          <p:cNvSpPr>
            <a:spLocks noGrp="1" noChangeArrowheads="1"/>
          </p:cNvSpPr>
          <p:nvPr>
            <p:ph type="ftr" sz="quarter" idx="11"/>
          </p:nvPr>
        </p:nvSpPr>
        <p:spPr>
          <a:ln/>
        </p:spPr>
        <p:txBody>
          <a:bodyPr/>
          <a:lstStyle>
            <a:lvl1pPr>
              <a:defRPr/>
            </a:lvl1pPr>
          </a:lstStyle>
          <a:p>
            <a:pPr>
              <a:defRPr/>
            </a:pPr>
            <a:r>
              <a:rPr lang="de-DE"/>
              <a:t>Multiplikatorin | Hochschule</a:t>
            </a:r>
          </a:p>
        </p:txBody>
      </p:sp>
      <p:sp>
        <p:nvSpPr>
          <p:cNvPr id="5" name="Rectangle 15">
            <a:extLst>
              <a:ext uri="{FF2B5EF4-FFF2-40B4-BE49-F238E27FC236}">
                <a16:creationId xmlns:a16="http://schemas.microsoft.com/office/drawing/2014/main" id="{5F0363C1-372E-4A74-AC51-CBBC6060B162}"/>
              </a:ext>
            </a:extLst>
          </p:cNvPr>
          <p:cNvSpPr>
            <a:spLocks noGrp="1" noChangeArrowheads="1"/>
          </p:cNvSpPr>
          <p:nvPr>
            <p:ph type="sldNum" sz="quarter" idx="12"/>
          </p:nvPr>
        </p:nvSpPr>
        <p:spPr>
          <a:ln/>
        </p:spPr>
        <p:txBody>
          <a:bodyPr/>
          <a:lstStyle>
            <a:lvl1pPr>
              <a:defRPr/>
            </a:lvl1pPr>
          </a:lstStyle>
          <a:p>
            <a:pPr>
              <a:defRPr/>
            </a:pPr>
            <a:fld id="{BB6250B5-D37A-4354-92D1-1AF4FCB1B87A}" type="slidenum">
              <a:rPr lang="de-DE" altLang="de-DE"/>
              <a:pPr>
                <a:defRPr/>
              </a:pPr>
              <a:t>‹Nr.›</a:t>
            </a:fld>
            <a:endParaRPr lang="de-DE" altLang="de-DE"/>
          </a:p>
        </p:txBody>
      </p:sp>
    </p:spTree>
    <p:extLst>
      <p:ext uri="{BB962C8B-B14F-4D97-AF65-F5344CB8AC3E}">
        <p14:creationId xmlns:p14="http://schemas.microsoft.com/office/powerpoint/2010/main" val="1975159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D4554ABE-2997-4303-8F4F-940F0D14C1D8}"/>
              </a:ext>
            </a:extLst>
          </p:cNvPr>
          <p:cNvSpPr>
            <a:spLocks noGrp="1" noChangeArrowheads="1"/>
          </p:cNvSpPr>
          <p:nvPr>
            <p:ph type="dt" sz="half" idx="10"/>
          </p:nvPr>
        </p:nvSpPr>
        <p:spPr>
          <a:ln/>
        </p:spPr>
        <p:txBody>
          <a:bodyPr/>
          <a:lstStyle>
            <a:lvl1pPr>
              <a:defRPr/>
            </a:lvl1pPr>
          </a:lstStyle>
          <a:p>
            <a:pPr>
              <a:defRPr/>
            </a:pPr>
            <a:fld id="{3D7988FA-BE8A-49AC-9568-E8646BB241C1}" type="datetime1">
              <a:rPr lang="de-DE" altLang="de-DE"/>
              <a:pPr>
                <a:defRPr/>
              </a:pPr>
              <a:t>21.10.2019</a:t>
            </a:fld>
            <a:endParaRPr lang="de-DE" altLang="de-DE"/>
          </a:p>
        </p:txBody>
      </p:sp>
      <p:sp>
        <p:nvSpPr>
          <p:cNvPr id="3" name="Rectangle 14">
            <a:extLst>
              <a:ext uri="{FF2B5EF4-FFF2-40B4-BE49-F238E27FC236}">
                <a16:creationId xmlns:a16="http://schemas.microsoft.com/office/drawing/2014/main" id="{5F583863-5E4E-4FA2-A444-617E0BB204F3}"/>
              </a:ext>
            </a:extLst>
          </p:cNvPr>
          <p:cNvSpPr>
            <a:spLocks noGrp="1" noChangeArrowheads="1"/>
          </p:cNvSpPr>
          <p:nvPr>
            <p:ph type="ftr" sz="quarter" idx="11"/>
          </p:nvPr>
        </p:nvSpPr>
        <p:spPr>
          <a:ln/>
        </p:spPr>
        <p:txBody>
          <a:bodyPr/>
          <a:lstStyle>
            <a:lvl1pPr>
              <a:defRPr/>
            </a:lvl1pPr>
          </a:lstStyle>
          <a:p>
            <a:pPr>
              <a:defRPr/>
            </a:pPr>
            <a:r>
              <a:rPr lang="de-DE"/>
              <a:t>Multiplikatorin | Hochschule</a:t>
            </a:r>
          </a:p>
        </p:txBody>
      </p:sp>
      <p:sp>
        <p:nvSpPr>
          <p:cNvPr id="4" name="Rectangle 15">
            <a:extLst>
              <a:ext uri="{FF2B5EF4-FFF2-40B4-BE49-F238E27FC236}">
                <a16:creationId xmlns:a16="http://schemas.microsoft.com/office/drawing/2014/main" id="{A17AD7C0-E4C3-4C17-AC3B-79E1E1FAFEF2}"/>
              </a:ext>
            </a:extLst>
          </p:cNvPr>
          <p:cNvSpPr>
            <a:spLocks noGrp="1" noChangeArrowheads="1"/>
          </p:cNvSpPr>
          <p:nvPr>
            <p:ph type="sldNum" sz="quarter" idx="12"/>
          </p:nvPr>
        </p:nvSpPr>
        <p:spPr>
          <a:ln/>
        </p:spPr>
        <p:txBody>
          <a:bodyPr/>
          <a:lstStyle>
            <a:lvl1pPr>
              <a:defRPr/>
            </a:lvl1pPr>
          </a:lstStyle>
          <a:p>
            <a:pPr>
              <a:defRPr/>
            </a:pPr>
            <a:fld id="{9441C3BD-5F2A-4702-BFE1-F9F433B8374E}" type="slidenum">
              <a:rPr lang="de-DE" altLang="de-DE"/>
              <a:pPr>
                <a:defRPr/>
              </a:pPr>
              <a:t>‹Nr.›</a:t>
            </a:fld>
            <a:endParaRPr lang="de-DE" altLang="de-DE"/>
          </a:p>
        </p:txBody>
      </p:sp>
    </p:spTree>
    <p:extLst>
      <p:ext uri="{BB962C8B-B14F-4D97-AF65-F5344CB8AC3E}">
        <p14:creationId xmlns:p14="http://schemas.microsoft.com/office/powerpoint/2010/main" val="34606740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4225" y="1340768"/>
            <a:ext cx="2949575" cy="1440160"/>
          </a:xfrm>
        </p:spPr>
        <p:txBody>
          <a:bodyPr/>
          <a:lstStyle>
            <a:lvl1pPr>
              <a:defRPr sz="3200"/>
            </a:lvl1pPr>
          </a:lstStyle>
          <a:p>
            <a:r>
              <a:rPr lang="de-DE"/>
              <a:t>Titelmasterformat durch Klicken bearbeiten</a:t>
            </a:r>
            <a:endParaRPr lang="de-DE" dirty="0"/>
          </a:p>
        </p:txBody>
      </p:sp>
      <p:sp>
        <p:nvSpPr>
          <p:cNvPr id="3" name="Inhaltsplatzhalter 2"/>
          <p:cNvSpPr>
            <a:spLocks noGrp="1"/>
          </p:cNvSpPr>
          <p:nvPr>
            <p:ph idx="1"/>
          </p:nvPr>
        </p:nvSpPr>
        <p:spPr>
          <a:xfrm>
            <a:off x="3887788" y="1340768"/>
            <a:ext cx="4629150" cy="45202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782792" y="2780928"/>
            <a:ext cx="2949575" cy="30880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184601A2-4E79-4483-94BC-6855D2CDF048}"/>
              </a:ext>
            </a:extLst>
          </p:cNvPr>
          <p:cNvSpPr>
            <a:spLocks noGrp="1" noChangeArrowheads="1"/>
          </p:cNvSpPr>
          <p:nvPr>
            <p:ph type="dt" sz="half" idx="10"/>
          </p:nvPr>
        </p:nvSpPr>
        <p:spPr>
          <a:ln/>
        </p:spPr>
        <p:txBody>
          <a:bodyPr/>
          <a:lstStyle>
            <a:lvl1pPr>
              <a:defRPr/>
            </a:lvl1pPr>
          </a:lstStyle>
          <a:p>
            <a:pPr>
              <a:defRPr/>
            </a:pPr>
            <a:fld id="{9B243DBC-4BEA-4B68-A9F3-C54A917D0A6E}" type="datetime1">
              <a:rPr lang="de-DE" altLang="de-DE"/>
              <a:pPr>
                <a:defRPr/>
              </a:pPr>
              <a:t>21.10.2019</a:t>
            </a:fld>
            <a:endParaRPr lang="de-DE" altLang="de-DE"/>
          </a:p>
        </p:txBody>
      </p:sp>
      <p:sp>
        <p:nvSpPr>
          <p:cNvPr id="6" name="Rectangle 14">
            <a:extLst>
              <a:ext uri="{FF2B5EF4-FFF2-40B4-BE49-F238E27FC236}">
                <a16:creationId xmlns:a16="http://schemas.microsoft.com/office/drawing/2014/main" id="{E8AC3244-F156-446E-8071-7F0DA1FEC8F4}"/>
              </a:ext>
            </a:extLst>
          </p:cNvPr>
          <p:cNvSpPr>
            <a:spLocks noGrp="1" noChangeArrowheads="1"/>
          </p:cNvSpPr>
          <p:nvPr>
            <p:ph type="ftr" sz="quarter" idx="11"/>
          </p:nvPr>
        </p:nvSpPr>
        <p:spPr>
          <a:ln/>
        </p:spPr>
        <p:txBody>
          <a:bodyPr/>
          <a:lstStyle>
            <a:lvl1pPr>
              <a:defRPr/>
            </a:lvl1pPr>
          </a:lstStyle>
          <a:p>
            <a:pPr>
              <a:defRPr/>
            </a:pPr>
            <a:r>
              <a:rPr lang="de-DE"/>
              <a:t>Multiplikatorin | Hochschule</a:t>
            </a:r>
          </a:p>
        </p:txBody>
      </p:sp>
      <p:sp>
        <p:nvSpPr>
          <p:cNvPr id="7" name="Rectangle 15">
            <a:extLst>
              <a:ext uri="{FF2B5EF4-FFF2-40B4-BE49-F238E27FC236}">
                <a16:creationId xmlns:a16="http://schemas.microsoft.com/office/drawing/2014/main" id="{FD20EFB4-A168-41D2-ADEC-469681934A3B}"/>
              </a:ext>
            </a:extLst>
          </p:cNvPr>
          <p:cNvSpPr>
            <a:spLocks noGrp="1" noChangeArrowheads="1"/>
          </p:cNvSpPr>
          <p:nvPr>
            <p:ph type="sldNum" sz="quarter" idx="12"/>
          </p:nvPr>
        </p:nvSpPr>
        <p:spPr>
          <a:ln/>
        </p:spPr>
        <p:txBody>
          <a:bodyPr/>
          <a:lstStyle>
            <a:lvl1pPr>
              <a:defRPr/>
            </a:lvl1pPr>
          </a:lstStyle>
          <a:p>
            <a:pPr>
              <a:defRPr/>
            </a:pPr>
            <a:fld id="{55628AE5-CD85-4EB5-A012-DBD28BE44CAF}" type="slidenum">
              <a:rPr lang="de-DE" altLang="de-DE"/>
              <a:pPr>
                <a:defRPr/>
              </a:pPr>
              <a:t>‹Nr.›</a:t>
            </a:fld>
            <a:endParaRPr lang="de-DE" altLang="de-DE"/>
          </a:p>
        </p:txBody>
      </p:sp>
    </p:spTree>
    <p:extLst>
      <p:ext uri="{BB962C8B-B14F-4D97-AF65-F5344CB8AC3E}">
        <p14:creationId xmlns:p14="http://schemas.microsoft.com/office/powerpoint/2010/main" val="1399590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4300" cy="37338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91100" y="2362200"/>
            <a:ext cx="3924300" cy="37338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3">
            <a:extLst>
              <a:ext uri="{FF2B5EF4-FFF2-40B4-BE49-F238E27FC236}">
                <a16:creationId xmlns:a16="http://schemas.microsoft.com/office/drawing/2014/main" id="{C34D35B4-EF15-4437-A056-0BB22EDA8381}"/>
              </a:ext>
            </a:extLst>
          </p:cNvPr>
          <p:cNvSpPr>
            <a:spLocks noGrp="1" noChangeArrowheads="1"/>
          </p:cNvSpPr>
          <p:nvPr>
            <p:ph type="dt" sz="half" idx="10"/>
          </p:nvPr>
        </p:nvSpPr>
        <p:spPr>
          <a:ln/>
        </p:spPr>
        <p:txBody>
          <a:bodyPr/>
          <a:lstStyle>
            <a:lvl1pPr>
              <a:defRPr/>
            </a:lvl1pPr>
          </a:lstStyle>
          <a:p>
            <a:pPr>
              <a:defRPr/>
            </a:pPr>
            <a:fld id="{E3E61D3E-87D4-4710-A7AE-1777C5DE1A9B}" type="datetime1">
              <a:rPr lang="de-DE" altLang="de-DE"/>
              <a:pPr>
                <a:defRPr/>
              </a:pPr>
              <a:t>21.10.2019</a:t>
            </a:fld>
            <a:endParaRPr lang="de-DE" altLang="de-DE"/>
          </a:p>
        </p:txBody>
      </p:sp>
      <p:sp>
        <p:nvSpPr>
          <p:cNvPr id="6" name="Rectangle 14">
            <a:extLst>
              <a:ext uri="{FF2B5EF4-FFF2-40B4-BE49-F238E27FC236}">
                <a16:creationId xmlns:a16="http://schemas.microsoft.com/office/drawing/2014/main" id="{F5BE47FF-7FB2-44B4-B9E2-215535A95FA4}"/>
              </a:ext>
            </a:extLst>
          </p:cNvPr>
          <p:cNvSpPr>
            <a:spLocks noGrp="1" noChangeArrowheads="1"/>
          </p:cNvSpPr>
          <p:nvPr>
            <p:ph type="ftr" sz="quarter" idx="11"/>
          </p:nvPr>
        </p:nvSpPr>
        <p:spPr>
          <a:ln/>
        </p:spPr>
        <p:txBody>
          <a:bodyPr/>
          <a:lstStyle>
            <a:lvl1pPr>
              <a:defRPr/>
            </a:lvl1pPr>
          </a:lstStyle>
          <a:p>
            <a:pPr>
              <a:defRPr/>
            </a:pPr>
            <a:r>
              <a:rPr lang="de-DE"/>
              <a:t>Multiplikatorin l Hochschule </a:t>
            </a:r>
          </a:p>
        </p:txBody>
      </p:sp>
      <p:sp>
        <p:nvSpPr>
          <p:cNvPr id="7" name="Rectangle 15">
            <a:extLst>
              <a:ext uri="{FF2B5EF4-FFF2-40B4-BE49-F238E27FC236}">
                <a16:creationId xmlns:a16="http://schemas.microsoft.com/office/drawing/2014/main" id="{DCB8465D-59C9-4B58-A01D-C81BB227BC3F}"/>
              </a:ext>
            </a:extLst>
          </p:cNvPr>
          <p:cNvSpPr>
            <a:spLocks noGrp="1" noChangeArrowheads="1"/>
          </p:cNvSpPr>
          <p:nvPr>
            <p:ph type="sldNum" sz="quarter" idx="12"/>
          </p:nvPr>
        </p:nvSpPr>
        <p:spPr>
          <a:ln/>
        </p:spPr>
        <p:txBody>
          <a:bodyPr/>
          <a:lstStyle>
            <a:lvl1pPr>
              <a:defRPr/>
            </a:lvl1pPr>
          </a:lstStyle>
          <a:p>
            <a:pPr>
              <a:defRPr/>
            </a:pPr>
            <a:fld id="{55909ABC-63B1-4D49-9A35-5E3DEB101AC3}" type="slidenum">
              <a:rPr lang="de-DE" altLang="de-DE"/>
              <a:pPr>
                <a:defRPr/>
              </a:pPr>
              <a:t>‹Nr.›</a:t>
            </a:fld>
            <a:endParaRPr lang="de-DE" altLang="de-DE"/>
          </a:p>
        </p:txBody>
      </p:sp>
    </p:spTree>
    <p:extLst>
      <p:ext uri="{BB962C8B-B14F-4D97-AF65-F5344CB8AC3E}">
        <p14:creationId xmlns:p14="http://schemas.microsoft.com/office/powerpoint/2010/main" val="19546817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99592" y="1342865"/>
            <a:ext cx="2949575" cy="1600200"/>
          </a:xfrm>
        </p:spPr>
        <p:txBody>
          <a:bodyPr/>
          <a:lstStyle>
            <a:lvl1pPr>
              <a:defRPr sz="3200"/>
            </a:lvl1pPr>
          </a:lstStyle>
          <a:p>
            <a:r>
              <a:rPr lang="de-DE"/>
              <a:t>Titelmasterformat durch Klicken bearbeiten</a:t>
            </a:r>
            <a:endParaRPr lang="de-DE" dirty="0"/>
          </a:p>
        </p:txBody>
      </p:sp>
      <p:sp>
        <p:nvSpPr>
          <p:cNvPr id="3" name="Bildplatzhalter 2"/>
          <p:cNvSpPr>
            <a:spLocks noGrp="1"/>
          </p:cNvSpPr>
          <p:nvPr>
            <p:ph type="pic" idx="1"/>
          </p:nvPr>
        </p:nvSpPr>
        <p:spPr>
          <a:xfrm>
            <a:off x="3887788" y="1340768"/>
            <a:ext cx="4629150" cy="47883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918902" y="2943064"/>
            <a:ext cx="2949575" cy="3186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037B0FAA-A073-4E82-A19B-1C1B969E70F9}"/>
              </a:ext>
            </a:extLst>
          </p:cNvPr>
          <p:cNvSpPr>
            <a:spLocks noGrp="1" noChangeArrowheads="1"/>
          </p:cNvSpPr>
          <p:nvPr>
            <p:ph type="dt" sz="half" idx="10"/>
          </p:nvPr>
        </p:nvSpPr>
        <p:spPr>
          <a:ln/>
        </p:spPr>
        <p:txBody>
          <a:bodyPr/>
          <a:lstStyle>
            <a:lvl1pPr>
              <a:defRPr/>
            </a:lvl1pPr>
          </a:lstStyle>
          <a:p>
            <a:pPr>
              <a:defRPr/>
            </a:pPr>
            <a:fld id="{987B1527-EE6C-4FDF-A033-FE7FC863F2BE}" type="datetime1">
              <a:rPr lang="de-DE" altLang="de-DE"/>
              <a:pPr>
                <a:defRPr/>
              </a:pPr>
              <a:t>21.10.2019</a:t>
            </a:fld>
            <a:endParaRPr lang="de-DE" altLang="de-DE"/>
          </a:p>
        </p:txBody>
      </p:sp>
      <p:sp>
        <p:nvSpPr>
          <p:cNvPr id="6" name="Rectangle 14">
            <a:extLst>
              <a:ext uri="{FF2B5EF4-FFF2-40B4-BE49-F238E27FC236}">
                <a16:creationId xmlns:a16="http://schemas.microsoft.com/office/drawing/2014/main" id="{F04F3785-1053-4979-A9B2-C11164AC6077}"/>
              </a:ext>
            </a:extLst>
          </p:cNvPr>
          <p:cNvSpPr>
            <a:spLocks noGrp="1" noChangeArrowheads="1"/>
          </p:cNvSpPr>
          <p:nvPr>
            <p:ph type="ftr" sz="quarter" idx="11"/>
          </p:nvPr>
        </p:nvSpPr>
        <p:spPr>
          <a:ln/>
        </p:spPr>
        <p:txBody>
          <a:bodyPr/>
          <a:lstStyle>
            <a:lvl1pPr>
              <a:defRPr/>
            </a:lvl1pPr>
          </a:lstStyle>
          <a:p>
            <a:pPr>
              <a:defRPr/>
            </a:pPr>
            <a:r>
              <a:rPr lang="de-DE"/>
              <a:t>Multiplikatorin | Hochschule</a:t>
            </a:r>
          </a:p>
        </p:txBody>
      </p:sp>
      <p:sp>
        <p:nvSpPr>
          <p:cNvPr id="7" name="Rectangle 15">
            <a:extLst>
              <a:ext uri="{FF2B5EF4-FFF2-40B4-BE49-F238E27FC236}">
                <a16:creationId xmlns:a16="http://schemas.microsoft.com/office/drawing/2014/main" id="{07394C9B-E30E-485F-9F0C-20E4C627C393}"/>
              </a:ext>
            </a:extLst>
          </p:cNvPr>
          <p:cNvSpPr>
            <a:spLocks noGrp="1" noChangeArrowheads="1"/>
          </p:cNvSpPr>
          <p:nvPr>
            <p:ph type="sldNum" sz="quarter" idx="12"/>
          </p:nvPr>
        </p:nvSpPr>
        <p:spPr>
          <a:ln/>
        </p:spPr>
        <p:txBody>
          <a:bodyPr/>
          <a:lstStyle>
            <a:lvl1pPr>
              <a:defRPr/>
            </a:lvl1pPr>
          </a:lstStyle>
          <a:p>
            <a:pPr>
              <a:defRPr/>
            </a:pPr>
            <a:fld id="{071DC887-F975-465E-B02C-FD22D8FC0397}" type="slidenum">
              <a:rPr lang="de-DE" altLang="de-DE"/>
              <a:pPr>
                <a:defRPr/>
              </a:pPr>
              <a:t>‹Nr.›</a:t>
            </a:fld>
            <a:endParaRPr lang="de-DE" altLang="de-DE"/>
          </a:p>
        </p:txBody>
      </p:sp>
    </p:spTree>
    <p:extLst>
      <p:ext uri="{BB962C8B-B14F-4D97-AF65-F5344CB8AC3E}">
        <p14:creationId xmlns:p14="http://schemas.microsoft.com/office/powerpoint/2010/main" val="35096751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3DF4DFF6-4F42-49EC-A118-0F936156F898}"/>
              </a:ext>
            </a:extLst>
          </p:cNvPr>
          <p:cNvSpPr>
            <a:spLocks noGrp="1" noChangeArrowheads="1"/>
          </p:cNvSpPr>
          <p:nvPr>
            <p:ph type="dt" sz="half" idx="10"/>
          </p:nvPr>
        </p:nvSpPr>
        <p:spPr>
          <a:ln/>
        </p:spPr>
        <p:txBody>
          <a:bodyPr/>
          <a:lstStyle>
            <a:lvl1pPr>
              <a:defRPr/>
            </a:lvl1pPr>
          </a:lstStyle>
          <a:p>
            <a:pPr>
              <a:defRPr/>
            </a:pPr>
            <a:fld id="{8438DDA2-36B6-4021-ABB8-C8E1CEF1D86D}" type="datetime1">
              <a:rPr lang="de-DE" altLang="de-DE"/>
              <a:pPr>
                <a:defRPr/>
              </a:pPr>
              <a:t>21.10.2019</a:t>
            </a:fld>
            <a:endParaRPr lang="de-DE" altLang="de-DE"/>
          </a:p>
        </p:txBody>
      </p:sp>
      <p:sp>
        <p:nvSpPr>
          <p:cNvPr id="5" name="Rectangle 14">
            <a:extLst>
              <a:ext uri="{FF2B5EF4-FFF2-40B4-BE49-F238E27FC236}">
                <a16:creationId xmlns:a16="http://schemas.microsoft.com/office/drawing/2014/main" id="{C54594AD-DAE3-49D4-BD59-CB0B64606BF1}"/>
              </a:ext>
            </a:extLst>
          </p:cNvPr>
          <p:cNvSpPr>
            <a:spLocks noGrp="1" noChangeArrowheads="1"/>
          </p:cNvSpPr>
          <p:nvPr>
            <p:ph type="ftr" sz="quarter" idx="11"/>
          </p:nvPr>
        </p:nvSpPr>
        <p:spPr>
          <a:ln/>
        </p:spPr>
        <p:txBody>
          <a:bodyPr/>
          <a:lstStyle>
            <a:lvl1pPr>
              <a:defRPr/>
            </a:lvl1pPr>
          </a:lstStyle>
          <a:p>
            <a:pPr>
              <a:defRPr/>
            </a:pPr>
            <a:r>
              <a:rPr lang="de-DE"/>
              <a:t>Multiplikatorin | Hochschule</a:t>
            </a:r>
          </a:p>
        </p:txBody>
      </p:sp>
      <p:sp>
        <p:nvSpPr>
          <p:cNvPr id="6" name="Rectangle 15">
            <a:extLst>
              <a:ext uri="{FF2B5EF4-FFF2-40B4-BE49-F238E27FC236}">
                <a16:creationId xmlns:a16="http://schemas.microsoft.com/office/drawing/2014/main" id="{8C874906-3F97-414D-8F37-03DB3B8C1A01}"/>
              </a:ext>
            </a:extLst>
          </p:cNvPr>
          <p:cNvSpPr>
            <a:spLocks noGrp="1" noChangeArrowheads="1"/>
          </p:cNvSpPr>
          <p:nvPr>
            <p:ph type="sldNum" sz="quarter" idx="12"/>
          </p:nvPr>
        </p:nvSpPr>
        <p:spPr>
          <a:ln/>
        </p:spPr>
        <p:txBody>
          <a:bodyPr/>
          <a:lstStyle>
            <a:lvl1pPr>
              <a:defRPr/>
            </a:lvl1pPr>
          </a:lstStyle>
          <a:p>
            <a:pPr>
              <a:defRPr/>
            </a:pPr>
            <a:fld id="{84CD5B59-6DA2-493A-A8E2-524987C41060}" type="slidenum">
              <a:rPr lang="de-DE" altLang="de-DE"/>
              <a:pPr>
                <a:defRPr/>
              </a:pPr>
              <a:t>‹Nr.›</a:t>
            </a:fld>
            <a:endParaRPr lang="de-DE" altLang="de-DE"/>
          </a:p>
        </p:txBody>
      </p:sp>
    </p:spTree>
    <p:extLst>
      <p:ext uri="{BB962C8B-B14F-4D97-AF65-F5344CB8AC3E}">
        <p14:creationId xmlns:p14="http://schemas.microsoft.com/office/powerpoint/2010/main" val="34983049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340768"/>
            <a:ext cx="2000250" cy="475523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340768"/>
            <a:ext cx="5848350" cy="475523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13">
            <a:extLst>
              <a:ext uri="{FF2B5EF4-FFF2-40B4-BE49-F238E27FC236}">
                <a16:creationId xmlns:a16="http://schemas.microsoft.com/office/drawing/2014/main" id="{7B6E9AA1-71B3-4BBB-9CE9-771B2C733DAD}"/>
              </a:ext>
            </a:extLst>
          </p:cNvPr>
          <p:cNvSpPr>
            <a:spLocks noGrp="1" noChangeArrowheads="1"/>
          </p:cNvSpPr>
          <p:nvPr>
            <p:ph type="dt" sz="half" idx="10"/>
          </p:nvPr>
        </p:nvSpPr>
        <p:spPr>
          <a:ln/>
        </p:spPr>
        <p:txBody>
          <a:bodyPr/>
          <a:lstStyle>
            <a:lvl1pPr>
              <a:defRPr/>
            </a:lvl1pPr>
          </a:lstStyle>
          <a:p>
            <a:pPr>
              <a:defRPr/>
            </a:pPr>
            <a:fld id="{684F4540-CF93-47FB-8B1E-08245C5E4F50}" type="datetime1">
              <a:rPr lang="de-DE" altLang="de-DE"/>
              <a:pPr>
                <a:defRPr/>
              </a:pPr>
              <a:t>21.10.2019</a:t>
            </a:fld>
            <a:endParaRPr lang="de-DE" altLang="de-DE"/>
          </a:p>
        </p:txBody>
      </p:sp>
      <p:sp>
        <p:nvSpPr>
          <p:cNvPr id="5" name="Rectangle 14">
            <a:extLst>
              <a:ext uri="{FF2B5EF4-FFF2-40B4-BE49-F238E27FC236}">
                <a16:creationId xmlns:a16="http://schemas.microsoft.com/office/drawing/2014/main" id="{4EE9F090-38F5-4FF1-951A-15EE5FD5B381}"/>
              </a:ext>
            </a:extLst>
          </p:cNvPr>
          <p:cNvSpPr>
            <a:spLocks noGrp="1" noChangeArrowheads="1"/>
          </p:cNvSpPr>
          <p:nvPr>
            <p:ph type="ftr" sz="quarter" idx="11"/>
          </p:nvPr>
        </p:nvSpPr>
        <p:spPr>
          <a:ln/>
        </p:spPr>
        <p:txBody>
          <a:bodyPr/>
          <a:lstStyle>
            <a:lvl1pPr>
              <a:defRPr/>
            </a:lvl1pPr>
          </a:lstStyle>
          <a:p>
            <a:pPr>
              <a:defRPr/>
            </a:pPr>
            <a:r>
              <a:rPr lang="de-DE"/>
              <a:t>Multiplikatorin | Hochschule</a:t>
            </a:r>
          </a:p>
        </p:txBody>
      </p:sp>
      <p:sp>
        <p:nvSpPr>
          <p:cNvPr id="6" name="Rectangle 15">
            <a:extLst>
              <a:ext uri="{FF2B5EF4-FFF2-40B4-BE49-F238E27FC236}">
                <a16:creationId xmlns:a16="http://schemas.microsoft.com/office/drawing/2014/main" id="{C618A101-54CE-4783-ABCE-50E262DF8EBC}"/>
              </a:ext>
            </a:extLst>
          </p:cNvPr>
          <p:cNvSpPr>
            <a:spLocks noGrp="1" noChangeArrowheads="1"/>
          </p:cNvSpPr>
          <p:nvPr>
            <p:ph type="sldNum" sz="quarter" idx="12"/>
          </p:nvPr>
        </p:nvSpPr>
        <p:spPr>
          <a:ln/>
        </p:spPr>
        <p:txBody>
          <a:bodyPr/>
          <a:lstStyle>
            <a:lvl1pPr>
              <a:defRPr/>
            </a:lvl1pPr>
          </a:lstStyle>
          <a:p>
            <a:pPr>
              <a:defRPr/>
            </a:pPr>
            <a:fld id="{38DDD455-FF5F-4387-8AA7-3E58259EC477}" type="slidenum">
              <a:rPr lang="de-DE" altLang="de-DE"/>
              <a:pPr>
                <a:defRPr/>
              </a:pPr>
              <a:t>‹Nr.›</a:t>
            </a:fld>
            <a:endParaRPr lang="de-DE" altLang="de-DE"/>
          </a:p>
        </p:txBody>
      </p:sp>
    </p:spTree>
    <p:extLst>
      <p:ext uri="{BB962C8B-B14F-4D97-AF65-F5344CB8AC3E}">
        <p14:creationId xmlns:p14="http://schemas.microsoft.com/office/powerpoint/2010/main" val="2741369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340768"/>
            <a:ext cx="8001000" cy="564232"/>
          </a:xfrm>
        </p:spPr>
        <p:txBody>
          <a:bodyPr/>
          <a:lstStyle/>
          <a:p>
            <a:r>
              <a:rPr lang="de-DE"/>
              <a:t>Titelmasterformat durch Klicken bearbeiten</a:t>
            </a:r>
          </a:p>
        </p:txBody>
      </p:sp>
      <p:sp>
        <p:nvSpPr>
          <p:cNvPr id="3" name="SmartArt-Platzhalter 2"/>
          <p:cNvSpPr>
            <a:spLocks noGrp="1"/>
          </p:cNvSpPr>
          <p:nvPr>
            <p:ph type="dgm" idx="1"/>
          </p:nvPr>
        </p:nvSpPr>
        <p:spPr>
          <a:xfrm>
            <a:off x="914400" y="2362200"/>
            <a:ext cx="8001000" cy="3733800"/>
          </a:xfrm>
        </p:spPr>
        <p:txBody>
          <a:bodyPr/>
          <a:lstStyle/>
          <a:p>
            <a:pPr lvl="0"/>
            <a:r>
              <a:rPr lang="de-DE" noProof="0"/>
              <a:t>Klicken Sie auf das Symbol, um die SmartArt-Grafik hinzuzufügen</a:t>
            </a:r>
          </a:p>
        </p:txBody>
      </p:sp>
      <p:sp>
        <p:nvSpPr>
          <p:cNvPr id="4" name="Datumsplatzhalter 3">
            <a:extLst>
              <a:ext uri="{FF2B5EF4-FFF2-40B4-BE49-F238E27FC236}">
                <a16:creationId xmlns:a16="http://schemas.microsoft.com/office/drawing/2014/main" id="{6A9E6DC0-E0C1-45CF-84D7-FA384DEE40F3}"/>
              </a:ext>
            </a:extLst>
          </p:cNvPr>
          <p:cNvSpPr>
            <a:spLocks noGrp="1"/>
          </p:cNvSpPr>
          <p:nvPr>
            <p:ph type="dt" sz="half" idx="10"/>
          </p:nvPr>
        </p:nvSpPr>
        <p:spPr/>
        <p:txBody>
          <a:bodyPr/>
          <a:lstStyle>
            <a:lvl1pPr>
              <a:defRPr/>
            </a:lvl1pPr>
          </a:lstStyle>
          <a:p>
            <a:pPr>
              <a:defRPr/>
            </a:pPr>
            <a:fld id="{FCBDCF4C-6398-46CB-8BC2-A80D42F95AED}" type="datetime1">
              <a:rPr lang="de-DE" altLang="de-DE"/>
              <a:pPr>
                <a:defRPr/>
              </a:pPr>
              <a:t>21.10.2019</a:t>
            </a:fld>
            <a:endParaRPr lang="de-DE" altLang="de-DE"/>
          </a:p>
        </p:txBody>
      </p:sp>
      <p:sp>
        <p:nvSpPr>
          <p:cNvPr id="5" name="Fußzeilenplatzhalter 4">
            <a:extLst>
              <a:ext uri="{FF2B5EF4-FFF2-40B4-BE49-F238E27FC236}">
                <a16:creationId xmlns:a16="http://schemas.microsoft.com/office/drawing/2014/main" id="{948875C9-2E6F-4007-9D2A-B6042E22BE26}"/>
              </a:ext>
            </a:extLst>
          </p:cNvPr>
          <p:cNvSpPr>
            <a:spLocks noGrp="1"/>
          </p:cNvSpPr>
          <p:nvPr>
            <p:ph type="ftr" sz="quarter" idx="11"/>
          </p:nvPr>
        </p:nvSpPr>
        <p:spPr/>
        <p:txBody>
          <a:bodyPr/>
          <a:lstStyle>
            <a:lvl1pPr>
              <a:defRPr/>
            </a:lvl1pPr>
          </a:lstStyle>
          <a:p>
            <a:pPr>
              <a:defRPr/>
            </a:pPr>
            <a:r>
              <a:rPr lang="de-DE"/>
              <a:t>Multiplikatorin | Hochschule</a:t>
            </a:r>
          </a:p>
        </p:txBody>
      </p:sp>
      <p:sp>
        <p:nvSpPr>
          <p:cNvPr id="6" name="Foliennummernplatzhalter 5">
            <a:extLst>
              <a:ext uri="{FF2B5EF4-FFF2-40B4-BE49-F238E27FC236}">
                <a16:creationId xmlns:a16="http://schemas.microsoft.com/office/drawing/2014/main" id="{F142E563-D9B6-45F2-ABA9-80F336833141}"/>
              </a:ext>
            </a:extLst>
          </p:cNvPr>
          <p:cNvSpPr>
            <a:spLocks noGrp="1"/>
          </p:cNvSpPr>
          <p:nvPr>
            <p:ph type="sldNum" sz="quarter" idx="12"/>
          </p:nvPr>
        </p:nvSpPr>
        <p:spPr>
          <a:xfrm>
            <a:off x="84138" y="6484938"/>
            <a:ext cx="671512" cy="347662"/>
          </a:xfrm>
        </p:spPr>
        <p:txBody>
          <a:bodyPr/>
          <a:lstStyle>
            <a:lvl1pPr>
              <a:defRPr/>
            </a:lvl1pPr>
          </a:lstStyle>
          <a:p>
            <a:pPr>
              <a:defRPr/>
            </a:pPr>
            <a:fld id="{BD553708-EA9A-4337-A4EF-9E6448882A12}" type="slidenum">
              <a:rPr lang="de-DE" altLang="de-DE"/>
              <a:pPr>
                <a:defRPr/>
              </a:pPr>
              <a:t>‹Nr.›</a:t>
            </a:fld>
            <a:endParaRPr lang="de-DE" altLang="de-DE"/>
          </a:p>
        </p:txBody>
      </p:sp>
    </p:spTree>
    <p:extLst>
      <p:ext uri="{BB962C8B-B14F-4D97-AF65-F5344CB8AC3E}">
        <p14:creationId xmlns:p14="http://schemas.microsoft.com/office/powerpoint/2010/main" val="126194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268760"/>
            <a:ext cx="8001000" cy="636240"/>
          </a:xfrm>
        </p:spPr>
        <p:txBody>
          <a:bodyPr/>
          <a:lstStyle/>
          <a:p>
            <a:r>
              <a:rPr lang="de-DE"/>
              <a:t>Titelmasterformat durch Klicken bearbeiten</a:t>
            </a:r>
          </a:p>
        </p:txBody>
      </p:sp>
      <p:sp>
        <p:nvSpPr>
          <p:cNvPr id="3" name="Diagrammplatzhalter 2"/>
          <p:cNvSpPr>
            <a:spLocks noGrp="1"/>
          </p:cNvSpPr>
          <p:nvPr>
            <p:ph type="chart" idx="1"/>
          </p:nvPr>
        </p:nvSpPr>
        <p:spPr>
          <a:xfrm>
            <a:off x="914400" y="2362200"/>
            <a:ext cx="8001000" cy="3733800"/>
          </a:xfrm>
        </p:spPr>
        <p:txBody>
          <a:bodyPr/>
          <a:lstStyle/>
          <a:p>
            <a:pPr lvl="0"/>
            <a:r>
              <a:rPr lang="de-DE" noProof="0"/>
              <a:t>Diagramm durch Klicken auf Symbol hinzufügen</a:t>
            </a:r>
            <a:endParaRPr lang="de-DE" noProof="0" dirty="0"/>
          </a:p>
        </p:txBody>
      </p:sp>
      <p:sp>
        <p:nvSpPr>
          <p:cNvPr id="4" name="Datumsplatzhalter 3">
            <a:extLst>
              <a:ext uri="{FF2B5EF4-FFF2-40B4-BE49-F238E27FC236}">
                <a16:creationId xmlns:a16="http://schemas.microsoft.com/office/drawing/2014/main" id="{28A4FAAE-BD09-4155-9C3C-08A3B09338DB}"/>
              </a:ext>
            </a:extLst>
          </p:cNvPr>
          <p:cNvSpPr>
            <a:spLocks noGrp="1"/>
          </p:cNvSpPr>
          <p:nvPr>
            <p:ph type="dt" sz="half" idx="10"/>
          </p:nvPr>
        </p:nvSpPr>
        <p:spPr/>
        <p:txBody>
          <a:bodyPr/>
          <a:lstStyle>
            <a:lvl1pPr>
              <a:defRPr/>
            </a:lvl1pPr>
          </a:lstStyle>
          <a:p>
            <a:pPr>
              <a:defRPr/>
            </a:pPr>
            <a:fld id="{DCA01E5A-6FF5-4010-9502-0E1BCF773DA4}" type="datetime1">
              <a:rPr lang="de-DE" altLang="de-DE"/>
              <a:pPr>
                <a:defRPr/>
              </a:pPr>
              <a:t>21.10.2019</a:t>
            </a:fld>
            <a:endParaRPr lang="de-DE" altLang="de-DE"/>
          </a:p>
        </p:txBody>
      </p:sp>
      <p:sp>
        <p:nvSpPr>
          <p:cNvPr id="5" name="Fußzeilenplatzhalter 4">
            <a:extLst>
              <a:ext uri="{FF2B5EF4-FFF2-40B4-BE49-F238E27FC236}">
                <a16:creationId xmlns:a16="http://schemas.microsoft.com/office/drawing/2014/main" id="{41189EFC-608D-4F27-A84F-36A8A227E5B6}"/>
              </a:ext>
            </a:extLst>
          </p:cNvPr>
          <p:cNvSpPr>
            <a:spLocks noGrp="1"/>
          </p:cNvSpPr>
          <p:nvPr>
            <p:ph type="ftr" sz="quarter" idx="11"/>
          </p:nvPr>
        </p:nvSpPr>
        <p:spPr/>
        <p:txBody>
          <a:bodyPr/>
          <a:lstStyle>
            <a:lvl1pPr>
              <a:defRPr/>
            </a:lvl1pPr>
          </a:lstStyle>
          <a:p>
            <a:pPr>
              <a:defRPr/>
            </a:pPr>
            <a:r>
              <a:rPr lang="de-DE"/>
              <a:t>Multiplikatorin | Hochschule</a:t>
            </a:r>
          </a:p>
        </p:txBody>
      </p:sp>
      <p:sp>
        <p:nvSpPr>
          <p:cNvPr id="6" name="Foliennummernplatzhalter 5">
            <a:extLst>
              <a:ext uri="{FF2B5EF4-FFF2-40B4-BE49-F238E27FC236}">
                <a16:creationId xmlns:a16="http://schemas.microsoft.com/office/drawing/2014/main" id="{BAD51F77-7FCB-405E-814E-105A70E53757}"/>
              </a:ext>
            </a:extLst>
          </p:cNvPr>
          <p:cNvSpPr>
            <a:spLocks noGrp="1"/>
          </p:cNvSpPr>
          <p:nvPr>
            <p:ph type="sldNum" sz="quarter" idx="12"/>
          </p:nvPr>
        </p:nvSpPr>
        <p:spPr>
          <a:xfrm>
            <a:off x="84138" y="6484938"/>
            <a:ext cx="671512" cy="347662"/>
          </a:xfrm>
        </p:spPr>
        <p:txBody>
          <a:bodyPr/>
          <a:lstStyle>
            <a:lvl1pPr>
              <a:defRPr/>
            </a:lvl1pPr>
          </a:lstStyle>
          <a:p>
            <a:pPr>
              <a:defRPr/>
            </a:pPr>
            <a:fld id="{A592D569-6DA4-4622-BD22-B64060353B93}" type="slidenum">
              <a:rPr lang="de-DE" altLang="de-DE"/>
              <a:pPr>
                <a:defRPr/>
              </a:pPr>
              <a:t>‹Nr.›</a:t>
            </a:fld>
            <a:endParaRPr lang="de-DE" altLang="de-DE"/>
          </a:p>
        </p:txBody>
      </p:sp>
    </p:spTree>
    <p:extLst>
      <p:ext uri="{BB962C8B-B14F-4D97-AF65-F5344CB8AC3E}">
        <p14:creationId xmlns:p14="http://schemas.microsoft.com/office/powerpoint/2010/main" val="17596992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hart">
  <p:cSld name="Titel, Text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762000"/>
            <a:ext cx="8001000" cy="1143000"/>
          </a:xfrm>
        </p:spPr>
        <p:txBody>
          <a:bodyPr/>
          <a:lstStyle/>
          <a:p>
            <a:r>
              <a:rPr lang="de-DE"/>
              <a:t>Titelmasterformat durch Klicken bearbeiten</a:t>
            </a:r>
          </a:p>
        </p:txBody>
      </p:sp>
      <p:sp>
        <p:nvSpPr>
          <p:cNvPr id="3" name="Textplatzhalter 2"/>
          <p:cNvSpPr>
            <a:spLocks noGrp="1"/>
          </p:cNvSpPr>
          <p:nvPr>
            <p:ph type="body"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991100" y="2362200"/>
            <a:ext cx="3924300" cy="3733800"/>
          </a:xfrm>
        </p:spPr>
        <p:txBody>
          <a:bodyPr/>
          <a:lstStyle/>
          <a:p>
            <a:pPr lvl="0"/>
            <a:r>
              <a:rPr lang="de-DE" noProof="0"/>
              <a:t>Diagramm durch Klicken auf Symbol hinzufügen</a:t>
            </a:r>
          </a:p>
        </p:txBody>
      </p:sp>
      <p:sp>
        <p:nvSpPr>
          <p:cNvPr id="5" name="Rectangle 13">
            <a:extLst>
              <a:ext uri="{FF2B5EF4-FFF2-40B4-BE49-F238E27FC236}">
                <a16:creationId xmlns:a16="http://schemas.microsoft.com/office/drawing/2014/main" id="{328F535A-3643-42F5-A78A-20FC79F431E6}"/>
              </a:ext>
            </a:extLst>
          </p:cNvPr>
          <p:cNvSpPr>
            <a:spLocks noGrp="1" noChangeArrowheads="1"/>
          </p:cNvSpPr>
          <p:nvPr>
            <p:ph type="dt" sz="half" idx="10"/>
          </p:nvPr>
        </p:nvSpPr>
        <p:spPr>
          <a:ln/>
        </p:spPr>
        <p:txBody>
          <a:bodyPr/>
          <a:lstStyle>
            <a:lvl1pPr>
              <a:defRPr/>
            </a:lvl1pPr>
          </a:lstStyle>
          <a:p>
            <a:pPr>
              <a:defRPr/>
            </a:pPr>
            <a:fld id="{4E174218-6871-4D06-803D-2280701B1373}" type="datetime1">
              <a:rPr lang="de-DE" altLang="de-DE"/>
              <a:pPr>
                <a:defRPr/>
              </a:pPr>
              <a:t>21.10.2019</a:t>
            </a:fld>
            <a:endParaRPr lang="de-DE" altLang="de-DE"/>
          </a:p>
        </p:txBody>
      </p:sp>
      <p:sp>
        <p:nvSpPr>
          <p:cNvPr id="6" name="Rectangle 14">
            <a:extLst>
              <a:ext uri="{FF2B5EF4-FFF2-40B4-BE49-F238E27FC236}">
                <a16:creationId xmlns:a16="http://schemas.microsoft.com/office/drawing/2014/main" id="{6F3872B8-9DA1-4C49-B04E-F44A0741ADB6}"/>
              </a:ext>
            </a:extLst>
          </p:cNvPr>
          <p:cNvSpPr>
            <a:spLocks noGrp="1" noChangeArrowheads="1"/>
          </p:cNvSpPr>
          <p:nvPr>
            <p:ph type="ftr" sz="quarter" idx="11"/>
          </p:nvPr>
        </p:nvSpPr>
        <p:spPr>
          <a:ln/>
        </p:spPr>
        <p:txBody>
          <a:bodyPr/>
          <a:lstStyle>
            <a:lvl1pPr>
              <a:defRPr/>
            </a:lvl1pPr>
          </a:lstStyle>
          <a:p>
            <a:pPr>
              <a:defRPr/>
            </a:pPr>
            <a:r>
              <a:rPr lang="de-DE"/>
              <a:t>Multiplikatorin | Hochschule</a:t>
            </a:r>
          </a:p>
        </p:txBody>
      </p:sp>
      <p:sp>
        <p:nvSpPr>
          <p:cNvPr id="7" name="Rectangle 15">
            <a:extLst>
              <a:ext uri="{FF2B5EF4-FFF2-40B4-BE49-F238E27FC236}">
                <a16:creationId xmlns:a16="http://schemas.microsoft.com/office/drawing/2014/main" id="{1DA65F3C-0377-4CA7-AB69-09871CA849DE}"/>
              </a:ext>
            </a:extLst>
          </p:cNvPr>
          <p:cNvSpPr>
            <a:spLocks noGrp="1" noChangeArrowheads="1"/>
          </p:cNvSpPr>
          <p:nvPr>
            <p:ph type="sldNum" sz="quarter" idx="12"/>
          </p:nvPr>
        </p:nvSpPr>
        <p:spPr>
          <a:ln/>
        </p:spPr>
        <p:txBody>
          <a:bodyPr/>
          <a:lstStyle>
            <a:lvl1pPr>
              <a:defRPr/>
            </a:lvl1pPr>
          </a:lstStyle>
          <a:p>
            <a:pPr>
              <a:defRPr/>
            </a:pPr>
            <a:fld id="{1C531135-0F8A-4ED8-9A7C-C91E0A8F8657}" type="slidenum">
              <a:rPr lang="de-DE" altLang="de-DE"/>
              <a:pPr>
                <a:defRPr/>
              </a:pPr>
              <a:t>‹Nr.›</a:t>
            </a:fld>
            <a:endParaRPr lang="de-DE" altLang="de-DE"/>
          </a:p>
        </p:txBody>
      </p:sp>
    </p:spTree>
    <p:extLst>
      <p:ext uri="{BB962C8B-B14F-4D97-AF65-F5344CB8AC3E}">
        <p14:creationId xmlns:p14="http://schemas.microsoft.com/office/powerpoint/2010/main" val="38295351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orstellungs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720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27584" y="1313417"/>
            <a:ext cx="7886700" cy="373063"/>
          </a:xfrm>
        </p:spPr>
        <p:txBody>
          <a:bodyPr/>
          <a:lstStyle/>
          <a:p>
            <a:r>
              <a:rPr lang="de-DE"/>
              <a:t>Titelmasterformat durch Klicken bearbeiten</a:t>
            </a:r>
          </a:p>
        </p:txBody>
      </p:sp>
      <p:sp>
        <p:nvSpPr>
          <p:cNvPr id="3" name="Textplatzhalter 2"/>
          <p:cNvSpPr>
            <a:spLocks noGrp="1"/>
          </p:cNvSpPr>
          <p:nvPr>
            <p:ph type="body" idx="1"/>
          </p:nvPr>
        </p:nvSpPr>
        <p:spPr>
          <a:xfrm>
            <a:off x="892672"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890560" y="2503664"/>
            <a:ext cx="3868737" cy="3684588"/>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826496"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828608" y="2505075"/>
            <a:ext cx="3887788" cy="3684588"/>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3">
            <a:extLst>
              <a:ext uri="{FF2B5EF4-FFF2-40B4-BE49-F238E27FC236}">
                <a16:creationId xmlns:a16="http://schemas.microsoft.com/office/drawing/2014/main" id="{A67F9471-FFFD-4FF5-9482-7FD34E11F4A3}"/>
              </a:ext>
            </a:extLst>
          </p:cNvPr>
          <p:cNvSpPr>
            <a:spLocks noGrp="1" noChangeArrowheads="1"/>
          </p:cNvSpPr>
          <p:nvPr>
            <p:ph type="dt" sz="half" idx="10"/>
          </p:nvPr>
        </p:nvSpPr>
        <p:spPr>
          <a:ln/>
        </p:spPr>
        <p:txBody>
          <a:bodyPr/>
          <a:lstStyle>
            <a:lvl1pPr>
              <a:defRPr/>
            </a:lvl1pPr>
          </a:lstStyle>
          <a:p>
            <a:pPr>
              <a:defRPr/>
            </a:pPr>
            <a:fld id="{BFDED17B-3AA3-485F-85CF-89CA402A14A2}" type="datetime1">
              <a:rPr lang="de-DE" altLang="de-DE"/>
              <a:pPr>
                <a:defRPr/>
              </a:pPr>
              <a:t>21.10.2019</a:t>
            </a:fld>
            <a:endParaRPr lang="de-DE" altLang="de-DE"/>
          </a:p>
        </p:txBody>
      </p:sp>
      <p:sp>
        <p:nvSpPr>
          <p:cNvPr id="8" name="Rectangle 14">
            <a:extLst>
              <a:ext uri="{FF2B5EF4-FFF2-40B4-BE49-F238E27FC236}">
                <a16:creationId xmlns:a16="http://schemas.microsoft.com/office/drawing/2014/main" id="{15B1BBF7-BC1F-4762-BA5B-82B892FDFED5}"/>
              </a:ext>
            </a:extLst>
          </p:cNvPr>
          <p:cNvSpPr>
            <a:spLocks noGrp="1" noChangeArrowheads="1"/>
          </p:cNvSpPr>
          <p:nvPr>
            <p:ph type="ftr" sz="quarter" idx="11"/>
          </p:nvPr>
        </p:nvSpPr>
        <p:spPr>
          <a:ln/>
        </p:spPr>
        <p:txBody>
          <a:bodyPr/>
          <a:lstStyle>
            <a:lvl1pPr>
              <a:defRPr/>
            </a:lvl1pPr>
          </a:lstStyle>
          <a:p>
            <a:pPr>
              <a:defRPr/>
            </a:pPr>
            <a:r>
              <a:rPr lang="de-DE"/>
              <a:t>Multiplikatorin l Hochschule </a:t>
            </a:r>
          </a:p>
        </p:txBody>
      </p:sp>
      <p:sp>
        <p:nvSpPr>
          <p:cNvPr id="9" name="Rectangle 15">
            <a:extLst>
              <a:ext uri="{FF2B5EF4-FFF2-40B4-BE49-F238E27FC236}">
                <a16:creationId xmlns:a16="http://schemas.microsoft.com/office/drawing/2014/main" id="{EE764ECA-8189-4F0D-BFBF-BAFDE1E6FC6B}"/>
              </a:ext>
            </a:extLst>
          </p:cNvPr>
          <p:cNvSpPr>
            <a:spLocks noGrp="1" noChangeArrowheads="1"/>
          </p:cNvSpPr>
          <p:nvPr>
            <p:ph type="sldNum" sz="quarter" idx="12"/>
          </p:nvPr>
        </p:nvSpPr>
        <p:spPr>
          <a:ln/>
        </p:spPr>
        <p:txBody>
          <a:bodyPr/>
          <a:lstStyle>
            <a:lvl1pPr>
              <a:defRPr/>
            </a:lvl1pPr>
          </a:lstStyle>
          <a:p>
            <a:pPr>
              <a:defRPr/>
            </a:pPr>
            <a:fld id="{81E4C5FE-697F-4318-94D8-29EB208357B6}" type="slidenum">
              <a:rPr lang="de-DE" altLang="de-DE"/>
              <a:pPr>
                <a:defRPr/>
              </a:pPr>
              <a:t>‹Nr.›</a:t>
            </a:fld>
            <a:endParaRPr lang="de-DE" altLang="de-DE"/>
          </a:p>
        </p:txBody>
      </p:sp>
    </p:spTree>
    <p:extLst>
      <p:ext uri="{BB962C8B-B14F-4D97-AF65-F5344CB8AC3E}">
        <p14:creationId xmlns:p14="http://schemas.microsoft.com/office/powerpoint/2010/main" val="1442090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3">
            <a:extLst>
              <a:ext uri="{FF2B5EF4-FFF2-40B4-BE49-F238E27FC236}">
                <a16:creationId xmlns:a16="http://schemas.microsoft.com/office/drawing/2014/main" id="{9D9AAB07-7607-48FA-B06A-2C7918104AD7}"/>
              </a:ext>
            </a:extLst>
          </p:cNvPr>
          <p:cNvSpPr>
            <a:spLocks noGrp="1" noChangeArrowheads="1"/>
          </p:cNvSpPr>
          <p:nvPr>
            <p:ph type="dt" sz="half" idx="10"/>
          </p:nvPr>
        </p:nvSpPr>
        <p:spPr>
          <a:ln/>
        </p:spPr>
        <p:txBody>
          <a:bodyPr/>
          <a:lstStyle>
            <a:lvl1pPr>
              <a:defRPr/>
            </a:lvl1pPr>
          </a:lstStyle>
          <a:p>
            <a:pPr>
              <a:defRPr/>
            </a:pPr>
            <a:fld id="{EFAC4B86-0041-4884-A219-852E71B251EA}" type="datetime1">
              <a:rPr lang="de-DE" altLang="de-DE"/>
              <a:pPr>
                <a:defRPr/>
              </a:pPr>
              <a:t>21.10.2019</a:t>
            </a:fld>
            <a:endParaRPr lang="de-DE" altLang="de-DE"/>
          </a:p>
        </p:txBody>
      </p:sp>
      <p:sp>
        <p:nvSpPr>
          <p:cNvPr id="4" name="Rectangle 14">
            <a:extLst>
              <a:ext uri="{FF2B5EF4-FFF2-40B4-BE49-F238E27FC236}">
                <a16:creationId xmlns:a16="http://schemas.microsoft.com/office/drawing/2014/main" id="{C976E8DA-C195-4032-9FA8-EF3467954E8C}"/>
              </a:ext>
            </a:extLst>
          </p:cNvPr>
          <p:cNvSpPr>
            <a:spLocks noGrp="1" noChangeArrowheads="1"/>
          </p:cNvSpPr>
          <p:nvPr>
            <p:ph type="ftr" sz="quarter" idx="11"/>
          </p:nvPr>
        </p:nvSpPr>
        <p:spPr>
          <a:ln/>
        </p:spPr>
        <p:txBody>
          <a:bodyPr/>
          <a:lstStyle>
            <a:lvl1pPr>
              <a:defRPr/>
            </a:lvl1pPr>
          </a:lstStyle>
          <a:p>
            <a:pPr>
              <a:defRPr/>
            </a:pPr>
            <a:r>
              <a:rPr lang="de-DE"/>
              <a:t>Multiplikatorin l Hochschule </a:t>
            </a:r>
          </a:p>
        </p:txBody>
      </p:sp>
      <p:sp>
        <p:nvSpPr>
          <p:cNvPr id="5" name="Rectangle 15">
            <a:extLst>
              <a:ext uri="{FF2B5EF4-FFF2-40B4-BE49-F238E27FC236}">
                <a16:creationId xmlns:a16="http://schemas.microsoft.com/office/drawing/2014/main" id="{00CEF736-C189-4412-B006-82E8418226CD}"/>
              </a:ext>
            </a:extLst>
          </p:cNvPr>
          <p:cNvSpPr>
            <a:spLocks noGrp="1" noChangeArrowheads="1"/>
          </p:cNvSpPr>
          <p:nvPr>
            <p:ph type="sldNum" sz="quarter" idx="12"/>
          </p:nvPr>
        </p:nvSpPr>
        <p:spPr>
          <a:ln/>
        </p:spPr>
        <p:txBody>
          <a:bodyPr/>
          <a:lstStyle>
            <a:lvl1pPr>
              <a:defRPr/>
            </a:lvl1pPr>
          </a:lstStyle>
          <a:p>
            <a:pPr>
              <a:defRPr/>
            </a:pPr>
            <a:fld id="{FEC5A932-CCC0-4A1D-8F9E-870F7B2C930E}" type="slidenum">
              <a:rPr lang="de-DE" altLang="de-DE"/>
              <a:pPr>
                <a:defRPr/>
              </a:pPr>
              <a:t>‹Nr.›</a:t>
            </a:fld>
            <a:endParaRPr lang="de-DE" altLang="de-DE"/>
          </a:p>
        </p:txBody>
      </p:sp>
    </p:spTree>
    <p:extLst>
      <p:ext uri="{BB962C8B-B14F-4D97-AF65-F5344CB8AC3E}">
        <p14:creationId xmlns:p14="http://schemas.microsoft.com/office/powerpoint/2010/main" val="4245028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0332AE29-C9BF-4C1F-B042-789743809BEB}"/>
              </a:ext>
            </a:extLst>
          </p:cNvPr>
          <p:cNvSpPr>
            <a:spLocks noGrp="1" noChangeArrowheads="1"/>
          </p:cNvSpPr>
          <p:nvPr>
            <p:ph type="dt" sz="half" idx="10"/>
          </p:nvPr>
        </p:nvSpPr>
        <p:spPr>
          <a:ln/>
        </p:spPr>
        <p:txBody>
          <a:bodyPr/>
          <a:lstStyle>
            <a:lvl1pPr>
              <a:defRPr/>
            </a:lvl1pPr>
          </a:lstStyle>
          <a:p>
            <a:pPr>
              <a:defRPr/>
            </a:pPr>
            <a:fld id="{AFC05453-5D31-428B-BD96-9DC1F1A7B55E}" type="datetime1">
              <a:rPr lang="de-DE" altLang="de-DE"/>
              <a:pPr>
                <a:defRPr/>
              </a:pPr>
              <a:t>21.10.2019</a:t>
            </a:fld>
            <a:endParaRPr lang="de-DE" altLang="de-DE"/>
          </a:p>
        </p:txBody>
      </p:sp>
      <p:sp>
        <p:nvSpPr>
          <p:cNvPr id="3" name="Rectangle 14">
            <a:extLst>
              <a:ext uri="{FF2B5EF4-FFF2-40B4-BE49-F238E27FC236}">
                <a16:creationId xmlns:a16="http://schemas.microsoft.com/office/drawing/2014/main" id="{D36F866C-2DC7-4B7C-AEA0-A39DF9FFCCCE}"/>
              </a:ext>
            </a:extLst>
          </p:cNvPr>
          <p:cNvSpPr>
            <a:spLocks noGrp="1" noChangeArrowheads="1"/>
          </p:cNvSpPr>
          <p:nvPr>
            <p:ph type="ftr" sz="quarter" idx="11"/>
          </p:nvPr>
        </p:nvSpPr>
        <p:spPr>
          <a:ln/>
        </p:spPr>
        <p:txBody>
          <a:bodyPr/>
          <a:lstStyle>
            <a:lvl1pPr>
              <a:defRPr/>
            </a:lvl1pPr>
          </a:lstStyle>
          <a:p>
            <a:pPr>
              <a:defRPr/>
            </a:pPr>
            <a:r>
              <a:rPr lang="de-DE"/>
              <a:t>Multiplikatorin l Hochschule </a:t>
            </a:r>
          </a:p>
        </p:txBody>
      </p:sp>
      <p:sp>
        <p:nvSpPr>
          <p:cNvPr id="4" name="Rectangle 15">
            <a:extLst>
              <a:ext uri="{FF2B5EF4-FFF2-40B4-BE49-F238E27FC236}">
                <a16:creationId xmlns:a16="http://schemas.microsoft.com/office/drawing/2014/main" id="{50D878D0-D20B-453C-8B07-38766C77F8C5}"/>
              </a:ext>
            </a:extLst>
          </p:cNvPr>
          <p:cNvSpPr>
            <a:spLocks noGrp="1" noChangeArrowheads="1"/>
          </p:cNvSpPr>
          <p:nvPr>
            <p:ph type="sldNum" sz="quarter" idx="12"/>
          </p:nvPr>
        </p:nvSpPr>
        <p:spPr>
          <a:ln/>
        </p:spPr>
        <p:txBody>
          <a:bodyPr/>
          <a:lstStyle>
            <a:lvl1pPr>
              <a:defRPr/>
            </a:lvl1pPr>
          </a:lstStyle>
          <a:p>
            <a:pPr>
              <a:defRPr/>
            </a:pPr>
            <a:fld id="{2D00979B-25CC-4464-9E26-2A02E0808422}" type="slidenum">
              <a:rPr lang="de-DE" altLang="de-DE"/>
              <a:pPr>
                <a:defRPr/>
              </a:pPr>
              <a:t>‹Nr.›</a:t>
            </a:fld>
            <a:endParaRPr lang="de-DE" altLang="de-DE"/>
          </a:p>
        </p:txBody>
      </p:sp>
    </p:spTree>
    <p:extLst>
      <p:ext uri="{BB962C8B-B14F-4D97-AF65-F5344CB8AC3E}">
        <p14:creationId xmlns:p14="http://schemas.microsoft.com/office/powerpoint/2010/main" val="2408491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4225" y="1340768"/>
            <a:ext cx="2949575" cy="1440160"/>
          </a:xfrm>
        </p:spPr>
        <p:txBody>
          <a:bodyPr/>
          <a:lstStyle>
            <a:lvl1pPr>
              <a:defRPr sz="3200"/>
            </a:lvl1pPr>
          </a:lstStyle>
          <a:p>
            <a:r>
              <a:rPr lang="de-DE"/>
              <a:t>Titelmasterformat durch Klicken bearbeiten</a:t>
            </a:r>
            <a:endParaRPr lang="de-DE" dirty="0"/>
          </a:p>
        </p:txBody>
      </p:sp>
      <p:sp>
        <p:nvSpPr>
          <p:cNvPr id="3" name="Inhaltsplatzhalter 2"/>
          <p:cNvSpPr>
            <a:spLocks noGrp="1"/>
          </p:cNvSpPr>
          <p:nvPr>
            <p:ph idx="1"/>
          </p:nvPr>
        </p:nvSpPr>
        <p:spPr>
          <a:xfrm>
            <a:off x="3887788" y="1340768"/>
            <a:ext cx="4629150" cy="45202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782792" y="2780928"/>
            <a:ext cx="2949575" cy="30880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Textmasterformate durch Klicken bearbeiten</a:t>
            </a:r>
          </a:p>
        </p:txBody>
      </p:sp>
      <p:sp>
        <p:nvSpPr>
          <p:cNvPr id="5" name="Rectangle 13">
            <a:extLst>
              <a:ext uri="{FF2B5EF4-FFF2-40B4-BE49-F238E27FC236}">
                <a16:creationId xmlns:a16="http://schemas.microsoft.com/office/drawing/2014/main" id="{C6A7E7AD-4825-44A7-B08F-3D96A64BBAEC}"/>
              </a:ext>
            </a:extLst>
          </p:cNvPr>
          <p:cNvSpPr>
            <a:spLocks noGrp="1" noChangeArrowheads="1"/>
          </p:cNvSpPr>
          <p:nvPr>
            <p:ph type="dt" sz="half" idx="10"/>
          </p:nvPr>
        </p:nvSpPr>
        <p:spPr>
          <a:ln/>
        </p:spPr>
        <p:txBody>
          <a:bodyPr/>
          <a:lstStyle>
            <a:lvl1pPr>
              <a:defRPr/>
            </a:lvl1pPr>
          </a:lstStyle>
          <a:p>
            <a:pPr>
              <a:defRPr/>
            </a:pPr>
            <a:fld id="{631E52B8-6637-4040-8D2A-81B93ACAD860}" type="datetime1">
              <a:rPr lang="de-DE" altLang="de-DE"/>
              <a:pPr>
                <a:defRPr/>
              </a:pPr>
              <a:t>21.10.2019</a:t>
            </a:fld>
            <a:endParaRPr lang="de-DE" altLang="de-DE"/>
          </a:p>
        </p:txBody>
      </p:sp>
      <p:sp>
        <p:nvSpPr>
          <p:cNvPr id="6" name="Rectangle 14">
            <a:extLst>
              <a:ext uri="{FF2B5EF4-FFF2-40B4-BE49-F238E27FC236}">
                <a16:creationId xmlns:a16="http://schemas.microsoft.com/office/drawing/2014/main" id="{050D4187-2561-49DE-9CEE-4819ECBD5F86}"/>
              </a:ext>
            </a:extLst>
          </p:cNvPr>
          <p:cNvSpPr>
            <a:spLocks noGrp="1" noChangeArrowheads="1"/>
          </p:cNvSpPr>
          <p:nvPr>
            <p:ph type="ftr" sz="quarter" idx="11"/>
          </p:nvPr>
        </p:nvSpPr>
        <p:spPr>
          <a:ln/>
        </p:spPr>
        <p:txBody>
          <a:bodyPr/>
          <a:lstStyle>
            <a:lvl1pPr>
              <a:defRPr/>
            </a:lvl1pPr>
          </a:lstStyle>
          <a:p>
            <a:pPr>
              <a:defRPr/>
            </a:pPr>
            <a:r>
              <a:rPr lang="de-DE"/>
              <a:t>Multiplikatorin l Hochschule </a:t>
            </a:r>
          </a:p>
        </p:txBody>
      </p:sp>
      <p:sp>
        <p:nvSpPr>
          <p:cNvPr id="7" name="Rectangle 15">
            <a:extLst>
              <a:ext uri="{FF2B5EF4-FFF2-40B4-BE49-F238E27FC236}">
                <a16:creationId xmlns:a16="http://schemas.microsoft.com/office/drawing/2014/main" id="{62707DB6-6ECF-445C-8CD8-0A62E4ADB3CA}"/>
              </a:ext>
            </a:extLst>
          </p:cNvPr>
          <p:cNvSpPr>
            <a:spLocks noGrp="1" noChangeArrowheads="1"/>
          </p:cNvSpPr>
          <p:nvPr>
            <p:ph type="sldNum" sz="quarter" idx="12"/>
          </p:nvPr>
        </p:nvSpPr>
        <p:spPr>
          <a:ln/>
        </p:spPr>
        <p:txBody>
          <a:bodyPr/>
          <a:lstStyle>
            <a:lvl1pPr>
              <a:defRPr/>
            </a:lvl1pPr>
          </a:lstStyle>
          <a:p>
            <a:pPr>
              <a:defRPr/>
            </a:pPr>
            <a:fld id="{05E9DC27-9C78-4BCD-B760-AD7543987A41}" type="slidenum">
              <a:rPr lang="de-DE" altLang="de-DE"/>
              <a:pPr>
                <a:defRPr/>
              </a:pPr>
              <a:t>‹Nr.›</a:t>
            </a:fld>
            <a:endParaRPr lang="de-DE" altLang="de-DE"/>
          </a:p>
        </p:txBody>
      </p:sp>
    </p:spTree>
    <p:extLst>
      <p:ext uri="{BB962C8B-B14F-4D97-AF65-F5344CB8AC3E}">
        <p14:creationId xmlns:p14="http://schemas.microsoft.com/office/powerpoint/2010/main" val="3135555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99592" y="1342865"/>
            <a:ext cx="2949575" cy="1600200"/>
          </a:xfrm>
        </p:spPr>
        <p:txBody>
          <a:bodyPr/>
          <a:lstStyle>
            <a:lvl1pPr>
              <a:defRPr sz="3200"/>
            </a:lvl1pPr>
          </a:lstStyle>
          <a:p>
            <a:r>
              <a:rPr lang="de-DE"/>
              <a:t>Titelmasterformat durch Klicken bearbeiten</a:t>
            </a:r>
            <a:endParaRPr lang="de-DE" dirty="0"/>
          </a:p>
        </p:txBody>
      </p:sp>
      <p:sp>
        <p:nvSpPr>
          <p:cNvPr id="3" name="Bildplatzhalter 2"/>
          <p:cNvSpPr>
            <a:spLocks noGrp="1"/>
          </p:cNvSpPr>
          <p:nvPr>
            <p:ph type="pic" idx="1"/>
          </p:nvPr>
        </p:nvSpPr>
        <p:spPr>
          <a:xfrm>
            <a:off x="3887788" y="1340768"/>
            <a:ext cx="4629150" cy="47883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918902" y="2943064"/>
            <a:ext cx="2949575" cy="3186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Textmasterformate durch Klicken bearbeiten</a:t>
            </a:r>
          </a:p>
        </p:txBody>
      </p:sp>
      <p:sp>
        <p:nvSpPr>
          <p:cNvPr id="5" name="Rectangle 13">
            <a:extLst>
              <a:ext uri="{FF2B5EF4-FFF2-40B4-BE49-F238E27FC236}">
                <a16:creationId xmlns:a16="http://schemas.microsoft.com/office/drawing/2014/main" id="{CBF4A212-7EF2-43B2-BA4F-A4602B156676}"/>
              </a:ext>
            </a:extLst>
          </p:cNvPr>
          <p:cNvSpPr>
            <a:spLocks noGrp="1" noChangeArrowheads="1"/>
          </p:cNvSpPr>
          <p:nvPr>
            <p:ph type="dt" sz="half" idx="10"/>
          </p:nvPr>
        </p:nvSpPr>
        <p:spPr>
          <a:ln/>
        </p:spPr>
        <p:txBody>
          <a:bodyPr/>
          <a:lstStyle>
            <a:lvl1pPr>
              <a:defRPr/>
            </a:lvl1pPr>
          </a:lstStyle>
          <a:p>
            <a:pPr>
              <a:defRPr/>
            </a:pPr>
            <a:fld id="{6DD0565B-B7A6-4C54-BC40-27BB35BB069E}" type="datetime1">
              <a:rPr lang="de-DE" altLang="de-DE"/>
              <a:pPr>
                <a:defRPr/>
              </a:pPr>
              <a:t>21.10.2019</a:t>
            </a:fld>
            <a:endParaRPr lang="de-DE" altLang="de-DE"/>
          </a:p>
        </p:txBody>
      </p:sp>
      <p:sp>
        <p:nvSpPr>
          <p:cNvPr id="6" name="Rectangle 14">
            <a:extLst>
              <a:ext uri="{FF2B5EF4-FFF2-40B4-BE49-F238E27FC236}">
                <a16:creationId xmlns:a16="http://schemas.microsoft.com/office/drawing/2014/main" id="{6F457B0F-8616-4423-811D-D8F8D366C766}"/>
              </a:ext>
            </a:extLst>
          </p:cNvPr>
          <p:cNvSpPr>
            <a:spLocks noGrp="1" noChangeArrowheads="1"/>
          </p:cNvSpPr>
          <p:nvPr>
            <p:ph type="ftr" sz="quarter" idx="11"/>
          </p:nvPr>
        </p:nvSpPr>
        <p:spPr>
          <a:ln/>
        </p:spPr>
        <p:txBody>
          <a:bodyPr/>
          <a:lstStyle>
            <a:lvl1pPr>
              <a:defRPr/>
            </a:lvl1pPr>
          </a:lstStyle>
          <a:p>
            <a:pPr>
              <a:defRPr/>
            </a:pPr>
            <a:r>
              <a:rPr lang="de-DE"/>
              <a:t>Multiplikatorin l Hochschule </a:t>
            </a:r>
          </a:p>
        </p:txBody>
      </p:sp>
      <p:sp>
        <p:nvSpPr>
          <p:cNvPr id="7" name="Rectangle 15">
            <a:extLst>
              <a:ext uri="{FF2B5EF4-FFF2-40B4-BE49-F238E27FC236}">
                <a16:creationId xmlns:a16="http://schemas.microsoft.com/office/drawing/2014/main" id="{B2282F4C-41BB-4F6B-B5BD-EFB01E030DA0}"/>
              </a:ext>
            </a:extLst>
          </p:cNvPr>
          <p:cNvSpPr>
            <a:spLocks noGrp="1" noChangeArrowheads="1"/>
          </p:cNvSpPr>
          <p:nvPr>
            <p:ph type="sldNum" sz="quarter" idx="12"/>
          </p:nvPr>
        </p:nvSpPr>
        <p:spPr>
          <a:ln/>
        </p:spPr>
        <p:txBody>
          <a:bodyPr/>
          <a:lstStyle>
            <a:lvl1pPr>
              <a:defRPr/>
            </a:lvl1pPr>
          </a:lstStyle>
          <a:p>
            <a:pPr>
              <a:defRPr/>
            </a:pPr>
            <a:fld id="{E251A116-9616-4250-8AD3-127916241114}" type="slidenum">
              <a:rPr lang="de-DE" altLang="de-DE"/>
              <a:pPr>
                <a:defRPr/>
              </a:pPr>
              <a:t>‹Nr.›</a:t>
            </a:fld>
            <a:endParaRPr lang="de-DE" altLang="de-DE"/>
          </a:p>
        </p:txBody>
      </p:sp>
    </p:spTree>
    <p:extLst>
      <p:ext uri="{BB962C8B-B14F-4D97-AF65-F5344CB8AC3E}">
        <p14:creationId xmlns:p14="http://schemas.microsoft.com/office/powerpoint/2010/main" val="2562314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3.png"/><Relationship Id="rId2" Type="http://schemas.openxmlformats.org/officeDocument/2006/relationships/slideLayout" Target="../slideLayouts/slideLayout33.xml"/><Relationship Id="rId16"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2">
            <a:extLst>
              <a:ext uri="{FF2B5EF4-FFF2-40B4-BE49-F238E27FC236}">
                <a16:creationId xmlns:a16="http://schemas.microsoft.com/office/drawing/2014/main" id="{E373111E-AFEA-47D2-8D7A-90D8F33E46D4}"/>
              </a:ext>
            </a:extLst>
          </p:cNvPr>
          <p:cNvGrpSpPr>
            <a:grpSpLocks/>
          </p:cNvGrpSpPr>
          <p:nvPr/>
        </p:nvGrpSpPr>
        <p:grpSpPr bwMode="auto">
          <a:xfrm>
            <a:off x="0" y="0"/>
            <a:ext cx="3200400" cy="6858000"/>
            <a:chOff x="0" y="0"/>
            <a:chExt cx="2016" cy="4320"/>
          </a:xfrm>
          <a:solidFill>
            <a:srgbClr val="3493C5"/>
          </a:solidFill>
        </p:grpSpPr>
        <p:sp>
          <p:nvSpPr>
            <p:cNvPr id="1027" name="Rectangle 3">
              <a:extLst>
                <a:ext uri="{FF2B5EF4-FFF2-40B4-BE49-F238E27FC236}">
                  <a16:creationId xmlns:a16="http://schemas.microsoft.com/office/drawing/2014/main" id="{F5EA1927-F70B-4F9A-B22E-67774DB69452}"/>
                </a:ext>
              </a:extLst>
            </p:cNvPr>
            <p:cNvSpPr>
              <a:spLocks noChangeArrowheads="1"/>
            </p:cNvSpPr>
            <p:nvPr/>
          </p:nvSpPr>
          <p:spPr bwMode="auto">
            <a:xfrm>
              <a:off x="0" y="0"/>
              <a:ext cx="480" cy="4320"/>
            </a:xfrm>
            <a:prstGeom prst="rect">
              <a:avLst/>
            </a:prstGeom>
            <a:grpFill/>
            <a:ln w="9525">
              <a:solidFill>
                <a:schemeClr val="tx1"/>
              </a:solidFill>
              <a:miter lim="800000"/>
              <a:headEnd/>
              <a:tailEnd/>
            </a:ln>
            <a:effectLst/>
          </p:spPr>
          <p:txBody>
            <a:bodyPr wrap="none" anchor="ctr"/>
            <a:lstStyle/>
            <a:p>
              <a:pPr eaLnBrk="1" hangingPunct="1">
                <a:defRPr/>
              </a:pPr>
              <a:endParaRPr lang="de-DE"/>
            </a:p>
          </p:txBody>
        </p:sp>
        <p:sp>
          <p:nvSpPr>
            <p:cNvPr id="1028" name="Rectangle 4">
              <a:extLst>
                <a:ext uri="{FF2B5EF4-FFF2-40B4-BE49-F238E27FC236}">
                  <a16:creationId xmlns:a16="http://schemas.microsoft.com/office/drawing/2014/main" id="{53967E6B-2E7C-4223-89EF-9E0ACFFD0E7A}"/>
                </a:ext>
              </a:extLst>
            </p:cNvPr>
            <p:cNvSpPr>
              <a:spLocks noChangeArrowheads="1"/>
            </p:cNvSpPr>
            <p:nvPr/>
          </p:nvSpPr>
          <p:spPr bwMode="auto">
            <a:xfrm>
              <a:off x="432" y="0"/>
              <a:ext cx="1584" cy="672"/>
            </a:xfrm>
            <a:prstGeom prst="rect">
              <a:avLst/>
            </a:prstGeom>
            <a:grpFill/>
            <a:ln>
              <a:noFill/>
            </a:ln>
            <a:effectLst/>
          </p:spPr>
          <p:txBody>
            <a:bodyPr wrap="none" anchor="ctr"/>
            <a:lstStyle/>
            <a:p>
              <a:pPr eaLnBrk="1" hangingPunct="1">
                <a:defRPr/>
              </a:pPr>
              <a:endParaRPr lang="de-DE"/>
            </a:p>
          </p:txBody>
        </p:sp>
      </p:grpSp>
      <p:sp>
        <p:nvSpPr>
          <p:cNvPr id="2" name="AutoShape 5">
            <a:extLst>
              <a:ext uri="{FF2B5EF4-FFF2-40B4-BE49-F238E27FC236}">
                <a16:creationId xmlns:a16="http://schemas.microsoft.com/office/drawing/2014/main" id="{1285CB71-F83A-4751-9BFC-A587FBF1F154}"/>
              </a:ext>
            </a:extLst>
          </p:cNvPr>
          <p:cNvSpPr>
            <a:spLocks noChangeArrowheads="1"/>
          </p:cNvSpPr>
          <p:nvPr/>
        </p:nvSpPr>
        <p:spPr bwMode="auto">
          <a:xfrm>
            <a:off x="762000" y="762000"/>
            <a:ext cx="5105400" cy="6096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de-DE"/>
          </a:p>
        </p:txBody>
      </p:sp>
      <p:sp>
        <p:nvSpPr>
          <p:cNvPr id="4" name="Rectangle 7">
            <a:extLst>
              <a:ext uri="{FF2B5EF4-FFF2-40B4-BE49-F238E27FC236}">
                <a16:creationId xmlns:a16="http://schemas.microsoft.com/office/drawing/2014/main" id="{6E038C3B-A91F-4D96-9520-AF59764F3AA2}"/>
              </a:ext>
            </a:extLst>
          </p:cNvPr>
          <p:cNvSpPr>
            <a:spLocks noGrp="1" noChangeArrowheads="1"/>
          </p:cNvSpPr>
          <p:nvPr>
            <p:ph type="title"/>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altLang="de-DE"/>
              <a:t>Klicken Sie, um das Titelformat zu bearbeiten</a:t>
            </a:r>
          </a:p>
        </p:txBody>
      </p:sp>
      <p:sp>
        <p:nvSpPr>
          <p:cNvPr id="1029" name="Rectangle 8">
            <a:extLst>
              <a:ext uri="{FF2B5EF4-FFF2-40B4-BE49-F238E27FC236}">
                <a16:creationId xmlns:a16="http://schemas.microsoft.com/office/drawing/2014/main" id="{B6BC5E91-3A3D-4549-A35F-383E97E1503B}"/>
              </a:ext>
            </a:extLst>
          </p:cNvPr>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37" name="Rectangle 13">
            <a:extLst>
              <a:ext uri="{FF2B5EF4-FFF2-40B4-BE49-F238E27FC236}">
                <a16:creationId xmlns:a16="http://schemas.microsoft.com/office/drawing/2014/main" id="{1C59EFA0-9761-48E6-883C-BF8A8930ED47}"/>
              </a:ext>
            </a:extLst>
          </p:cNvPr>
          <p:cNvSpPr>
            <a:spLocks noGrp="1" noChangeArrowheads="1"/>
          </p:cNvSpPr>
          <p:nvPr>
            <p:ph type="dt" sz="half" idx="2"/>
          </p:nvPr>
        </p:nvSpPr>
        <p:spPr bwMode="auto">
          <a:xfrm>
            <a:off x="7010400" y="6553200"/>
            <a:ext cx="19050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r" eaLnBrk="1" hangingPunct="1">
              <a:defRPr sz="1400">
                <a:latin typeface="Arial" panose="020B0604020202020204" pitchFamily="34" charset="0"/>
              </a:defRPr>
            </a:lvl1pPr>
          </a:lstStyle>
          <a:p>
            <a:pPr>
              <a:defRPr/>
            </a:pPr>
            <a:fld id="{DFB6E62D-3308-4596-87B3-C9E4E166C973}" type="datetime1">
              <a:rPr lang="de-DE" altLang="de-DE"/>
              <a:pPr>
                <a:defRPr/>
              </a:pPr>
              <a:t>21.10.2019</a:t>
            </a:fld>
            <a:endParaRPr lang="de-DE" altLang="de-DE"/>
          </a:p>
        </p:txBody>
      </p:sp>
      <p:sp>
        <p:nvSpPr>
          <p:cNvPr id="1038" name="Rectangle 14">
            <a:extLst>
              <a:ext uri="{FF2B5EF4-FFF2-40B4-BE49-F238E27FC236}">
                <a16:creationId xmlns:a16="http://schemas.microsoft.com/office/drawing/2014/main" id="{9411997C-8533-4AB4-9EA6-5B7F13460732}"/>
              </a:ext>
            </a:extLst>
          </p:cNvPr>
          <p:cNvSpPr>
            <a:spLocks noGrp="1" noChangeArrowheads="1"/>
          </p:cNvSpPr>
          <p:nvPr>
            <p:ph type="ftr" sz="quarter" idx="3"/>
          </p:nvPr>
        </p:nvSpPr>
        <p:spPr bwMode="auto">
          <a:xfrm>
            <a:off x="2936875" y="6529388"/>
            <a:ext cx="28956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ctr" eaLnBrk="1" hangingPunct="1">
              <a:defRPr sz="1400">
                <a:latin typeface="+mn-lt"/>
                <a:ea typeface="MS PGothic" panose="020B0600070205080204" pitchFamily="34" charset="-128"/>
                <a:cs typeface="+mn-cs"/>
              </a:defRPr>
            </a:lvl1pPr>
          </a:lstStyle>
          <a:p>
            <a:pPr>
              <a:defRPr/>
            </a:pPr>
            <a:r>
              <a:rPr lang="de-DE"/>
              <a:t>Multiplikatorin l Hochschule </a:t>
            </a:r>
          </a:p>
        </p:txBody>
      </p:sp>
      <p:sp>
        <p:nvSpPr>
          <p:cNvPr id="1039" name="Rectangle 15">
            <a:extLst>
              <a:ext uri="{FF2B5EF4-FFF2-40B4-BE49-F238E27FC236}">
                <a16:creationId xmlns:a16="http://schemas.microsoft.com/office/drawing/2014/main" id="{5229C224-F7EF-44E6-B4C4-A7EA84E4AF46}"/>
              </a:ext>
            </a:extLst>
          </p:cNvPr>
          <p:cNvSpPr>
            <a:spLocks noGrp="1" noChangeArrowheads="1"/>
          </p:cNvSpPr>
          <p:nvPr>
            <p:ph type="sldNum" sz="quarter" idx="4"/>
          </p:nvPr>
        </p:nvSpPr>
        <p:spPr bwMode="auto">
          <a:xfrm>
            <a:off x="84138" y="6462713"/>
            <a:ext cx="887412" cy="369887"/>
          </a:xfrm>
          <a:prstGeom prst="rect">
            <a:avLst/>
          </a:prstGeom>
          <a:noFill/>
          <a:ln>
            <a:noFill/>
          </a:ln>
          <a:effectLst/>
        </p:spPr>
        <p:txBody>
          <a:bodyPr vert="horz" wrap="square" lIns="91440" tIns="45720" rIns="91440" bIns="45720" numCol="1" anchor="b" anchorCtr="1" compatLnSpc="1">
            <a:prstTxWarp prst="textNoShape">
              <a:avLst/>
            </a:prstTxWarp>
            <a:spAutoFit/>
          </a:bodyPr>
          <a:lstStyle>
            <a:lvl1pPr eaLnBrk="1" hangingPunct="1">
              <a:defRPr sz="1800" b="1">
                <a:solidFill>
                  <a:schemeClr val="bg1"/>
                </a:solidFill>
                <a:latin typeface="Arial" panose="020B0604020202020204" pitchFamily="34" charset="0"/>
              </a:defRPr>
            </a:lvl1pPr>
          </a:lstStyle>
          <a:p>
            <a:pPr>
              <a:defRPr/>
            </a:pPr>
            <a:fld id="{D0FFBDF9-384D-4EFD-AD17-4DC71855E085}" type="slidenum">
              <a:rPr lang="de-DE" altLang="de-DE"/>
              <a:pPr>
                <a:defRPr/>
              </a:pPr>
              <a:t>‹Nr.›</a:t>
            </a:fld>
            <a:endParaRPr lang="de-DE" altLang="de-DE"/>
          </a:p>
        </p:txBody>
      </p:sp>
      <p:pic>
        <p:nvPicPr>
          <p:cNvPr id="1033" name="Grafik 11">
            <a:extLst>
              <a:ext uri="{FF2B5EF4-FFF2-40B4-BE49-F238E27FC236}">
                <a16:creationId xmlns:a16="http://schemas.microsoft.com/office/drawing/2014/main" id="{6859A20D-C7F2-4E66-AA48-1D3AC83538F1}"/>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55" r:id="rId1"/>
    <p:sldLayoutId id="2147484622" r:id="rId2"/>
    <p:sldLayoutId id="2147484623" r:id="rId3"/>
    <p:sldLayoutId id="2147484624" r:id="rId4"/>
    <p:sldLayoutId id="2147484625" r:id="rId5"/>
    <p:sldLayoutId id="2147484626" r:id="rId6"/>
    <p:sldLayoutId id="2147484627" r:id="rId7"/>
    <p:sldLayoutId id="2147484628" r:id="rId8"/>
    <p:sldLayoutId id="2147484629" r:id="rId9"/>
    <p:sldLayoutId id="2147484630" r:id="rId10"/>
    <p:sldLayoutId id="2147484631" r:id="rId11"/>
    <p:sldLayoutId id="2147484656" r:id="rId12"/>
    <p:sldLayoutId id="2147484657" r:id="rId13"/>
    <p:sldLayoutId id="2147484632" r:id="rId14"/>
    <p:sldLayoutId id="2147484658" r:id="rId15"/>
  </p:sldLayoutIdLst>
  <p:hf hdr="0"/>
  <p:txStyles>
    <p:titleStyle>
      <a:lvl1pPr algn="l" rtl="0" eaLnBrk="0" fontAlgn="base" hangingPunct="0">
        <a:lnSpc>
          <a:spcPct val="90000"/>
        </a:lnSpc>
        <a:spcBef>
          <a:spcPct val="0"/>
        </a:spcBef>
        <a:spcAft>
          <a:spcPct val="0"/>
        </a:spcAft>
        <a:defRPr sz="2800" b="1" kern="1200">
          <a:solidFill>
            <a:schemeClr val="bg2"/>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5pPr>
      <a:lvl6pPr marL="4572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lr>
          <a:schemeClr val="tx1"/>
        </a:buClr>
        <a:buSzPct val="8000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6" name="Group 22">
            <a:extLst>
              <a:ext uri="{FF2B5EF4-FFF2-40B4-BE49-F238E27FC236}">
                <a16:creationId xmlns:a16="http://schemas.microsoft.com/office/drawing/2014/main" id="{3AD1EBF0-FA27-4A77-A83A-CCFEC5118939}"/>
              </a:ext>
            </a:extLst>
          </p:cNvPr>
          <p:cNvGrpSpPr>
            <a:grpSpLocks/>
          </p:cNvGrpSpPr>
          <p:nvPr/>
        </p:nvGrpSpPr>
        <p:grpSpPr bwMode="auto">
          <a:xfrm>
            <a:off x="0" y="0"/>
            <a:ext cx="3200400" cy="6858000"/>
            <a:chOff x="0" y="0"/>
            <a:chExt cx="2016" cy="4320"/>
          </a:xfrm>
          <a:solidFill>
            <a:srgbClr val="3493C5"/>
          </a:solidFill>
        </p:grpSpPr>
        <p:sp>
          <p:nvSpPr>
            <p:cNvPr id="1027" name="Rectangle 3">
              <a:extLst>
                <a:ext uri="{FF2B5EF4-FFF2-40B4-BE49-F238E27FC236}">
                  <a16:creationId xmlns:a16="http://schemas.microsoft.com/office/drawing/2014/main" id="{72E30350-6834-478A-B426-3D338CF49A07}"/>
                </a:ext>
              </a:extLst>
            </p:cNvPr>
            <p:cNvSpPr>
              <a:spLocks noChangeArrowheads="1"/>
            </p:cNvSpPr>
            <p:nvPr/>
          </p:nvSpPr>
          <p:spPr bwMode="auto">
            <a:xfrm>
              <a:off x="0" y="0"/>
              <a:ext cx="480" cy="4320"/>
            </a:xfrm>
            <a:prstGeom prst="rect">
              <a:avLst/>
            </a:prstGeom>
            <a:grpFill/>
            <a:ln w="9525">
              <a:solidFill>
                <a:schemeClr val="tx1"/>
              </a:solidFill>
              <a:miter lim="800000"/>
              <a:headEnd/>
              <a:tailEnd/>
            </a:ln>
            <a:effectLst/>
          </p:spPr>
          <p:txBody>
            <a:bodyPr wrap="none" anchor="ctr"/>
            <a:lstStyle/>
            <a:p>
              <a:pPr eaLnBrk="1" hangingPunct="1">
                <a:lnSpc>
                  <a:spcPct val="93000"/>
                </a:lnSpc>
                <a:buClr>
                  <a:srgbClr val="000000"/>
                </a:buClr>
                <a:buSzPct val="100000"/>
                <a:buFont typeface="Times New Roman" panose="02020603050405020304" pitchFamily="18" charset="0"/>
                <a:buNone/>
                <a:defRPr/>
              </a:pPr>
              <a:endParaRPr lang="de-DE">
                <a:ea typeface="Microsoft YaHei" panose="020B0503020204020204" pitchFamily="34" charset="-122"/>
              </a:endParaRPr>
            </a:p>
          </p:txBody>
        </p:sp>
        <p:sp>
          <p:nvSpPr>
            <p:cNvPr id="1028" name="Rectangle 4">
              <a:extLst>
                <a:ext uri="{FF2B5EF4-FFF2-40B4-BE49-F238E27FC236}">
                  <a16:creationId xmlns:a16="http://schemas.microsoft.com/office/drawing/2014/main" id="{05589D34-1998-422A-8BAC-5EF32C8FEBF0}"/>
                </a:ext>
              </a:extLst>
            </p:cNvPr>
            <p:cNvSpPr>
              <a:spLocks noChangeArrowheads="1"/>
            </p:cNvSpPr>
            <p:nvPr/>
          </p:nvSpPr>
          <p:spPr bwMode="auto">
            <a:xfrm>
              <a:off x="432" y="0"/>
              <a:ext cx="1584" cy="672"/>
            </a:xfrm>
            <a:prstGeom prst="rect">
              <a:avLst/>
            </a:prstGeom>
            <a:grpFill/>
            <a:ln>
              <a:noFill/>
            </a:ln>
            <a:effectLst/>
          </p:spPr>
          <p:txBody>
            <a:bodyPr wrap="none" anchor="ctr"/>
            <a:lstStyle/>
            <a:p>
              <a:pPr eaLnBrk="1" hangingPunct="1">
                <a:lnSpc>
                  <a:spcPct val="93000"/>
                </a:lnSpc>
                <a:buClr>
                  <a:srgbClr val="000000"/>
                </a:buClr>
                <a:buSzPct val="100000"/>
                <a:buFont typeface="Times New Roman" panose="02020603050405020304" pitchFamily="18" charset="0"/>
                <a:buNone/>
                <a:defRPr/>
              </a:pPr>
              <a:endParaRPr lang="de-DE">
                <a:ea typeface="Microsoft YaHei" panose="020B0503020204020204" pitchFamily="34" charset="-122"/>
              </a:endParaRPr>
            </a:p>
          </p:txBody>
        </p:sp>
      </p:grpSp>
      <p:sp>
        <p:nvSpPr>
          <p:cNvPr id="2" name="AutoShape 5">
            <a:extLst>
              <a:ext uri="{FF2B5EF4-FFF2-40B4-BE49-F238E27FC236}">
                <a16:creationId xmlns:a16="http://schemas.microsoft.com/office/drawing/2014/main" id="{DD18B606-5DBB-4E0D-A8BC-AA69379EB623}"/>
              </a:ext>
            </a:extLst>
          </p:cNvPr>
          <p:cNvSpPr>
            <a:spLocks noChangeArrowheads="1"/>
          </p:cNvSpPr>
          <p:nvPr/>
        </p:nvSpPr>
        <p:spPr bwMode="auto">
          <a:xfrm>
            <a:off x="762000" y="762000"/>
            <a:ext cx="5105400" cy="6096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ea typeface="Microsoft YaHei" panose="020B0503020204020204" pitchFamily="34" charset="-122"/>
            </a:endParaRPr>
          </a:p>
        </p:txBody>
      </p:sp>
      <p:sp>
        <p:nvSpPr>
          <p:cNvPr id="2052" name="Rectangle 7">
            <a:extLst>
              <a:ext uri="{FF2B5EF4-FFF2-40B4-BE49-F238E27FC236}">
                <a16:creationId xmlns:a16="http://schemas.microsoft.com/office/drawing/2014/main" id="{E15475C7-4A84-4BA7-BFBD-31026377564F}"/>
              </a:ext>
            </a:extLst>
          </p:cNvPr>
          <p:cNvSpPr>
            <a:spLocks noGrp="1" noChangeArrowheads="1"/>
          </p:cNvSpPr>
          <p:nvPr>
            <p:ph type="title"/>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altLang="de-DE"/>
              <a:t>Klicken Sie, um das Titelformat zu bearbeiten</a:t>
            </a:r>
          </a:p>
        </p:txBody>
      </p:sp>
      <p:sp>
        <p:nvSpPr>
          <p:cNvPr id="2053" name="Rectangle 8">
            <a:extLst>
              <a:ext uri="{FF2B5EF4-FFF2-40B4-BE49-F238E27FC236}">
                <a16:creationId xmlns:a16="http://schemas.microsoft.com/office/drawing/2014/main" id="{F9755E0D-6809-49C0-A49C-82B1AF3F9D1E}"/>
              </a:ext>
            </a:extLst>
          </p:cNvPr>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37" name="Rectangle 13">
            <a:extLst>
              <a:ext uri="{FF2B5EF4-FFF2-40B4-BE49-F238E27FC236}">
                <a16:creationId xmlns:a16="http://schemas.microsoft.com/office/drawing/2014/main" id="{EA63BDE9-82FE-4CE9-9F89-53B33AAFBDD8}"/>
              </a:ext>
            </a:extLst>
          </p:cNvPr>
          <p:cNvSpPr>
            <a:spLocks noGrp="1" noChangeArrowheads="1"/>
          </p:cNvSpPr>
          <p:nvPr>
            <p:ph type="dt" sz="half" idx="2"/>
          </p:nvPr>
        </p:nvSpPr>
        <p:spPr bwMode="auto">
          <a:xfrm>
            <a:off x="7010400" y="6553200"/>
            <a:ext cx="19050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r" eaLnBrk="1" hangingPunct="1">
              <a:lnSpc>
                <a:spcPct val="93000"/>
              </a:lnSpc>
              <a:buClr>
                <a:srgbClr val="000000"/>
              </a:buClr>
              <a:buSzPct val="100000"/>
              <a:buFont typeface="Times New Roman" panose="02020603050405020304" pitchFamily="18" charset="0"/>
              <a:buNone/>
              <a:defRPr sz="1400">
                <a:latin typeface="+mn-lt"/>
                <a:ea typeface="Microsoft YaHei" panose="020B0503020204020204" pitchFamily="34" charset="-122"/>
                <a:cs typeface="+mn-cs"/>
              </a:defRPr>
            </a:lvl1pPr>
          </a:lstStyle>
          <a:p>
            <a:pPr>
              <a:defRPr/>
            </a:pPr>
            <a:r>
              <a:rPr lang="de-DE" altLang="de-DE"/>
              <a:t>05.12.16</a:t>
            </a:r>
          </a:p>
        </p:txBody>
      </p:sp>
      <p:sp>
        <p:nvSpPr>
          <p:cNvPr id="1038" name="Rectangle 14">
            <a:extLst>
              <a:ext uri="{FF2B5EF4-FFF2-40B4-BE49-F238E27FC236}">
                <a16:creationId xmlns:a16="http://schemas.microsoft.com/office/drawing/2014/main" id="{F1C673D3-4ED4-46B7-BC17-8DAFBE0D7773}"/>
              </a:ext>
            </a:extLst>
          </p:cNvPr>
          <p:cNvSpPr>
            <a:spLocks noGrp="1" noChangeArrowheads="1"/>
          </p:cNvSpPr>
          <p:nvPr>
            <p:ph type="ftr" sz="quarter" idx="3"/>
          </p:nvPr>
        </p:nvSpPr>
        <p:spPr bwMode="auto">
          <a:xfrm>
            <a:off x="2936875" y="6529388"/>
            <a:ext cx="28956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ctr" eaLnBrk="1" hangingPunct="1">
              <a:lnSpc>
                <a:spcPct val="93000"/>
              </a:lnSpc>
              <a:buClr>
                <a:srgbClr val="000000"/>
              </a:buClr>
              <a:buSzPct val="100000"/>
              <a:buFont typeface="Times New Roman" panose="02020603050405020304" pitchFamily="18" charset="0"/>
              <a:buNone/>
              <a:defRPr sz="1400">
                <a:latin typeface="+mn-lt"/>
                <a:ea typeface="Microsoft YaHei" panose="020B0503020204020204" pitchFamily="34" charset="-122"/>
                <a:cs typeface="+mn-cs"/>
              </a:defRPr>
            </a:lvl1pPr>
          </a:lstStyle>
          <a:p>
            <a:pPr>
              <a:defRPr/>
            </a:pPr>
            <a:r>
              <a:rPr lang="de-DE" altLang="de-DE"/>
              <a:t>Multiplikatorin I Hochschule </a:t>
            </a:r>
          </a:p>
        </p:txBody>
      </p:sp>
      <p:sp>
        <p:nvSpPr>
          <p:cNvPr id="1039" name="Rectangle 15">
            <a:extLst>
              <a:ext uri="{FF2B5EF4-FFF2-40B4-BE49-F238E27FC236}">
                <a16:creationId xmlns:a16="http://schemas.microsoft.com/office/drawing/2014/main" id="{5DA60371-49DE-4C13-9AE2-710D7488F1B0}"/>
              </a:ext>
            </a:extLst>
          </p:cNvPr>
          <p:cNvSpPr>
            <a:spLocks noGrp="1" noChangeArrowheads="1"/>
          </p:cNvSpPr>
          <p:nvPr>
            <p:ph type="sldNum" sz="quarter" idx="4"/>
          </p:nvPr>
        </p:nvSpPr>
        <p:spPr bwMode="auto">
          <a:xfrm>
            <a:off x="84138" y="6462713"/>
            <a:ext cx="887412" cy="369887"/>
          </a:xfrm>
          <a:prstGeom prst="rect">
            <a:avLst/>
          </a:prstGeom>
          <a:noFill/>
          <a:ln>
            <a:noFill/>
          </a:ln>
          <a:effectLst/>
        </p:spPr>
        <p:txBody>
          <a:bodyPr vert="horz" wrap="square" lIns="91440" tIns="45720" rIns="91440" bIns="45720" numCol="1" anchor="b" anchorCtr="1" compatLnSpc="1">
            <a:prstTxWarp prst="textNoShape">
              <a:avLst/>
            </a:prstTxWarp>
            <a:spAutoFit/>
          </a:bodyPr>
          <a:lstStyle>
            <a:lvl1pPr eaLnBrk="1" hangingPunct="1">
              <a:lnSpc>
                <a:spcPct val="93000"/>
              </a:lnSpc>
              <a:buClr>
                <a:srgbClr val="000000"/>
              </a:buClr>
              <a:buSzPct val="100000"/>
              <a:buFont typeface="Times New Roman" panose="02020603050405020304" pitchFamily="18" charset="0"/>
              <a:buNone/>
              <a:defRPr b="1">
                <a:solidFill>
                  <a:schemeClr val="bg1"/>
                </a:solidFill>
              </a:defRPr>
            </a:lvl1pPr>
          </a:lstStyle>
          <a:p>
            <a:pPr>
              <a:defRPr/>
            </a:pPr>
            <a:fld id="{186BDAEC-439C-4492-B7ED-CB4BAF0F04B4}" type="slidenum">
              <a:rPr lang="de-DE" altLang="de-DE"/>
              <a:pPr>
                <a:defRPr/>
              </a:pPr>
              <a:t>‹Nr.›</a:t>
            </a:fld>
            <a:endParaRPr lang="de-DE" altLang="de-DE"/>
          </a:p>
        </p:txBody>
      </p:sp>
      <p:pic>
        <p:nvPicPr>
          <p:cNvPr id="2057" name="Grafik 11">
            <a:extLst>
              <a:ext uri="{FF2B5EF4-FFF2-40B4-BE49-F238E27FC236}">
                <a16:creationId xmlns:a16="http://schemas.microsoft.com/office/drawing/2014/main" id="{556C62CF-B5C6-4DE6-9C99-926C1816AFB0}"/>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59" r:id="rId1"/>
    <p:sldLayoutId id="2147484633" r:id="rId2"/>
    <p:sldLayoutId id="2147484634" r:id="rId3"/>
    <p:sldLayoutId id="2147484635" r:id="rId4"/>
    <p:sldLayoutId id="2147484636" r:id="rId5"/>
    <p:sldLayoutId id="2147484637" r:id="rId6"/>
    <p:sldLayoutId id="2147484638" r:id="rId7"/>
    <p:sldLayoutId id="2147484639" r:id="rId8"/>
    <p:sldLayoutId id="2147484640" r:id="rId9"/>
    <p:sldLayoutId id="2147484641" r:id="rId10"/>
    <p:sldLayoutId id="2147484642" r:id="rId11"/>
    <p:sldLayoutId id="2147484660" r:id="rId12"/>
    <p:sldLayoutId id="2147484661" r:id="rId13"/>
    <p:sldLayoutId id="2147484643" r:id="rId14"/>
    <p:sldLayoutId id="2147484662" r:id="rId15"/>
    <p:sldLayoutId id="2147484663" r:id="rId16"/>
  </p:sldLayoutIdLst>
  <p:hf hdr="0"/>
  <p:txStyles>
    <p:titleStyle>
      <a:lvl1pPr algn="l" rtl="0" eaLnBrk="0" fontAlgn="base" hangingPunct="0">
        <a:lnSpc>
          <a:spcPct val="90000"/>
        </a:lnSpc>
        <a:spcBef>
          <a:spcPct val="0"/>
        </a:spcBef>
        <a:spcAft>
          <a:spcPct val="0"/>
        </a:spcAft>
        <a:defRPr sz="2800" b="1" kern="1200">
          <a:solidFill>
            <a:schemeClr val="bg2"/>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5pPr>
      <a:lvl6pPr marL="4572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lr>
          <a:schemeClr val="tx1"/>
        </a:buClr>
        <a:buSzPct val="8000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6" name="Group 22">
            <a:extLst>
              <a:ext uri="{FF2B5EF4-FFF2-40B4-BE49-F238E27FC236}">
                <a16:creationId xmlns:a16="http://schemas.microsoft.com/office/drawing/2014/main" id="{CF12FB78-0E6D-4B2F-BAD9-7BC71DF759BD}"/>
              </a:ext>
            </a:extLst>
          </p:cNvPr>
          <p:cNvGrpSpPr>
            <a:grpSpLocks/>
          </p:cNvGrpSpPr>
          <p:nvPr/>
        </p:nvGrpSpPr>
        <p:grpSpPr bwMode="auto">
          <a:xfrm>
            <a:off x="0" y="0"/>
            <a:ext cx="3200400" cy="6858000"/>
            <a:chOff x="0" y="0"/>
            <a:chExt cx="2016" cy="4320"/>
          </a:xfrm>
          <a:solidFill>
            <a:srgbClr val="3493C5"/>
          </a:solidFill>
        </p:grpSpPr>
        <p:sp>
          <p:nvSpPr>
            <p:cNvPr id="1027" name="Rectangle 3">
              <a:extLst>
                <a:ext uri="{FF2B5EF4-FFF2-40B4-BE49-F238E27FC236}">
                  <a16:creationId xmlns:a16="http://schemas.microsoft.com/office/drawing/2014/main" id="{FF8AB5A2-DC36-49B6-9FD4-75138DB50C2A}"/>
                </a:ext>
              </a:extLst>
            </p:cNvPr>
            <p:cNvSpPr>
              <a:spLocks noChangeArrowheads="1"/>
            </p:cNvSpPr>
            <p:nvPr/>
          </p:nvSpPr>
          <p:spPr bwMode="auto">
            <a:xfrm>
              <a:off x="0" y="0"/>
              <a:ext cx="480" cy="4320"/>
            </a:xfrm>
            <a:prstGeom prst="rect">
              <a:avLst/>
            </a:prstGeom>
            <a:grpFill/>
            <a:ln w="9525">
              <a:solidFill>
                <a:schemeClr val="tx1"/>
              </a:solidFill>
              <a:miter lim="800000"/>
              <a:headEnd/>
              <a:tailEnd/>
            </a:ln>
            <a:effectLst/>
          </p:spPr>
          <p:txBody>
            <a:bodyPr wrap="none" anchor="ctr"/>
            <a:lstStyle/>
            <a:p>
              <a:pPr eaLnBrk="1" hangingPunct="1">
                <a:lnSpc>
                  <a:spcPct val="93000"/>
                </a:lnSpc>
                <a:buClr>
                  <a:srgbClr val="000000"/>
                </a:buClr>
                <a:buSzPct val="100000"/>
                <a:buFont typeface="Times New Roman" panose="02020603050405020304" pitchFamily="18" charset="0"/>
                <a:buNone/>
                <a:defRPr/>
              </a:pPr>
              <a:endParaRPr lang="de-DE"/>
            </a:p>
          </p:txBody>
        </p:sp>
        <p:sp>
          <p:nvSpPr>
            <p:cNvPr id="1028" name="Rectangle 4">
              <a:extLst>
                <a:ext uri="{FF2B5EF4-FFF2-40B4-BE49-F238E27FC236}">
                  <a16:creationId xmlns:a16="http://schemas.microsoft.com/office/drawing/2014/main" id="{A686B025-17BB-461A-B817-34230F6EB19E}"/>
                </a:ext>
              </a:extLst>
            </p:cNvPr>
            <p:cNvSpPr>
              <a:spLocks noChangeArrowheads="1"/>
            </p:cNvSpPr>
            <p:nvPr/>
          </p:nvSpPr>
          <p:spPr bwMode="auto">
            <a:xfrm>
              <a:off x="432" y="0"/>
              <a:ext cx="1584" cy="672"/>
            </a:xfrm>
            <a:prstGeom prst="rect">
              <a:avLst/>
            </a:prstGeom>
            <a:grpFill/>
            <a:ln>
              <a:noFill/>
            </a:ln>
            <a:effectLst/>
          </p:spPr>
          <p:txBody>
            <a:bodyPr wrap="none" anchor="ctr"/>
            <a:lstStyle/>
            <a:p>
              <a:pPr eaLnBrk="1" hangingPunct="1">
                <a:lnSpc>
                  <a:spcPct val="93000"/>
                </a:lnSpc>
                <a:buClr>
                  <a:srgbClr val="000000"/>
                </a:buClr>
                <a:buSzPct val="100000"/>
                <a:buFont typeface="Times New Roman" panose="02020603050405020304" pitchFamily="18" charset="0"/>
                <a:buNone/>
                <a:defRPr/>
              </a:pPr>
              <a:endParaRPr lang="de-DE"/>
            </a:p>
          </p:txBody>
        </p:sp>
      </p:grpSp>
      <p:sp>
        <p:nvSpPr>
          <p:cNvPr id="2" name="AutoShape 5">
            <a:extLst>
              <a:ext uri="{FF2B5EF4-FFF2-40B4-BE49-F238E27FC236}">
                <a16:creationId xmlns:a16="http://schemas.microsoft.com/office/drawing/2014/main" id="{759ACB4E-3DAC-4AB1-9D4C-4E1D0BCF65E7}"/>
              </a:ext>
            </a:extLst>
          </p:cNvPr>
          <p:cNvSpPr>
            <a:spLocks noChangeArrowheads="1"/>
          </p:cNvSpPr>
          <p:nvPr/>
        </p:nvSpPr>
        <p:spPr bwMode="auto">
          <a:xfrm>
            <a:off x="762000" y="762000"/>
            <a:ext cx="5105400" cy="6096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p>
        </p:txBody>
      </p:sp>
      <p:sp>
        <p:nvSpPr>
          <p:cNvPr id="3076" name="Rectangle 7">
            <a:extLst>
              <a:ext uri="{FF2B5EF4-FFF2-40B4-BE49-F238E27FC236}">
                <a16:creationId xmlns:a16="http://schemas.microsoft.com/office/drawing/2014/main" id="{A49197B1-2BC9-4781-B797-10FACC3FE08F}"/>
              </a:ext>
            </a:extLst>
          </p:cNvPr>
          <p:cNvSpPr>
            <a:spLocks noGrp="1" noChangeArrowheads="1"/>
          </p:cNvSpPr>
          <p:nvPr>
            <p:ph type="title"/>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altLang="de-DE"/>
              <a:t>Klicken Sie, um das Titelformat zu bearbeiten</a:t>
            </a:r>
          </a:p>
        </p:txBody>
      </p:sp>
      <p:sp>
        <p:nvSpPr>
          <p:cNvPr id="3077" name="Rectangle 8">
            <a:extLst>
              <a:ext uri="{FF2B5EF4-FFF2-40B4-BE49-F238E27FC236}">
                <a16:creationId xmlns:a16="http://schemas.microsoft.com/office/drawing/2014/main" id="{086329CE-A7C5-4393-97FD-FE9B96E58D9A}"/>
              </a:ext>
            </a:extLst>
          </p:cNvPr>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37" name="Rectangle 13">
            <a:extLst>
              <a:ext uri="{FF2B5EF4-FFF2-40B4-BE49-F238E27FC236}">
                <a16:creationId xmlns:a16="http://schemas.microsoft.com/office/drawing/2014/main" id="{B71407FB-21B6-4732-A022-24EE30434268}"/>
              </a:ext>
            </a:extLst>
          </p:cNvPr>
          <p:cNvSpPr>
            <a:spLocks noGrp="1" noChangeArrowheads="1"/>
          </p:cNvSpPr>
          <p:nvPr>
            <p:ph type="dt" sz="half" idx="2"/>
          </p:nvPr>
        </p:nvSpPr>
        <p:spPr bwMode="auto">
          <a:xfrm>
            <a:off x="7010400" y="6553200"/>
            <a:ext cx="19050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r" eaLnBrk="1" hangingPunct="1">
              <a:lnSpc>
                <a:spcPct val="93000"/>
              </a:lnSpc>
              <a:buClr>
                <a:srgbClr val="000000"/>
              </a:buClr>
              <a:buSzPct val="100000"/>
              <a:buFont typeface="Times New Roman" panose="02020603050405020304" pitchFamily="18" charset="0"/>
              <a:buNone/>
              <a:defRPr sz="1400"/>
            </a:lvl1pPr>
          </a:lstStyle>
          <a:p>
            <a:pPr>
              <a:defRPr/>
            </a:pPr>
            <a:fld id="{9CB9BC11-3E14-46B3-8D61-76F066FFD816}" type="datetime1">
              <a:rPr lang="de-DE" altLang="de-DE"/>
              <a:pPr>
                <a:defRPr/>
              </a:pPr>
              <a:t>21.10.2019</a:t>
            </a:fld>
            <a:endParaRPr lang="de-DE" altLang="de-DE"/>
          </a:p>
        </p:txBody>
      </p:sp>
      <p:sp>
        <p:nvSpPr>
          <p:cNvPr id="1038" name="Rectangle 14">
            <a:extLst>
              <a:ext uri="{FF2B5EF4-FFF2-40B4-BE49-F238E27FC236}">
                <a16:creationId xmlns:a16="http://schemas.microsoft.com/office/drawing/2014/main" id="{9F6322ED-5451-4BE9-ADCB-09E888D43570}"/>
              </a:ext>
            </a:extLst>
          </p:cNvPr>
          <p:cNvSpPr>
            <a:spLocks noGrp="1" noChangeArrowheads="1"/>
          </p:cNvSpPr>
          <p:nvPr>
            <p:ph type="ftr" sz="quarter" idx="3"/>
          </p:nvPr>
        </p:nvSpPr>
        <p:spPr bwMode="auto">
          <a:xfrm>
            <a:off x="2936875" y="6529388"/>
            <a:ext cx="28956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ctr" eaLnBrk="1" hangingPunct="1">
              <a:lnSpc>
                <a:spcPct val="93000"/>
              </a:lnSpc>
              <a:buClr>
                <a:srgbClr val="000000"/>
              </a:buClr>
              <a:buSzPct val="100000"/>
              <a:buFont typeface="Times New Roman" panose="02020603050405020304" pitchFamily="18" charset="0"/>
              <a:buNone/>
              <a:defRPr sz="1400">
                <a:latin typeface="+mn-lt"/>
                <a:ea typeface="Microsoft YaHei" panose="020B0503020204020204" pitchFamily="34" charset="-122"/>
                <a:cs typeface="+mn-cs"/>
              </a:defRPr>
            </a:lvl1pPr>
          </a:lstStyle>
          <a:p>
            <a:pPr>
              <a:defRPr/>
            </a:pPr>
            <a:r>
              <a:rPr lang="de-DE"/>
              <a:t>Multiplikatorin | Hochschule</a:t>
            </a:r>
          </a:p>
        </p:txBody>
      </p:sp>
      <p:sp>
        <p:nvSpPr>
          <p:cNvPr id="1039" name="Rectangle 15">
            <a:extLst>
              <a:ext uri="{FF2B5EF4-FFF2-40B4-BE49-F238E27FC236}">
                <a16:creationId xmlns:a16="http://schemas.microsoft.com/office/drawing/2014/main" id="{FC0BAC5B-05AE-43A2-85ED-781C958F9E44}"/>
              </a:ext>
            </a:extLst>
          </p:cNvPr>
          <p:cNvSpPr>
            <a:spLocks noGrp="1" noChangeArrowheads="1"/>
          </p:cNvSpPr>
          <p:nvPr>
            <p:ph type="sldNum" sz="quarter" idx="4"/>
          </p:nvPr>
        </p:nvSpPr>
        <p:spPr bwMode="auto">
          <a:xfrm>
            <a:off x="84138" y="6484938"/>
            <a:ext cx="887412" cy="347662"/>
          </a:xfrm>
          <a:prstGeom prst="rect">
            <a:avLst/>
          </a:prstGeom>
          <a:noFill/>
          <a:ln>
            <a:noFill/>
          </a:ln>
          <a:effectLst/>
        </p:spPr>
        <p:txBody>
          <a:bodyPr vert="horz" wrap="square" lIns="91440" tIns="45720" rIns="91440" bIns="45720" numCol="1" anchor="b" anchorCtr="1" compatLnSpc="1">
            <a:prstTxWarp prst="textNoShape">
              <a:avLst/>
            </a:prstTxWarp>
            <a:spAutoFit/>
          </a:bodyPr>
          <a:lstStyle>
            <a:lvl1pPr eaLnBrk="1" hangingPunct="1">
              <a:lnSpc>
                <a:spcPct val="93000"/>
              </a:lnSpc>
              <a:buClr>
                <a:srgbClr val="000000"/>
              </a:buClr>
              <a:buSzPct val="100000"/>
              <a:buFont typeface="Times New Roman" panose="02020603050405020304" pitchFamily="18" charset="0"/>
              <a:buNone/>
              <a:defRPr b="1">
                <a:solidFill>
                  <a:schemeClr val="bg1"/>
                </a:solidFill>
              </a:defRPr>
            </a:lvl1pPr>
          </a:lstStyle>
          <a:p>
            <a:pPr>
              <a:defRPr/>
            </a:pPr>
            <a:fld id="{B809524B-B8FE-425E-B123-5A0EE010DAEA}" type="slidenum">
              <a:rPr lang="de-DE" altLang="de-DE"/>
              <a:pPr>
                <a:defRPr/>
              </a:pPr>
              <a:t>‹Nr.›</a:t>
            </a:fld>
            <a:endParaRPr lang="de-DE" altLang="de-DE"/>
          </a:p>
        </p:txBody>
      </p:sp>
      <p:pic>
        <p:nvPicPr>
          <p:cNvPr id="3081" name="Grafik 11">
            <a:extLst>
              <a:ext uri="{FF2B5EF4-FFF2-40B4-BE49-F238E27FC236}">
                <a16:creationId xmlns:a16="http://schemas.microsoft.com/office/drawing/2014/main" id="{77941276-EE03-424B-B4FC-AF5A2AF7F0E6}"/>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64"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 id="2147484665" r:id="rId12"/>
    <p:sldLayoutId id="2147484666" r:id="rId13"/>
    <p:sldLayoutId id="2147484654" r:id="rId14"/>
    <p:sldLayoutId id="2147484667" r:id="rId15"/>
  </p:sldLayoutIdLst>
  <p:hf hdr="0"/>
  <p:txStyles>
    <p:titleStyle>
      <a:lvl1pPr algn="l" rtl="0" eaLnBrk="0" fontAlgn="base" hangingPunct="0">
        <a:lnSpc>
          <a:spcPct val="90000"/>
        </a:lnSpc>
        <a:spcBef>
          <a:spcPct val="0"/>
        </a:spcBef>
        <a:spcAft>
          <a:spcPct val="0"/>
        </a:spcAft>
        <a:defRPr sz="2800" b="1" kern="1200">
          <a:solidFill>
            <a:schemeClr val="bg2"/>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5pPr>
      <a:lvl6pPr marL="4572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lr>
          <a:schemeClr val="tx1"/>
        </a:buClr>
        <a:buSzPct val="8000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9.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7.png"/><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a:extLst>
              <a:ext uri="{FF2B5EF4-FFF2-40B4-BE49-F238E27FC236}">
                <a16:creationId xmlns:a16="http://schemas.microsoft.com/office/drawing/2014/main" id="{BF045C9F-CA6F-4174-97A8-EB7AB0719351}"/>
              </a:ext>
            </a:extLst>
          </p:cNvPr>
          <p:cNvSpPr>
            <a:spLocks noGrp="1" noChangeArrowheads="1"/>
          </p:cNvSpPr>
          <p:nvPr>
            <p:ph type="ctrTitle" sz="quarter"/>
          </p:nvPr>
        </p:nvSpPr>
        <p:spPr>
          <a:xfrm>
            <a:off x="685800" y="1412875"/>
            <a:ext cx="7772400" cy="1463675"/>
          </a:xfrm>
        </p:spPr>
        <p:txBody>
          <a:bodyPr/>
          <a:lstStyle/>
          <a:p>
            <a:pPr>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lang="de-DE" altLang="de-DE">
                <a:latin typeface="Calibri" panose="020F0502020204030204" pitchFamily="34" charset="0"/>
                <a:cs typeface="Calibri" panose="020F0502020204030204" pitchFamily="34" charset="0"/>
              </a:rPr>
              <a:t>Existenzlohn und Arbeitsbedingungen in Mittel- und Osteuropa und der Türkei</a:t>
            </a:r>
            <a:endParaRPr lang="en-US" altLang="de-DE">
              <a:latin typeface="Calibri" panose="020F0502020204030204" pitchFamily="34" charset="0"/>
              <a:cs typeface="Calibri" panose="020F0502020204030204" pitchFamily="34" charset="0"/>
            </a:endParaRPr>
          </a:p>
        </p:txBody>
      </p:sp>
      <p:sp>
        <p:nvSpPr>
          <p:cNvPr id="19459" name="Rectangle 2">
            <a:extLst>
              <a:ext uri="{FF2B5EF4-FFF2-40B4-BE49-F238E27FC236}">
                <a16:creationId xmlns:a16="http://schemas.microsoft.com/office/drawing/2014/main" id="{935D6C5F-1FB1-41CD-B745-A3D7E7DE5263}"/>
              </a:ext>
            </a:extLst>
          </p:cNvPr>
          <p:cNvSpPr>
            <a:spLocks noChangeArrowheads="1"/>
          </p:cNvSpPr>
          <p:nvPr/>
        </p:nvSpPr>
        <p:spPr bwMode="auto">
          <a:xfrm>
            <a:off x="4737100" y="5410200"/>
            <a:ext cx="367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eaLnBrk="1">
              <a:lnSpc>
                <a:spcPct val="93000"/>
              </a:lnSpc>
              <a:spcBef>
                <a:spcPct val="0"/>
              </a:spcBef>
              <a:buClr>
                <a:srgbClr val="000000"/>
              </a:buClr>
              <a:buSzPct val="100000"/>
              <a:buFont typeface="Times New Roman" panose="02020603050405020304" pitchFamily="18" charset="0"/>
              <a:buNone/>
            </a:pPr>
            <a:endParaRPr lang="de-DE" altLang="de-DE" sz="2400">
              <a:latin typeface="Times New Roman" panose="02020603050405020304" pitchFamily="18" charset="0"/>
              <a:ea typeface="Microsoft YaHei" panose="020B0503020204020204" pitchFamily="34" charset="-122"/>
            </a:endParaRPr>
          </a:p>
        </p:txBody>
      </p:sp>
      <p:sp>
        <p:nvSpPr>
          <p:cNvPr id="19460" name="Rectangle 3">
            <a:extLst>
              <a:ext uri="{FF2B5EF4-FFF2-40B4-BE49-F238E27FC236}">
                <a16:creationId xmlns:a16="http://schemas.microsoft.com/office/drawing/2014/main" id="{9DF8FCB6-BE62-4E20-8ECF-1E655CA48204}"/>
              </a:ext>
            </a:extLst>
          </p:cNvPr>
          <p:cNvSpPr>
            <a:spLocks noChangeArrowheads="1"/>
          </p:cNvSpPr>
          <p:nvPr/>
        </p:nvSpPr>
        <p:spPr bwMode="auto">
          <a:xfrm>
            <a:off x="4737100" y="3429000"/>
            <a:ext cx="388778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spAutoFit/>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 pos="3144838" algn="l"/>
                <a:tab pos="35941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449263" algn="l"/>
                <a:tab pos="898525" algn="l"/>
                <a:tab pos="1347788" algn="l"/>
                <a:tab pos="1797050" algn="l"/>
                <a:tab pos="2246313" algn="l"/>
                <a:tab pos="2695575" algn="l"/>
                <a:tab pos="3144838" algn="l"/>
                <a:tab pos="35941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 pos="3144838" algn="l"/>
                <a:tab pos="35941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MS PGothic" panose="020B0600070205080204" pitchFamily="34" charset="-128"/>
              </a:defRPr>
            </a:lvl9pPr>
          </a:lstStyle>
          <a:p>
            <a:pPr eaLnBrk="1">
              <a:spcBef>
                <a:spcPct val="0"/>
              </a:spcBef>
              <a:buClr>
                <a:srgbClr val="000000"/>
              </a:buClr>
              <a:buSzPct val="100000"/>
              <a:buFont typeface="Times New Roman" panose="02020603050405020304" pitchFamily="18" charset="0"/>
              <a:buNone/>
            </a:pPr>
            <a:r>
              <a:rPr lang="de-DE" altLang="de-DE" sz="2400">
                <a:solidFill>
                  <a:srgbClr val="003366"/>
                </a:solidFill>
                <a:latin typeface="Calibri" panose="020F0502020204030204" pitchFamily="34" charset="0"/>
                <a:ea typeface="Microsoft YaHei" panose="020B0503020204020204" pitchFamily="34" charset="-122"/>
                <a:cs typeface="Calibri" panose="020F0502020204030204" pitchFamily="34" charset="0"/>
              </a:rPr>
              <a:t>Multiplikatorin</a:t>
            </a:r>
          </a:p>
          <a:p>
            <a:pPr eaLnBrk="1">
              <a:spcBef>
                <a:spcPct val="0"/>
              </a:spcBef>
              <a:buClr>
                <a:srgbClr val="000000"/>
              </a:buClr>
              <a:buSzPct val="100000"/>
              <a:buFont typeface="Times New Roman" panose="02020603050405020304" pitchFamily="18" charset="0"/>
              <a:buNone/>
            </a:pPr>
            <a:r>
              <a:rPr lang="de-DE" altLang="de-DE" sz="2400">
                <a:solidFill>
                  <a:srgbClr val="003366"/>
                </a:solidFill>
                <a:latin typeface="Calibri" panose="020F0502020204030204" pitchFamily="34" charset="0"/>
                <a:ea typeface="Microsoft YaHei" panose="020B0503020204020204" pitchFamily="34" charset="-122"/>
                <a:cs typeface="Calibri" panose="020F0502020204030204" pitchFamily="34" charset="0"/>
              </a:rPr>
              <a:t>Hochschule </a:t>
            </a:r>
          </a:p>
          <a:p>
            <a:pPr eaLnBrk="1">
              <a:spcBef>
                <a:spcPct val="0"/>
              </a:spcBef>
              <a:buClr>
                <a:srgbClr val="000000"/>
              </a:buClr>
              <a:buSzPct val="100000"/>
              <a:buFont typeface="Times New Roman" panose="02020603050405020304" pitchFamily="18" charset="0"/>
              <a:buNone/>
            </a:pPr>
            <a:r>
              <a:rPr lang="de-DE" altLang="de-DE" sz="2400">
                <a:solidFill>
                  <a:srgbClr val="003366"/>
                </a:solidFill>
                <a:latin typeface="Calibri" panose="020F0502020204030204" pitchFamily="34" charset="0"/>
                <a:ea typeface="Microsoft YaHei" panose="020B0503020204020204" pitchFamily="34" charset="-122"/>
                <a:cs typeface="Calibri" panose="020F0502020204030204" pitchFamily="34" charset="0"/>
              </a:rPr>
              <a:t>Datum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1">
            <a:extLst>
              <a:ext uri="{FF2B5EF4-FFF2-40B4-BE49-F238E27FC236}">
                <a16:creationId xmlns:a16="http://schemas.microsoft.com/office/drawing/2014/main" id="{4F1BE111-D8A9-44DD-A873-F84EC660E616}"/>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Mindestlöhne vs. Asia Floor Wage</a:t>
            </a:r>
          </a:p>
        </p:txBody>
      </p:sp>
      <p:sp>
        <p:nvSpPr>
          <p:cNvPr id="37891" name="Text Box 2">
            <a:extLst>
              <a:ext uri="{FF2B5EF4-FFF2-40B4-BE49-F238E27FC236}">
                <a16:creationId xmlns:a16="http://schemas.microsoft.com/office/drawing/2014/main" id="{140B3FE6-6CEC-48EA-95AD-4A3BD9D1D36F}"/>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MS PGothic" panose="020B0600070205080204" pitchFamily="34" charset="-128"/>
              </a:defRPr>
            </a:lvl1pPr>
            <a:lvl2pPr marL="800100" indent="-342900">
              <a:spcBef>
                <a:spcPct val="20000"/>
              </a:spcBef>
              <a:buClr>
                <a:schemeClr val="tx1"/>
              </a:buClr>
              <a:buSzPct val="75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ts val="500"/>
              </a:spcBef>
              <a:buClr>
                <a:srgbClr val="003366"/>
              </a:buClr>
              <a:buFont typeface="Arial" panose="020B0604020202020204" pitchFamily="34" charset="0"/>
              <a:buChar char="•"/>
            </a:pPr>
            <a:endParaRPr lang="de-DE" altLang="de-DE" sz="2400">
              <a:solidFill>
                <a:srgbClr val="003366"/>
              </a:solidFill>
              <a:latin typeface="Calibri" panose="020F0502020204030204" pitchFamily="34" charset="0"/>
              <a:cs typeface="Calibri" panose="020F0502020204030204" pitchFamily="34" charset="0"/>
            </a:endParaRPr>
          </a:p>
        </p:txBody>
      </p:sp>
      <p:sp>
        <p:nvSpPr>
          <p:cNvPr id="37892" name="Text Box 5">
            <a:extLst>
              <a:ext uri="{FF2B5EF4-FFF2-40B4-BE49-F238E27FC236}">
                <a16:creationId xmlns:a16="http://schemas.microsoft.com/office/drawing/2014/main" id="{45E7948C-BCA9-4EBC-8AB2-F448C2F3891F}"/>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10</a:t>
            </a:r>
            <a:endParaRPr lang="de-DE" altLang="de-DE" sz="2600" b="1">
              <a:solidFill>
                <a:srgbClr val="FFFFFF"/>
              </a:solidFill>
              <a:latin typeface="Calibri" panose="020F0502020204030204" pitchFamily="34" charset="0"/>
              <a:cs typeface="Calibri" panose="020F0502020204030204" pitchFamily="34" charset="0"/>
            </a:endParaRPr>
          </a:p>
        </p:txBody>
      </p:sp>
      <p:sp>
        <p:nvSpPr>
          <p:cNvPr id="37893" name="Fußzeilenplatzhalter 1">
            <a:extLst>
              <a:ext uri="{FF2B5EF4-FFF2-40B4-BE49-F238E27FC236}">
                <a16:creationId xmlns:a16="http://schemas.microsoft.com/office/drawing/2014/main" id="{561EAEC2-15C5-4100-8B83-027D763AFA27}"/>
              </a:ext>
            </a:extLst>
          </p:cNvPr>
          <p:cNvSpPr>
            <a:spLocks noGrp="1" noChangeArrowheads="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graphicFrame>
        <p:nvGraphicFramePr>
          <p:cNvPr id="37894" name="Diagramm 7">
            <a:extLst>
              <a:ext uri="{FF2B5EF4-FFF2-40B4-BE49-F238E27FC236}">
                <a16:creationId xmlns:a16="http://schemas.microsoft.com/office/drawing/2014/main" id="{39051F30-C8C7-4B30-990A-38DC0DFFFDE3}"/>
              </a:ext>
            </a:extLst>
          </p:cNvPr>
          <p:cNvGraphicFramePr>
            <a:graphicFrameLocks/>
          </p:cNvGraphicFramePr>
          <p:nvPr/>
        </p:nvGraphicFramePr>
        <p:xfrm>
          <a:off x="1068388" y="2209800"/>
          <a:ext cx="7689850" cy="4038600"/>
        </p:xfrm>
        <a:graphic>
          <a:graphicData uri="http://schemas.openxmlformats.org/presentationml/2006/ole">
            <mc:AlternateContent xmlns:mc="http://schemas.openxmlformats.org/markup-compatibility/2006">
              <mc:Choice xmlns:v="urn:schemas-microsoft-com:vml" Requires="v">
                <p:oleObj spid="_x0000_s37895" name="Chart" r:id="rId4" imgW="7693819" imgH="4041998" progId="Excel.Chart.8">
                  <p:embed/>
                </p:oleObj>
              </mc:Choice>
              <mc:Fallback>
                <p:oleObj name="Chart" r:id="rId4" imgW="7693819" imgH="4041998" progId="Excel.Chart.8">
                  <p:embed/>
                  <p:pic>
                    <p:nvPicPr>
                      <p:cNvPr id="0" name="Diagramm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388" y="2209800"/>
                        <a:ext cx="76898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a:extLst>
              <a:ext uri="{FF2B5EF4-FFF2-40B4-BE49-F238E27FC236}">
                <a16:creationId xmlns:a16="http://schemas.microsoft.com/office/drawing/2014/main" id="{972BDBFA-B30D-45E8-BBEA-DF62DDA4B996}"/>
              </a:ext>
            </a:extLst>
          </p:cNvPr>
          <p:cNvSpPr txBox="1"/>
          <p:nvPr/>
        </p:nvSpPr>
        <p:spPr>
          <a:xfrm>
            <a:off x="571500" y="3429000"/>
            <a:ext cx="8001000" cy="563563"/>
          </a:xfrm>
          <a:prstGeom prst="rect">
            <a:avLst/>
          </a:prstGeom>
          <a:noFill/>
          <a:ln>
            <a:noFill/>
          </a:ln>
        </p:spPr>
        <p:txBody>
          <a:bodyPr anchor="b"/>
          <a:lstStyle/>
          <a:p>
            <a:pPr algn="ctr">
              <a:defRPr/>
            </a:pPr>
            <a:r>
              <a:rPr lang="de-DE" sz="3600" b="1"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Löhne in Mittel- und Osteuropa</a:t>
            </a:r>
            <a:br>
              <a:rPr lang="de-DE" sz="3600" b="1"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br>
            <a:r>
              <a:rPr lang="de-DE" sz="3600" b="1"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und der Türkei</a:t>
            </a:r>
            <a:endParaRPr lang="de-DE" sz="3200" dirty="0">
              <a:solidFill>
                <a:srgbClr val="002060"/>
              </a:solidFill>
              <a:latin typeface="Calibri" panose="020F0502020204030204" pitchFamily="34" charset="0"/>
              <a:cs typeface="Calibri" panose="020F0502020204030204" pitchFamily="34" charset="0"/>
            </a:endParaRPr>
          </a:p>
        </p:txBody>
      </p:sp>
      <p:sp>
        <p:nvSpPr>
          <p:cNvPr id="264" name="CustomShape 2">
            <a:extLst>
              <a:ext uri="{FF2B5EF4-FFF2-40B4-BE49-F238E27FC236}">
                <a16:creationId xmlns:a16="http://schemas.microsoft.com/office/drawing/2014/main" id="{B56E026F-9F70-41B4-9EA3-D4AB72E79B91}"/>
              </a:ext>
            </a:extLst>
          </p:cNvPr>
          <p:cNvSpPr/>
          <p:nvPr/>
        </p:nvSpPr>
        <p:spPr>
          <a:xfrm>
            <a:off x="914400" y="2349500"/>
            <a:ext cx="7993063" cy="42052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buClr>
                <a:srgbClr val="003366"/>
              </a:buClr>
              <a:defRPr/>
            </a:pPr>
            <a:endParaRPr lang="de-DE" sz="20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endParaRPr>
          </a:p>
        </p:txBody>
      </p:sp>
      <p:sp>
        <p:nvSpPr>
          <p:cNvPr id="267" name="TextShape 5">
            <a:extLst>
              <a:ext uri="{FF2B5EF4-FFF2-40B4-BE49-F238E27FC236}">
                <a16:creationId xmlns:a16="http://schemas.microsoft.com/office/drawing/2014/main" id="{12760F0C-124E-4475-8D51-2A9295B64AD4}"/>
              </a:ext>
            </a:extLst>
          </p:cNvPr>
          <p:cNvSpPr txBox="1"/>
          <p:nvPr/>
        </p:nvSpPr>
        <p:spPr>
          <a:xfrm>
            <a:off x="0" y="6191250"/>
            <a:ext cx="755650" cy="666750"/>
          </a:xfrm>
          <a:prstGeom prst="rect">
            <a:avLst/>
          </a:prstGeom>
          <a:noFill/>
          <a:ln>
            <a:noFill/>
          </a:ln>
        </p:spPr>
        <p:txBody>
          <a:bodyPr anchor="b" anchorCtr="1"/>
          <a:lstStyle/>
          <a:p>
            <a:pPr>
              <a:defRPr/>
            </a:pPr>
            <a:r>
              <a:rPr lang="de-DE" sz="2000" b="1"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11</a:t>
            </a:r>
            <a:endParaRPr lang="de-DE" sz="16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
            <a:extLst>
              <a:ext uri="{FF2B5EF4-FFF2-40B4-BE49-F238E27FC236}">
                <a16:creationId xmlns:a16="http://schemas.microsoft.com/office/drawing/2014/main" id="{5D8452D8-256E-42B1-BF83-AABA39DDDC4C}"/>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Löhne in Mittel- und Osteuropa und der Türkei</a:t>
            </a:r>
          </a:p>
        </p:txBody>
      </p:sp>
      <p:sp>
        <p:nvSpPr>
          <p:cNvPr id="41987" name="Text Box 2">
            <a:extLst>
              <a:ext uri="{FF2B5EF4-FFF2-40B4-BE49-F238E27FC236}">
                <a16:creationId xmlns:a16="http://schemas.microsoft.com/office/drawing/2014/main" id="{FA263E7F-43D0-48F7-843C-53B0F7DB6DCB}"/>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MS PGothic" panose="020B0600070205080204" pitchFamily="34" charset="-128"/>
              </a:defRPr>
            </a:lvl1pPr>
            <a:lvl2pPr marL="800100" indent="-342900">
              <a:spcBef>
                <a:spcPct val="20000"/>
              </a:spcBef>
              <a:buClr>
                <a:schemeClr val="tx1"/>
              </a:buClr>
              <a:buSzPct val="75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ts val="500"/>
              </a:spcBef>
              <a:buClr>
                <a:srgbClr val="003366"/>
              </a:buClr>
              <a:buFont typeface="Arial" panose="020B0604020202020204" pitchFamily="34" charset="0"/>
              <a:buChar char="•"/>
            </a:pPr>
            <a:endParaRPr lang="de-DE" altLang="de-DE" sz="2400">
              <a:solidFill>
                <a:srgbClr val="003366"/>
              </a:solidFill>
              <a:latin typeface="Calibri" panose="020F0502020204030204" pitchFamily="34" charset="0"/>
              <a:cs typeface="Calibri" panose="020F0502020204030204" pitchFamily="34" charset="0"/>
            </a:endParaRPr>
          </a:p>
        </p:txBody>
      </p:sp>
      <p:sp>
        <p:nvSpPr>
          <p:cNvPr id="41988" name="Text Box 5">
            <a:extLst>
              <a:ext uri="{FF2B5EF4-FFF2-40B4-BE49-F238E27FC236}">
                <a16:creationId xmlns:a16="http://schemas.microsoft.com/office/drawing/2014/main" id="{BA659031-AD46-4D11-A745-EB6DDC32AFA4}"/>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12</a:t>
            </a:r>
            <a:endParaRPr lang="de-DE" altLang="de-DE" sz="2600" b="1">
              <a:solidFill>
                <a:srgbClr val="FFFFFF"/>
              </a:solidFill>
              <a:latin typeface="Calibri" panose="020F0502020204030204" pitchFamily="34" charset="0"/>
              <a:cs typeface="Calibri" panose="020F0502020204030204" pitchFamily="34" charset="0"/>
            </a:endParaRPr>
          </a:p>
        </p:txBody>
      </p:sp>
      <p:sp>
        <p:nvSpPr>
          <p:cNvPr id="41989" name="Fußzeilenplatzhalter 1">
            <a:extLst>
              <a:ext uri="{FF2B5EF4-FFF2-40B4-BE49-F238E27FC236}">
                <a16:creationId xmlns:a16="http://schemas.microsoft.com/office/drawing/2014/main" id="{390AB9C9-BF8A-44B0-AB54-0B460F5427E4}"/>
              </a:ext>
            </a:extLst>
          </p:cNvPr>
          <p:cNvSpPr>
            <a:spLocks noGrp="1" noChangeArrowheads="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pic>
        <p:nvPicPr>
          <p:cNvPr id="41990" name="Picture 2">
            <a:extLst>
              <a:ext uri="{FF2B5EF4-FFF2-40B4-BE49-F238E27FC236}">
                <a16:creationId xmlns:a16="http://schemas.microsoft.com/office/drawing/2014/main" id="{960C4933-E72D-4CA2-A722-D67BA3043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205038"/>
            <a:ext cx="432117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1">
            <a:extLst>
              <a:ext uri="{FF2B5EF4-FFF2-40B4-BE49-F238E27FC236}">
                <a16:creationId xmlns:a16="http://schemas.microsoft.com/office/drawing/2014/main" id="{53DBB4A5-0DE4-4421-A899-FCE5E715C0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205038"/>
            <a:ext cx="2598738"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
            <a:extLst>
              <a:ext uri="{FF2B5EF4-FFF2-40B4-BE49-F238E27FC236}">
                <a16:creationId xmlns:a16="http://schemas.microsoft.com/office/drawing/2014/main" id="{26544E53-73B0-4A61-8C9D-733A5B80E5D3}"/>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Existenzlohn in Mittel- und Osteuropa und der Türkei</a:t>
            </a:r>
          </a:p>
        </p:txBody>
      </p:sp>
      <p:sp>
        <p:nvSpPr>
          <p:cNvPr id="44035" name="Text Box 2">
            <a:extLst>
              <a:ext uri="{FF2B5EF4-FFF2-40B4-BE49-F238E27FC236}">
                <a16:creationId xmlns:a16="http://schemas.microsoft.com/office/drawing/2014/main" id="{8CB53DFE-2FFB-49D2-B825-112346BC2FBB}"/>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MS PGothic" panose="020B0600070205080204" pitchFamily="34" charset="-128"/>
              </a:defRPr>
            </a:lvl1pPr>
            <a:lvl2pPr marL="800100" indent="-342900">
              <a:spcBef>
                <a:spcPct val="20000"/>
              </a:spcBef>
              <a:buClr>
                <a:schemeClr val="tx1"/>
              </a:buClr>
              <a:buSzPct val="75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Nahrung, Wohnraum, Gesundheit, Bildung,</a:t>
            </a:r>
            <a:br>
              <a:rPr lang="de-DE" altLang="de-DE" sz="2400">
                <a:solidFill>
                  <a:srgbClr val="003366"/>
                </a:solidFill>
                <a:latin typeface="Calibri" panose="020F0502020204030204" pitchFamily="34" charset="0"/>
                <a:cs typeface="Calibri" panose="020F0502020204030204" pitchFamily="34" charset="0"/>
              </a:rPr>
            </a:br>
            <a:r>
              <a:rPr lang="de-DE" altLang="de-DE" sz="2400">
                <a:solidFill>
                  <a:srgbClr val="003366"/>
                </a:solidFill>
                <a:latin typeface="Calibri" panose="020F0502020204030204" pitchFamily="34" charset="0"/>
                <a:cs typeface="Calibri" panose="020F0502020204030204" pitchFamily="34" charset="0"/>
              </a:rPr>
              <a:t>Bekleidung, Mobilität und Rücklagen</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3 Konsumeinheiten</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Arbeitswoche von max. 48 Stunden</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nach Abzug von Abgaben/ohne Zuschläge,</a:t>
            </a:r>
            <a:br>
              <a:rPr lang="de-DE" altLang="de-DE" sz="2400">
                <a:solidFill>
                  <a:srgbClr val="003366"/>
                </a:solidFill>
                <a:latin typeface="Calibri" panose="020F0502020204030204" pitchFamily="34" charset="0"/>
                <a:cs typeface="Calibri" panose="020F0502020204030204" pitchFamily="34" charset="0"/>
              </a:rPr>
            </a:br>
            <a:r>
              <a:rPr lang="de-DE" altLang="de-DE" sz="2400">
                <a:solidFill>
                  <a:srgbClr val="003366"/>
                </a:solidFill>
                <a:latin typeface="Calibri" panose="020F0502020204030204" pitchFamily="34" charset="0"/>
                <a:cs typeface="Calibri" panose="020F0502020204030204" pitchFamily="34" charset="0"/>
              </a:rPr>
              <a:t>Spesen, Überstunden</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Basis: empirische Befragung von</a:t>
            </a:r>
            <a:br>
              <a:rPr lang="de-DE" altLang="de-DE" sz="2400">
                <a:solidFill>
                  <a:srgbClr val="003366"/>
                </a:solidFill>
                <a:latin typeface="Calibri" panose="020F0502020204030204" pitchFamily="34" charset="0"/>
                <a:cs typeface="Calibri" panose="020F0502020204030204" pitchFamily="34" charset="0"/>
              </a:rPr>
            </a:br>
            <a:r>
              <a:rPr lang="de-DE" altLang="de-DE" sz="2400">
                <a:solidFill>
                  <a:srgbClr val="003366"/>
                </a:solidFill>
                <a:latin typeface="Calibri" panose="020F0502020204030204" pitchFamily="34" charset="0"/>
                <a:cs typeface="Calibri" panose="020F0502020204030204" pitchFamily="34" charset="0"/>
              </a:rPr>
              <a:t>Arbeiter_innen </a:t>
            </a:r>
            <a:br>
              <a:rPr lang="de-DE" altLang="de-DE" sz="2400">
                <a:solidFill>
                  <a:srgbClr val="003366"/>
                </a:solidFill>
                <a:latin typeface="Calibri" panose="020F0502020204030204" pitchFamily="34" charset="0"/>
                <a:cs typeface="Calibri" panose="020F0502020204030204" pitchFamily="34" charset="0"/>
              </a:rPr>
            </a:br>
            <a:endParaRPr lang="de-DE" altLang="de-DE" sz="2400">
              <a:solidFill>
                <a:srgbClr val="003366"/>
              </a:solidFill>
              <a:latin typeface="Calibri" panose="020F0502020204030204" pitchFamily="34" charset="0"/>
              <a:cs typeface="Calibri" panose="020F0502020204030204" pitchFamily="34" charset="0"/>
            </a:endParaRPr>
          </a:p>
        </p:txBody>
      </p:sp>
      <p:sp>
        <p:nvSpPr>
          <p:cNvPr id="44036" name="Text Box 5">
            <a:extLst>
              <a:ext uri="{FF2B5EF4-FFF2-40B4-BE49-F238E27FC236}">
                <a16:creationId xmlns:a16="http://schemas.microsoft.com/office/drawing/2014/main" id="{DAA1540A-8BFD-40A8-8114-7030C78383A4}"/>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13</a:t>
            </a:r>
            <a:endParaRPr lang="de-DE" altLang="de-DE" sz="2600" b="1">
              <a:solidFill>
                <a:srgbClr val="FFFFFF"/>
              </a:solidFill>
              <a:latin typeface="Calibri" panose="020F0502020204030204" pitchFamily="34" charset="0"/>
              <a:cs typeface="Calibri" panose="020F0502020204030204" pitchFamily="34" charset="0"/>
            </a:endParaRPr>
          </a:p>
        </p:txBody>
      </p:sp>
      <p:sp>
        <p:nvSpPr>
          <p:cNvPr id="44037" name="Fußzeilenplatzhalter 1">
            <a:extLst>
              <a:ext uri="{FF2B5EF4-FFF2-40B4-BE49-F238E27FC236}">
                <a16:creationId xmlns:a16="http://schemas.microsoft.com/office/drawing/2014/main" id="{FE4A9DEF-BF73-49DB-9861-D0554E6CA91F}"/>
              </a:ext>
            </a:extLst>
          </p:cNvPr>
          <p:cNvSpPr>
            <a:spLocks noGrp="1" noChangeArrowheads="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pic>
        <p:nvPicPr>
          <p:cNvPr id="44038" name="Grafik 1">
            <a:extLst>
              <a:ext uri="{FF2B5EF4-FFF2-40B4-BE49-F238E27FC236}">
                <a16:creationId xmlns:a16="http://schemas.microsoft.com/office/drawing/2014/main" id="{34E37A9F-6CA5-469B-98B3-A7E9FA3917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8313" y="2179638"/>
            <a:ext cx="2211387"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1">
            <a:extLst>
              <a:ext uri="{FF2B5EF4-FFF2-40B4-BE49-F238E27FC236}">
                <a16:creationId xmlns:a16="http://schemas.microsoft.com/office/drawing/2014/main" id="{C203019F-9159-4230-AAA2-DA15B0A4DB8A}"/>
              </a:ext>
            </a:extLst>
          </p:cNvPr>
          <p:cNvSpPr txBox="1">
            <a:spLocks noChangeArrowheads="1"/>
          </p:cNvSpPr>
          <p:nvPr/>
        </p:nvSpPr>
        <p:spPr bwMode="auto">
          <a:xfrm>
            <a:off x="895350" y="920750"/>
            <a:ext cx="80010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Bedeutung für Deutschland – wichtige Importländer</a:t>
            </a:r>
          </a:p>
        </p:txBody>
      </p:sp>
      <p:sp>
        <p:nvSpPr>
          <p:cNvPr id="46083" name="Text Box 2">
            <a:extLst>
              <a:ext uri="{FF2B5EF4-FFF2-40B4-BE49-F238E27FC236}">
                <a16:creationId xmlns:a16="http://schemas.microsoft.com/office/drawing/2014/main" id="{0042D7E7-7E93-4F18-AAAD-90287583D9D7}"/>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MS PGothic" panose="020B0600070205080204" pitchFamily="34" charset="-128"/>
              </a:defRPr>
            </a:lvl1pPr>
            <a:lvl2pPr marL="800100" indent="-342900">
              <a:spcBef>
                <a:spcPct val="20000"/>
              </a:spcBef>
              <a:buClr>
                <a:schemeClr val="tx1"/>
              </a:buClr>
              <a:buSzPct val="75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ts val="500"/>
              </a:spcBef>
              <a:buClr>
                <a:srgbClr val="003366"/>
              </a:buClr>
              <a:buFont typeface="Arial" panose="020B0604020202020204" pitchFamily="34" charset="0"/>
              <a:buChar char="•"/>
            </a:pPr>
            <a:endParaRPr lang="de-DE" altLang="de-DE" sz="2400">
              <a:solidFill>
                <a:srgbClr val="003366"/>
              </a:solidFill>
              <a:latin typeface="Calibri" panose="020F0502020204030204" pitchFamily="34" charset="0"/>
              <a:cs typeface="Calibri" panose="020F0502020204030204" pitchFamily="34" charset="0"/>
            </a:endParaRPr>
          </a:p>
        </p:txBody>
      </p:sp>
      <p:sp>
        <p:nvSpPr>
          <p:cNvPr id="46084" name="Text Box 5">
            <a:extLst>
              <a:ext uri="{FF2B5EF4-FFF2-40B4-BE49-F238E27FC236}">
                <a16:creationId xmlns:a16="http://schemas.microsoft.com/office/drawing/2014/main" id="{96F7510F-7021-4DB0-A097-C4CCAEA3B0E5}"/>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14</a:t>
            </a:r>
          </a:p>
        </p:txBody>
      </p:sp>
      <p:sp>
        <p:nvSpPr>
          <p:cNvPr id="46085" name="Fußzeilenplatzhalter 1">
            <a:extLst>
              <a:ext uri="{FF2B5EF4-FFF2-40B4-BE49-F238E27FC236}">
                <a16:creationId xmlns:a16="http://schemas.microsoft.com/office/drawing/2014/main" id="{A9414779-C213-49F7-90AA-D9880952ECA2}"/>
              </a:ext>
            </a:extLst>
          </p:cNvPr>
          <p:cNvSpPr>
            <a:spLocks noGrp="1" noChangeArrowheads="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
        <p:nvSpPr>
          <p:cNvPr id="46086" name="Rechteck 14">
            <a:extLst>
              <a:ext uri="{FF2B5EF4-FFF2-40B4-BE49-F238E27FC236}">
                <a16:creationId xmlns:a16="http://schemas.microsoft.com/office/drawing/2014/main" id="{2D0CE156-9A7A-43D4-9FEE-8ABAC04585E3}"/>
              </a:ext>
            </a:extLst>
          </p:cNvPr>
          <p:cNvSpPr>
            <a:spLocks noChangeArrowheads="1"/>
          </p:cNvSpPr>
          <p:nvPr/>
        </p:nvSpPr>
        <p:spPr bwMode="auto">
          <a:xfrm>
            <a:off x="1827213" y="2198688"/>
            <a:ext cx="6200775" cy="161925"/>
          </a:xfrm>
          <a:prstGeom prst="rect">
            <a:avLst/>
          </a:prstGeom>
          <a:solidFill>
            <a:srgbClr val="FFFF00">
              <a:alpha val="12157"/>
            </a:srgbClr>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de-DE" altLang="de-DE" sz="2400">
              <a:latin typeface="Times New Roman" panose="02020603050405020304" pitchFamily="18" charset="0"/>
            </a:endParaRPr>
          </a:p>
        </p:txBody>
      </p:sp>
      <p:sp>
        <p:nvSpPr>
          <p:cNvPr id="46087" name="Rechteck 14">
            <a:extLst>
              <a:ext uri="{FF2B5EF4-FFF2-40B4-BE49-F238E27FC236}">
                <a16:creationId xmlns:a16="http://schemas.microsoft.com/office/drawing/2014/main" id="{508B1EE9-6472-4F61-B982-2B1EE88B03D5}"/>
              </a:ext>
            </a:extLst>
          </p:cNvPr>
          <p:cNvSpPr>
            <a:spLocks noChangeArrowheads="1"/>
          </p:cNvSpPr>
          <p:nvPr/>
        </p:nvSpPr>
        <p:spPr bwMode="auto">
          <a:xfrm>
            <a:off x="1827213" y="3459163"/>
            <a:ext cx="6200775" cy="161925"/>
          </a:xfrm>
          <a:prstGeom prst="rect">
            <a:avLst/>
          </a:prstGeom>
          <a:solidFill>
            <a:srgbClr val="FFFF00">
              <a:alpha val="12157"/>
            </a:srgbClr>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de-DE" altLang="de-DE" sz="2400">
              <a:latin typeface="Times New Roman" panose="02020603050405020304" pitchFamily="18" charset="0"/>
            </a:endParaRPr>
          </a:p>
        </p:txBody>
      </p:sp>
      <p:sp>
        <p:nvSpPr>
          <p:cNvPr id="46088" name="Rechteck 14">
            <a:extLst>
              <a:ext uri="{FF2B5EF4-FFF2-40B4-BE49-F238E27FC236}">
                <a16:creationId xmlns:a16="http://schemas.microsoft.com/office/drawing/2014/main" id="{DB292519-8385-4FF1-8183-CBD317D052C4}"/>
              </a:ext>
            </a:extLst>
          </p:cNvPr>
          <p:cNvSpPr>
            <a:spLocks noChangeArrowheads="1"/>
          </p:cNvSpPr>
          <p:nvPr/>
        </p:nvSpPr>
        <p:spPr bwMode="auto">
          <a:xfrm>
            <a:off x="1827213" y="4143375"/>
            <a:ext cx="6200775" cy="161925"/>
          </a:xfrm>
          <a:prstGeom prst="rect">
            <a:avLst/>
          </a:prstGeom>
          <a:solidFill>
            <a:srgbClr val="FFFF00">
              <a:alpha val="12157"/>
            </a:srgbClr>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de-DE" altLang="de-DE" sz="2400">
              <a:latin typeface="Times New Roman" panose="02020603050405020304" pitchFamily="18" charset="0"/>
            </a:endParaRPr>
          </a:p>
        </p:txBody>
      </p:sp>
      <p:sp>
        <p:nvSpPr>
          <p:cNvPr id="46089" name="Rechteck 14">
            <a:extLst>
              <a:ext uri="{FF2B5EF4-FFF2-40B4-BE49-F238E27FC236}">
                <a16:creationId xmlns:a16="http://schemas.microsoft.com/office/drawing/2014/main" id="{41AFDEA5-B11D-4993-8FED-3C65F3706988}"/>
              </a:ext>
            </a:extLst>
          </p:cNvPr>
          <p:cNvSpPr>
            <a:spLocks noChangeArrowheads="1"/>
          </p:cNvSpPr>
          <p:nvPr/>
        </p:nvSpPr>
        <p:spPr bwMode="auto">
          <a:xfrm>
            <a:off x="1827213" y="4295775"/>
            <a:ext cx="6200775" cy="161925"/>
          </a:xfrm>
          <a:prstGeom prst="rect">
            <a:avLst/>
          </a:prstGeom>
          <a:solidFill>
            <a:srgbClr val="FFFF00">
              <a:alpha val="12157"/>
            </a:srgbClr>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de-DE" altLang="de-DE" sz="2400">
              <a:latin typeface="Times New Roman" panose="02020603050405020304" pitchFamily="18" charset="0"/>
            </a:endParaRPr>
          </a:p>
        </p:txBody>
      </p:sp>
      <p:sp>
        <p:nvSpPr>
          <p:cNvPr id="46090" name="Rechteck 14">
            <a:extLst>
              <a:ext uri="{FF2B5EF4-FFF2-40B4-BE49-F238E27FC236}">
                <a16:creationId xmlns:a16="http://schemas.microsoft.com/office/drawing/2014/main" id="{627AFF53-4CF6-4D00-8A96-145AB2F907DE}"/>
              </a:ext>
            </a:extLst>
          </p:cNvPr>
          <p:cNvSpPr>
            <a:spLocks noChangeArrowheads="1"/>
          </p:cNvSpPr>
          <p:nvPr/>
        </p:nvSpPr>
        <p:spPr bwMode="auto">
          <a:xfrm>
            <a:off x="1619250" y="5327650"/>
            <a:ext cx="6200775" cy="160338"/>
          </a:xfrm>
          <a:prstGeom prst="rect">
            <a:avLst/>
          </a:prstGeom>
          <a:solidFill>
            <a:srgbClr val="FFFF00">
              <a:alpha val="12157"/>
            </a:srgbClr>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de-DE" altLang="de-DE" sz="2400">
              <a:latin typeface="Times New Roman" panose="02020603050405020304" pitchFamily="18" charset="0"/>
            </a:endParaRPr>
          </a:p>
        </p:txBody>
      </p:sp>
      <p:sp>
        <p:nvSpPr>
          <p:cNvPr id="46091" name="Rechteck 14">
            <a:extLst>
              <a:ext uri="{FF2B5EF4-FFF2-40B4-BE49-F238E27FC236}">
                <a16:creationId xmlns:a16="http://schemas.microsoft.com/office/drawing/2014/main" id="{EF0DF80D-370B-43C9-8781-0776878B35E6}"/>
              </a:ext>
            </a:extLst>
          </p:cNvPr>
          <p:cNvSpPr>
            <a:spLocks noChangeArrowheads="1"/>
          </p:cNvSpPr>
          <p:nvPr/>
        </p:nvSpPr>
        <p:spPr bwMode="auto">
          <a:xfrm>
            <a:off x="1827213" y="5195888"/>
            <a:ext cx="6200775" cy="161925"/>
          </a:xfrm>
          <a:prstGeom prst="rect">
            <a:avLst/>
          </a:prstGeom>
          <a:solidFill>
            <a:srgbClr val="FFFF00">
              <a:alpha val="12157"/>
            </a:srgbClr>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de-DE" altLang="de-DE" sz="2400">
              <a:latin typeface="Times New Roman" panose="02020603050405020304" pitchFamily="18" charset="0"/>
            </a:endParaRPr>
          </a:p>
        </p:txBody>
      </p:sp>
      <p:sp>
        <p:nvSpPr>
          <p:cNvPr id="46092" name="Rechteck 14">
            <a:extLst>
              <a:ext uri="{FF2B5EF4-FFF2-40B4-BE49-F238E27FC236}">
                <a16:creationId xmlns:a16="http://schemas.microsoft.com/office/drawing/2014/main" id="{1FC50CCD-48D1-45A3-91C4-421D619B9DD5}"/>
              </a:ext>
            </a:extLst>
          </p:cNvPr>
          <p:cNvSpPr>
            <a:spLocks noChangeArrowheads="1"/>
          </p:cNvSpPr>
          <p:nvPr/>
        </p:nvSpPr>
        <p:spPr bwMode="auto">
          <a:xfrm>
            <a:off x="1827213" y="5691188"/>
            <a:ext cx="6200775" cy="161925"/>
          </a:xfrm>
          <a:prstGeom prst="rect">
            <a:avLst/>
          </a:prstGeom>
          <a:solidFill>
            <a:srgbClr val="FFFF00">
              <a:alpha val="12157"/>
            </a:srgbClr>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de-DE" altLang="de-DE" sz="2400">
              <a:latin typeface="Times New Roman" panose="02020603050405020304" pitchFamily="18" charset="0"/>
            </a:endParaRPr>
          </a:p>
        </p:txBody>
      </p:sp>
      <p:pic>
        <p:nvPicPr>
          <p:cNvPr id="46093" name="Bild 2">
            <a:extLst>
              <a:ext uri="{FF2B5EF4-FFF2-40B4-BE49-F238E27FC236}">
                <a16:creationId xmlns:a16="http://schemas.microsoft.com/office/drawing/2014/main" id="{3803C6EE-DF6F-4A8A-A0A7-E830EF78BD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2738" y="1511300"/>
            <a:ext cx="666115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4" name="Rechteck 14">
            <a:extLst>
              <a:ext uri="{FF2B5EF4-FFF2-40B4-BE49-F238E27FC236}">
                <a16:creationId xmlns:a16="http://schemas.microsoft.com/office/drawing/2014/main" id="{628077F6-471F-49EF-86C0-EA1424D03B07}"/>
              </a:ext>
            </a:extLst>
          </p:cNvPr>
          <p:cNvSpPr>
            <a:spLocks noChangeArrowheads="1"/>
          </p:cNvSpPr>
          <p:nvPr/>
        </p:nvSpPr>
        <p:spPr bwMode="auto">
          <a:xfrm>
            <a:off x="1651000" y="2349500"/>
            <a:ext cx="6592888" cy="169863"/>
          </a:xfrm>
          <a:prstGeom prst="rect">
            <a:avLst/>
          </a:prstGeom>
          <a:solidFill>
            <a:srgbClr val="FF0000">
              <a:alpha val="1215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de-DE" altLang="de-DE" sz="2400">
              <a:latin typeface="Times New Roman" panose="02020603050405020304" pitchFamily="18" charset="0"/>
            </a:endParaRPr>
          </a:p>
        </p:txBody>
      </p:sp>
      <p:sp>
        <p:nvSpPr>
          <p:cNvPr id="46095" name="Rechteck 14">
            <a:extLst>
              <a:ext uri="{FF2B5EF4-FFF2-40B4-BE49-F238E27FC236}">
                <a16:creationId xmlns:a16="http://schemas.microsoft.com/office/drawing/2014/main" id="{258D0A0D-501B-474C-8DD7-F07C605A9082}"/>
              </a:ext>
            </a:extLst>
          </p:cNvPr>
          <p:cNvSpPr>
            <a:spLocks noChangeArrowheads="1"/>
          </p:cNvSpPr>
          <p:nvPr/>
        </p:nvSpPr>
        <p:spPr bwMode="auto">
          <a:xfrm>
            <a:off x="1651000" y="3546475"/>
            <a:ext cx="6592888" cy="169863"/>
          </a:xfrm>
          <a:prstGeom prst="rect">
            <a:avLst/>
          </a:prstGeom>
          <a:solidFill>
            <a:srgbClr val="FF0000">
              <a:alpha val="1215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de-DE" altLang="de-DE" sz="2400">
              <a:latin typeface="Times New Roman" panose="02020603050405020304" pitchFamily="18" charset="0"/>
            </a:endParaRPr>
          </a:p>
        </p:txBody>
      </p:sp>
      <p:sp>
        <p:nvSpPr>
          <p:cNvPr id="46096" name="Rechteck 14">
            <a:extLst>
              <a:ext uri="{FF2B5EF4-FFF2-40B4-BE49-F238E27FC236}">
                <a16:creationId xmlns:a16="http://schemas.microsoft.com/office/drawing/2014/main" id="{231C5999-9203-4BE3-837D-D77C3A1EBECE}"/>
              </a:ext>
            </a:extLst>
          </p:cNvPr>
          <p:cNvSpPr>
            <a:spLocks noChangeArrowheads="1"/>
          </p:cNvSpPr>
          <p:nvPr/>
        </p:nvSpPr>
        <p:spPr bwMode="auto">
          <a:xfrm>
            <a:off x="1651000" y="4149725"/>
            <a:ext cx="6592888" cy="169863"/>
          </a:xfrm>
          <a:prstGeom prst="rect">
            <a:avLst/>
          </a:prstGeom>
          <a:solidFill>
            <a:srgbClr val="FF0000">
              <a:alpha val="1215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de-DE" altLang="de-DE" sz="2400">
              <a:latin typeface="Times New Roman" panose="02020603050405020304" pitchFamily="18" charset="0"/>
            </a:endParaRPr>
          </a:p>
        </p:txBody>
      </p:sp>
      <p:sp>
        <p:nvSpPr>
          <p:cNvPr id="46097" name="Rechteck 14">
            <a:extLst>
              <a:ext uri="{FF2B5EF4-FFF2-40B4-BE49-F238E27FC236}">
                <a16:creationId xmlns:a16="http://schemas.microsoft.com/office/drawing/2014/main" id="{E56DBCB0-0A4D-4776-994F-A252ED505272}"/>
              </a:ext>
            </a:extLst>
          </p:cNvPr>
          <p:cNvSpPr>
            <a:spLocks noChangeArrowheads="1"/>
          </p:cNvSpPr>
          <p:nvPr/>
        </p:nvSpPr>
        <p:spPr bwMode="auto">
          <a:xfrm>
            <a:off x="1651000" y="4292600"/>
            <a:ext cx="6592888" cy="171450"/>
          </a:xfrm>
          <a:prstGeom prst="rect">
            <a:avLst/>
          </a:prstGeom>
          <a:solidFill>
            <a:srgbClr val="FF0000">
              <a:alpha val="1215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de-DE" altLang="de-DE" sz="2400">
              <a:latin typeface="Times New Roman" panose="02020603050405020304" pitchFamily="18" charset="0"/>
            </a:endParaRPr>
          </a:p>
        </p:txBody>
      </p:sp>
      <p:sp>
        <p:nvSpPr>
          <p:cNvPr id="46098" name="Rechteck 14">
            <a:extLst>
              <a:ext uri="{FF2B5EF4-FFF2-40B4-BE49-F238E27FC236}">
                <a16:creationId xmlns:a16="http://schemas.microsoft.com/office/drawing/2014/main" id="{698F24B8-7184-4A5C-8BE9-7AF7E146118D}"/>
              </a:ext>
            </a:extLst>
          </p:cNvPr>
          <p:cNvSpPr>
            <a:spLocks noChangeArrowheads="1"/>
          </p:cNvSpPr>
          <p:nvPr/>
        </p:nvSpPr>
        <p:spPr bwMode="auto">
          <a:xfrm>
            <a:off x="1651000" y="5057775"/>
            <a:ext cx="6592888" cy="171450"/>
          </a:xfrm>
          <a:prstGeom prst="rect">
            <a:avLst/>
          </a:prstGeom>
          <a:solidFill>
            <a:srgbClr val="FF0000">
              <a:alpha val="1215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de-DE" altLang="de-DE" sz="2400">
              <a:latin typeface="Times New Roman" panose="02020603050405020304" pitchFamily="18" charset="0"/>
            </a:endParaRPr>
          </a:p>
        </p:txBody>
      </p:sp>
      <p:sp>
        <p:nvSpPr>
          <p:cNvPr id="46099" name="Rechteck 14">
            <a:extLst>
              <a:ext uri="{FF2B5EF4-FFF2-40B4-BE49-F238E27FC236}">
                <a16:creationId xmlns:a16="http://schemas.microsoft.com/office/drawing/2014/main" id="{D3041AEC-4D10-42F9-A39E-DE787FA163D8}"/>
              </a:ext>
            </a:extLst>
          </p:cNvPr>
          <p:cNvSpPr>
            <a:spLocks noChangeArrowheads="1"/>
          </p:cNvSpPr>
          <p:nvPr/>
        </p:nvSpPr>
        <p:spPr bwMode="auto">
          <a:xfrm>
            <a:off x="1651000" y="5202238"/>
            <a:ext cx="6592888" cy="171450"/>
          </a:xfrm>
          <a:prstGeom prst="rect">
            <a:avLst/>
          </a:prstGeom>
          <a:solidFill>
            <a:srgbClr val="FF0000">
              <a:alpha val="1215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de-DE" altLang="de-DE" sz="2400">
              <a:latin typeface="Times New Roman" panose="02020603050405020304" pitchFamily="18" charset="0"/>
            </a:endParaRPr>
          </a:p>
        </p:txBody>
      </p:sp>
      <p:sp>
        <p:nvSpPr>
          <p:cNvPr id="46100" name="Rechteck 14">
            <a:extLst>
              <a:ext uri="{FF2B5EF4-FFF2-40B4-BE49-F238E27FC236}">
                <a16:creationId xmlns:a16="http://schemas.microsoft.com/office/drawing/2014/main" id="{1F196EB4-9CDE-43B1-80A5-5BAF49C977DD}"/>
              </a:ext>
            </a:extLst>
          </p:cNvPr>
          <p:cNvSpPr>
            <a:spLocks noChangeArrowheads="1"/>
          </p:cNvSpPr>
          <p:nvPr/>
        </p:nvSpPr>
        <p:spPr bwMode="auto">
          <a:xfrm>
            <a:off x="1651000" y="5634038"/>
            <a:ext cx="6592888" cy="171450"/>
          </a:xfrm>
          <a:prstGeom prst="rect">
            <a:avLst/>
          </a:prstGeom>
          <a:solidFill>
            <a:srgbClr val="FF0000">
              <a:alpha val="1215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de-DE" altLang="de-DE" sz="2400">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
            <a:extLst>
              <a:ext uri="{FF2B5EF4-FFF2-40B4-BE49-F238E27FC236}">
                <a16:creationId xmlns:a16="http://schemas.microsoft.com/office/drawing/2014/main" id="{9C742235-1221-46A4-B084-3E15A4400139}"/>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Passive Lohnveredelung</a:t>
            </a:r>
          </a:p>
        </p:txBody>
      </p:sp>
      <p:sp>
        <p:nvSpPr>
          <p:cNvPr id="48131" name="Text Box 2">
            <a:extLst>
              <a:ext uri="{FF2B5EF4-FFF2-40B4-BE49-F238E27FC236}">
                <a16:creationId xmlns:a16="http://schemas.microsoft.com/office/drawing/2014/main" id="{10F0E5BC-9969-415B-BC5D-3E782FDA7111}"/>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MS PGothic" panose="020B0600070205080204" pitchFamily="34" charset="-128"/>
              </a:defRPr>
            </a:lvl1pPr>
            <a:lvl2pPr marL="800100" indent="-342900">
              <a:spcBef>
                <a:spcPct val="20000"/>
              </a:spcBef>
              <a:buClr>
                <a:schemeClr val="tx1"/>
              </a:buClr>
              <a:buSzPct val="75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arbeitsintensive Schritte ausgelagert </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Design, Materialbeschaffung und Transport durch Auftraggeber</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entstanden in den 1970er Jahren</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begünstigende EU-Zollregelungen </a:t>
            </a:r>
          </a:p>
        </p:txBody>
      </p:sp>
      <p:sp>
        <p:nvSpPr>
          <p:cNvPr id="48132" name="Text Box 5">
            <a:extLst>
              <a:ext uri="{FF2B5EF4-FFF2-40B4-BE49-F238E27FC236}">
                <a16:creationId xmlns:a16="http://schemas.microsoft.com/office/drawing/2014/main" id="{38F811FC-D50C-4850-B6C7-0DCC2FB4EC0C}"/>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15</a:t>
            </a:r>
            <a:endParaRPr lang="de-DE" altLang="de-DE" sz="2600" b="1">
              <a:solidFill>
                <a:srgbClr val="FFFFFF"/>
              </a:solidFill>
              <a:latin typeface="Calibri" panose="020F0502020204030204" pitchFamily="34" charset="0"/>
              <a:cs typeface="Calibri" panose="020F0502020204030204" pitchFamily="34" charset="0"/>
            </a:endParaRPr>
          </a:p>
        </p:txBody>
      </p:sp>
      <p:sp>
        <p:nvSpPr>
          <p:cNvPr id="48133" name="Fußzeilenplatzhalter 1">
            <a:extLst>
              <a:ext uri="{FF2B5EF4-FFF2-40B4-BE49-F238E27FC236}">
                <a16:creationId xmlns:a16="http://schemas.microsoft.com/office/drawing/2014/main" id="{4458A89D-017A-4920-A223-B80AF4FF2194}"/>
              </a:ext>
            </a:extLst>
          </p:cNvPr>
          <p:cNvSpPr>
            <a:spLocks noGrp="1" noChangeArrowheads="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pic>
        <p:nvPicPr>
          <p:cNvPr id="48134" name="Picture 2">
            <a:extLst>
              <a:ext uri="{FF2B5EF4-FFF2-40B4-BE49-F238E27FC236}">
                <a16:creationId xmlns:a16="http://schemas.microsoft.com/office/drawing/2014/main" id="{730BDCD4-C90C-4739-B484-17F01E5CE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613" y="3819525"/>
            <a:ext cx="3125787"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feil nach rechts 8">
            <a:extLst>
              <a:ext uri="{FF2B5EF4-FFF2-40B4-BE49-F238E27FC236}">
                <a16:creationId xmlns:a16="http://schemas.microsoft.com/office/drawing/2014/main" id="{9CD20ADF-E4E2-48A1-8BFA-8E74ADF88D6A}"/>
              </a:ext>
            </a:extLst>
          </p:cNvPr>
          <p:cNvSpPr>
            <a:spLocks noChangeArrowheads="1"/>
          </p:cNvSpPr>
          <p:nvPr/>
        </p:nvSpPr>
        <p:spPr bwMode="auto">
          <a:xfrm>
            <a:off x="6538913" y="5159375"/>
            <a:ext cx="792162" cy="288925"/>
          </a:xfrm>
          <a:prstGeom prst="rightArrow">
            <a:avLst>
              <a:gd name="adj1" fmla="val 50000"/>
              <a:gd name="adj2" fmla="val 49847"/>
            </a:avLst>
          </a:prstGeom>
          <a:solidFill>
            <a:schemeClr val="bg2">
              <a:lumMod val="40000"/>
              <a:lumOff val="60000"/>
            </a:schemeClr>
          </a:solidFill>
          <a:ln w="9525">
            <a:solidFill>
              <a:schemeClr val="tx1"/>
            </a:solidFill>
            <a:miter lim="800000"/>
            <a:headEnd/>
            <a:tailEnd/>
          </a:ln>
        </p:spPr>
        <p:txBody>
          <a:bodyPr wrap="none"/>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defRPr/>
            </a:pPr>
            <a:endParaRPr lang="de-DE" altLang="de-DE" sz="2400">
              <a:latin typeface="Times New Roman" panose="02020603050405020304" pitchFamily="18" charset="0"/>
            </a:endParaRPr>
          </a:p>
        </p:txBody>
      </p:sp>
      <p:sp>
        <p:nvSpPr>
          <p:cNvPr id="10" name="Pfeil nach links 9">
            <a:extLst>
              <a:ext uri="{FF2B5EF4-FFF2-40B4-BE49-F238E27FC236}">
                <a16:creationId xmlns:a16="http://schemas.microsoft.com/office/drawing/2014/main" id="{E1BCAD0E-7D6C-4CBE-A337-FD0D46CC3B08}"/>
              </a:ext>
            </a:extLst>
          </p:cNvPr>
          <p:cNvSpPr>
            <a:spLocks noChangeArrowheads="1"/>
          </p:cNvSpPr>
          <p:nvPr/>
        </p:nvSpPr>
        <p:spPr bwMode="auto">
          <a:xfrm>
            <a:off x="6467475" y="5664200"/>
            <a:ext cx="792163" cy="287338"/>
          </a:xfrm>
          <a:prstGeom prst="leftArrow">
            <a:avLst>
              <a:gd name="adj1" fmla="val 50000"/>
              <a:gd name="adj2" fmla="val 50122"/>
            </a:avLst>
          </a:prstGeom>
          <a:solidFill>
            <a:schemeClr val="bg2">
              <a:lumMod val="40000"/>
              <a:lumOff val="60000"/>
            </a:schemeClr>
          </a:solidFill>
          <a:ln w="9525">
            <a:solidFill>
              <a:schemeClr val="tx1"/>
            </a:solidFill>
            <a:miter lim="800000"/>
            <a:headEnd/>
            <a:tailEnd/>
          </a:ln>
        </p:spPr>
        <p:txBody>
          <a:bodyPr wrap="none"/>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defRPr/>
            </a:pPr>
            <a:endParaRPr lang="de-DE" altLang="de-DE" sz="2400">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
            <a:extLst>
              <a:ext uri="{FF2B5EF4-FFF2-40B4-BE49-F238E27FC236}">
                <a16:creationId xmlns:a16="http://schemas.microsoft.com/office/drawing/2014/main" id="{81B98FA7-40E2-43F3-98D2-5A2E0FBF31D0}"/>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Wirtschaftliche Lage der postsozialistischen Länder</a:t>
            </a:r>
          </a:p>
        </p:txBody>
      </p:sp>
      <p:sp>
        <p:nvSpPr>
          <p:cNvPr id="50179" name="Text Box 2">
            <a:extLst>
              <a:ext uri="{FF2B5EF4-FFF2-40B4-BE49-F238E27FC236}">
                <a16:creationId xmlns:a16="http://schemas.microsoft.com/office/drawing/2014/main" id="{4A2B6EDE-E87E-4119-B230-450207C70702}"/>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MS PGothic" panose="020B0600070205080204" pitchFamily="34" charset="-128"/>
              </a:defRPr>
            </a:lvl1pPr>
            <a:lvl2pPr marL="800100" indent="-342900">
              <a:spcBef>
                <a:spcPct val="20000"/>
              </a:spcBef>
              <a:buClr>
                <a:schemeClr val="tx1"/>
              </a:buClr>
              <a:buSzPct val="75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ehemaliger Ostblock nach dem Systemwechsel</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Auflösung COMECON (Rat für gegenseitige Wirtschaftshilfe)</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De-Industrialisierung </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hohe Arbeitslosigkeit</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20-40% Auswanderung</a:t>
            </a:r>
          </a:p>
          <a:p>
            <a:pPr eaLnBrk="1" hangingPunct="1">
              <a:spcBef>
                <a:spcPts val="500"/>
              </a:spcBef>
              <a:buClr>
                <a:srgbClr val="003366"/>
              </a:buClr>
              <a:buFont typeface="Arial" panose="020B0604020202020204" pitchFamily="34" charset="0"/>
              <a:buChar char="•"/>
            </a:pPr>
            <a:endParaRPr lang="de-DE" altLang="de-DE" sz="2400">
              <a:solidFill>
                <a:srgbClr val="003366"/>
              </a:solidFill>
              <a:latin typeface="Calibri" panose="020F0502020204030204" pitchFamily="34" charset="0"/>
              <a:cs typeface="Calibri" panose="020F0502020204030204" pitchFamily="34" charset="0"/>
            </a:endParaRPr>
          </a:p>
        </p:txBody>
      </p:sp>
      <p:sp>
        <p:nvSpPr>
          <p:cNvPr id="50180" name="Text Box 5">
            <a:extLst>
              <a:ext uri="{FF2B5EF4-FFF2-40B4-BE49-F238E27FC236}">
                <a16:creationId xmlns:a16="http://schemas.microsoft.com/office/drawing/2014/main" id="{29905004-0CD6-4950-98E2-8C5CADD1AE44}"/>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16</a:t>
            </a:r>
            <a:endParaRPr lang="de-DE" altLang="de-DE" sz="2600" b="1">
              <a:solidFill>
                <a:srgbClr val="FFFFFF"/>
              </a:solidFill>
              <a:latin typeface="Calibri" panose="020F0502020204030204" pitchFamily="34" charset="0"/>
              <a:cs typeface="Calibri" panose="020F0502020204030204" pitchFamily="34" charset="0"/>
            </a:endParaRPr>
          </a:p>
        </p:txBody>
      </p:sp>
      <p:sp>
        <p:nvSpPr>
          <p:cNvPr id="50181" name="Fußzeilenplatzhalter 1">
            <a:extLst>
              <a:ext uri="{FF2B5EF4-FFF2-40B4-BE49-F238E27FC236}">
                <a16:creationId xmlns:a16="http://schemas.microsoft.com/office/drawing/2014/main" id="{9C0FD428-89ED-4B08-9C60-11AA4DACD1EE}"/>
              </a:ext>
            </a:extLst>
          </p:cNvPr>
          <p:cNvSpPr>
            <a:spLocks noGrp="1" noChangeArrowheads="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pic>
        <p:nvPicPr>
          <p:cNvPr id="50182" name="Grafik 2">
            <a:extLst>
              <a:ext uri="{FF2B5EF4-FFF2-40B4-BE49-F238E27FC236}">
                <a16:creationId xmlns:a16="http://schemas.microsoft.com/office/drawing/2014/main" id="{EC888D23-EC24-4D9F-BAEA-C21C0E26BE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792538"/>
            <a:ext cx="3455988"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1">
            <a:extLst>
              <a:ext uri="{FF2B5EF4-FFF2-40B4-BE49-F238E27FC236}">
                <a16:creationId xmlns:a16="http://schemas.microsoft.com/office/drawing/2014/main" id="{9BF46B91-CC45-4433-ACFC-CFE10D860365}"/>
              </a:ext>
            </a:extLst>
          </p:cNvPr>
          <p:cNvSpPr txBox="1">
            <a:spLocks noChangeArrowheads="1"/>
          </p:cNvSpPr>
          <p:nvPr/>
        </p:nvSpPr>
        <p:spPr bwMode="auto">
          <a:xfrm>
            <a:off x="914400" y="908050"/>
            <a:ext cx="80010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Vergleich der Arbeitskräfte</a:t>
            </a:r>
          </a:p>
        </p:txBody>
      </p:sp>
      <p:sp>
        <p:nvSpPr>
          <p:cNvPr id="52227" name="Text Box 2">
            <a:extLst>
              <a:ext uri="{FF2B5EF4-FFF2-40B4-BE49-F238E27FC236}">
                <a16:creationId xmlns:a16="http://schemas.microsoft.com/office/drawing/2014/main" id="{BF525AF3-87F6-4011-B62F-A749D311E49F}"/>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MS PGothic" panose="020B0600070205080204" pitchFamily="34" charset="-128"/>
              </a:defRPr>
            </a:lvl1pPr>
            <a:lvl2pPr marL="800100" indent="-342900">
              <a:spcBef>
                <a:spcPct val="20000"/>
              </a:spcBef>
              <a:buClr>
                <a:schemeClr val="tx1"/>
              </a:buClr>
              <a:buSzPct val="75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ts val="500"/>
              </a:spcBef>
              <a:buClr>
                <a:srgbClr val="003366"/>
              </a:buClr>
              <a:buFont typeface="Arial" panose="020B0604020202020204" pitchFamily="34" charset="0"/>
              <a:buChar char="•"/>
            </a:pPr>
            <a:endParaRPr lang="de-DE" altLang="de-DE" sz="2400">
              <a:solidFill>
                <a:srgbClr val="003366"/>
              </a:solidFill>
              <a:latin typeface="Calibri" panose="020F0502020204030204" pitchFamily="34" charset="0"/>
              <a:cs typeface="Calibri" panose="020F0502020204030204" pitchFamily="34" charset="0"/>
            </a:endParaRPr>
          </a:p>
        </p:txBody>
      </p:sp>
      <p:sp>
        <p:nvSpPr>
          <p:cNvPr id="52228" name="Text Box 5">
            <a:extLst>
              <a:ext uri="{FF2B5EF4-FFF2-40B4-BE49-F238E27FC236}">
                <a16:creationId xmlns:a16="http://schemas.microsoft.com/office/drawing/2014/main" id="{E4F073AB-4C56-44F9-8A52-26B3F32BB536}"/>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17</a:t>
            </a:r>
            <a:endParaRPr lang="de-DE" altLang="de-DE" sz="2600" b="1">
              <a:solidFill>
                <a:srgbClr val="FFFFFF"/>
              </a:solidFill>
              <a:latin typeface="Calibri" panose="020F0502020204030204" pitchFamily="34" charset="0"/>
              <a:cs typeface="Calibri" panose="020F0502020204030204" pitchFamily="34" charset="0"/>
            </a:endParaRPr>
          </a:p>
        </p:txBody>
      </p:sp>
      <p:sp>
        <p:nvSpPr>
          <p:cNvPr id="52229" name="Fußzeilenplatzhalter 1">
            <a:extLst>
              <a:ext uri="{FF2B5EF4-FFF2-40B4-BE49-F238E27FC236}">
                <a16:creationId xmlns:a16="http://schemas.microsoft.com/office/drawing/2014/main" id="{6E98FAE6-65E6-473D-996E-97AAACE77557}"/>
              </a:ext>
            </a:extLst>
          </p:cNvPr>
          <p:cNvSpPr>
            <a:spLocks noGrp="1" noChangeArrowheads="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graphicFrame>
        <p:nvGraphicFramePr>
          <p:cNvPr id="8" name="Inhaltsplatzhalter 9">
            <a:extLst>
              <a:ext uri="{FF2B5EF4-FFF2-40B4-BE49-F238E27FC236}">
                <a16:creationId xmlns:a16="http://schemas.microsoft.com/office/drawing/2014/main" id="{568B349D-E537-44F6-B140-BA05FE2D4CD6}"/>
              </a:ext>
            </a:extLst>
          </p:cNvPr>
          <p:cNvGraphicFramePr>
            <a:graphicFrameLocks/>
          </p:cNvGraphicFramePr>
          <p:nvPr/>
        </p:nvGraphicFramePr>
        <p:xfrm>
          <a:off x="986408" y="1700808"/>
          <a:ext cx="7978080"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1">
            <a:extLst>
              <a:ext uri="{FF2B5EF4-FFF2-40B4-BE49-F238E27FC236}">
                <a16:creationId xmlns:a16="http://schemas.microsoft.com/office/drawing/2014/main" id="{566B89C0-63DD-43A8-BDFE-0E1475E48397}"/>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Konfektion in (Ost-)Europa und der Türkei</a:t>
            </a:r>
          </a:p>
        </p:txBody>
      </p:sp>
      <p:sp>
        <p:nvSpPr>
          <p:cNvPr id="54275" name="Text Box 2">
            <a:extLst>
              <a:ext uri="{FF2B5EF4-FFF2-40B4-BE49-F238E27FC236}">
                <a16:creationId xmlns:a16="http://schemas.microsoft.com/office/drawing/2014/main" id="{C128281F-3718-4F95-932A-1BE1D003B2D8}"/>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MS PGothic" panose="020B0600070205080204" pitchFamily="34" charset="-128"/>
              </a:defRPr>
            </a:lvl1pPr>
            <a:lvl2pPr marL="800100" indent="-342900">
              <a:spcBef>
                <a:spcPct val="20000"/>
              </a:spcBef>
              <a:buClr>
                <a:schemeClr val="tx1"/>
              </a:buClr>
              <a:buSzPct val="75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kurze Transportwege</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gute Infrastruktur</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qualifiziertes Personal</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„Made in Europe“</a:t>
            </a:r>
          </a:p>
          <a:p>
            <a:pPr lvl="1" eaLnBrk="1" hangingPunct="1">
              <a:spcBef>
                <a:spcPts val="500"/>
              </a:spcBef>
              <a:buClr>
                <a:srgbClr val="003366"/>
              </a:buClr>
              <a:buFont typeface="Courier New" panose="02070309020205020404" pitchFamily="49" charset="0"/>
              <a:buChar char="o"/>
            </a:pPr>
            <a:r>
              <a:rPr lang="de-DE" altLang="de-DE">
                <a:solidFill>
                  <a:srgbClr val="003366"/>
                </a:solidFill>
                <a:latin typeface="Calibri" panose="020F0502020204030204" pitchFamily="34" charset="0"/>
                <a:cs typeface="Calibri" panose="020F0502020204030204" pitchFamily="34" charset="0"/>
              </a:rPr>
              <a:t>schnell</a:t>
            </a:r>
          </a:p>
          <a:p>
            <a:pPr lvl="1" eaLnBrk="1" hangingPunct="1">
              <a:spcBef>
                <a:spcPts val="500"/>
              </a:spcBef>
              <a:buClr>
                <a:srgbClr val="003366"/>
              </a:buClr>
              <a:buFont typeface="Courier New" panose="02070309020205020404" pitchFamily="49" charset="0"/>
              <a:buChar char="o"/>
            </a:pPr>
            <a:r>
              <a:rPr lang="de-DE" altLang="de-DE">
                <a:solidFill>
                  <a:srgbClr val="003366"/>
                </a:solidFill>
                <a:latin typeface="Calibri" panose="020F0502020204030204" pitchFamily="34" charset="0"/>
                <a:cs typeface="Calibri" panose="020F0502020204030204" pitchFamily="34" charset="0"/>
              </a:rPr>
              <a:t>Kleinaufträge</a:t>
            </a:r>
          </a:p>
          <a:p>
            <a:pPr lvl="1" eaLnBrk="1" hangingPunct="1">
              <a:spcBef>
                <a:spcPts val="500"/>
              </a:spcBef>
              <a:buClr>
                <a:srgbClr val="003366"/>
              </a:buClr>
              <a:buFont typeface="Courier New" panose="02070309020205020404" pitchFamily="49" charset="0"/>
              <a:buChar char="o"/>
            </a:pPr>
            <a:r>
              <a:rPr lang="de-DE" altLang="de-DE">
                <a:solidFill>
                  <a:srgbClr val="003366"/>
                </a:solidFill>
                <a:latin typeface="Calibri" panose="020F0502020204030204" pitchFamily="34" charset="0"/>
                <a:cs typeface="Calibri" panose="020F0502020204030204" pitchFamily="34" charset="0"/>
              </a:rPr>
              <a:t>Qualität</a:t>
            </a:r>
          </a:p>
          <a:p>
            <a:pPr lvl="1" eaLnBrk="1" hangingPunct="1">
              <a:spcBef>
                <a:spcPts val="500"/>
              </a:spcBef>
              <a:buClr>
                <a:srgbClr val="003366"/>
              </a:buClr>
              <a:buFont typeface="Courier New" panose="02070309020205020404" pitchFamily="49" charset="0"/>
              <a:buChar char="o"/>
            </a:pPr>
            <a:r>
              <a:rPr lang="de-DE" altLang="de-DE">
                <a:solidFill>
                  <a:srgbClr val="003366"/>
                </a:solidFill>
                <a:latin typeface="Calibri" panose="020F0502020204030204" pitchFamily="34" charset="0"/>
                <a:cs typeface="Calibri" panose="020F0502020204030204" pitchFamily="34" charset="0"/>
              </a:rPr>
              <a:t>gutes Image</a:t>
            </a:r>
          </a:p>
        </p:txBody>
      </p:sp>
      <p:sp>
        <p:nvSpPr>
          <p:cNvPr id="54276" name="Text Box 5">
            <a:extLst>
              <a:ext uri="{FF2B5EF4-FFF2-40B4-BE49-F238E27FC236}">
                <a16:creationId xmlns:a16="http://schemas.microsoft.com/office/drawing/2014/main" id="{21F67EFD-E283-4024-8AA1-37334778A321}"/>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18</a:t>
            </a:r>
            <a:endParaRPr lang="de-DE" altLang="de-DE" sz="2600" b="1">
              <a:solidFill>
                <a:srgbClr val="FFFFFF"/>
              </a:solidFill>
              <a:latin typeface="Calibri" panose="020F0502020204030204" pitchFamily="34" charset="0"/>
              <a:cs typeface="Calibri" panose="020F0502020204030204" pitchFamily="34" charset="0"/>
            </a:endParaRPr>
          </a:p>
        </p:txBody>
      </p:sp>
      <p:sp>
        <p:nvSpPr>
          <p:cNvPr id="54277" name="Fußzeilenplatzhalter 1">
            <a:extLst>
              <a:ext uri="{FF2B5EF4-FFF2-40B4-BE49-F238E27FC236}">
                <a16:creationId xmlns:a16="http://schemas.microsoft.com/office/drawing/2014/main" id="{AF36ABFA-6BC4-4A4D-A05B-C70CE89D6667}"/>
              </a:ext>
            </a:extLst>
          </p:cNvPr>
          <p:cNvSpPr>
            <a:spLocks noGrp="1" noChangeArrowheads="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pic>
        <p:nvPicPr>
          <p:cNvPr id="54278" name="Picture 2">
            <a:extLst>
              <a:ext uri="{FF2B5EF4-FFF2-40B4-BE49-F238E27FC236}">
                <a16:creationId xmlns:a16="http://schemas.microsoft.com/office/drawing/2014/main" id="{ACC9483B-5435-473E-9E29-A8C5D9B99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362200"/>
            <a:ext cx="4011613"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
            <a:extLst>
              <a:ext uri="{FF2B5EF4-FFF2-40B4-BE49-F238E27FC236}">
                <a16:creationId xmlns:a16="http://schemas.microsoft.com/office/drawing/2014/main" id="{06471068-3D53-4B0C-B50D-98A242E7319D}"/>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Bedeutung für Deutschland – einkaufende Unternehmen</a:t>
            </a:r>
          </a:p>
        </p:txBody>
      </p:sp>
      <p:sp>
        <p:nvSpPr>
          <p:cNvPr id="56323" name="Text Box 2">
            <a:extLst>
              <a:ext uri="{FF2B5EF4-FFF2-40B4-BE49-F238E27FC236}">
                <a16:creationId xmlns:a16="http://schemas.microsoft.com/office/drawing/2014/main" id="{58960E8B-D4BE-4016-B45C-010EFAC446B4}"/>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MS PGothic" panose="020B0600070205080204" pitchFamily="34" charset="-128"/>
              </a:defRPr>
            </a:lvl1pPr>
            <a:lvl2pPr marL="800100" indent="-342900">
              <a:spcBef>
                <a:spcPct val="20000"/>
              </a:spcBef>
              <a:buClr>
                <a:schemeClr val="tx1"/>
              </a:buClr>
              <a:buSzPct val="75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ts val="500"/>
              </a:spcBef>
              <a:buClr>
                <a:srgbClr val="003366"/>
              </a:buClr>
              <a:buFontTx/>
              <a:buNone/>
            </a:pPr>
            <a:endParaRPr lang="de-DE" altLang="de-DE" sz="1800">
              <a:solidFill>
                <a:srgbClr val="003366"/>
              </a:solidFill>
              <a:latin typeface="Calibri" panose="020F0502020204030204" pitchFamily="34" charset="0"/>
              <a:cs typeface="Calibri" panose="020F0502020204030204" pitchFamily="34" charset="0"/>
            </a:endParaRPr>
          </a:p>
          <a:p>
            <a:pPr eaLnBrk="1" hangingPunct="1">
              <a:spcBef>
                <a:spcPts val="500"/>
              </a:spcBef>
              <a:buClr>
                <a:srgbClr val="003366"/>
              </a:buClr>
              <a:buFontTx/>
              <a:buNone/>
            </a:pPr>
            <a:endParaRPr lang="de-DE" altLang="de-DE" sz="1800">
              <a:solidFill>
                <a:srgbClr val="003366"/>
              </a:solidFill>
              <a:latin typeface="Calibri" panose="020F0502020204030204" pitchFamily="34" charset="0"/>
              <a:cs typeface="Calibri" panose="020F0502020204030204" pitchFamily="34" charset="0"/>
            </a:endParaRPr>
          </a:p>
          <a:p>
            <a:pPr eaLnBrk="1" hangingPunct="1">
              <a:spcBef>
                <a:spcPts val="500"/>
              </a:spcBef>
              <a:buClr>
                <a:srgbClr val="003366"/>
              </a:buClr>
              <a:buFontTx/>
              <a:buNone/>
            </a:pPr>
            <a:endParaRPr lang="de-DE" altLang="de-DE" sz="1800">
              <a:solidFill>
                <a:srgbClr val="003366"/>
              </a:solidFill>
              <a:latin typeface="Calibri" panose="020F0502020204030204" pitchFamily="34" charset="0"/>
              <a:cs typeface="Calibri" panose="020F0502020204030204" pitchFamily="34" charset="0"/>
            </a:endParaRPr>
          </a:p>
          <a:p>
            <a:pPr eaLnBrk="1" hangingPunct="1">
              <a:spcBef>
                <a:spcPts val="500"/>
              </a:spcBef>
              <a:buClr>
                <a:srgbClr val="003366"/>
              </a:buClr>
              <a:buFontTx/>
              <a:buNone/>
            </a:pPr>
            <a:endParaRPr lang="de-DE" altLang="de-DE" sz="1800">
              <a:solidFill>
                <a:srgbClr val="003366"/>
              </a:solidFill>
              <a:latin typeface="Calibri" panose="020F0502020204030204" pitchFamily="34" charset="0"/>
              <a:cs typeface="Calibri" panose="020F0502020204030204" pitchFamily="34" charset="0"/>
            </a:endParaRPr>
          </a:p>
          <a:p>
            <a:pPr eaLnBrk="1" hangingPunct="1">
              <a:spcBef>
                <a:spcPts val="500"/>
              </a:spcBef>
              <a:buClr>
                <a:srgbClr val="003366"/>
              </a:buClr>
              <a:buFontTx/>
              <a:buNone/>
            </a:pPr>
            <a:endParaRPr lang="de-DE" altLang="de-DE" sz="1800">
              <a:solidFill>
                <a:srgbClr val="003366"/>
              </a:solidFill>
              <a:latin typeface="Calibri" panose="020F0502020204030204" pitchFamily="34" charset="0"/>
              <a:cs typeface="Calibri" panose="020F0502020204030204" pitchFamily="34" charset="0"/>
            </a:endParaRPr>
          </a:p>
          <a:p>
            <a:pPr eaLnBrk="1" hangingPunct="1">
              <a:spcBef>
                <a:spcPts val="500"/>
              </a:spcBef>
              <a:buClr>
                <a:srgbClr val="003366"/>
              </a:buClr>
              <a:buFontTx/>
              <a:buNone/>
            </a:pPr>
            <a:r>
              <a:rPr lang="de-DE" altLang="de-DE" sz="1800">
                <a:solidFill>
                  <a:srgbClr val="003366"/>
                </a:solidFill>
                <a:latin typeface="Calibri" panose="020F0502020204030204" pitchFamily="34" charset="0"/>
                <a:cs typeface="Calibri" panose="020F0502020204030204" pitchFamily="34" charset="0"/>
              </a:rPr>
              <a:t>u.a.: Levi‘s, Calvin Klein,</a:t>
            </a:r>
            <a:br>
              <a:rPr lang="de-DE" altLang="de-DE" sz="1800">
                <a:solidFill>
                  <a:srgbClr val="003366"/>
                </a:solidFill>
                <a:latin typeface="Calibri" panose="020F0502020204030204" pitchFamily="34" charset="0"/>
                <a:cs typeface="Calibri" panose="020F0502020204030204" pitchFamily="34" charset="0"/>
              </a:rPr>
            </a:br>
            <a:r>
              <a:rPr lang="de-DE" altLang="de-DE" sz="1800">
                <a:solidFill>
                  <a:srgbClr val="003366"/>
                </a:solidFill>
                <a:latin typeface="Calibri" panose="020F0502020204030204" pitchFamily="34" charset="0"/>
                <a:cs typeface="Calibri" panose="020F0502020204030204" pitchFamily="34" charset="0"/>
              </a:rPr>
              <a:t>Prada, Versace, adidas,</a:t>
            </a:r>
            <a:br>
              <a:rPr lang="de-DE" altLang="de-DE" sz="1800">
                <a:solidFill>
                  <a:srgbClr val="003366"/>
                </a:solidFill>
                <a:latin typeface="Calibri" panose="020F0502020204030204" pitchFamily="34" charset="0"/>
                <a:cs typeface="Calibri" panose="020F0502020204030204" pitchFamily="34" charset="0"/>
              </a:rPr>
            </a:br>
            <a:r>
              <a:rPr lang="de-DE" altLang="de-DE" sz="1800">
                <a:solidFill>
                  <a:srgbClr val="003366"/>
                </a:solidFill>
                <a:latin typeface="Calibri" panose="020F0502020204030204" pitchFamily="34" charset="0"/>
                <a:cs typeface="Calibri" panose="020F0502020204030204" pitchFamily="34" charset="0"/>
              </a:rPr>
              <a:t>Max Mara, Benetton,</a:t>
            </a:r>
            <a:br>
              <a:rPr lang="de-DE" altLang="de-DE" sz="1800">
                <a:solidFill>
                  <a:srgbClr val="003366"/>
                </a:solidFill>
                <a:latin typeface="Calibri" panose="020F0502020204030204" pitchFamily="34" charset="0"/>
                <a:cs typeface="Calibri" panose="020F0502020204030204" pitchFamily="34" charset="0"/>
              </a:rPr>
            </a:br>
            <a:r>
              <a:rPr lang="de-DE" altLang="de-DE" sz="1800">
                <a:solidFill>
                  <a:srgbClr val="003366"/>
                </a:solidFill>
                <a:latin typeface="Calibri" panose="020F0502020204030204" pitchFamily="34" charset="0"/>
                <a:cs typeface="Calibri" panose="020F0502020204030204" pitchFamily="34" charset="0"/>
              </a:rPr>
              <a:t>C&amp;A, Esprit, s.Oliver,</a:t>
            </a:r>
            <a:br>
              <a:rPr lang="de-DE" altLang="de-DE" sz="1800">
                <a:solidFill>
                  <a:srgbClr val="003366"/>
                </a:solidFill>
                <a:latin typeface="Calibri" panose="020F0502020204030204" pitchFamily="34" charset="0"/>
                <a:cs typeface="Calibri" panose="020F0502020204030204" pitchFamily="34" charset="0"/>
              </a:rPr>
            </a:br>
            <a:r>
              <a:rPr lang="de-DE" altLang="de-DE" sz="1800">
                <a:solidFill>
                  <a:srgbClr val="003366"/>
                </a:solidFill>
                <a:latin typeface="Calibri" panose="020F0502020204030204" pitchFamily="34" charset="0"/>
                <a:cs typeface="Calibri" panose="020F0502020204030204" pitchFamily="34" charset="0"/>
              </a:rPr>
              <a:t>Gerry Weber, Puma,</a:t>
            </a:r>
            <a:br>
              <a:rPr lang="de-DE" altLang="de-DE" sz="1800">
                <a:solidFill>
                  <a:srgbClr val="003366"/>
                </a:solidFill>
                <a:latin typeface="Calibri" panose="020F0502020204030204" pitchFamily="34" charset="0"/>
                <a:cs typeface="Calibri" panose="020F0502020204030204" pitchFamily="34" charset="0"/>
              </a:rPr>
            </a:br>
            <a:r>
              <a:rPr lang="de-DE" altLang="de-DE" sz="1800">
                <a:solidFill>
                  <a:srgbClr val="003366"/>
                </a:solidFill>
                <a:latin typeface="Calibri" panose="020F0502020204030204" pitchFamily="34" charset="0"/>
                <a:cs typeface="Calibri" panose="020F0502020204030204" pitchFamily="34" charset="0"/>
              </a:rPr>
              <a:t>HUGO BOSS, OTTO,</a:t>
            </a:r>
            <a:br>
              <a:rPr lang="de-DE" altLang="de-DE" sz="1800">
                <a:solidFill>
                  <a:srgbClr val="003366"/>
                </a:solidFill>
                <a:latin typeface="Calibri" panose="020F0502020204030204" pitchFamily="34" charset="0"/>
                <a:cs typeface="Calibri" panose="020F0502020204030204" pitchFamily="34" charset="0"/>
              </a:rPr>
            </a:br>
            <a:r>
              <a:rPr lang="de-DE" altLang="de-DE" sz="1800">
                <a:solidFill>
                  <a:srgbClr val="003366"/>
                </a:solidFill>
                <a:latin typeface="Calibri" panose="020F0502020204030204" pitchFamily="34" charset="0"/>
                <a:cs typeface="Calibri" panose="020F0502020204030204" pitchFamily="34" charset="0"/>
              </a:rPr>
              <a:t>H&amp;M, Primark, ZARA</a:t>
            </a:r>
          </a:p>
        </p:txBody>
      </p:sp>
      <p:sp>
        <p:nvSpPr>
          <p:cNvPr id="56324" name="Text Box 5">
            <a:extLst>
              <a:ext uri="{FF2B5EF4-FFF2-40B4-BE49-F238E27FC236}">
                <a16:creationId xmlns:a16="http://schemas.microsoft.com/office/drawing/2014/main" id="{37B14114-B209-4248-BFC6-5ACAEE9B1E8F}"/>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19</a:t>
            </a:r>
            <a:endParaRPr lang="de-DE" altLang="de-DE" sz="2600" b="1">
              <a:solidFill>
                <a:srgbClr val="FFFFFF"/>
              </a:solidFill>
              <a:latin typeface="Calibri" panose="020F0502020204030204" pitchFamily="34" charset="0"/>
              <a:cs typeface="Calibri" panose="020F0502020204030204" pitchFamily="34" charset="0"/>
            </a:endParaRPr>
          </a:p>
        </p:txBody>
      </p:sp>
      <p:sp>
        <p:nvSpPr>
          <p:cNvPr id="56325" name="Fußzeilenplatzhalter 1">
            <a:extLst>
              <a:ext uri="{FF2B5EF4-FFF2-40B4-BE49-F238E27FC236}">
                <a16:creationId xmlns:a16="http://schemas.microsoft.com/office/drawing/2014/main" id="{41B50001-7AA4-4E18-8A4C-0CE2D07A9925}"/>
              </a:ext>
            </a:extLst>
          </p:cNvPr>
          <p:cNvSpPr>
            <a:spLocks noGrp="1" noChangeArrowheads="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pic>
        <p:nvPicPr>
          <p:cNvPr id="56326" name="Grafik 11">
            <a:extLst>
              <a:ext uri="{FF2B5EF4-FFF2-40B4-BE49-F238E27FC236}">
                <a16:creationId xmlns:a16="http://schemas.microsoft.com/office/drawing/2014/main" id="{6FBF81C2-5151-4392-ADD0-AA2DC5962E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8988" y="2214563"/>
            <a:ext cx="5599112"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a:extLst>
              <a:ext uri="{FF2B5EF4-FFF2-40B4-BE49-F238E27FC236}">
                <a16:creationId xmlns:a16="http://schemas.microsoft.com/office/drawing/2014/main" id="{BD32AF79-419A-44B4-9404-97EAD0BC2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2017713"/>
            <a:ext cx="1990725"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hteck 1">
            <a:extLst>
              <a:ext uri="{FF2B5EF4-FFF2-40B4-BE49-F238E27FC236}">
                <a16:creationId xmlns:a16="http://schemas.microsoft.com/office/drawing/2014/main" id="{3AF1EC45-1F28-4EDC-9264-95B1E3DDC715}"/>
              </a:ext>
            </a:extLst>
          </p:cNvPr>
          <p:cNvSpPr>
            <a:spLocks noChangeArrowheads="1"/>
          </p:cNvSpPr>
          <p:nvPr/>
        </p:nvSpPr>
        <p:spPr bwMode="auto">
          <a:xfrm>
            <a:off x="228600" y="645795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2</a:t>
            </a:r>
            <a:endParaRPr lang="de-DE" altLang="de-DE" sz="2400" b="1">
              <a:solidFill>
                <a:srgbClr val="FFFFFF"/>
              </a:solidFill>
              <a:latin typeface="Calibri" panose="020F0502020204030204" pitchFamily="34" charset="0"/>
              <a:cs typeface="Calibri" panose="020F0502020204030204" pitchFamily="34" charset="0"/>
            </a:endParaRPr>
          </a:p>
        </p:txBody>
      </p:sp>
      <p:sp>
        <p:nvSpPr>
          <p:cNvPr id="2" name="Textfeld 1">
            <a:extLst>
              <a:ext uri="{FF2B5EF4-FFF2-40B4-BE49-F238E27FC236}">
                <a16:creationId xmlns:a16="http://schemas.microsoft.com/office/drawing/2014/main" id="{92547ABA-455B-40FF-8A2D-866BD6C839E5}"/>
              </a:ext>
            </a:extLst>
          </p:cNvPr>
          <p:cNvSpPr txBox="1"/>
          <p:nvPr/>
        </p:nvSpPr>
        <p:spPr>
          <a:xfrm>
            <a:off x="1119188" y="2052638"/>
            <a:ext cx="6264275" cy="4975225"/>
          </a:xfrm>
          <a:prstGeom prst="rect">
            <a:avLst/>
          </a:prstGeom>
          <a:noFill/>
        </p:spPr>
        <p:txBody>
          <a:bodyPr>
            <a:spAutoFit/>
          </a:bodyPr>
          <a:lstStyle/>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1. Politisches Engagement:</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in der Kampagne für Saubere Kleidung (CCC)</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im Bündnis für Nachhaltige Textilien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beim </a:t>
            </a:r>
            <a:r>
              <a:rPr lang="de-DE" sz="1600" dirty="0" err="1">
                <a:solidFill>
                  <a:srgbClr val="002060"/>
                </a:solidFill>
                <a:latin typeface="Calibri" panose="020F0502020204030204" pitchFamily="34" charset="0"/>
                <a:cs typeface="Calibri" panose="020F0502020204030204" pitchFamily="34" charset="0"/>
              </a:rPr>
              <a:t>CorA</a:t>
            </a:r>
            <a:r>
              <a:rPr lang="de-DE" sz="1600" dirty="0">
                <a:solidFill>
                  <a:srgbClr val="002060"/>
                </a:solidFill>
                <a:latin typeface="Calibri" panose="020F0502020204030204" pitchFamily="34" charset="0"/>
                <a:cs typeface="Calibri" panose="020F0502020204030204" pitchFamily="34" charset="0"/>
              </a:rPr>
              <a:t>-Netzwerk </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Einsatz gegen moderne Sklaverei in Spinnereien in Indien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Kampagnen #</a:t>
            </a:r>
            <a:r>
              <a:rPr lang="de-DE" sz="1600" dirty="0" err="1">
                <a:solidFill>
                  <a:srgbClr val="002060"/>
                </a:solidFill>
                <a:latin typeface="Calibri" panose="020F0502020204030204" pitchFamily="34" charset="0"/>
                <a:cs typeface="Calibri" panose="020F0502020204030204" pitchFamily="34" charset="0"/>
              </a:rPr>
              <a:t>GegenGewalt</a:t>
            </a:r>
            <a:r>
              <a:rPr lang="de-DE" sz="1600" dirty="0">
                <a:solidFill>
                  <a:srgbClr val="002060"/>
                </a:solidFill>
                <a:latin typeface="Calibri" panose="020F0502020204030204" pitchFamily="34" charset="0"/>
                <a:cs typeface="Calibri" panose="020F0502020204030204" pitchFamily="34" charset="0"/>
              </a:rPr>
              <a:t> an Textilarbeiterinnen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Kampagne #Wer passt auf? Mütter und Kinder in Fabriken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Engagement in Köln und Bonn (</a:t>
            </a:r>
            <a:r>
              <a:rPr lang="de-DE" sz="1600" dirty="0" err="1">
                <a:solidFill>
                  <a:srgbClr val="002060"/>
                </a:solidFill>
                <a:latin typeface="Calibri" panose="020F0502020204030204" pitchFamily="34" charset="0"/>
                <a:cs typeface="Calibri" panose="020F0502020204030204" pitchFamily="34" charset="0"/>
              </a:rPr>
              <a:t>FairQuatschen</a:t>
            </a:r>
            <a:r>
              <a:rPr lang="de-DE" sz="1600" dirty="0">
                <a:solidFill>
                  <a:srgbClr val="002060"/>
                </a:solidFill>
                <a:latin typeface="Calibri" panose="020F0502020204030204" pitchFamily="34" charset="0"/>
                <a:cs typeface="Calibri" panose="020F0502020204030204" pitchFamily="34" charset="0"/>
              </a:rPr>
              <a:t>)</a:t>
            </a:r>
          </a:p>
          <a:p>
            <a:pPr marL="2880" defTabSz="407442" eaLnBrk="1">
              <a:lnSpc>
                <a:spcPct val="93000"/>
              </a:lnSpc>
              <a:spcAft>
                <a:spcPts val="522"/>
              </a:spcAft>
              <a:buClr>
                <a:srgbClr val="000000"/>
              </a:buClr>
              <a:buSzPct val="45000"/>
              <a:defRPr/>
            </a:pPr>
            <a:endParaRPr lang="de-DE" altLang="de-DE" sz="1600" dirty="0">
              <a:solidFill>
                <a:srgbClr val="002060"/>
              </a:solidFill>
              <a:latin typeface="Calibri" panose="020F0502020204030204" pitchFamily="34" charset="0"/>
              <a:cs typeface="Calibri" panose="020F0502020204030204" pitchFamily="34" charset="0"/>
            </a:endParaRPr>
          </a:p>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2. Bildungs- und Beratungsprojekte:</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Bildungsarbeit an Hochschulen und Schulen</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faire öffentliche Beschaffung von Berufsbekleidung</a:t>
            </a:r>
          </a:p>
          <a:p>
            <a:pPr marL="285750" indent="-285750" defTabSz="407442" eaLnBrk="1">
              <a:lnSpc>
                <a:spcPct val="93000"/>
              </a:lnSpc>
              <a:spcAft>
                <a:spcPts val="522"/>
              </a:spcAft>
              <a:buSzPct val="100000"/>
              <a:buFont typeface="Arial" panose="020B0604020202020204" pitchFamily="34" charset="0"/>
              <a:buChar char="•"/>
              <a:defRPr/>
            </a:pPr>
            <a:r>
              <a:rPr lang="de-DE" sz="1600" dirty="0" err="1">
                <a:solidFill>
                  <a:srgbClr val="002060"/>
                </a:solidFill>
                <a:latin typeface="Calibri" panose="020F0502020204030204" pitchFamily="34" charset="0"/>
                <a:cs typeface="Calibri" panose="020F0502020204030204" pitchFamily="34" charset="0"/>
              </a:rPr>
              <a:t>Verbraucher_innentipps</a:t>
            </a:r>
            <a:r>
              <a:rPr lang="de-DE" sz="1600" dirty="0">
                <a:solidFill>
                  <a:srgbClr val="002060"/>
                </a:solidFill>
                <a:latin typeface="Calibri" panose="020F0502020204030204" pitchFamily="34" charset="0"/>
                <a:cs typeface="Calibri" panose="020F0502020204030204" pitchFamily="34" charset="0"/>
              </a:rPr>
              <a:t> zu öko-fairer Mode</a:t>
            </a:r>
          </a:p>
          <a:p>
            <a:pPr marL="2880" defTabSz="407442" eaLnBrk="1">
              <a:lnSpc>
                <a:spcPct val="93000"/>
              </a:lnSpc>
              <a:spcAft>
                <a:spcPts val="522"/>
              </a:spcAft>
              <a:buClr>
                <a:srgbClr val="000000"/>
              </a:buClr>
              <a:buSzPct val="45000"/>
              <a:defRPr/>
            </a:pPr>
            <a:endParaRPr lang="de-DE" altLang="de-DE" sz="1600" dirty="0">
              <a:solidFill>
                <a:srgbClr val="002060"/>
              </a:solidFill>
              <a:latin typeface="Calibri" panose="020F0502020204030204" pitchFamily="34" charset="0"/>
              <a:cs typeface="Calibri" panose="020F0502020204030204" pitchFamily="34" charset="0"/>
            </a:endParaRPr>
          </a:p>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3. Solidaritätsfonds: </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Unterstützung von </a:t>
            </a:r>
            <a:r>
              <a:rPr lang="de-DE" sz="1600" dirty="0" err="1">
                <a:solidFill>
                  <a:srgbClr val="002060"/>
                </a:solidFill>
                <a:latin typeface="Calibri" panose="020F0502020204030204" pitchFamily="34" charset="0"/>
                <a:cs typeface="Calibri" panose="020F0502020204030204" pitchFamily="34" charset="0"/>
              </a:rPr>
              <a:t>Arbeiter_innen</a:t>
            </a:r>
            <a:r>
              <a:rPr lang="de-DE" sz="1600" dirty="0">
                <a:solidFill>
                  <a:srgbClr val="002060"/>
                </a:solidFill>
                <a:latin typeface="Calibri" panose="020F0502020204030204" pitchFamily="34" charset="0"/>
                <a:cs typeface="Calibri" panose="020F0502020204030204" pitchFamily="34" charset="0"/>
              </a:rPr>
              <a:t> in Indien und Bangladesch</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Finanzierung von Rechtsbeistand und Beratung</a:t>
            </a:r>
            <a:endParaRPr lang="de-DE" altLang="de-DE" sz="1600" dirty="0">
              <a:solidFill>
                <a:srgbClr val="002060"/>
              </a:solidFill>
              <a:latin typeface="Calibri" panose="020F0502020204030204" pitchFamily="34" charset="0"/>
              <a:cs typeface="Calibri" panose="020F0502020204030204" pitchFamily="34" charset="0"/>
            </a:endParaRPr>
          </a:p>
          <a:p>
            <a:pPr marL="2880" defTabSz="407442" eaLnBrk="1">
              <a:lnSpc>
                <a:spcPct val="93000"/>
              </a:lnSpc>
              <a:spcAft>
                <a:spcPts val="522"/>
              </a:spcAft>
              <a:buClr>
                <a:srgbClr val="000000"/>
              </a:buClr>
              <a:buSzPct val="45000"/>
              <a:defRPr/>
            </a:pPr>
            <a:endParaRPr lang="de-DE" altLang="de-DE" sz="1600" dirty="0">
              <a:solidFill>
                <a:srgbClr val="002060"/>
              </a:solidFill>
              <a:latin typeface="Calibri" panose="020F0502020204030204" pitchFamily="34" charset="0"/>
              <a:cs typeface="Calibri" panose="020F0502020204030204" pitchFamily="34" charset="0"/>
            </a:endParaRPr>
          </a:p>
        </p:txBody>
      </p:sp>
      <p:sp>
        <p:nvSpPr>
          <p:cNvPr id="21509" name="Rechteck 3">
            <a:extLst>
              <a:ext uri="{FF2B5EF4-FFF2-40B4-BE49-F238E27FC236}">
                <a16:creationId xmlns:a16="http://schemas.microsoft.com/office/drawing/2014/main" id="{00987292-1A20-408B-85DF-3C109B98CBDD}"/>
              </a:ext>
            </a:extLst>
          </p:cNvPr>
          <p:cNvSpPr>
            <a:spLocks noChangeArrowheads="1"/>
          </p:cNvSpPr>
          <p:nvPr/>
        </p:nvSpPr>
        <p:spPr bwMode="auto">
          <a:xfrm>
            <a:off x="1119188" y="1093788"/>
            <a:ext cx="8024812"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eaLnBrk="1" hangingPunct="1">
              <a:lnSpc>
                <a:spcPct val="90000"/>
              </a:lnSpc>
              <a:spcBef>
                <a:spcPct val="0"/>
              </a:spcBef>
              <a:buClrTx/>
              <a:buSzPct val="100000"/>
              <a:buFontTx/>
              <a:buNone/>
            </a:pPr>
            <a:r>
              <a:rPr lang="de-DE" altLang="de-DE" sz="2000" b="1">
                <a:solidFill>
                  <a:srgbClr val="003366"/>
                </a:solidFill>
                <a:latin typeface="Calibri" panose="020F0502020204030204" pitchFamily="34" charset="0"/>
                <a:cs typeface="Calibri" panose="020F0502020204030204" pitchFamily="34" charset="0"/>
              </a:rPr>
              <a:t>Unser Ziel: </a:t>
            </a:r>
            <a:r>
              <a:rPr lang="de-DE" altLang="de-DE" sz="2000">
                <a:solidFill>
                  <a:srgbClr val="003366"/>
                </a:solidFill>
                <a:latin typeface="Calibri" panose="020F0502020204030204" pitchFamily="34" charset="0"/>
                <a:cs typeface="Calibri" panose="020F0502020204030204" pitchFamily="34" charset="0"/>
              </a:rPr>
              <a:t>menschenwürdige, sichere Arbeitsbedingungen für Frauen und Mädchen in der globalen Textilindustrie</a:t>
            </a:r>
          </a:p>
          <a:p>
            <a:pPr algn="ctr" eaLnBrk="1" hangingPunct="1">
              <a:lnSpc>
                <a:spcPct val="90000"/>
              </a:lnSpc>
              <a:spcBef>
                <a:spcPct val="0"/>
              </a:spcBef>
              <a:buClrTx/>
              <a:buSzPct val="100000"/>
              <a:buFontTx/>
              <a:buNone/>
            </a:pPr>
            <a:endParaRPr lang="de-DE" altLang="de-DE" sz="2400" b="1">
              <a:solidFill>
                <a:srgbClr val="003366"/>
              </a:solidFill>
              <a:latin typeface="Calibri" panose="020F0502020204030204" pitchFamily="34" charset="0"/>
              <a:cs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
            <a:extLst>
              <a:ext uri="{FF2B5EF4-FFF2-40B4-BE49-F238E27FC236}">
                <a16:creationId xmlns:a16="http://schemas.microsoft.com/office/drawing/2014/main" id="{2E5E6AB0-C4F1-470C-ACE1-A032C0BD0070}"/>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„Lohn“-System für den (west)europäischen Markt</a:t>
            </a:r>
          </a:p>
        </p:txBody>
      </p:sp>
      <p:sp>
        <p:nvSpPr>
          <p:cNvPr id="30723" name="Text Box 2">
            <a:extLst>
              <a:ext uri="{FF2B5EF4-FFF2-40B4-BE49-F238E27FC236}">
                <a16:creationId xmlns:a16="http://schemas.microsoft.com/office/drawing/2014/main" id="{C32556F2-F22A-43C2-9238-A6B2827D1ED0}"/>
              </a:ext>
            </a:extLst>
          </p:cNvPr>
          <p:cNvSpPr txBox="1">
            <a:spLocks noChangeArrowheads="1"/>
          </p:cNvSpPr>
          <p:nvPr/>
        </p:nvSpPr>
        <p:spPr bwMode="auto">
          <a:xfrm>
            <a:off x="914400" y="2362200"/>
            <a:ext cx="8001000" cy="3733800"/>
          </a:xfrm>
          <a:prstGeom prst="rect">
            <a:avLst/>
          </a:prstGeom>
          <a:noFill/>
          <a:ln>
            <a:noFill/>
          </a:ln>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anose="02020603050405020304" pitchFamily="18" charset="0"/>
                <a:ea typeface="MS PGothic" panose="020B0600070205080204" pitchFamily="34" charset="-128"/>
              </a:defRPr>
            </a:lvl1pPr>
            <a:lvl2pPr marL="8001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ts val="500"/>
              </a:spcBef>
              <a:buClr>
                <a:srgbClr val="003366"/>
              </a:buClr>
              <a:buSzPct val="75000"/>
              <a:buFont typeface="Arial" panose="020B0604020202020204" pitchFamily="34" charset="0"/>
              <a:buChar char="•"/>
              <a:defRPr/>
            </a:pPr>
            <a:r>
              <a:rPr lang="de-DE" altLang="de-DE" dirty="0">
                <a:solidFill>
                  <a:srgbClr val="003366"/>
                </a:solidFill>
                <a:latin typeface="Calibri" panose="020F0502020204030204" pitchFamily="34" charset="0"/>
                <a:cs typeface="Calibri" panose="020F0502020204030204" pitchFamily="34" charset="0"/>
              </a:rPr>
              <a:t>Verlust von „</a:t>
            </a:r>
            <a:r>
              <a:rPr lang="de-DE" altLang="de-DE" dirty="0" err="1">
                <a:solidFill>
                  <a:srgbClr val="003366"/>
                </a:solidFill>
                <a:latin typeface="Calibri" panose="020F0502020204030204" pitchFamily="34" charset="0"/>
                <a:cs typeface="Calibri" panose="020F0502020204030204" pitchFamily="34" charset="0"/>
              </a:rPr>
              <a:t>Know-How</a:t>
            </a:r>
            <a:r>
              <a:rPr lang="de-DE" altLang="de-DE" dirty="0">
                <a:solidFill>
                  <a:srgbClr val="003366"/>
                </a:solidFill>
                <a:latin typeface="Calibri" panose="020F0502020204030204" pitchFamily="34" charset="0"/>
                <a:cs typeface="Calibri" panose="020F0502020204030204" pitchFamily="34" charset="0"/>
              </a:rPr>
              <a:t>“</a:t>
            </a:r>
          </a:p>
          <a:p>
            <a:pPr eaLnBrk="1" hangingPunct="1">
              <a:spcBef>
                <a:spcPts val="500"/>
              </a:spcBef>
              <a:buClr>
                <a:srgbClr val="003366"/>
              </a:buClr>
              <a:buSzPct val="75000"/>
              <a:buFont typeface="Arial" panose="020B0604020202020204" pitchFamily="34" charset="0"/>
              <a:buChar char="•"/>
              <a:defRPr/>
            </a:pPr>
            <a:r>
              <a:rPr lang="de-DE" altLang="de-DE" dirty="0">
                <a:solidFill>
                  <a:srgbClr val="003366"/>
                </a:solidFill>
                <a:latin typeface="Calibri" panose="020F0502020204030204" pitchFamily="34" charset="0"/>
                <a:cs typeface="Calibri" panose="020F0502020204030204" pitchFamily="34" charset="0"/>
              </a:rPr>
              <a:t>kaum Wertschöpfung</a:t>
            </a:r>
          </a:p>
          <a:p>
            <a:pPr eaLnBrk="1" hangingPunct="1">
              <a:spcBef>
                <a:spcPts val="500"/>
              </a:spcBef>
              <a:buClr>
                <a:srgbClr val="003366"/>
              </a:buClr>
              <a:buSzPct val="75000"/>
              <a:buFont typeface="Arial" panose="020B0604020202020204" pitchFamily="34" charset="0"/>
              <a:buChar char="•"/>
              <a:defRPr/>
            </a:pPr>
            <a:r>
              <a:rPr lang="de-DE" altLang="de-DE" dirty="0">
                <a:solidFill>
                  <a:srgbClr val="003366"/>
                </a:solidFill>
                <a:latin typeface="Calibri" panose="020F0502020204030204" pitchFamily="34" charset="0"/>
                <a:cs typeface="Calibri" panose="020F0502020204030204" pitchFamily="34" charset="0"/>
              </a:rPr>
              <a:t>kleine Margen</a:t>
            </a:r>
          </a:p>
          <a:p>
            <a:pPr eaLnBrk="1" hangingPunct="1">
              <a:spcBef>
                <a:spcPts val="500"/>
              </a:spcBef>
              <a:buClr>
                <a:srgbClr val="003366"/>
              </a:buClr>
              <a:buSzPct val="75000"/>
              <a:buFont typeface="Arial" panose="020B0604020202020204" pitchFamily="34" charset="0"/>
              <a:buChar char="•"/>
              <a:defRPr/>
            </a:pPr>
            <a:r>
              <a:rPr lang="de-DE" altLang="de-DE" dirty="0">
                <a:solidFill>
                  <a:srgbClr val="003366"/>
                </a:solidFill>
                <a:latin typeface="Calibri" panose="020F0502020204030204" pitchFamily="34" charset="0"/>
                <a:cs typeface="Calibri" panose="020F0502020204030204" pitchFamily="34" charset="0"/>
              </a:rPr>
              <a:t>flexible „Lohn“-Lieferkette:</a:t>
            </a:r>
            <a:br>
              <a:rPr lang="de-DE" altLang="de-DE" dirty="0">
                <a:solidFill>
                  <a:srgbClr val="003366"/>
                </a:solidFill>
                <a:latin typeface="Calibri" panose="020F0502020204030204" pitchFamily="34" charset="0"/>
                <a:cs typeface="Calibri" panose="020F0502020204030204" pitchFamily="34" charset="0"/>
              </a:rPr>
            </a:br>
            <a:r>
              <a:rPr lang="de-DE" altLang="de-DE" dirty="0">
                <a:solidFill>
                  <a:srgbClr val="003366"/>
                </a:solidFill>
                <a:latin typeface="Calibri" panose="020F0502020204030204" pitchFamily="34" charset="0"/>
                <a:cs typeface="Calibri" panose="020F0502020204030204" pitchFamily="34" charset="0"/>
              </a:rPr>
              <a:t>Sub-Unternehmen und Heim-</a:t>
            </a:r>
            <a:br>
              <a:rPr lang="de-DE" altLang="de-DE" dirty="0">
                <a:solidFill>
                  <a:srgbClr val="003366"/>
                </a:solidFill>
                <a:latin typeface="Calibri" panose="020F0502020204030204" pitchFamily="34" charset="0"/>
                <a:cs typeface="Calibri" panose="020F0502020204030204" pitchFamily="34" charset="0"/>
              </a:rPr>
            </a:br>
            <a:r>
              <a:rPr lang="de-DE" altLang="de-DE" dirty="0" err="1">
                <a:solidFill>
                  <a:srgbClr val="003366"/>
                </a:solidFill>
                <a:latin typeface="Calibri" panose="020F0502020204030204" pitchFamily="34" charset="0"/>
                <a:cs typeface="Calibri" panose="020F0502020204030204" pitchFamily="34" charset="0"/>
              </a:rPr>
              <a:t>arbeit</a:t>
            </a:r>
            <a:endParaRPr lang="de-DE" altLang="de-DE" dirty="0">
              <a:solidFill>
                <a:srgbClr val="003366"/>
              </a:solidFill>
              <a:latin typeface="Calibri" panose="020F0502020204030204" pitchFamily="34" charset="0"/>
              <a:cs typeface="Calibri" panose="020F0502020204030204" pitchFamily="34" charset="0"/>
            </a:endParaRPr>
          </a:p>
          <a:p>
            <a:pPr eaLnBrk="1" hangingPunct="1">
              <a:spcBef>
                <a:spcPts val="500"/>
              </a:spcBef>
              <a:buClr>
                <a:srgbClr val="003366"/>
              </a:buClr>
              <a:buSzPct val="75000"/>
              <a:buFont typeface="Arial" panose="020B0604020202020204" pitchFamily="34" charset="0"/>
              <a:buChar char="•"/>
              <a:defRPr/>
            </a:pPr>
            <a:r>
              <a:rPr lang="de-DE" altLang="de-DE" dirty="0">
                <a:solidFill>
                  <a:srgbClr val="003366"/>
                </a:solidFill>
                <a:latin typeface="Calibri" panose="020F0502020204030204" pitchFamily="34" charset="0"/>
                <a:cs typeface="Calibri" panose="020F0502020204030204" pitchFamily="34" charset="0"/>
              </a:rPr>
              <a:t>Fragilität und Abhängigkeit</a:t>
            </a:r>
          </a:p>
          <a:p>
            <a:pPr eaLnBrk="1" hangingPunct="1">
              <a:spcBef>
                <a:spcPts val="500"/>
              </a:spcBef>
              <a:buClr>
                <a:srgbClr val="003366"/>
              </a:buClr>
              <a:buSzPct val="75000"/>
              <a:buFont typeface="Arial" panose="020B0604020202020204" pitchFamily="34" charset="0"/>
              <a:buChar char="•"/>
              <a:defRPr/>
            </a:pPr>
            <a:r>
              <a:rPr lang="de-DE" altLang="de-DE" dirty="0">
                <a:solidFill>
                  <a:srgbClr val="003366"/>
                </a:solidFill>
                <a:latin typeface="Calibri" panose="020F0502020204030204" pitchFamily="34" charset="0"/>
                <a:cs typeface="Calibri" panose="020F0502020204030204" pitchFamily="34" charset="0"/>
              </a:rPr>
              <a:t>keine Konkurrenz für westliche Auftraggeber</a:t>
            </a:r>
          </a:p>
          <a:p>
            <a:pPr marL="0" indent="0" eaLnBrk="1" hangingPunct="1">
              <a:spcBef>
                <a:spcPts val="500"/>
              </a:spcBef>
              <a:buClr>
                <a:srgbClr val="003366"/>
              </a:buClr>
              <a:buSzPct val="75000"/>
              <a:defRPr/>
            </a:pPr>
            <a:endParaRPr lang="de-DE" altLang="de-DE" sz="500" dirty="0">
              <a:solidFill>
                <a:srgbClr val="003366"/>
              </a:solidFill>
              <a:latin typeface="Calibri" panose="020F0502020204030204" pitchFamily="34" charset="0"/>
              <a:cs typeface="Calibri" panose="020F0502020204030204" pitchFamily="34" charset="0"/>
            </a:endParaRPr>
          </a:p>
          <a:p>
            <a:pPr marL="0" indent="0" eaLnBrk="1" hangingPunct="1">
              <a:spcBef>
                <a:spcPts val="500"/>
              </a:spcBef>
              <a:buClr>
                <a:srgbClr val="003366"/>
              </a:buClr>
              <a:buSzPct val="75000"/>
              <a:defRPr/>
            </a:pPr>
            <a:r>
              <a:rPr lang="de-DE" altLang="de-DE" b="1" dirty="0">
                <a:solidFill>
                  <a:srgbClr val="003366"/>
                </a:solidFill>
                <a:latin typeface="Calibri" panose="020F0502020204030204" pitchFamily="34" charset="0"/>
                <a:cs typeface="Calibri" panose="020F0502020204030204" pitchFamily="34" charset="0"/>
              </a:rPr>
              <a:t>Ausnahme: vertikale Unternehmen in der Türkei</a:t>
            </a:r>
          </a:p>
          <a:p>
            <a:pPr marL="0" indent="0" eaLnBrk="1" hangingPunct="1">
              <a:spcBef>
                <a:spcPts val="500"/>
              </a:spcBef>
              <a:buClr>
                <a:srgbClr val="003366"/>
              </a:buClr>
              <a:buSzPct val="75000"/>
              <a:defRPr/>
            </a:pPr>
            <a:endParaRPr lang="de-DE" altLang="de-DE" dirty="0">
              <a:solidFill>
                <a:srgbClr val="003366"/>
              </a:solidFill>
              <a:latin typeface="Calibri" panose="020F0502020204030204" pitchFamily="34" charset="0"/>
              <a:cs typeface="Calibri" panose="020F0502020204030204" pitchFamily="34" charset="0"/>
            </a:endParaRPr>
          </a:p>
        </p:txBody>
      </p:sp>
      <p:sp>
        <p:nvSpPr>
          <p:cNvPr id="58372" name="Text Box 5">
            <a:extLst>
              <a:ext uri="{FF2B5EF4-FFF2-40B4-BE49-F238E27FC236}">
                <a16:creationId xmlns:a16="http://schemas.microsoft.com/office/drawing/2014/main" id="{17C53372-5689-437E-8145-5932F68AC7B0}"/>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20</a:t>
            </a:r>
            <a:endParaRPr lang="de-DE" altLang="de-DE" sz="2600" b="1">
              <a:solidFill>
                <a:srgbClr val="FFFFFF"/>
              </a:solidFill>
              <a:latin typeface="Calibri" panose="020F0502020204030204" pitchFamily="34" charset="0"/>
              <a:cs typeface="Calibri" panose="020F0502020204030204" pitchFamily="34" charset="0"/>
            </a:endParaRPr>
          </a:p>
        </p:txBody>
      </p:sp>
      <p:sp>
        <p:nvSpPr>
          <p:cNvPr id="58373" name="Fußzeilenplatzhalter 1">
            <a:extLst>
              <a:ext uri="{FF2B5EF4-FFF2-40B4-BE49-F238E27FC236}">
                <a16:creationId xmlns:a16="http://schemas.microsoft.com/office/drawing/2014/main" id="{4DBD4AD5-107E-4A64-8677-6B234BA659D9}"/>
              </a:ext>
            </a:extLst>
          </p:cNvPr>
          <p:cNvSpPr>
            <a:spLocks noGrp="1" noChangeArrowheads="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pic>
        <p:nvPicPr>
          <p:cNvPr id="58374" name="Grafik 1">
            <a:extLst>
              <a:ext uri="{FF2B5EF4-FFF2-40B4-BE49-F238E27FC236}">
                <a16:creationId xmlns:a16="http://schemas.microsoft.com/office/drawing/2014/main" id="{3A8D0C90-9C4F-4701-A46B-3C58FF1D48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4638" y="2362200"/>
            <a:ext cx="35607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1">
            <a:extLst>
              <a:ext uri="{FF2B5EF4-FFF2-40B4-BE49-F238E27FC236}">
                <a16:creationId xmlns:a16="http://schemas.microsoft.com/office/drawing/2014/main" id="{56CC0989-77A1-4074-8174-5F9769C3BFAD}"/>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Lohnniveau: Mindestlohn vs. Existenzlohn</a:t>
            </a:r>
          </a:p>
        </p:txBody>
      </p:sp>
      <p:sp>
        <p:nvSpPr>
          <p:cNvPr id="60419" name="Text Box 2">
            <a:extLst>
              <a:ext uri="{FF2B5EF4-FFF2-40B4-BE49-F238E27FC236}">
                <a16:creationId xmlns:a16="http://schemas.microsoft.com/office/drawing/2014/main" id="{D99D98A1-6AEA-4F13-8EFC-9142F5FB4BAD}"/>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MS PGothic" panose="020B0600070205080204" pitchFamily="34" charset="-128"/>
              </a:defRPr>
            </a:lvl1pPr>
            <a:lvl2pPr marL="800100" indent="-342900">
              <a:spcBef>
                <a:spcPct val="20000"/>
              </a:spcBef>
              <a:buClr>
                <a:schemeClr val="tx1"/>
              </a:buClr>
              <a:buSzPct val="75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ts val="500"/>
              </a:spcBef>
              <a:buClr>
                <a:srgbClr val="003366"/>
              </a:buClr>
              <a:buFont typeface="Arial" panose="020B0604020202020204" pitchFamily="34" charset="0"/>
              <a:buChar char="•"/>
            </a:pPr>
            <a:endParaRPr lang="de-DE" altLang="de-DE" sz="2400">
              <a:solidFill>
                <a:srgbClr val="003366"/>
              </a:solidFill>
              <a:latin typeface="Calibri" panose="020F0502020204030204" pitchFamily="34" charset="0"/>
              <a:cs typeface="Calibri" panose="020F0502020204030204" pitchFamily="34" charset="0"/>
            </a:endParaRPr>
          </a:p>
        </p:txBody>
      </p:sp>
      <p:sp>
        <p:nvSpPr>
          <p:cNvPr id="60420" name="Text Box 5">
            <a:extLst>
              <a:ext uri="{FF2B5EF4-FFF2-40B4-BE49-F238E27FC236}">
                <a16:creationId xmlns:a16="http://schemas.microsoft.com/office/drawing/2014/main" id="{08F31BC2-5F24-42B7-82BB-1E06F444C3FC}"/>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21</a:t>
            </a:r>
            <a:endParaRPr lang="de-DE" altLang="de-DE" sz="2600" b="1">
              <a:solidFill>
                <a:srgbClr val="FFFFFF"/>
              </a:solidFill>
              <a:latin typeface="Calibri" panose="020F0502020204030204" pitchFamily="34" charset="0"/>
              <a:cs typeface="Calibri" panose="020F0502020204030204" pitchFamily="34" charset="0"/>
            </a:endParaRPr>
          </a:p>
        </p:txBody>
      </p:sp>
      <p:sp>
        <p:nvSpPr>
          <p:cNvPr id="60421" name="Fußzeilenplatzhalter 1">
            <a:extLst>
              <a:ext uri="{FF2B5EF4-FFF2-40B4-BE49-F238E27FC236}">
                <a16:creationId xmlns:a16="http://schemas.microsoft.com/office/drawing/2014/main" id="{8F19C4B5-A3C4-431C-B964-BAF636834E1A}"/>
              </a:ext>
            </a:extLst>
          </p:cNvPr>
          <p:cNvSpPr>
            <a:spLocks noGrp="1" noChangeArrowheads="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graphicFrame>
        <p:nvGraphicFramePr>
          <p:cNvPr id="60422" name="Diagramm 7">
            <a:extLst>
              <a:ext uri="{FF2B5EF4-FFF2-40B4-BE49-F238E27FC236}">
                <a16:creationId xmlns:a16="http://schemas.microsoft.com/office/drawing/2014/main" id="{7CFC8AA3-D6F8-4416-870C-264C3BB6E4C8}"/>
              </a:ext>
            </a:extLst>
          </p:cNvPr>
          <p:cNvGraphicFramePr>
            <a:graphicFrameLocks/>
          </p:cNvGraphicFramePr>
          <p:nvPr/>
        </p:nvGraphicFramePr>
        <p:xfrm>
          <a:off x="1068388" y="2181225"/>
          <a:ext cx="7689850" cy="4037013"/>
        </p:xfrm>
        <a:graphic>
          <a:graphicData uri="http://schemas.openxmlformats.org/presentationml/2006/ole">
            <mc:AlternateContent xmlns:mc="http://schemas.openxmlformats.org/markup-compatibility/2006">
              <mc:Choice xmlns:v="urn:schemas-microsoft-com:vml" Requires="v">
                <p:oleObj spid="_x0000_s60423" name="Chart" r:id="rId4" imgW="7693819" imgH="4048095" progId="Excel.Chart.8">
                  <p:embed/>
                </p:oleObj>
              </mc:Choice>
              <mc:Fallback>
                <p:oleObj name="Chart" r:id="rId4" imgW="7693819" imgH="4048095" progId="Excel.Chart.8">
                  <p:embed/>
                  <p:pic>
                    <p:nvPicPr>
                      <p:cNvPr id="0" name="Diagramm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388" y="2181225"/>
                        <a:ext cx="7689850"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1">
            <a:extLst>
              <a:ext uri="{FF2B5EF4-FFF2-40B4-BE49-F238E27FC236}">
                <a16:creationId xmlns:a16="http://schemas.microsoft.com/office/drawing/2014/main" id="{C5EE1B93-3A39-449D-A1A0-A1C7F13DF398}"/>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Überlebensstrategien</a:t>
            </a:r>
          </a:p>
        </p:txBody>
      </p:sp>
      <p:sp>
        <p:nvSpPr>
          <p:cNvPr id="62467" name="Text Box 2">
            <a:extLst>
              <a:ext uri="{FF2B5EF4-FFF2-40B4-BE49-F238E27FC236}">
                <a16:creationId xmlns:a16="http://schemas.microsoft.com/office/drawing/2014/main" id="{E5619980-BDC8-43DB-A8F5-6A7CBF192314}"/>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MS PGothic" panose="020B0600070205080204" pitchFamily="34" charset="-128"/>
              </a:defRPr>
            </a:lvl1pPr>
            <a:lvl2pPr marL="800100" indent="-342900">
              <a:spcBef>
                <a:spcPct val="20000"/>
              </a:spcBef>
              <a:buClr>
                <a:schemeClr val="tx1"/>
              </a:buClr>
              <a:buSzPct val="75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Überstunden</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Subsistenzlandwirtschaft</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Verschuldung</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Mehrfachbeschäftigung</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extremes Sparen und Vermeiden</a:t>
            </a:r>
            <a:br>
              <a:rPr lang="de-DE" altLang="de-DE" sz="2400">
                <a:solidFill>
                  <a:srgbClr val="003366"/>
                </a:solidFill>
                <a:latin typeface="Calibri" panose="020F0502020204030204" pitchFamily="34" charset="0"/>
                <a:cs typeface="Calibri" panose="020F0502020204030204" pitchFamily="34" charset="0"/>
              </a:rPr>
            </a:br>
            <a:r>
              <a:rPr lang="de-DE" altLang="de-DE" sz="2400">
                <a:solidFill>
                  <a:srgbClr val="003366"/>
                </a:solidFill>
                <a:latin typeface="Calibri" panose="020F0502020204030204" pitchFamily="34" charset="0"/>
                <a:cs typeface="Calibri" panose="020F0502020204030204" pitchFamily="34" charset="0"/>
              </a:rPr>
              <a:t>von Ausgaben</a:t>
            </a:r>
          </a:p>
        </p:txBody>
      </p:sp>
      <p:sp>
        <p:nvSpPr>
          <p:cNvPr id="62468" name="Text Box 5">
            <a:extLst>
              <a:ext uri="{FF2B5EF4-FFF2-40B4-BE49-F238E27FC236}">
                <a16:creationId xmlns:a16="http://schemas.microsoft.com/office/drawing/2014/main" id="{788BCB4A-E0D5-48F4-86AD-5756D93D5DDD}"/>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22</a:t>
            </a:r>
            <a:endParaRPr lang="de-DE" altLang="de-DE" sz="2600" b="1">
              <a:solidFill>
                <a:srgbClr val="FFFFFF"/>
              </a:solidFill>
              <a:latin typeface="Calibri" panose="020F0502020204030204" pitchFamily="34" charset="0"/>
              <a:cs typeface="Calibri" panose="020F0502020204030204" pitchFamily="34" charset="0"/>
            </a:endParaRPr>
          </a:p>
        </p:txBody>
      </p:sp>
      <p:sp>
        <p:nvSpPr>
          <p:cNvPr id="62469" name="Fußzeilenplatzhalter 1">
            <a:extLst>
              <a:ext uri="{FF2B5EF4-FFF2-40B4-BE49-F238E27FC236}">
                <a16:creationId xmlns:a16="http://schemas.microsoft.com/office/drawing/2014/main" id="{35FC2573-129A-4E94-A792-BFFECF2460C9}"/>
              </a:ext>
            </a:extLst>
          </p:cNvPr>
          <p:cNvSpPr>
            <a:spLocks noGrp="1" noChangeArrowheads="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pic>
        <p:nvPicPr>
          <p:cNvPr id="62470" name="Picture 8">
            <a:extLst>
              <a:ext uri="{FF2B5EF4-FFF2-40B4-BE49-F238E27FC236}">
                <a16:creationId xmlns:a16="http://schemas.microsoft.com/office/drawing/2014/main" id="{9670953C-DB7A-40D8-A9ED-1D491EF8A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2349500"/>
            <a:ext cx="3292475"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Rechteck 1">
            <a:extLst>
              <a:ext uri="{FF2B5EF4-FFF2-40B4-BE49-F238E27FC236}">
                <a16:creationId xmlns:a16="http://schemas.microsoft.com/office/drawing/2014/main" id="{71BD794A-04A0-4B4D-926F-B81EECFFCE2F}"/>
              </a:ext>
            </a:extLst>
          </p:cNvPr>
          <p:cNvSpPr>
            <a:spLocks noChangeArrowheads="1"/>
          </p:cNvSpPr>
          <p:nvPr/>
        </p:nvSpPr>
        <p:spPr bwMode="auto">
          <a:xfrm>
            <a:off x="5600700" y="4594225"/>
            <a:ext cx="2430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de-DE" altLang="de-DE" sz="1400">
                <a:latin typeface="Calibri" panose="020F0502020204030204" pitchFamily="34" charset="0"/>
                <a:cs typeface="Calibri" panose="020F0502020204030204" pitchFamily="34" charset="0"/>
              </a:rPr>
              <a:t>Quelle: Flickr/Klasse Im Garten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1">
            <a:extLst>
              <a:ext uri="{FF2B5EF4-FFF2-40B4-BE49-F238E27FC236}">
                <a16:creationId xmlns:a16="http://schemas.microsoft.com/office/drawing/2014/main" id="{2EBFD494-9382-42BC-9F25-44BAC3A93595}"/>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Arbeitsbedingungen und Arbeitsrechtsverletzungen</a:t>
            </a:r>
          </a:p>
        </p:txBody>
      </p:sp>
      <p:sp>
        <p:nvSpPr>
          <p:cNvPr id="64515" name="Text Box 2">
            <a:extLst>
              <a:ext uri="{FF2B5EF4-FFF2-40B4-BE49-F238E27FC236}">
                <a16:creationId xmlns:a16="http://schemas.microsoft.com/office/drawing/2014/main" id="{910C03A6-808A-4E40-B664-D1C55D8CF1C2}"/>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MS PGothic" panose="020B0600070205080204" pitchFamily="34" charset="-128"/>
              </a:defRPr>
            </a:lvl1pPr>
            <a:lvl2pPr marL="800100" indent="-342900">
              <a:spcBef>
                <a:spcPct val="20000"/>
              </a:spcBef>
              <a:buClr>
                <a:schemeClr val="tx1"/>
              </a:buClr>
              <a:buSzPct val="75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erzwungene Überstunden</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Lohndiebstahl </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prekäre und informelle Beschäftigung </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Frauendiskriminierung</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Verhinderung gewerkschaftlicher Aktivität</a:t>
            </a:r>
          </a:p>
        </p:txBody>
      </p:sp>
      <p:sp>
        <p:nvSpPr>
          <p:cNvPr id="64516" name="Text Box 5">
            <a:extLst>
              <a:ext uri="{FF2B5EF4-FFF2-40B4-BE49-F238E27FC236}">
                <a16:creationId xmlns:a16="http://schemas.microsoft.com/office/drawing/2014/main" id="{1F043B20-4BB7-43CB-8566-4590A28C84C6}"/>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23</a:t>
            </a:r>
            <a:endParaRPr lang="de-DE" altLang="de-DE" sz="2600" b="1">
              <a:solidFill>
                <a:srgbClr val="FFFFFF"/>
              </a:solidFill>
              <a:latin typeface="Calibri" panose="020F0502020204030204" pitchFamily="34" charset="0"/>
              <a:cs typeface="Calibri" panose="020F0502020204030204" pitchFamily="34" charset="0"/>
            </a:endParaRPr>
          </a:p>
        </p:txBody>
      </p:sp>
      <p:sp>
        <p:nvSpPr>
          <p:cNvPr id="64517" name="Fußzeilenplatzhalter 1">
            <a:extLst>
              <a:ext uri="{FF2B5EF4-FFF2-40B4-BE49-F238E27FC236}">
                <a16:creationId xmlns:a16="http://schemas.microsoft.com/office/drawing/2014/main" id="{31590A77-B1F1-4B70-839E-E5884D0A3C83}"/>
              </a:ext>
            </a:extLst>
          </p:cNvPr>
          <p:cNvSpPr>
            <a:spLocks noGrp="1" noChangeArrowheads="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pic>
        <p:nvPicPr>
          <p:cNvPr id="64518" name="Picture 7">
            <a:extLst>
              <a:ext uri="{FF2B5EF4-FFF2-40B4-BE49-F238E27FC236}">
                <a16:creationId xmlns:a16="http://schemas.microsoft.com/office/drawing/2014/main" id="{93CB1960-4AE3-4944-90AB-BC0683BB6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6388" y="2362200"/>
            <a:ext cx="2081212"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1">
            <a:extLst>
              <a:ext uri="{FF2B5EF4-FFF2-40B4-BE49-F238E27FC236}">
                <a16:creationId xmlns:a16="http://schemas.microsoft.com/office/drawing/2014/main" id="{8D5D75AB-14DB-44F7-A620-E0F5CFDA65EE}"/>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Situation von Frauen</a:t>
            </a:r>
          </a:p>
        </p:txBody>
      </p:sp>
      <p:sp>
        <p:nvSpPr>
          <p:cNvPr id="30723" name="Text Box 2">
            <a:extLst>
              <a:ext uri="{FF2B5EF4-FFF2-40B4-BE49-F238E27FC236}">
                <a16:creationId xmlns:a16="http://schemas.microsoft.com/office/drawing/2014/main" id="{5A6B692D-575D-4F1E-B82B-77CD8329F70A}"/>
              </a:ext>
            </a:extLst>
          </p:cNvPr>
          <p:cNvSpPr txBox="1">
            <a:spLocks noChangeArrowheads="1"/>
          </p:cNvSpPr>
          <p:nvPr/>
        </p:nvSpPr>
        <p:spPr bwMode="auto">
          <a:xfrm>
            <a:off x="914400" y="2362200"/>
            <a:ext cx="8001000" cy="3733800"/>
          </a:xfrm>
          <a:prstGeom prst="rect">
            <a:avLst/>
          </a:prstGeom>
          <a:noFill/>
          <a:ln>
            <a:noFill/>
          </a:ln>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anose="02020603050405020304" pitchFamily="18" charset="0"/>
                <a:ea typeface="MS PGothic" panose="020B0600070205080204" pitchFamily="34" charset="-128"/>
              </a:defRPr>
            </a:lvl1pPr>
            <a:lvl2pPr marL="8001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ts val="500"/>
              </a:spcBef>
              <a:buClr>
                <a:srgbClr val="003366"/>
              </a:buClr>
              <a:buSzPct val="75000"/>
              <a:buFont typeface="Arial" panose="020B0604020202020204" pitchFamily="34" charset="0"/>
              <a:buChar char="•"/>
              <a:defRPr/>
            </a:pPr>
            <a:r>
              <a:rPr lang="de-DE" altLang="de-DE" dirty="0">
                <a:solidFill>
                  <a:srgbClr val="003366"/>
                </a:solidFill>
                <a:latin typeface="Calibri" panose="020F0502020204030204" pitchFamily="34" charset="0"/>
                <a:cs typeface="Calibri" panose="020F0502020204030204" pitchFamily="34" charset="0"/>
              </a:rPr>
              <a:t>Lohndiskriminierung</a:t>
            </a:r>
          </a:p>
          <a:p>
            <a:pPr eaLnBrk="1" hangingPunct="1">
              <a:spcBef>
                <a:spcPts val="500"/>
              </a:spcBef>
              <a:buClr>
                <a:srgbClr val="003366"/>
              </a:buClr>
              <a:buSzPct val="75000"/>
              <a:buFont typeface="Arial" panose="020B0604020202020204" pitchFamily="34" charset="0"/>
              <a:buChar char="•"/>
              <a:defRPr/>
            </a:pPr>
            <a:r>
              <a:rPr lang="de-DE" altLang="de-DE" dirty="0">
                <a:solidFill>
                  <a:srgbClr val="003366"/>
                </a:solidFill>
                <a:latin typeface="Calibri" panose="020F0502020204030204" pitchFamily="34" charset="0"/>
                <a:cs typeface="Calibri" panose="020F0502020204030204" pitchFamily="34" charset="0"/>
              </a:rPr>
              <a:t>Alleinverdienerinnen</a:t>
            </a:r>
          </a:p>
          <a:p>
            <a:pPr eaLnBrk="1" hangingPunct="1">
              <a:spcBef>
                <a:spcPts val="500"/>
              </a:spcBef>
              <a:buClr>
                <a:srgbClr val="003366"/>
              </a:buClr>
              <a:buSzPct val="75000"/>
              <a:buFont typeface="Arial" panose="020B0604020202020204" pitchFamily="34" charset="0"/>
              <a:buChar char="•"/>
              <a:defRPr/>
            </a:pPr>
            <a:r>
              <a:rPr lang="de-DE" altLang="de-DE" dirty="0">
                <a:solidFill>
                  <a:srgbClr val="003366"/>
                </a:solidFill>
                <a:latin typeface="Calibri" panose="020F0502020204030204" pitchFamily="34" charset="0"/>
                <a:cs typeface="Calibri" panose="020F0502020204030204" pitchFamily="34" charset="0"/>
              </a:rPr>
              <a:t>Mehrfachbelastung:  Arbeit und Haushalt,</a:t>
            </a:r>
            <a:br>
              <a:rPr lang="de-DE" altLang="de-DE" dirty="0">
                <a:solidFill>
                  <a:srgbClr val="003366"/>
                </a:solidFill>
                <a:latin typeface="Calibri" panose="020F0502020204030204" pitchFamily="34" charset="0"/>
                <a:cs typeface="Calibri" panose="020F0502020204030204" pitchFamily="34" charset="0"/>
              </a:rPr>
            </a:br>
            <a:r>
              <a:rPr lang="de-DE" altLang="de-DE" dirty="0">
                <a:solidFill>
                  <a:srgbClr val="003366"/>
                </a:solidFill>
                <a:latin typeface="Calibri" panose="020F0502020204030204" pitchFamily="34" charset="0"/>
                <a:cs typeface="Calibri" panose="020F0502020204030204" pitchFamily="34" charset="0"/>
              </a:rPr>
              <a:t>Pflege, Erziehung sowie Landwirtschaft </a:t>
            </a:r>
          </a:p>
          <a:p>
            <a:pPr marL="0" indent="0" eaLnBrk="1" hangingPunct="1">
              <a:spcBef>
                <a:spcPts val="500"/>
              </a:spcBef>
              <a:buClr>
                <a:srgbClr val="003366"/>
              </a:buClr>
              <a:buSzPct val="75000"/>
              <a:defRPr/>
            </a:pPr>
            <a:endParaRPr lang="de-DE" altLang="de-DE" dirty="0">
              <a:solidFill>
                <a:srgbClr val="003366"/>
              </a:solidFill>
              <a:latin typeface="Calibri" panose="020F0502020204030204" pitchFamily="34" charset="0"/>
              <a:cs typeface="Calibri" panose="020F0502020204030204" pitchFamily="34" charset="0"/>
            </a:endParaRPr>
          </a:p>
          <a:p>
            <a:pPr marL="0" indent="0" eaLnBrk="1" hangingPunct="1">
              <a:spcBef>
                <a:spcPts val="500"/>
              </a:spcBef>
              <a:buClr>
                <a:srgbClr val="003366"/>
              </a:buClr>
              <a:buSzPct val="75000"/>
              <a:defRPr/>
            </a:pPr>
            <a:r>
              <a:rPr lang="de-DE" altLang="de-DE" b="1" dirty="0">
                <a:solidFill>
                  <a:srgbClr val="003366"/>
                </a:solidFill>
                <a:latin typeface="Calibri" panose="020F0502020204030204" pitchFamily="34" charset="0"/>
                <a:cs typeface="Calibri" panose="020F0502020204030204" pitchFamily="34" charset="0"/>
              </a:rPr>
              <a:t>Konsequenz: Schaden für Gesundheit </a:t>
            </a:r>
          </a:p>
        </p:txBody>
      </p:sp>
      <p:sp>
        <p:nvSpPr>
          <p:cNvPr id="66564" name="Text Box 5">
            <a:extLst>
              <a:ext uri="{FF2B5EF4-FFF2-40B4-BE49-F238E27FC236}">
                <a16:creationId xmlns:a16="http://schemas.microsoft.com/office/drawing/2014/main" id="{C97D3CC5-F34E-4477-8AE5-F053FD10E686}"/>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24</a:t>
            </a:r>
            <a:endParaRPr lang="de-DE" altLang="de-DE" sz="2600" b="1">
              <a:solidFill>
                <a:srgbClr val="FFFFFF"/>
              </a:solidFill>
              <a:latin typeface="Calibri" panose="020F0502020204030204" pitchFamily="34" charset="0"/>
              <a:cs typeface="Calibri" panose="020F0502020204030204" pitchFamily="34" charset="0"/>
            </a:endParaRPr>
          </a:p>
        </p:txBody>
      </p:sp>
      <p:sp>
        <p:nvSpPr>
          <p:cNvPr id="66565" name="Fußzeilenplatzhalter 1">
            <a:extLst>
              <a:ext uri="{FF2B5EF4-FFF2-40B4-BE49-F238E27FC236}">
                <a16:creationId xmlns:a16="http://schemas.microsoft.com/office/drawing/2014/main" id="{C906B66B-E9DA-470B-A799-31C90D6A6237}"/>
              </a:ext>
            </a:extLst>
          </p:cNvPr>
          <p:cNvSpPr>
            <a:spLocks noGrp="1" noChangeArrowheads="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pic>
        <p:nvPicPr>
          <p:cNvPr id="66566" name="Picture 7">
            <a:extLst>
              <a:ext uri="{FF2B5EF4-FFF2-40B4-BE49-F238E27FC236}">
                <a16:creationId xmlns:a16="http://schemas.microsoft.com/office/drawing/2014/main" id="{33BCB3E8-85C5-47A5-82DD-DC65E6362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388" y="3690938"/>
            <a:ext cx="267652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1">
            <a:extLst>
              <a:ext uri="{FF2B5EF4-FFF2-40B4-BE49-F238E27FC236}">
                <a16:creationId xmlns:a16="http://schemas.microsoft.com/office/drawing/2014/main" id="{2CEBD665-1563-44B2-A423-77468EB8B972}"/>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Gewerkschaften </a:t>
            </a:r>
          </a:p>
        </p:txBody>
      </p:sp>
      <p:sp>
        <p:nvSpPr>
          <p:cNvPr id="68611" name="Text Box 2">
            <a:extLst>
              <a:ext uri="{FF2B5EF4-FFF2-40B4-BE49-F238E27FC236}">
                <a16:creationId xmlns:a16="http://schemas.microsoft.com/office/drawing/2014/main" id="{AFF0BA7C-84FF-4BE6-A55B-2AE66EF726FD}"/>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MS PGothic" panose="020B0600070205080204" pitchFamily="34" charset="-128"/>
              </a:defRPr>
            </a:lvl1pPr>
            <a:lvl2pPr marL="800100" indent="-342900">
              <a:spcBef>
                <a:spcPct val="20000"/>
              </a:spcBef>
              <a:buClr>
                <a:schemeClr val="tx1"/>
              </a:buClr>
              <a:buSzPct val="75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teilweise gesetzlich geschwächt</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Mobilisationsproblem: Angst, den Job zu</a:t>
            </a:r>
            <a:br>
              <a:rPr lang="de-DE" altLang="de-DE" sz="2400">
                <a:solidFill>
                  <a:srgbClr val="003366"/>
                </a:solidFill>
                <a:latin typeface="Calibri" panose="020F0502020204030204" pitchFamily="34" charset="0"/>
                <a:cs typeface="Calibri" panose="020F0502020204030204" pitchFamily="34" charset="0"/>
              </a:rPr>
            </a:br>
            <a:r>
              <a:rPr lang="de-DE" altLang="de-DE" sz="2400">
                <a:solidFill>
                  <a:srgbClr val="003366"/>
                </a:solidFill>
                <a:latin typeface="Calibri" panose="020F0502020204030204" pitchFamily="34" charset="0"/>
                <a:cs typeface="Calibri" panose="020F0502020204030204" pitchFamily="34" charset="0"/>
              </a:rPr>
              <a:t>verlieren, prekäre Beschäftigung</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schwache Verhandlungsposition durch</a:t>
            </a:r>
            <a:br>
              <a:rPr lang="de-DE" altLang="de-DE" sz="2400">
                <a:solidFill>
                  <a:srgbClr val="003366"/>
                </a:solidFill>
                <a:latin typeface="Calibri" panose="020F0502020204030204" pitchFamily="34" charset="0"/>
                <a:cs typeface="Calibri" panose="020F0502020204030204" pitchFamily="34" charset="0"/>
              </a:rPr>
            </a:br>
            <a:r>
              <a:rPr lang="de-DE" altLang="de-DE" sz="2400">
                <a:solidFill>
                  <a:srgbClr val="003366"/>
                </a:solidFill>
                <a:latin typeface="Calibri" panose="020F0502020204030204" pitchFamily="34" charset="0"/>
                <a:cs typeface="Calibri" panose="020F0502020204030204" pitchFamily="34" charset="0"/>
              </a:rPr>
              <a:t>Standortkonkurrenz</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Auslastung mit „alltäglichen“ Arbeits-</a:t>
            </a:r>
            <a:br>
              <a:rPr lang="de-DE" altLang="de-DE" sz="2400">
                <a:solidFill>
                  <a:srgbClr val="003366"/>
                </a:solidFill>
                <a:latin typeface="Calibri" panose="020F0502020204030204" pitchFamily="34" charset="0"/>
                <a:cs typeface="Calibri" panose="020F0502020204030204" pitchFamily="34" charset="0"/>
              </a:rPr>
            </a:br>
            <a:r>
              <a:rPr lang="de-DE" altLang="de-DE" sz="2400">
                <a:solidFill>
                  <a:srgbClr val="003366"/>
                </a:solidFill>
                <a:latin typeface="Calibri" panose="020F0502020204030204" pitchFamily="34" charset="0"/>
                <a:cs typeface="Calibri" panose="020F0502020204030204" pitchFamily="34" charset="0"/>
              </a:rPr>
              <a:t>rechtsverletzungen</a:t>
            </a:r>
          </a:p>
        </p:txBody>
      </p:sp>
      <p:sp>
        <p:nvSpPr>
          <p:cNvPr id="68612" name="Text Box 5">
            <a:extLst>
              <a:ext uri="{FF2B5EF4-FFF2-40B4-BE49-F238E27FC236}">
                <a16:creationId xmlns:a16="http://schemas.microsoft.com/office/drawing/2014/main" id="{C8026BA4-86BD-429F-B7FA-27CAEF46518F}"/>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25</a:t>
            </a:r>
            <a:endParaRPr lang="de-DE" altLang="de-DE" sz="2600" b="1">
              <a:solidFill>
                <a:srgbClr val="FFFFFF"/>
              </a:solidFill>
              <a:latin typeface="Calibri" panose="020F0502020204030204" pitchFamily="34" charset="0"/>
              <a:cs typeface="Calibri" panose="020F0502020204030204" pitchFamily="34" charset="0"/>
            </a:endParaRPr>
          </a:p>
        </p:txBody>
      </p:sp>
      <p:sp>
        <p:nvSpPr>
          <p:cNvPr id="68613" name="Fußzeilenplatzhalter 1">
            <a:extLst>
              <a:ext uri="{FF2B5EF4-FFF2-40B4-BE49-F238E27FC236}">
                <a16:creationId xmlns:a16="http://schemas.microsoft.com/office/drawing/2014/main" id="{31827CD5-4742-4FBA-99F7-F9A597D2A9C5}"/>
              </a:ext>
            </a:extLst>
          </p:cNvPr>
          <p:cNvSpPr>
            <a:spLocks noGrp="1" noChangeArrowheads="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pic>
        <p:nvPicPr>
          <p:cNvPr id="68614" name="Picture 8">
            <a:extLst>
              <a:ext uri="{FF2B5EF4-FFF2-40B4-BE49-F238E27FC236}">
                <a16:creationId xmlns:a16="http://schemas.microsoft.com/office/drawing/2014/main" id="{4B561265-756E-4F6F-A547-20906AFCF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313" y="2997200"/>
            <a:ext cx="2520950"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Shape 1">
            <a:extLst>
              <a:ext uri="{FF2B5EF4-FFF2-40B4-BE49-F238E27FC236}">
                <a16:creationId xmlns:a16="http://schemas.microsoft.com/office/drawing/2014/main" id="{671C8C68-A2FB-44E4-8FAD-5023299B3412}"/>
              </a:ext>
            </a:extLst>
          </p:cNvPr>
          <p:cNvSpPr txBox="1">
            <a:spLocks noChangeArrowheads="1"/>
          </p:cNvSpPr>
          <p:nvPr/>
        </p:nvSpPr>
        <p:spPr bwMode="auto">
          <a:xfrm>
            <a:off x="582613" y="738188"/>
            <a:ext cx="797877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algn="ctr">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Akteur_innen mit Einfluss auf Exisenzlöhne</a:t>
            </a:r>
          </a:p>
        </p:txBody>
      </p:sp>
      <p:sp>
        <p:nvSpPr>
          <p:cNvPr id="206" name="TextShape 5">
            <a:extLst>
              <a:ext uri="{FF2B5EF4-FFF2-40B4-BE49-F238E27FC236}">
                <a16:creationId xmlns:a16="http://schemas.microsoft.com/office/drawing/2014/main" id="{9135A84A-4319-4DBA-A967-B9A878DB20F3}"/>
              </a:ext>
            </a:extLst>
          </p:cNvPr>
          <p:cNvSpPr txBox="1"/>
          <p:nvPr/>
        </p:nvSpPr>
        <p:spPr>
          <a:xfrm>
            <a:off x="0" y="6532563"/>
            <a:ext cx="742950" cy="330200"/>
          </a:xfrm>
          <a:prstGeom prst="rect">
            <a:avLst/>
          </a:prstGeom>
          <a:noFill/>
          <a:ln>
            <a:noFill/>
          </a:ln>
        </p:spPr>
        <p:txBody>
          <a:bodyPr anchor="b" anchorCtr="1"/>
          <a:lstStyle/>
          <a:p>
            <a:pPr>
              <a:defRPr/>
            </a:pPr>
            <a:r>
              <a:rPr lang="de-DE" sz="2000" b="1"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26</a:t>
            </a:r>
            <a:endParaRPr lang="de-DE" sz="14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pic>
        <p:nvPicPr>
          <p:cNvPr id="70660" name="Grafik 1">
            <a:extLst>
              <a:ext uri="{FF2B5EF4-FFF2-40B4-BE49-F238E27FC236}">
                <a16:creationId xmlns:a16="http://schemas.microsoft.com/office/drawing/2014/main" id="{118C77E1-43D2-4D31-8FBA-F8F3F6612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288" y="2406650"/>
            <a:ext cx="6365875"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A981FE83-1C88-432C-BF49-830B1683D129}"/>
              </a:ext>
            </a:extLst>
          </p:cNvPr>
          <p:cNvSpPr txBox="1"/>
          <p:nvPr/>
        </p:nvSpPr>
        <p:spPr>
          <a:xfrm>
            <a:off x="971550" y="1590675"/>
            <a:ext cx="1943100" cy="1016000"/>
          </a:xfrm>
          <a:prstGeom prst="rect">
            <a:avLst/>
          </a:prstGeom>
          <a:noFill/>
        </p:spPr>
        <p:txBody>
          <a:bodyPr>
            <a:spAutoFit/>
          </a:bodyPr>
          <a:lstStyle/>
          <a:p>
            <a:pPr>
              <a:defRPr/>
            </a:pPr>
            <a:r>
              <a:rPr lang="de-DE" sz="2000" b="1" dirty="0">
                <a:solidFill>
                  <a:srgbClr val="002060"/>
                </a:solidFill>
                <a:latin typeface="Calibri" panose="020F0502020204030204" pitchFamily="34" charset="0"/>
                <a:cs typeface="Calibri" panose="020F0502020204030204" pitchFamily="34" charset="0"/>
              </a:rPr>
              <a:t>Politik:</a:t>
            </a:r>
          </a:p>
          <a:p>
            <a:pPr marL="342900" indent="-342900">
              <a:buFont typeface="Arial" panose="020B0604020202020204" pitchFamily="34" charset="0"/>
              <a:buChar char="•"/>
              <a:defRPr/>
            </a:pPr>
            <a:r>
              <a:rPr lang="de-DE" sz="2000" dirty="0">
                <a:solidFill>
                  <a:srgbClr val="002060"/>
                </a:solidFill>
                <a:latin typeface="Calibri" panose="020F0502020204030204" pitchFamily="34" charset="0"/>
                <a:cs typeface="Calibri" panose="020F0502020204030204" pitchFamily="34" charset="0"/>
              </a:rPr>
              <a:t>Regierungen</a:t>
            </a:r>
          </a:p>
          <a:p>
            <a:pPr marL="342900" indent="-342900">
              <a:buFont typeface="Arial" panose="020B0604020202020204" pitchFamily="34" charset="0"/>
              <a:buChar char="•"/>
              <a:defRPr/>
            </a:pPr>
            <a:r>
              <a:rPr lang="de-DE" sz="2000" dirty="0">
                <a:solidFill>
                  <a:srgbClr val="002060"/>
                </a:solidFill>
                <a:latin typeface="Calibri" panose="020F0502020204030204" pitchFamily="34" charset="0"/>
                <a:cs typeface="Calibri" panose="020F0502020204030204" pitchFamily="34" charset="0"/>
              </a:rPr>
              <a:t>Parlamente</a:t>
            </a:r>
          </a:p>
        </p:txBody>
      </p:sp>
      <p:sp>
        <p:nvSpPr>
          <p:cNvPr id="6" name="Textfeld 5">
            <a:extLst>
              <a:ext uri="{FF2B5EF4-FFF2-40B4-BE49-F238E27FC236}">
                <a16:creationId xmlns:a16="http://schemas.microsoft.com/office/drawing/2014/main" id="{BAF0A3EF-3EC3-4CAD-BDF5-4134A6714269}"/>
              </a:ext>
            </a:extLst>
          </p:cNvPr>
          <p:cNvSpPr txBox="1"/>
          <p:nvPr/>
        </p:nvSpPr>
        <p:spPr>
          <a:xfrm>
            <a:off x="5700713" y="5300663"/>
            <a:ext cx="3695700" cy="1631950"/>
          </a:xfrm>
          <a:prstGeom prst="rect">
            <a:avLst/>
          </a:prstGeom>
          <a:noFill/>
        </p:spPr>
        <p:txBody>
          <a:bodyPr>
            <a:spAutoFit/>
          </a:bodyPr>
          <a:lstStyle/>
          <a:p>
            <a:pPr>
              <a:defRPr/>
            </a:pPr>
            <a:r>
              <a:rPr lang="de-DE" sz="2000" b="1" dirty="0">
                <a:solidFill>
                  <a:srgbClr val="002060"/>
                </a:solidFill>
                <a:latin typeface="Calibri" panose="020F0502020204030204" pitchFamily="34" charset="0"/>
                <a:cs typeface="Calibri" panose="020F0502020204030204" pitchFamily="34" charset="0"/>
              </a:rPr>
              <a:t>Unternehmen:</a:t>
            </a:r>
          </a:p>
          <a:p>
            <a:pPr marL="285750" indent="-285750">
              <a:buFont typeface="Arial" panose="020B0604020202020204" pitchFamily="34" charset="0"/>
              <a:buChar char="•"/>
              <a:defRPr/>
            </a:pPr>
            <a:r>
              <a:rPr lang="de-DE" sz="2000" dirty="0">
                <a:solidFill>
                  <a:srgbClr val="002060"/>
                </a:solidFill>
                <a:latin typeface="Calibri" panose="020F0502020204030204" pitchFamily="34" charset="0"/>
                <a:cs typeface="Calibri" panose="020F0502020204030204" pitchFamily="34" charset="0"/>
              </a:rPr>
              <a:t>produzierende Unternehmen</a:t>
            </a:r>
          </a:p>
          <a:p>
            <a:pPr marL="285750" indent="-285750">
              <a:buFont typeface="Arial" panose="020B0604020202020204" pitchFamily="34" charset="0"/>
              <a:buChar char="•"/>
              <a:defRPr/>
            </a:pPr>
            <a:r>
              <a:rPr lang="de-DE" sz="2000" dirty="0">
                <a:solidFill>
                  <a:srgbClr val="002060"/>
                </a:solidFill>
                <a:latin typeface="Calibri" panose="020F0502020204030204" pitchFamily="34" charset="0"/>
                <a:cs typeface="Calibri" panose="020F0502020204030204" pitchFamily="34" charset="0"/>
              </a:rPr>
              <a:t>einkaufende Unternehmen</a:t>
            </a:r>
          </a:p>
          <a:p>
            <a:pPr marL="285750" indent="-285750">
              <a:buFont typeface="Arial" panose="020B0604020202020204" pitchFamily="34" charset="0"/>
              <a:buChar char="•"/>
              <a:defRPr/>
            </a:pPr>
            <a:r>
              <a:rPr lang="de-DE" sz="2000" dirty="0">
                <a:solidFill>
                  <a:srgbClr val="002060"/>
                </a:solidFill>
                <a:latin typeface="Calibri" panose="020F0502020204030204" pitchFamily="34" charset="0"/>
                <a:cs typeface="Calibri" panose="020F0502020204030204" pitchFamily="34" charset="0"/>
              </a:rPr>
              <a:t>Handelsunternehmen</a:t>
            </a:r>
          </a:p>
          <a:p>
            <a:pPr marL="285750" indent="-285750">
              <a:buFont typeface="Arial" panose="020B0604020202020204" pitchFamily="34" charset="0"/>
              <a:buChar char="•"/>
              <a:defRPr/>
            </a:pPr>
            <a:r>
              <a:rPr lang="de-DE" sz="2000" dirty="0">
                <a:solidFill>
                  <a:srgbClr val="002060"/>
                </a:solidFill>
                <a:latin typeface="Calibri" panose="020F0502020204030204" pitchFamily="34" charset="0"/>
                <a:cs typeface="Calibri" panose="020F0502020204030204" pitchFamily="34" charset="0"/>
              </a:rPr>
              <a:t>Wirtschaftsverbände</a:t>
            </a:r>
          </a:p>
        </p:txBody>
      </p:sp>
      <p:sp>
        <p:nvSpPr>
          <p:cNvPr id="7" name="Textfeld 6">
            <a:extLst>
              <a:ext uri="{FF2B5EF4-FFF2-40B4-BE49-F238E27FC236}">
                <a16:creationId xmlns:a16="http://schemas.microsoft.com/office/drawing/2014/main" id="{072CDFE6-A5C0-402E-AD9F-EF8E7A93AA93}"/>
              </a:ext>
            </a:extLst>
          </p:cNvPr>
          <p:cNvSpPr txBox="1"/>
          <p:nvPr/>
        </p:nvSpPr>
        <p:spPr>
          <a:xfrm>
            <a:off x="6746875" y="1590675"/>
            <a:ext cx="2243138" cy="1016000"/>
          </a:xfrm>
          <a:prstGeom prst="rect">
            <a:avLst/>
          </a:prstGeom>
          <a:noFill/>
        </p:spPr>
        <p:txBody>
          <a:bodyPr>
            <a:spAutoFit/>
          </a:bodyPr>
          <a:lstStyle/>
          <a:p>
            <a:pPr>
              <a:defRPr/>
            </a:pPr>
            <a:r>
              <a:rPr lang="de-DE" sz="2000" b="1" dirty="0">
                <a:solidFill>
                  <a:srgbClr val="002060"/>
                </a:solidFill>
                <a:latin typeface="Calibri" panose="020F0502020204030204" pitchFamily="34" charset="0"/>
                <a:cs typeface="Calibri" panose="020F0502020204030204" pitchFamily="34" charset="0"/>
              </a:rPr>
              <a:t>Zivilgesellschaft:</a:t>
            </a:r>
          </a:p>
          <a:p>
            <a:pPr marL="342900" indent="-342900">
              <a:buFont typeface="Arial" panose="020B0604020202020204" pitchFamily="34" charset="0"/>
              <a:buChar char="•"/>
              <a:defRPr/>
            </a:pPr>
            <a:r>
              <a:rPr lang="de-DE" sz="2000" dirty="0">
                <a:solidFill>
                  <a:srgbClr val="002060"/>
                </a:solidFill>
                <a:latin typeface="Calibri" panose="020F0502020204030204" pitchFamily="34" charset="0"/>
                <a:cs typeface="Calibri" panose="020F0502020204030204" pitchFamily="34" charset="0"/>
              </a:rPr>
              <a:t>Gewerkschaften</a:t>
            </a:r>
          </a:p>
          <a:p>
            <a:pPr marL="342900" indent="-342900">
              <a:buFont typeface="Arial" panose="020B0604020202020204" pitchFamily="34" charset="0"/>
              <a:buChar char="•"/>
              <a:defRPr/>
            </a:pPr>
            <a:r>
              <a:rPr lang="de-DE" sz="2000" dirty="0">
                <a:solidFill>
                  <a:srgbClr val="002060"/>
                </a:solidFill>
                <a:latin typeface="Calibri" panose="020F0502020204030204" pitchFamily="34" charset="0"/>
                <a:cs typeface="Calibri" panose="020F0502020204030204" pitchFamily="34" charset="0"/>
              </a:rPr>
              <a:t>NROs</a:t>
            </a:r>
          </a:p>
        </p:txBody>
      </p:sp>
      <p:sp>
        <p:nvSpPr>
          <p:cNvPr id="8" name="Textfeld 7">
            <a:extLst>
              <a:ext uri="{FF2B5EF4-FFF2-40B4-BE49-F238E27FC236}">
                <a16:creationId xmlns:a16="http://schemas.microsoft.com/office/drawing/2014/main" id="{EC28EFB4-DB30-4CCA-ACC0-04308ACF9D0E}"/>
              </a:ext>
            </a:extLst>
          </p:cNvPr>
          <p:cNvSpPr txBox="1"/>
          <p:nvPr/>
        </p:nvSpPr>
        <p:spPr>
          <a:xfrm>
            <a:off x="971550" y="5681663"/>
            <a:ext cx="2244725" cy="1016000"/>
          </a:xfrm>
          <a:prstGeom prst="rect">
            <a:avLst/>
          </a:prstGeom>
          <a:noFill/>
        </p:spPr>
        <p:txBody>
          <a:bodyPr>
            <a:spAutoFit/>
          </a:bodyPr>
          <a:lstStyle/>
          <a:p>
            <a:pPr>
              <a:defRPr/>
            </a:pPr>
            <a:r>
              <a:rPr lang="de-DE" sz="2000" b="1" dirty="0" err="1">
                <a:solidFill>
                  <a:srgbClr val="002060"/>
                </a:solidFill>
                <a:latin typeface="Calibri" panose="020F0502020204030204" pitchFamily="34" charset="0"/>
                <a:cs typeface="Calibri" panose="020F0502020204030204" pitchFamily="34" charset="0"/>
              </a:rPr>
              <a:t>Konsument_innen</a:t>
            </a:r>
            <a:r>
              <a:rPr lang="de-DE" sz="2000" b="1" dirty="0">
                <a:solidFill>
                  <a:srgbClr val="002060"/>
                </a:solidFill>
                <a:latin typeface="Calibri" panose="020F0502020204030204" pitchFamily="34" charset="0"/>
                <a:cs typeface="Calibri" panose="020F0502020204030204" pitchFamily="34" charset="0"/>
              </a:rPr>
              <a:t>:</a:t>
            </a:r>
          </a:p>
          <a:p>
            <a:pPr marL="342900" indent="-342900">
              <a:buFont typeface="Arial" panose="020B0604020202020204" pitchFamily="34" charset="0"/>
              <a:buChar char="•"/>
              <a:defRPr/>
            </a:pPr>
            <a:r>
              <a:rPr lang="de-DE" sz="2000" dirty="0">
                <a:solidFill>
                  <a:srgbClr val="002060"/>
                </a:solidFill>
                <a:latin typeface="Calibri" panose="020F0502020204030204" pitchFamily="34" charset="0"/>
                <a:cs typeface="Calibri" panose="020F0502020204030204" pitchFamily="34" charset="0"/>
              </a:rPr>
              <a:t>Importländer</a:t>
            </a:r>
          </a:p>
          <a:p>
            <a:pPr marL="342900" indent="-342900">
              <a:buFont typeface="Arial" panose="020B0604020202020204" pitchFamily="34" charset="0"/>
              <a:buChar char="•"/>
              <a:defRPr/>
            </a:pPr>
            <a:r>
              <a:rPr lang="de-DE" sz="2000" dirty="0">
                <a:solidFill>
                  <a:srgbClr val="002060"/>
                </a:solidFill>
                <a:latin typeface="Calibri" panose="020F0502020204030204" pitchFamily="34" charset="0"/>
                <a:cs typeface="Calibri" panose="020F0502020204030204" pitchFamily="34" charset="0"/>
              </a:rPr>
              <a:t>Exportländer</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
            <a:extLst>
              <a:ext uri="{FF2B5EF4-FFF2-40B4-BE49-F238E27FC236}">
                <a16:creationId xmlns:a16="http://schemas.microsoft.com/office/drawing/2014/main" id="{739AF65C-8BB9-4148-8B76-26771B6D1B06}"/>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0"/>
              </a:spcBef>
              <a:buClrTx/>
              <a:buSzPct val="100000"/>
              <a:buFontTx/>
              <a:buNone/>
            </a:pPr>
            <a:b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Forderungen an Unternehmen</a:t>
            </a:r>
          </a:p>
        </p:txBody>
      </p:sp>
      <p:sp>
        <p:nvSpPr>
          <p:cNvPr id="72707" name="Text Box 2">
            <a:extLst>
              <a:ext uri="{FF2B5EF4-FFF2-40B4-BE49-F238E27FC236}">
                <a16:creationId xmlns:a16="http://schemas.microsoft.com/office/drawing/2014/main" id="{2E2ACF5B-42CD-4839-98C4-242387EBE2A6}"/>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ts val="500"/>
              </a:spcBef>
              <a:buClr>
                <a:srgbClr val="003366"/>
              </a:buClr>
              <a:buFont typeface="Arial" panose="020B0604020202020204" pitchFamily="34" charset="0"/>
              <a:buChar char="•"/>
            </a:pPr>
            <a:r>
              <a:rPr lang="de-DE" altLang="de-DE" sz="2000">
                <a:solidFill>
                  <a:srgbClr val="002060"/>
                </a:solidFill>
                <a:latin typeface="Calibri" panose="020F0502020204030204" pitchFamily="34" charset="0"/>
                <a:cs typeface="Calibri" panose="020F0502020204030204" pitchFamily="34" charset="0"/>
              </a:rPr>
              <a:t>Bekenntnis zu Existenzlöhnen</a:t>
            </a:r>
          </a:p>
          <a:p>
            <a:pPr eaLnBrk="1" hangingPunct="1">
              <a:spcBef>
                <a:spcPts val="500"/>
              </a:spcBef>
              <a:buClr>
                <a:srgbClr val="003366"/>
              </a:buClr>
              <a:buFont typeface="Arial" panose="020B0604020202020204" pitchFamily="34" charset="0"/>
              <a:buChar char="•"/>
            </a:pPr>
            <a:r>
              <a:rPr lang="de-DE" altLang="de-DE" sz="2000">
                <a:solidFill>
                  <a:srgbClr val="002060"/>
                </a:solidFill>
                <a:latin typeface="Calibri" panose="020F0502020204030204" pitchFamily="34" charset="0"/>
                <a:cs typeface="Calibri" panose="020F0502020204030204" pitchFamily="34" charset="0"/>
              </a:rPr>
              <a:t>veränderte Einkaufspraktiken</a:t>
            </a:r>
          </a:p>
          <a:p>
            <a:pPr eaLnBrk="1" hangingPunct="1">
              <a:spcBef>
                <a:spcPts val="500"/>
              </a:spcBef>
              <a:buClr>
                <a:srgbClr val="003366"/>
              </a:buClr>
              <a:buFont typeface="Arial" panose="020B0604020202020204" pitchFamily="34" charset="0"/>
              <a:buChar char="•"/>
            </a:pPr>
            <a:r>
              <a:rPr lang="de-DE" altLang="de-DE" sz="2000">
                <a:solidFill>
                  <a:srgbClr val="002060"/>
                </a:solidFill>
                <a:latin typeface="Calibri" panose="020F0502020204030204" pitchFamily="34" charset="0"/>
                <a:cs typeface="Calibri" panose="020F0502020204030204" pitchFamily="34" charset="0"/>
              </a:rPr>
              <a:t>Pilotprojekte</a:t>
            </a:r>
          </a:p>
          <a:p>
            <a:pPr eaLnBrk="1" hangingPunct="1">
              <a:spcBef>
                <a:spcPts val="500"/>
              </a:spcBef>
              <a:buClr>
                <a:srgbClr val="003366"/>
              </a:buClr>
              <a:buFont typeface="Arial" panose="020B0604020202020204" pitchFamily="34" charset="0"/>
              <a:buChar char="•"/>
            </a:pPr>
            <a:r>
              <a:rPr lang="de-DE" altLang="de-DE" sz="2000">
                <a:solidFill>
                  <a:srgbClr val="002060"/>
                </a:solidFill>
                <a:latin typeface="Calibri" panose="020F0502020204030204" pitchFamily="34" charset="0"/>
                <a:cs typeface="Calibri" panose="020F0502020204030204" pitchFamily="34" charset="0"/>
              </a:rPr>
              <a:t>keine (Androhung von) Standortverlagerung</a:t>
            </a:r>
          </a:p>
          <a:p>
            <a:pPr eaLnBrk="1" hangingPunct="1">
              <a:spcBef>
                <a:spcPts val="500"/>
              </a:spcBef>
              <a:buClr>
                <a:srgbClr val="003366"/>
              </a:buClr>
              <a:buFont typeface="Arial" panose="020B0604020202020204" pitchFamily="34" charset="0"/>
              <a:buChar char="•"/>
            </a:pPr>
            <a:r>
              <a:rPr lang="de-DE" altLang="de-DE" sz="2000">
                <a:solidFill>
                  <a:srgbClr val="003366"/>
                </a:solidFill>
                <a:latin typeface="Calibri" panose="020F0502020204030204" pitchFamily="34" charset="0"/>
                <a:cs typeface="Calibri" panose="020F0502020204030204" pitchFamily="34" charset="0"/>
              </a:rPr>
              <a:t>soziale Verantwortung wahrnehmen</a:t>
            </a:r>
          </a:p>
          <a:p>
            <a:pPr eaLnBrk="1" hangingPunct="1">
              <a:spcBef>
                <a:spcPts val="500"/>
              </a:spcBef>
              <a:buClr>
                <a:srgbClr val="003366"/>
              </a:buClr>
              <a:buFont typeface="Arial" panose="020B0604020202020204" pitchFamily="34" charset="0"/>
              <a:buChar char="•"/>
            </a:pPr>
            <a:r>
              <a:rPr lang="de-DE" altLang="de-DE" sz="2000">
                <a:solidFill>
                  <a:srgbClr val="003366"/>
                </a:solidFill>
                <a:latin typeface="Calibri" panose="020F0502020204030204" pitchFamily="34" charset="0"/>
                <a:cs typeface="Calibri" panose="020F0502020204030204" pitchFamily="34" charset="0"/>
              </a:rPr>
              <a:t>verbindlichen Verhaltenskodex umsetzen</a:t>
            </a:r>
          </a:p>
          <a:p>
            <a:pPr eaLnBrk="1" hangingPunct="1">
              <a:spcBef>
                <a:spcPts val="500"/>
              </a:spcBef>
              <a:buClr>
                <a:srgbClr val="003366"/>
              </a:buClr>
              <a:buFont typeface="Arial" panose="020B0604020202020204" pitchFamily="34" charset="0"/>
              <a:buChar char="•"/>
            </a:pPr>
            <a:r>
              <a:rPr lang="de-DE" altLang="de-DE" sz="2000">
                <a:solidFill>
                  <a:srgbClr val="002060"/>
                </a:solidFill>
                <a:latin typeface="Calibri" panose="020F0502020204030204" pitchFamily="34" charset="0"/>
                <a:cs typeface="Calibri" panose="020F0502020204030204" pitchFamily="34" charset="0"/>
              </a:rPr>
              <a:t>Transparenz, Offenlegung der Lieferanten, jährliche</a:t>
            </a:r>
            <a:br>
              <a:rPr lang="de-DE" altLang="de-DE" sz="2000">
                <a:solidFill>
                  <a:srgbClr val="002060"/>
                </a:solidFill>
                <a:latin typeface="Calibri" panose="020F0502020204030204" pitchFamily="34" charset="0"/>
                <a:cs typeface="Calibri" panose="020F0502020204030204" pitchFamily="34" charset="0"/>
              </a:rPr>
            </a:br>
            <a:r>
              <a:rPr lang="de-DE" altLang="de-DE" sz="2000">
                <a:solidFill>
                  <a:srgbClr val="002060"/>
                </a:solidFill>
                <a:latin typeface="Calibri" panose="020F0502020204030204" pitchFamily="34" charset="0"/>
                <a:cs typeface="Calibri" panose="020F0502020204030204" pitchFamily="34" charset="0"/>
              </a:rPr>
              <a:t>Berichterstattung, Audits</a:t>
            </a:r>
          </a:p>
          <a:p>
            <a:pPr eaLnBrk="1" hangingPunct="1">
              <a:spcBef>
                <a:spcPts val="500"/>
              </a:spcBef>
              <a:buClr>
                <a:srgbClr val="003366"/>
              </a:buClr>
              <a:buFont typeface="Arial" panose="020B0604020202020204" pitchFamily="34" charset="0"/>
              <a:buChar char="•"/>
            </a:pPr>
            <a:r>
              <a:rPr lang="de-DE" altLang="de-DE" sz="2000">
                <a:solidFill>
                  <a:srgbClr val="003366"/>
                </a:solidFill>
                <a:latin typeface="Calibri" panose="020F0502020204030204" pitchFamily="34" charset="0"/>
                <a:cs typeface="Calibri" panose="020F0502020204030204" pitchFamily="34" charset="0"/>
              </a:rPr>
              <a:t>Unterstützung der Produzent_innen bei der Umsetzung von</a:t>
            </a:r>
            <a:br>
              <a:rPr lang="de-DE" altLang="de-DE" sz="2000">
                <a:solidFill>
                  <a:srgbClr val="003366"/>
                </a:solidFill>
                <a:latin typeface="Calibri" panose="020F0502020204030204" pitchFamily="34" charset="0"/>
                <a:cs typeface="Calibri" panose="020F0502020204030204" pitchFamily="34" charset="0"/>
              </a:rPr>
            </a:br>
            <a:r>
              <a:rPr lang="de-DE" altLang="de-DE" sz="2000">
                <a:solidFill>
                  <a:srgbClr val="003366"/>
                </a:solidFill>
                <a:latin typeface="Calibri" panose="020F0502020204030204" pitchFamily="34" charset="0"/>
                <a:cs typeface="Calibri" panose="020F0502020204030204" pitchFamily="34" charset="0"/>
              </a:rPr>
              <a:t>Sozialstandards und der Vereinigungsfreiheit</a:t>
            </a:r>
          </a:p>
          <a:p>
            <a:pPr eaLnBrk="1" hangingPunct="1">
              <a:spcBef>
                <a:spcPts val="500"/>
              </a:spcBef>
              <a:buClr>
                <a:srgbClr val="003366"/>
              </a:buClr>
              <a:buFont typeface="Arial" panose="020B0604020202020204" pitchFamily="34" charset="0"/>
              <a:buChar char="•"/>
            </a:pPr>
            <a:r>
              <a:rPr lang="de-DE" altLang="de-DE" sz="2000">
                <a:solidFill>
                  <a:srgbClr val="003366"/>
                </a:solidFill>
                <a:latin typeface="Calibri" panose="020F0502020204030204" pitchFamily="34" charset="0"/>
                <a:cs typeface="Calibri" panose="020F0502020204030204" pitchFamily="34" charset="0"/>
              </a:rPr>
              <a:t>unabhängige, externe Kontrollen durch Multi-Stakeholder-Initiativen</a:t>
            </a:r>
          </a:p>
          <a:p>
            <a:pPr eaLnBrk="1" hangingPunct="1">
              <a:spcBef>
                <a:spcPts val="500"/>
              </a:spcBef>
              <a:buClr>
                <a:srgbClr val="003366"/>
              </a:buClr>
              <a:buFont typeface="Arial" panose="020B0604020202020204" pitchFamily="34" charset="0"/>
              <a:buChar char="•"/>
            </a:pPr>
            <a:r>
              <a:rPr lang="de-DE" altLang="de-DE" sz="2000">
                <a:solidFill>
                  <a:srgbClr val="002060"/>
                </a:solidFill>
                <a:latin typeface="Calibri" panose="020F0502020204030204" pitchFamily="34" charset="0"/>
                <a:cs typeface="Calibri" panose="020F0502020204030204" pitchFamily="34" charset="0"/>
              </a:rPr>
              <a:t>Kooperation mit anderen Stakeholdern</a:t>
            </a:r>
          </a:p>
        </p:txBody>
      </p:sp>
      <p:sp>
        <p:nvSpPr>
          <p:cNvPr id="72708" name="Text Box 5">
            <a:extLst>
              <a:ext uri="{FF2B5EF4-FFF2-40B4-BE49-F238E27FC236}">
                <a16:creationId xmlns:a16="http://schemas.microsoft.com/office/drawing/2014/main" id="{B3FA6C04-BD34-4296-B47B-6C52469EE037}"/>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27</a:t>
            </a:r>
          </a:p>
        </p:txBody>
      </p:sp>
      <p:pic>
        <p:nvPicPr>
          <p:cNvPr id="72709" name="Picture 8">
            <a:extLst>
              <a:ext uri="{FF2B5EF4-FFF2-40B4-BE49-F238E27FC236}">
                <a16:creationId xmlns:a16="http://schemas.microsoft.com/office/drawing/2014/main" id="{8BECF053-416B-41F3-80D8-0D5077476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988" y="2362200"/>
            <a:ext cx="202565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Fußzeilenplatzhalter 1">
            <a:extLst>
              <a:ext uri="{FF2B5EF4-FFF2-40B4-BE49-F238E27FC236}">
                <a16:creationId xmlns:a16="http://schemas.microsoft.com/office/drawing/2014/main" id="{284DCCB2-EF9E-423B-96F1-6B7DE1CB9312}"/>
              </a:ext>
            </a:extLst>
          </p:cNvPr>
          <p:cNvSpPr>
            <a:spLocks noGrp="1" noChangeArrowheads="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pic>
        <p:nvPicPr>
          <p:cNvPr id="72711" name="Grafik 7">
            <a:extLst>
              <a:ext uri="{FF2B5EF4-FFF2-40B4-BE49-F238E27FC236}">
                <a16:creationId xmlns:a16="http://schemas.microsoft.com/office/drawing/2014/main" id="{DE474483-34EE-412A-B681-05BE2D819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088" y="2874963"/>
            <a:ext cx="17335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
            <a:extLst>
              <a:ext uri="{FF2B5EF4-FFF2-40B4-BE49-F238E27FC236}">
                <a16:creationId xmlns:a16="http://schemas.microsoft.com/office/drawing/2014/main" id="{5148E3ED-C96A-45E0-9CBF-2707860D9A49}"/>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0"/>
              </a:spcBef>
              <a:buClrTx/>
              <a:buSzPct val="100000"/>
              <a:buFontTx/>
              <a:buNone/>
            </a:pPr>
            <a:b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Forderungen an die Politik</a:t>
            </a:r>
          </a:p>
        </p:txBody>
      </p:sp>
      <p:sp>
        <p:nvSpPr>
          <p:cNvPr id="80899" name="Text Box 2">
            <a:extLst>
              <a:ext uri="{FF2B5EF4-FFF2-40B4-BE49-F238E27FC236}">
                <a16:creationId xmlns:a16="http://schemas.microsoft.com/office/drawing/2014/main" id="{27379133-C4F9-4351-A066-19E0B538E1E0}"/>
              </a:ext>
            </a:extLst>
          </p:cNvPr>
          <p:cNvSpPr txBox="1">
            <a:spLocks noChangeArrowheads="1"/>
          </p:cNvSpPr>
          <p:nvPr/>
        </p:nvSpPr>
        <p:spPr bwMode="auto">
          <a:xfrm>
            <a:off x="914400" y="2362200"/>
            <a:ext cx="8001000" cy="3733800"/>
          </a:xfrm>
          <a:prstGeom prst="rect">
            <a:avLst/>
          </a:prstGeom>
          <a:noFill/>
          <a:ln>
            <a:noFill/>
          </a:ln>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marL="8001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indent="0" eaLnBrk="1" hangingPunct="1">
              <a:spcBef>
                <a:spcPts val="500"/>
              </a:spcBef>
              <a:buClr>
                <a:srgbClr val="003366"/>
              </a:buClr>
              <a:buSzPct val="75000"/>
              <a:defRPr/>
            </a:pPr>
            <a:r>
              <a:rPr lang="de-DE" altLang="de-DE" sz="2000" b="1" dirty="0">
                <a:solidFill>
                  <a:srgbClr val="003366"/>
                </a:solidFill>
                <a:latin typeface="Calibri" panose="020F0502020204030204" pitchFamily="34" charset="0"/>
                <a:cs typeface="Calibri" panose="020F0502020204030204" pitchFamily="34" charset="0"/>
              </a:rPr>
              <a:t>Produktionsländer:</a:t>
            </a:r>
          </a:p>
          <a:p>
            <a:pPr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cs typeface="Calibri" panose="020F0502020204030204" pitchFamily="34" charset="0"/>
              </a:rPr>
              <a:t>Anhebung der Mindestlöhne</a:t>
            </a:r>
          </a:p>
          <a:p>
            <a:pPr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cs typeface="Calibri" panose="020F0502020204030204" pitchFamily="34" charset="0"/>
              </a:rPr>
              <a:t>Durchsetzung bestehender Arbeitsrechte</a:t>
            </a:r>
          </a:p>
          <a:p>
            <a:pPr marL="0" indent="0" eaLnBrk="1" hangingPunct="1">
              <a:spcBef>
                <a:spcPts val="500"/>
              </a:spcBef>
              <a:buClr>
                <a:srgbClr val="003366"/>
              </a:buClr>
              <a:buSzPct val="75000"/>
              <a:defRPr/>
            </a:pPr>
            <a:endParaRPr lang="de-DE" altLang="de-DE" sz="2000" b="1" dirty="0">
              <a:solidFill>
                <a:srgbClr val="003366"/>
              </a:solidFill>
              <a:latin typeface="Calibri" panose="020F0502020204030204" pitchFamily="34" charset="0"/>
              <a:cs typeface="Calibri" panose="020F0502020204030204" pitchFamily="34" charset="0"/>
            </a:endParaRPr>
          </a:p>
          <a:p>
            <a:pPr marL="0" indent="0" eaLnBrk="1" hangingPunct="1">
              <a:spcBef>
                <a:spcPts val="500"/>
              </a:spcBef>
              <a:buClr>
                <a:srgbClr val="003366"/>
              </a:buClr>
              <a:buSzPct val="75000"/>
              <a:defRPr/>
            </a:pPr>
            <a:r>
              <a:rPr lang="de-DE" altLang="de-DE" sz="2000" b="1" dirty="0">
                <a:solidFill>
                  <a:srgbClr val="003366"/>
                </a:solidFill>
                <a:latin typeface="Calibri" panose="020F0502020204030204" pitchFamily="34" charset="0"/>
                <a:cs typeface="Calibri" panose="020F0502020204030204" pitchFamily="34" charset="0"/>
              </a:rPr>
              <a:t>Unternehmenssitze:</a:t>
            </a:r>
          </a:p>
          <a:p>
            <a:pPr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cs typeface="Calibri" panose="020F0502020204030204" pitchFamily="34" charset="0"/>
              </a:rPr>
              <a:t>Sorgfaltspflicht gesetzlich festlegen</a:t>
            </a:r>
          </a:p>
          <a:p>
            <a:pPr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cs typeface="Calibri" panose="020F0502020204030204" pitchFamily="34" charset="0"/>
              </a:rPr>
              <a:t>Unternehmenshaftung</a:t>
            </a:r>
          </a:p>
          <a:p>
            <a:pPr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cs typeface="Calibri" panose="020F0502020204030204" pitchFamily="34" charset="0"/>
              </a:rPr>
              <a:t>Herstellung von Transparenz durch Offenlegungs-/Berichtspflichten</a:t>
            </a:r>
          </a:p>
          <a:p>
            <a:pPr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cs typeface="Calibri" panose="020F0502020204030204" pitchFamily="34" charset="0"/>
              </a:rPr>
              <a:t>Stärkung von Menschenrechten in EU-Handelsabkommen</a:t>
            </a:r>
          </a:p>
        </p:txBody>
      </p:sp>
      <p:sp>
        <p:nvSpPr>
          <p:cNvPr id="74756" name="Text Box 5">
            <a:extLst>
              <a:ext uri="{FF2B5EF4-FFF2-40B4-BE49-F238E27FC236}">
                <a16:creationId xmlns:a16="http://schemas.microsoft.com/office/drawing/2014/main" id="{7EE561B7-C331-4529-9188-BF1983EFC3EE}"/>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28</a:t>
            </a:r>
            <a:endParaRPr lang="de-DE" altLang="de-DE" sz="2600" b="1">
              <a:solidFill>
                <a:srgbClr val="FFFFFF"/>
              </a:solidFill>
              <a:latin typeface="Calibri" panose="020F0502020204030204" pitchFamily="34" charset="0"/>
              <a:cs typeface="Calibri" panose="020F0502020204030204" pitchFamily="34" charset="0"/>
            </a:endParaRPr>
          </a:p>
        </p:txBody>
      </p:sp>
      <p:sp>
        <p:nvSpPr>
          <p:cNvPr id="74757" name="Fußzeilenplatzhalter 1">
            <a:extLst>
              <a:ext uri="{FF2B5EF4-FFF2-40B4-BE49-F238E27FC236}">
                <a16:creationId xmlns:a16="http://schemas.microsoft.com/office/drawing/2014/main" id="{61AF7EF4-4C8A-4FD1-861F-668AB9AF93E6}"/>
              </a:ext>
            </a:extLst>
          </p:cNvPr>
          <p:cNvSpPr>
            <a:spLocks noGrp="1" noChangeArrowheads="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a:extLst>
              <a:ext uri="{FF2B5EF4-FFF2-40B4-BE49-F238E27FC236}">
                <a16:creationId xmlns:a16="http://schemas.microsoft.com/office/drawing/2014/main" id="{FF435797-62FD-499D-9782-ECF2CF654F8C}"/>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Möglichkeiten zur Stärkung von Existenzlöhnen</a:t>
            </a:r>
          </a:p>
        </p:txBody>
      </p:sp>
      <p:sp>
        <p:nvSpPr>
          <p:cNvPr id="80899" name="Text Box 2">
            <a:extLst>
              <a:ext uri="{FF2B5EF4-FFF2-40B4-BE49-F238E27FC236}">
                <a16:creationId xmlns:a16="http://schemas.microsoft.com/office/drawing/2014/main" id="{57E8322C-40C5-457C-BA51-A30F6055AD43}"/>
              </a:ext>
            </a:extLst>
          </p:cNvPr>
          <p:cNvSpPr txBox="1">
            <a:spLocks noChangeArrowheads="1"/>
          </p:cNvSpPr>
          <p:nvPr/>
        </p:nvSpPr>
        <p:spPr bwMode="auto">
          <a:xfrm>
            <a:off x="914400" y="2362200"/>
            <a:ext cx="8001000" cy="3733800"/>
          </a:xfrm>
          <a:prstGeom prst="rect">
            <a:avLst/>
          </a:prstGeom>
          <a:noFill/>
          <a:ln>
            <a:noFill/>
          </a:ln>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marL="8001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indent="0" eaLnBrk="1" hangingPunct="1">
              <a:spcBef>
                <a:spcPts val="500"/>
              </a:spcBef>
              <a:buClr>
                <a:srgbClr val="003366"/>
              </a:buClr>
              <a:buSzPct val="75000"/>
              <a:defRPr/>
            </a:pPr>
            <a:r>
              <a:rPr lang="de-DE" altLang="de-DE" sz="2000" b="1" dirty="0">
                <a:solidFill>
                  <a:srgbClr val="003366"/>
                </a:solidFill>
                <a:latin typeface="Calibri" panose="020F0502020204030204" pitchFamily="34" charset="0"/>
                <a:cs typeface="Calibri" panose="020F0502020204030204" pitchFamily="34" charset="0"/>
              </a:rPr>
              <a:t>Zivilgesellschaft:</a:t>
            </a:r>
          </a:p>
          <a:p>
            <a:pPr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cs typeface="Calibri" panose="020F0502020204030204" pitchFamily="34" charset="0"/>
              </a:rPr>
              <a:t>auf Missstände aufmerksam machen</a:t>
            </a:r>
          </a:p>
          <a:p>
            <a:pPr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cs typeface="Calibri" panose="020F0502020204030204" pitchFamily="34" charset="0"/>
              </a:rPr>
              <a:t>Alternativen erarbeiten</a:t>
            </a:r>
          </a:p>
          <a:p>
            <a:pPr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cs typeface="Calibri" panose="020F0502020204030204" pitchFamily="34" charset="0"/>
              </a:rPr>
              <a:t>Gewerkschaften/NGOs in Produktionsländern unterstützen</a:t>
            </a:r>
          </a:p>
          <a:p>
            <a:pPr marL="0" indent="0" eaLnBrk="1" hangingPunct="1">
              <a:spcBef>
                <a:spcPts val="500"/>
              </a:spcBef>
              <a:buClr>
                <a:srgbClr val="003366"/>
              </a:buClr>
              <a:buSzPct val="75000"/>
              <a:defRPr/>
            </a:pPr>
            <a:endParaRPr lang="de-DE" altLang="de-DE" sz="2000" b="1" dirty="0">
              <a:solidFill>
                <a:srgbClr val="003366"/>
              </a:solidFill>
              <a:latin typeface="Calibri" panose="020F0502020204030204" pitchFamily="34" charset="0"/>
              <a:cs typeface="Calibri" panose="020F0502020204030204" pitchFamily="34" charset="0"/>
            </a:endParaRPr>
          </a:p>
          <a:p>
            <a:pPr marL="0" indent="0" eaLnBrk="1" hangingPunct="1">
              <a:spcBef>
                <a:spcPts val="500"/>
              </a:spcBef>
              <a:buClr>
                <a:srgbClr val="003366"/>
              </a:buClr>
              <a:buSzPct val="75000"/>
              <a:defRPr/>
            </a:pPr>
            <a:r>
              <a:rPr lang="de-DE" altLang="de-DE" sz="2000" b="1" dirty="0" err="1">
                <a:solidFill>
                  <a:srgbClr val="003366"/>
                </a:solidFill>
                <a:latin typeface="Calibri" panose="020F0502020204030204" pitchFamily="34" charset="0"/>
                <a:cs typeface="Calibri" panose="020F0502020204030204" pitchFamily="34" charset="0"/>
              </a:rPr>
              <a:t>Konsument_innen</a:t>
            </a:r>
            <a:r>
              <a:rPr lang="de-DE" altLang="de-DE" sz="2000" b="1" dirty="0">
                <a:solidFill>
                  <a:srgbClr val="003366"/>
                </a:solidFill>
                <a:latin typeface="Calibri" panose="020F0502020204030204" pitchFamily="34" charset="0"/>
                <a:cs typeface="Calibri" panose="020F0502020204030204" pitchFamily="34" charset="0"/>
              </a:rPr>
              <a:t>:</a:t>
            </a:r>
          </a:p>
          <a:p>
            <a:pPr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cs typeface="Calibri" panose="020F0502020204030204" pitchFamily="34" charset="0"/>
              </a:rPr>
              <a:t>Protestaktionen/Petitionen unterstützen</a:t>
            </a:r>
          </a:p>
          <a:p>
            <a:pPr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cs typeface="Calibri" panose="020F0502020204030204" pitchFamily="34" charset="0"/>
              </a:rPr>
              <a:t>kritischer Konsum</a:t>
            </a:r>
          </a:p>
          <a:p>
            <a:pPr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cs typeface="Calibri" panose="020F0502020204030204" pitchFamily="34" charset="0"/>
              </a:rPr>
              <a:t>Gewerkschaften/NGOs in Produktionsländern unterstützen</a:t>
            </a:r>
          </a:p>
        </p:txBody>
      </p:sp>
      <p:sp>
        <p:nvSpPr>
          <p:cNvPr id="76804" name="Text Box 5">
            <a:extLst>
              <a:ext uri="{FF2B5EF4-FFF2-40B4-BE49-F238E27FC236}">
                <a16:creationId xmlns:a16="http://schemas.microsoft.com/office/drawing/2014/main" id="{969CA273-EE8B-4BA2-B03D-B6D6F5F15BAA}"/>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29</a:t>
            </a:r>
            <a:endParaRPr lang="de-DE" altLang="de-DE" sz="2600" b="1">
              <a:solidFill>
                <a:srgbClr val="FFFFFF"/>
              </a:solidFill>
              <a:latin typeface="Calibri" panose="020F0502020204030204" pitchFamily="34" charset="0"/>
              <a:cs typeface="Calibri" panose="020F0502020204030204" pitchFamily="34" charset="0"/>
            </a:endParaRPr>
          </a:p>
        </p:txBody>
      </p:sp>
      <p:sp>
        <p:nvSpPr>
          <p:cNvPr id="76805" name="Fußzeilenplatzhalter 1">
            <a:extLst>
              <a:ext uri="{FF2B5EF4-FFF2-40B4-BE49-F238E27FC236}">
                <a16:creationId xmlns:a16="http://schemas.microsoft.com/office/drawing/2014/main" id="{ADCB2EC2-5E4F-4AEB-85DC-A198B54550DF}"/>
              </a:ext>
            </a:extLst>
          </p:cNvPr>
          <p:cNvSpPr>
            <a:spLocks noGrp="1" noChangeArrowheads="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9">
            <a:extLst>
              <a:ext uri="{FF2B5EF4-FFF2-40B4-BE49-F238E27FC236}">
                <a16:creationId xmlns:a16="http://schemas.microsoft.com/office/drawing/2014/main" id="{FDC3B15A-9867-4405-B8BD-880349FCC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2555875"/>
            <a:ext cx="200025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6">
            <a:extLst>
              <a:ext uri="{FF2B5EF4-FFF2-40B4-BE49-F238E27FC236}">
                <a16:creationId xmlns:a16="http://schemas.microsoft.com/office/drawing/2014/main" id="{D02F8690-76B7-44EB-8D35-5BEA5119933D}"/>
              </a:ext>
            </a:extLst>
          </p:cNvPr>
          <p:cNvSpPr txBox="1">
            <a:spLocks noChangeArrowheads="1"/>
          </p:cNvSpPr>
          <p:nvPr/>
        </p:nvSpPr>
        <p:spPr bwMode="auto">
          <a:xfrm>
            <a:off x="1116013" y="1085850"/>
            <a:ext cx="82296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15" tIns="56804" rIns="81615" bIns="40807"/>
          <a:lstStyle>
            <a:lvl1pPr defTabSz="404813">
              <a:spcBef>
                <a:spcPct val="20000"/>
              </a:spcBef>
              <a:buClr>
                <a:schemeClr val="tx1"/>
              </a:buClr>
              <a:buSzPct val="75000"/>
              <a:buFont typeface="Wingdings" panose="05000000000000000000" pitchFamily="2" charset="2"/>
              <a:buChar char="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MS PGothic" panose="020B0600070205080204" pitchFamily="34" charset="-128"/>
              </a:defRPr>
            </a:lvl1pPr>
            <a:lvl2pPr marL="742950" indent="-285750" defTabSz="404813">
              <a:spcBef>
                <a:spcPct val="20000"/>
              </a:spcBef>
              <a:buClr>
                <a:schemeClr val="tx1"/>
              </a:buClr>
              <a:buSzPct val="7500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2pPr>
            <a:lvl3pPr marL="1143000" indent="-228600" defTabSz="404813">
              <a:spcBef>
                <a:spcPct val="20000"/>
              </a:spcBef>
              <a:buClr>
                <a:schemeClr val="tx1"/>
              </a:buClr>
              <a:buSzPct val="75000"/>
              <a:buFont typeface="Wingdings" panose="05000000000000000000" pitchFamily="2" charset="2"/>
              <a:buChar char="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MS PGothic" panose="020B0600070205080204" pitchFamily="34" charset="-128"/>
              </a:defRPr>
            </a:lvl3pPr>
            <a:lvl4pPr marL="1600200" indent="-228600" defTabSz="404813">
              <a:spcBef>
                <a:spcPct val="20000"/>
              </a:spcBef>
              <a:buClr>
                <a:schemeClr val="tx1"/>
              </a:buClr>
              <a:buSzPct val="8000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MS PGothic" panose="020B0600070205080204" pitchFamily="34" charset="-128"/>
              </a:defRPr>
            </a:lvl4pPr>
            <a:lvl5pPr marL="2057400" indent="-228600" defTabSz="404813">
              <a:spcBef>
                <a:spcPct val="20000"/>
              </a:spcBef>
              <a:buClr>
                <a:schemeClr val="tx1"/>
              </a:buClr>
              <a:buSzPct val="65000"/>
              <a:buFont typeface="Wingdings" panose="05000000000000000000" pitchFamily="2" charset="2"/>
              <a:buChar char="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20000"/>
              </a:spcBef>
              <a:spcAft>
                <a:spcPct val="0"/>
              </a:spcAft>
              <a:buClr>
                <a:schemeClr val="tx1"/>
              </a:buClr>
              <a:buSzPct val="65000"/>
              <a:buFont typeface="Wingdings" panose="05000000000000000000" pitchFamily="2" charset="2"/>
              <a:buChar char="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20000"/>
              </a:spcBef>
              <a:spcAft>
                <a:spcPct val="0"/>
              </a:spcAft>
              <a:buClr>
                <a:schemeClr val="tx1"/>
              </a:buClr>
              <a:buSzPct val="65000"/>
              <a:buFont typeface="Wingdings" panose="05000000000000000000" pitchFamily="2" charset="2"/>
              <a:buChar char="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20000"/>
              </a:spcBef>
              <a:spcAft>
                <a:spcPct val="0"/>
              </a:spcAft>
              <a:buClr>
                <a:schemeClr val="tx1"/>
              </a:buClr>
              <a:buSzPct val="65000"/>
              <a:buFont typeface="Wingdings" panose="05000000000000000000" pitchFamily="2" charset="2"/>
              <a:buChar char="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20000"/>
              </a:spcBef>
              <a:spcAft>
                <a:spcPct val="0"/>
              </a:spcAft>
              <a:buClr>
                <a:schemeClr val="tx1"/>
              </a:buClr>
              <a:buSzPct val="65000"/>
              <a:buFont typeface="Wingdings" panose="05000000000000000000" pitchFamily="2" charset="2"/>
              <a:buChar char="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MS PGothic" panose="020B0600070205080204" pitchFamily="34" charset="-128"/>
              </a:defRPr>
            </a:lvl9pPr>
          </a:lstStyle>
          <a:p>
            <a:pPr eaLnBrk="1" hangingPunct="1">
              <a:lnSpc>
                <a:spcPct val="93000"/>
              </a:lnSpc>
              <a:spcBef>
                <a:spcPct val="0"/>
              </a:spcBef>
              <a:buClrTx/>
              <a:buSzPct val="100000"/>
              <a:buFontTx/>
              <a:buNone/>
            </a:pPr>
            <a:r>
              <a:rPr lang="de-DE" altLang="de-DE" sz="2000" b="1">
                <a:solidFill>
                  <a:srgbClr val="003366"/>
                </a:solidFill>
                <a:latin typeface="Calibri" panose="020F0502020204030204" pitchFamily="34" charset="0"/>
                <a:ea typeface="Microsoft YaHei" panose="020B0503020204020204" pitchFamily="34" charset="-122"/>
                <a:cs typeface="Calibri" panose="020F0502020204030204" pitchFamily="34" charset="0"/>
              </a:rPr>
              <a:t>Projektziel: </a:t>
            </a: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Aufklärung der Studierenden modebezogener, wirtschaftswissenschaftlicher und Lehramtsstudiengänge über Rechte</a:t>
            </a:r>
          </a:p>
          <a:p>
            <a:pPr eaLnBrk="1" hangingPunct="1">
              <a:lnSpc>
                <a:spcPct val="93000"/>
              </a:lnSpc>
              <a:spcBef>
                <a:spcPct val="0"/>
              </a:spcBef>
              <a:buClrTx/>
              <a:buSzPct val="100000"/>
              <a:buFontTx/>
              <a:buNone/>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der Näher_innen, Sozial- und Umweltstandards sowie Verantwortung</a:t>
            </a:r>
          </a:p>
          <a:p>
            <a:pPr eaLnBrk="1" hangingPunct="1">
              <a:lnSpc>
                <a:spcPct val="93000"/>
              </a:lnSpc>
              <a:spcBef>
                <a:spcPct val="0"/>
              </a:spcBef>
              <a:buClrTx/>
              <a:buSzPct val="100000"/>
              <a:buFontTx/>
              <a:buNone/>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von Unternehmen</a:t>
            </a:r>
          </a:p>
          <a:p>
            <a:pPr eaLnBrk="1" hangingPunct="1">
              <a:lnSpc>
                <a:spcPct val="93000"/>
              </a:lnSpc>
              <a:spcBef>
                <a:spcPct val="0"/>
              </a:spcBef>
              <a:buClrTx/>
              <a:buSzPct val="100000"/>
              <a:buFontTx/>
              <a:buNone/>
            </a:pPr>
            <a:endParaRPr lang="de-DE" altLang="de-DE" sz="240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23556" name="Rechteck 2">
            <a:extLst>
              <a:ext uri="{FF2B5EF4-FFF2-40B4-BE49-F238E27FC236}">
                <a16:creationId xmlns:a16="http://schemas.microsoft.com/office/drawing/2014/main" id="{D02B5ED1-7A6E-4F8A-87A3-21DA923EE8AE}"/>
              </a:ext>
            </a:extLst>
          </p:cNvPr>
          <p:cNvSpPr>
            <a:spLocks noChangeArrowheads="1"/>
          </p:cNvSpPr>
          <p:nvPr/>
        </p:nvSpPr>
        <p:spPr bwMode="auto">
          <a:xfrm>
            <a:off x="-3175" y="645795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3</a:t>
            </a:r>
          </a:p>
        </p:txBody>
      </p:sp>
      <p:sp>
        <p:nvSpPr>
          <p:cNvPr id="4" name="Textfeld 3">
            <a:extLst>
              <a:ext uri="{FF2B5EF4-FFF2-40B4-BE49-F238E27FC236}">
                <a16:creationId xmlns:a16="http://schemas.microsoft.com/office/drawing/2014/main" id="{A48A76C0-4D56-4296-8821-90C64DC986C3}"/>
              </a:ext>
            </a:extLst>
          </p:cNvPr>
          <p:cNvSpPr txBox="1"/>
          <p:nvPr/>
        </p:nvSpPr>
        <p:spPr>
          <a:xfrm>
            <a:off x="1116013" y="2555875"/>
            <a:ext cx="7308850" cy="1957388"/>
          </a:xfrm>
          <a:prstGeom prst="rect">
            <a:avLst/>
          </a:prstGeom>
          <a:noFill/>
        </p:spPr>
        <p:txBody>
          <a:bodyPr>
            <a:spAutoFit/>
          </a:bodyPr>
          <a:lstStyle/>
          <a:p>
            <a:pPr>
              <a:lnSpc>
                <a:spcPct val="93000"/>
              </a:lnSpc>
              <a:spcAft>
                <a:spcPts val="522"/>
              </a:spcAft>
              <a:defRPr/>
            </a:pPr>
            <a:r>
              <a:rPr lang="de-DE" sz="1800" b="1" dirty="0">
                <a:solidFill>
                  <a:srgbClr val="002060"/>
                </a:solidFill>
                <a:latin typeface="Calibri" panose="020F0502020204030204" pitchFamily="34" charset="0"/>
                <a:cs typeface="Calibri" panose="020F0502020204030204" pitchFamily="34" charset="0"/>
              </a:rPr>
              <a:t>Aktivitäten:</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Vorträge und Seminare and Hochschulen</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 Betreuung und Beratung von Studieren</a:t>
            </a:r>
          </a:p>
          <a:p>
            <a:pPr marL="285750" indent="-285750">
              <a:lnSpc>
                <a:spcPct val="93000"/>
              </a:lnSpc>
              <a:spcAft>
                <a:spcPts val="522"/>
              </a:spcAft>
              <a:buFont typeface="Arial" panose="020B0604020202020204" pitchFamily="34" charset="0"/>
              <a:buChar char="•"/>
              <a:defRPr/>
            </a:pPr>
            <a:r>
              <a:rPr lang="de-DE" sz="1800" dirty="0" err="1">
                <a:solidFill>
                  <a:srgbClr val="002060"/>
                </a:solidFill>
                <a:latin typeface="Calibri" panose="020F0502020204030204" pitchFamily="34" charset="0"/>
                <a:cs typeface="Calibri" panose="020F0502020204030204" pitchFamily="34" charset="0"/>
              </a:rPr>
              <a:t>Modeblog</a:t>
            </a:r>
            <a:r>
              <a:rPr lang="de-DE" sz="1800" dirty="0">
                <a:solidFill>
                  <a:srgbClr val="002060"/>
                </a:solidFill>
                <a:latin typeface="Calibri" panose="020F0502020204030204" pitchFamily="34" charset="0"/>
                <a:cs typeface="Calibri" panose="020F0502020204030204" pitchFamily="34" charset="0"/>
              </a:rPr>
              <a:t> </a:t>
            </a:r>
            <a:r>
              <a:rPr lang="de-DE" sz="1800" i="1" dirty="0">
                <a:solidFill>
                  <a:srgbClr val="002060"/>
                </a:solidFill>
                <a:latin typeface="Calibri" panose="020F0502020204030204" pitchFamily="34" charset="0"/>
                <a:cs typeface="Calibri" panose="020F0502020204030204" pitchFamily="34" charset="0"/>
              </a:rPr>
              <a:t>modefairarbeiten.de</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Konferenzen und Informationsveranstaltungen</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Webseite </a:t>
            </a:r>
            <a:r>
              <a:rPr lang="de-DE" sz="1800" i="1" dirty="0">
                <a:solidFill>
                  <a:srgbClr val="002060"/>
                </a:solidFill>
                <a:latin typeface="Calibri" panose="020F0502020204030204" pitchFamily="34" charset="0"/>
                <a:cs typeface="Calibri" panose="020F0502020204030204" pitchFamily="34" charset="0"/>
              </a:rPr>
              <a:t>fairschnitt.org </a:t>
            </a:r>
            <a:r>
              <a:rPr lang="de-DE" sz="1800" dirty="0">
                <a:solidFill>
                  <a:srgbClr val="002060"/>
                </a:solidFill>
                <a:latin typeface="Calibri" panose="020F0502020204030204" pitchFamily="34" charset="0"/>
                <a:cs typeface="Calibri" panose="020F0502020204030204" pitchFamily="34" charset="0"/>
              </a:rPr>
              <a:t>mit Bildungsmaterialien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
            <a:extLst>
              <a:ext uri="{FF2B5EF4-FFF2-40B4-BE49-F238E27FC236}">
                <a16:creationId xmlns:a16="http://schemas.microsoft.com/office/drawing/2014/main" id="{1EDEA41F-EAE7-4604-BB17-DB009242893E}"/>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Online und als Download verfügbar</a:t>
            </a:r>
          </a:p>
        </p:txBody>
      </p:sp>
      <p:sp>
        <p:nvSpPr>
          <p:cNvPr id="78851" name="Text Box 2">
            <a:extLst>
              <a:ext uri="{FF2B5EF4-FFF2-40B4-BE49-F238E27FC236}">
                <a16:creationId xmlns:a16="http://schemas.microsoft.com/office/drawing/2014/main" id="{95EC3219-F04B-438D-A646-BA1493D610AF}"/>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MS PGothic" panose="020B0600070205080204" pitchFamily="34" charset="-128"/>
              </a:defRPr>
            </a:lvl1pPr>
            <a:lvl2pPr marL="800100" indent="-342900">
              <a:spcBef>
                <a:spcPct val="20000"/>
              </a:spcBef>
              <a:buClr>
                <a:schemeClr val="tx1"/>
              </a:buClr>
              <a:buSzPct val="75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ts val="500"/>
              </a:spcBef>
              <a:buClr>
                <a:srgbClr val="003366"/>
              </a:buClr>
              <a:buFontTx/>
              <a:buNone/>
            </a:pPr>
            <a:r>
              <a:rPr lang="de-DE" altLang="de-DE" sz="2400" b="1">
                <a:solidFill>
                  <a:srgbClr val="003366"/>
                </a:solidFill>
                <a:latin typeface="Calibri" panose="020F0502020204030204" pitchFamily="34" charset="0"/>
                <a:cs typeface="Calibri" panose="020F0502020204030204" pitchFamily="34" charset="0"/>
              </a:rPr>
              <a:t>Broschüre „Sustainbale Sourcing“ unter folgendem Link:</a:t>
            </a:r>
          </a:p>
          <a:p>
            <a:pPr eaLnBrk="1" hangingPunct="1">
              <a:spcBef>
                <a:spcPts val="500"/>
              </a:spcBef>
              <a:buClr>
                <a:srgbClr val="003366"/>
              </a:buClr>
              <a:buFontTx/>
              <a:buNone/>
            </a:pPr>
            <a:r>
              <a:rPr lang="de-DE" altLang="de-DE" sz="2400">
                <a:solidFill>
                  <a:srgbClr val="003366"/>
                </a:solidFill>
                <a:latin typeface="Calibri" panose="020F0502020204030204" pitchFamily="34" charset="0"/>
                <a:cs typeface="Calibri" panose="020F0502020204030204" pitchFamily="34" charset="0"/>
              </a:rPr>
              <a:t>http://www.fairschnitt.org/images/downloads/Femnet-Sustainable-Sourcing.pdf </a:t>
            </a:r>
          </a:p>
        </p:txBody>
      </p:sp>
      <p:sp>
        <p:nvSpPr>
          <p:cNvPr id="78852" name="Text Box 5">
            <a:extLst>
              <a:ext uri="{FF2B5EF4-FFF2-40B4-BE49-F238E27FC236}">
                <a16:creationId xmlns:a16="http://schemas.microsoft.com/office/drawing/2014/main" id="{80DDCAE9-59A0-4088-AD18-73CCAE40184D}"/>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30</a:t>
            </a:r>
            <a:endParaRPr lang="de-DE" altLang="de-DE" sz="2600" b="1">
              <a:solidFill>
                <a:srgbClr val="FFFFFF"/>
              </a:solidFill>
              <a:latin typeface="Calibri" panose="020F0502020204030204" pitchFamily="34" charset="0"/>
              <a:cs typeface="Calibri" panose="020F0502020204030204" pitchFamily="34" charset="0"/>
            </a:endParaRPr>
          </a:p>
        </p:txBody>
      </p:sp>
      <p:sp>
        <p:nvSpPr>
          <p:cNvPr id="78853" name="Fußzeilenplatzhalter 1">
            <a:extLst>
              <a:ext uri="{FF2B5EF4-FFF2-40B4-BE49-F238E27FC236}">
                <a16:creationId xmlns:a16="http://schemas.microsoft.com/office/drawing/2014/main" id="{C26D7A76-EEE2-4247-BACE-AC82A58A74FF}"/>
              </a:ext>
            </a:extLst>
          </p:cNvPr>
          <p:cNvSpPr>
            <a:spLocks noGrp="1" noChangeArrowheads="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1">
            <a:extLst>
              <a:ext uri="{FF2B5EF4-FFF2-40B4-BE49-F238E27FC236}">
                <a16:creationId xmlns:a16="http://schemas.microsoft.com/office/drawing/2014/main" id="{A01D5276-3264-4EA7-84EA-E2A8EB08987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Ihr Feedback…</a:t>
            </a:r>
          </a:p>
        </p:txBody>
      </p:sp>
      <p:sp>
        <p:nvSpPr>
          <p:cNvPr id="98307" name="Text Box 2">
            <a:extLst>
              <a:ext uri="{FF2B5EF4-FFF2-40B4-BE49-F238E27FC236}">
                <a16:creationId xmlns:a16="http://schemas.microsoft.com/office/drawing/2014/main" id="{F30F0D68-BE5A-4C8B-B1FA-66CFBBF1D4B6}"/>
              </a:ext>
            </a:extLst>
          </p:cNvPr>
          <p:cNvSpPr txBox="1">
            <a:spLocks noChangeArrowheads="1"/>
          </p:cNvSpPr>
          <p:nvPr/>
        </p:nvSpPr>
        <p:spPr bwMode="auto">
          <a:xfrm>
            <a:off x="914400" y="2362200"/>
            <a:ext cx="8001000" cy="3733800"/>
          </a:xfrm>
          <a:prstGeom prst="rect">
            <a:avLst/>
          </a:prstGeom>
          <a:noFill/>
          <a:ln>
            <a:noFill/>
          </a:ln>
          <a:effec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SzPct val="75000"/>
              <a:defRPr/>
            </a:pPr>
            <a:r>
              <a:rPr lang="de-DE" altLang="de-DE"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hilft uns weiter:</a:t>
            </a:r>
          </a:p>
          <a:p>
            <a:pPr eaLnBrk="1" hangingPunct="1">
              <a:spcBef>
                <a:spcPts val="700"/>
              </a:spcBef>
              <a:buSzPct val="75000"/>
              <a:defRPr/>
            </a:pPr>
            <a:endParaRPr lang="de-DE" altLang="de-DE" b="1"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Was hat Ihnen besonders gefallen?</a:t>
            </a: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Was können wir besser machen?</a:t>
            </a: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Was haben Sie vermisst?</a:t>
            </a: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Weitere Anregungen?</a:t>
            </a:r>
            <a:endPar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80900" name="Text Box 5">
            <a:extLst>
              <a:ext uri="{FF2B5EF4-FFF2-40B4-BE49-F238E27FC236}">
                <a16:creationId xmlns:a16="http://schemas.microsoft.com/office/drawing/2014/main" id="{8AF18FA8-3C1C-4BE1-9F9B-B6862ECE0F19}"/>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31</a:t>
            </a:r>
          </a:p>
        </p:txBody>
      </p:sp>
      <p:pic>
        <p:nvPicPr>
          <p:cNvPr id="51205" name="Picture 6">
            <a:extLst>
              <a:ext uri="{FF2B5EF4-FFF2-40B4-BE49-F238E27FC236}">
                <a16:creationId xmlns:a16="http://schemas.microsoft.com/office/drawing/2014/main" id="{EC9F7BE5-B6BD-4BC2-9B00-D34BE19871F8}"/>
              </a:ext>
            </a:extLst>
          </p:cNvPr>
          <p:cNvPicPr>
            <a:picLocks noChangeAspect="1" noChangeArrowheads="1"/>
          </p:cNvPicPr>
          <p:nvPr/>
        </p:nvPicPr>
        <p:blipFill>
          <a:blip r:embed="rId3"/>
          <a:srcRect/>
          <a:stretch>
            <a:fillRect/>
          </a:stretch>
        </p:blipFill>
        <p:spPr bwMode="auto">
          <a:xfrm>
            <a:off x="6227763" y="1314450"/>
            <a:ext cx="2282825" cy="4781550"/>
          </a:xfrm>
          <a:prstGeom prst="rect">
            <a:avLst/>
          </a:prstGeom>
          <a:noFill/>
          <a:ln>
            <a:noFill/>
          </a:ln>
          <a:effectLst>
            <a:outerShdw blurRad="63500" dist="139498" dir="2700000" algn="ctr" rotWithShape="0">
              <a:srgbClr val="333333">
                <a:alpha val="65018"/>
              </a:srgbClr>
            </a:outerShdw>
          </a:effectLst>
        </p:spPr>
      </p:pic>
      <p:sp>
        <p:nvSpPr>
          <p:cNvPr id="80902" name="Fußzeilenplatzhalter 1">
            <a:extLst>
              <a:ext uri="{FF2B5EF4-FFF2-40B4-BE49-F238E27FC236}">
                <a16:creationId xmlns:a16="http://schemas.microsoft.com/office/drawing/2014/main" id="{5B28F681-882F-4BFD-A2BE-1A689C8E87E0}"/>
              </a:ext>
            </a:extLst>
          </p:cNvPr>
          <p:cNvSpPr>
            <a:spLocks noGrp="1" noChangeArrowheads="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E4D5A8B0-991B-4937-A295-B478838E5A68}"/>
              </a:ext>
            </a:extLst>
          </p:cNvPr>
          <p:cNvSpPr>
            <a:spLocks noGrp="1" noChangeArrowheads="1"/>
          </p:cNvSpPr>
          <p:nvPr>
            <p:ph type="title"/>
          </p:nvPr>
        </p:nvSpPr>
        <p:spPr>
          <a:xfrm>
            <a:off x="914400" y="981075"/>
            <a:ext cx="8001000" cy="719138"/>
          </a:xfrm>
        </p:spPr>
        <p:txBody>
          <a:bodyPr/>
          <a:lstStyle/>
          <a:p>
            <a:pPr algn="ctr" eaLnBrk="1" hangingPunct="1"/>
            <a:r>
              <a:rPr lang="de-DE" altLang="de-DE" sz="3200">
                <a:solidFill>
                  <a:srgbClr val="002060"/>
                </a:solidFill>
                <a:latin typeface="Calibri" panose="020F0502020204030204" pitchFamily="34" charset="0"/>
                <a:cs typeface="Calibri" panose="020F0502020204030204" pitchFamily="34" charset="0"/>
              </a:rPr>
              <a:t>Danke für Ihre Aufmerksamkeit!</a:t>
            </a:r>
          </a:p>
        </p:txBody>
      </p:sp>
      <p:sp>
        <p:nvSpPr>
          <p:cNvPr id="52227" name="Rectangle 5">
            <a:extLst>
              <a:ext uri="{FF2B5EF4-FFF2-40B4-BE49-F238E27FC236}">
                <a16:creationId xmlns:a16="http://schemas.microsoft.com/office/drawing/2014/main" id="{EC4A5CE2-A0B4-4B90-9FCF-9A74173B28EB}"/>
              </a:ext>
            </a:extLst>
          </p:cNvPr>
          <p:cNvSpPr>
            <a:spLocks noGrp="1" noChangeArrowheads="1"/>
          </p:cNvSpPr>
          <p:nvPr>
            <p:ph idx="1"/>
          </p:nvPr>
        </p:nvSpPr>
        <p:spPr>
          <a:xfrm>
            <a:off x="889000" y="1822450"/>
            <a:ext cx="8001000" cy="3733800"/>
          </a:xfrm>
        </p:spPr>
        <p:txBody>
          <a:bodyPr/>
          <a:lstStyle/>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p:txBody>
      </p:sp>
      <p:sp>
        <p:nvSpPr>
          <p:cNvPr id="3" name="Textfeld 2">
            <a:extLst>
              <a:ext uri="{FF2B5EF4-FFF2-40B4-BE49-F238E27FC236}">
                <a16:creationId xmlns:a16="http://schemas.microsoft.com/office/drawing/2014/main" id="{9057CE0A-F684-4BBF-B2D1-339BFC7AC53E}"/>
              </a:ext>
            </a:extLst>
          </p:cNvPr>
          <p:cNvSpPr txBox="1"/>
          <p:nvPr/>
        </p:nvSpPr>
        <p:spPr>
          <a:xfrm>
            <a:off x="1093788" y="2214563"/>
            <a:ext cx="5635625" cy="1962150"/>
          </a:xfrm>
          <a:prstGeom prst="rect">
            <a:avLst/>
          </a:prstGeom>
          <a:noFill/>
        </p:spPr>
        <p:txBody>
          <a:bodyPr lIns="91420" tIns="45711" rIns="91420" bIns="45711">
            <a:spAutoFit/>
          </a:bodyPr>
          <a:lstStyle/>
          <a:p>
            <a:pPr eaLnBrk="1" hangingPunct="1">
              <a:spcBef>
                <a:spcPts val="600"/>
              </a:spcBef>
              <a:buSzPct val="75000"/>
              <a:defRPr/>
            </a:pPr>
            <a:endParaRPr lang="de-DE" altLang="de-DE" sz="2000" i="1" dirty="0">
              <a:solidFill>
                <a:srgbClr val="003366"/>
              </a:solidFill>
              <a:latin typeface="Calibri" panose="020F0502020204030204" pitchFamily="34" charset="0"/>
              <a:ea typeface="WenQuanYi Micro Hei" charset="0"/>
              <a:cs typeface="Calibri" panose="020F0502020204030204" pitchFamily="34" charset="0"/>
            </a:endParaRPr>
          </a:p>
          <a:p>
            <a:pPr eaLnBrk="1" hangingPunct="1">
              <a:spcBef>
                <a:spcPts val="600"/>
              </a:spcBef>
              <a:buSzPct val="75000"/>
              <a:defRPr/>
            </a:pPr>
            <a:r>
              <a:rPr lang="de-DE" altLang="de-DE" sz="2000" b="1" dirty="0">
                <a:solidFill>
                  <a:srgbClr val="003366"/>
                </a:solidFill>
                <a:latin typeface="Calibri" panose="020F0502020204030204" pitchFamily="34" charset="0"/>
                <a:ea typeface="WenQuanYi Micro Hei" charset="0"/>
                <a:cs typeface="Calibri" panose="020F0502020204030204" pitchFamily="34" charset="0"/>
              </a:rPr>
              <a:t>Kontakt:		</a:t>
            </a:r>
            <a:r>
              <a:rPr lang="de-DE" altLang="de-DE" sz="2000" dirty="0">
                <a:solidFill>
                  <a:srgbClr val="003366"/>
                </a:solidFill>
                <a:latin typeface="Calibri" panose="020F0502020204030204" pitchFamily="34" charset="0"/>
                <a:ea typeface="WenQuanYi Micro Hei" charset="0"/>
                <a:cs typeface="Calibri" panose="020F0502020204030204" pitchFamily="34" charset="0"/>
              </a:rPr>
              <a:t>Kerstin</a:t>
            </a:r>
            <a:r>
              <a:rPr lang="de-DE" altLang="de-DE" sz="2000" b="1" dirty="0">
                <a:solidFill>
                  <a:srgbClr val="003366"/>
                </a:solidFill>
                <a:latin typeface="Calibri" panose="020F0502020204030204" pitchFamily="34" charset="0"/>
                <a:ea typeface="WenQuanYi Micro Hei" charset="0"/>
                <a:cs typeface="Calibri" panose="020F0502020204030204" pitchFamily="34" charset="0"/>
              </a:rPr>
              <a:t> </a:t>
            </a:r>
            <a:r>
              <a:rPr lang="de-DE" altLang="de-DE" sz="2000" dirty="0">
                <a:solidFill>
                  <a:srgbClr val="003366"/>
                </a:solidFill>
                <a:latin typeface="Calibri" panose="020F0502020204030204" pitchFamily="34" charset="0"/>
                <a:ea typeface="WenQuanYi Micro Hei" charset="0"/>
                <a:cs typeface="Calibri" panose="020F0502020204030204" pitchFamily="34" charset="0"/>
              </a:rPr>
              <a:t>Dahmen</a:t>
            </a:r>
          </a:p>
          <a:p>
            <a:pPr eaLnBrk="1" hangingPunct="1">
              <a:spcBef>
                <a:spcPts val="500"/>
              </a:spcBef>
              <a:buSzPct val="75000"/>
              <a:defRPr/>
            </a:pPr>
            <a:r>
              <a:rPr lang="de-DE" altLang="de-DE" sz="2000" b="1" dirty="0">
                <a:solidFill>
                  <a:srgbClr val="003366"/>
                </a:solidFill>
                <a:latin typeface="Calibri" panose="020F0502020204030204" pitchFamily="34" charset="0"/>
                <a:ea typeface="WenQuanYi Micro Hei" charset="0"/>
                <a:cs typeface="Calibri" panose="020F0502020204030204" pitchFamily="34" charset="0"/>
              </a:rPr>
              <a:t>E-Mail:		</a:t>
            </a:r>
            <a:r>
              <a:rPr lang="de-DE" altLang="de-DE" sz="2000" dirty="0">
                <a:solidFill>
                  <a:srgbClr val="003366"/>
                </a:solidFill>
                <a:latin typeface="Calibri" panose="020F0502020204030204" pitchFamily="34" charset="0"/>
                <a:ea typeface="WenQuanYi Micro Hei" charset="0"/>
                <a:cs typeface="Calibri" panose="020F0502020204030204" pitchFamily="34" charset="0"/>
              </a:rPr>
              <a:t>fairschnitt@femnet-ev.de</a:t>
            </a:r>
          </a:p>
          <a:p>
            <a:pPr eaLnBrk="1" hangingPunct="1">
              <a:spcBef>
                <a:spcPts val="500"/>
              </a:spcBef>
              <a:buSzPct val="75000"/>
              <a:defRPr/>
            </a:pPr>
            <a:r>
              <a:rPr lang="de-DE" altLang="de-DE" sz="2000" b="1" dirty="0">
                <a:solidFill>
                  <a:srgbClr val="002060"/>
                </a:solidFill>
                <a:latin typeface="Calibri" panose="020F0502020204030204" pitchFamily="34" charset="0"/>
                <a:ea typeface="WenQuanYi Micro Hei" charset="0"/>
                <a:cs typeface="Calibri" panose="020F0502020204030204" pitchFamily="34" charset="0"/>
              </a:rPr>
              <a:t>Internet:	</a:t>
            </a:r>
            <a:r>
              <a:rPr lang="de-DE" sz="2000" i="1" dirty="0">
                <a:solidFill>
                  <a:srgbClr val="002060"/>
                </a:solidFill>
                <a:latin typeface="Calibri" panose="020F0502020204030204" pitchFamily="34" charset="0"/>
                <a:ea typeface="+mn-ea"/>
                <a:cs typeface="Calibri" panose="020F0502020204030204" pitchFamily="34" charset="0"/>
              </a:rPr>
              <a:t>www.fairschnitt.org</a:t>
            </a:r>
          </a:p>
          <a:p>
            <a:pPr eaLnBrk="1" hangingPunct="1">
              <a:spcBef>
                <a:spcPts val="500"/>
              </a:spcBef>
              <a:buSzPct val="75000"/>
              <a:defRPr/>
            </a:pPr>
            <a:r>
              <a:rPr lang="de-DE" sz="2000" b="1" dirty="0">
                <a:solidFill>
                  <a:srgbClr val="003366">
                    <a:lumMod val="75000"/>
                  </a:srgbClr>
                </a:solidFill>
                <a:latin typeface="Calibri" panose="020F0502020204030204" pitchFamily="34" charset="0"/>
                <a:ea typeface="+mn-ea"/>
                <a:cs typeface="Calibri" panose="020F0502020204030204" pitchFamily="34" charset="0"/>
              </a:rPr>
              <a:t>Tel.:		</a:t>
            </a:r>
            <a:r>
              <a:rPr lang="de-DE" sz="2000" dirty="0">
                <a:solidFill>
                  <a:srgbClr val="003366">
                    <a:lumMod val="75000"/>
                  </a:srgbClr>
                </a:solidFill>
                <a:latin typeface="Calibri" panose="020F0502020204030204" pitchFamily="34" charset="0"/>
                <a:ea typeface="+mn-ea"/>
                <a:cs typeface="Calibri" panose="020F0502020204030204" pitchFamily="34" charset="0"/>
              </a:rPr>
              <a:t>0228 - 18038116</a:t>
            </a:r>
          </a:p>
        </p:txBody>
      </p:sp>
      <p:sp>
        <p:nvSpPr>
          <p:cNvPr id="82949" name="Text Box 5">
            <a:extLst>
              <a:ext uri="{FF2B5EF4-FFF2-40B4-BE49-F238E27FC236}">
                <a16:creationId xmlns:a16="http://schemas.microsoft.com/office/drawing/2014/main" id="{EB532864-FD1A-4056-8182-2E44E10401A8}"/>
              </a:ext>
            </a:extLst>
          </p:cNvPr>
          <p:cNvSpPr txBox="1">
            <a:spLocks noChangeArrowheads="1"/>
          </p:cNvSpPr>
          <p:nvPr/>
        </p:nvSpPr>
        <p:spPr bwMode="auto">
          <a:xfrm rot="-745206">
            <a:off x="4940300" y="3822700"/>
            <a:ext cx="50403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r>
              <a:rPr lang="de-DE" altLang="de-DE" sz="6600" b="1" i="1">
                <a:solidFill>
                  <a:srgbClr val="003366"/>
                </a:solidFill>
                <a:latin typeface="Comic Sans MS" panose="030F0702030302020204" pitchFamily="66" charset="0"/>
                <a:cs typeface="Arial" panose="020B0604020202020204" pitchFamily="34" charset="0"/>
              </a:rPr>
              <a:t>Fragen?</a:t>
            </a:r>
          </a:p>
        </p:txBody>
      </p:sp>
      <p:sp>
        <p:nvSpPr>
          <p:cNvPr id="82953" name="Rechteck 1">
            <a:extLst>
              <a:ext uri="{FF2B5EF4-FFF2-40B4-BE49-F238E27FC236}">
                <a16:creationId xmlns:a16="http://schemas.microsoft.com/office/drawing/2014/main" id="{CF01DCE0-528D-4138-8E32-10AF9CEAF55C}"/>
              </a:ext>
            </a:extLst>
          </p:cNvPr>
          <p:cNvSpPr>
            <a:spLocks noChangeArrowheads="1"/>
          </p:cNvSpPr>
          <p:nvPr/>
        </p:nvSpPr>
        <p:spPr bwMode="auto">
          <a:xfrm>
            <a:off x="0" y="645795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32</a:t>
            </a:r>
          </a:p>
        </p:txBody>
      </p:sp>
      <p:sp>
        <p:nvSpPr>
          <p:cNvPr id="82954" name="Fußzeilenplatzhalter 1">
            <a:extLst>
              <a:ext uri="{FF2B5EF4-FFF2-40B4-BE49-F238E27FC236}">
                <a16:creationId xmlns:a16="http://schemas.microsoft.com/office/drawing/2014/main" id="{2B84D9B4-0A93-4B87-9FE6-7413BDFA869E}"/>
              </a:ext>
            </a:extLst>
          </p:cNvPr>
          <p:cNvSpPr>
            <a:spLocks noGrp="1" noChangeArrowheads="1"/>
          </p:cNvSpPr>
          <p:nvPr>
            <p:ph type="ftr" sz="quarter" idx="11"/>
          </p:nvPr>
        </p:nvSpPr>
        <p:spPr>
          <a:xfrm>
            <a:off x="6248400" y="6488113"/>
            <a:ext cx="2895600" cy="369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
        <p:nvSpPr>
          <p:cNvPr id="12" name="Text Box 2">
            <a:extLst>
              <a:ext uri="{FF2B5EF4-FFF2-40B4-BE49-F238E27FC236}">
                <a16:creationId xmlns:a16="http://schemas.microsoft.com/office/drawing/2014/main" id="{2135DDFA-9D8F-445D-AC79-3B20B4E93815}"/>
              </a:ext>
            </a:extLst>
          </p:cNvPr>
          <p:cNvSpPr txBox="1">
            <a:spLocks noChangeArrowheads="1"/>
          </p:cNvSpPr>
          <p:nvPr/>
        </p:nvSpPr>
        <p:spPr bwMode="auto">
          <a:xfrm>
            <a:off x="858170" y="5431504"/>
            <a:ext cx="6441071" cy="979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0" tIns="45711" rIns="91420" bIns="45711">
            <a:spAutoFit/>
          </a:bodyPr>
          <a:ls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106" algn="l" rtl="0" eaLnBrk="0" fontAlgn="base" hangingPunct="0">
              <a:spcBef>
                <a:spcPct val="0"/>
              </a:spcBef>
              <a:spcAft>
                <a:spcPct val="0"/>
              </a:spcAft>
              <a:defRPr sz="2400" kern="1200">
                <a:solidFill>
                  <a:schemeClr val="tx1"/>
                </a:solidFill>
                <a:latin typeface="Times New Roman" charset="0"/>
                <a:ea typeface="+mn-ea"/>
                <a:cs typeface="+mn-cs"/>
              </a:defRPr>
            </a:lvl2pPr>
            <a:lvl3pPr marL="914210" algn="l" rtl="0" eaLnBrk="0" fontAlgn="base" hangingPunct="0">
              <a:spcBef>
                <a:spcPct val="0"/>
              </a:spcBef>
              <a:spcAft>
                <a:spcPct val="0"/>
              </a:spcAft>
              <a:defRPr sz="2400" kern="1200">
                <a:solidFill>
                  <a:schemeClr val="tx1"/>
                </a:solidFill>
                <a:latin typeface="Times New Roman" charset="0"/>
                <a:ea typeface="+mn-ea"/>
                <a:cs typeface="+mn-cs"/>
              </a:defRPr>
            </a:lvl3pPr>
            <a:lvl4pPr marL="1371316" algn="l" rtl="0" eaLnBrk="0" fontAlgn="base" hangingPunct="0">
              <a:spcBef>
                <a:spcPct val="0"/>
              </a:spcBef>
              <a:spcAft>
                <a:spcPct val="0"/>
              </a:spcAft>
              <a:defRPr sz="2400" kern="1200">
                <a:solidFill>
                  <a:schemeClr val="tx1"/>
                </a:solidFill>
                <a:latin typeface="Times New Roman" charset="0"/>
                <a:ea typeface="+mn-ea"/>
                <a:cs typeface="+mn-cs"/>
              </a:defRPr>
            </a:lvl4pPr>
            <a:lvl5pPr marL="1828421" algn="l" rtl="0" eaLnBrk="0" fontAlgn="base" hangingPunct="0">
              <a:spcBef>
                <a:spcPct val="0"/>
              </a:spcBef>
              <a:spcAft>
                <a:spcPct val="0"/>
              </a:spcAft>
              <a:defRPr sz="2400" kern="1200">
                <a:solidFill>
                  <a:schemeClr val="tx1"/>
                </a:solidFill>
                <a:latin typeface="Times New Roman" charset="0"/>
                <a:ea typeface="+mn-ea"/>
                <a:cs typeface="+mn-cs"/>
              </a:defRPr>
            </a:lvl5pPr>
            <a:lvl6pPr marL="2285526" algn="l" defTabSz="914210" rtl="0" eaLnBrk="1" latinLnBrk="0" hangingPunct="1">
              <a:defRPr sz="2400" kern="1200">
                <a:solidFill>
                  <a:schemeClr val="tx1"/>
                </a:solidFill>
                <a:latin typeface="Times New Roman" charset="0"/>
                <a:ea typeface="+mn-ea"/>
                <a:cs typeface="+mn-cs"/>
              </a:defRPr>
            </a:lvl6pPr>
            <a:lvl7pPr marL="2742630" algn="l" defTabSz="914210" rtl="0" eaLnBrk="1" latinLnBrk="0" hangingPunct="1">
              <a:defRPr sz="2400" kern="1200">
                <a:solidFill>
                  <a:schemeClr val="tx1"/>
                </a:solidFill>
                <a:latin typeface="Times New Roman" charset="0"/>
                <a:ea typeface="+mn-ea"/>
                <a:cs typeface="+mn-cs"/>
              </a:defRPr>
            </a:lvl7pPr>
            <a:lvl8pPr marL="3199736" algn="l" defTabSz="914210" rtl="0" eaLnBrk="1" latinLnBrk="0" hangingPunct="1">
              <a:defRPr sz="2400" kern="1200">
                <a:solidFill>
                  <a:schemeClr val="tx1"/>
                </a:solidFill>
                <a:latin typeface="Times New Roman" charset="0"/>
                <a:ea typeface="+mn-ea"/>
                <a:cs typeface="+mn-cs"/>
              </a:defRPr>
            </a:lvl8pPr>
            <a:lvl9pPr marL="3656841" algn="l" defTabSz="914210" rtl="0" eaLnBrk="1" latinLnBrk="0" hangingPunct="1">
              <a:defRPr sz="2400" kern="1200">
                <a:solidFill>
                  <a:schemeClr val="tx1"/>
                </a:solidFill>
                <a:latin typeface="Times New Roman" charset="0"/>
                <a:ea typeface="+mn-ea"/>
                <a:cs typeface="+mn-cs"/>
              </a:defRPr>
            </a:lvl9pPr>
          </a:lstStyle>
          <a:p>
            <a:pPr marL="0" marR="0" lvl="0" indent="0" algn="l" defTabSz="912813" rtl="0" eaLnBrk="1" fontAlgn="base" latinLnBrk="0" hangingPunct="1">
              <a:lnSpc>
                <a:spcPct val="100000"/>
              </a:lnSpc>
              <a:spcBef>
                <a:spcPct val="0"/>
              </a:spcBef>
              <a:spcAft>
                <a:spcPts val="1000"/>
              </a:spcAft>
              <a:buClrTx/>
              <a:buSzTx/>
              <a:buFontTx/>
              <a:buNone/>
              <a:tabLst/>
              <a:defRPr/>
            </a:pPr>
            <a:r>
              <a:rPr kumimoji="0" lang="de-DE" altLang="de-DE" sz="900" b="0" i="0" u="none" strike="noStrike" kern="120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Arial" panose="020B0604020202020204" pitchFamily="34" charset="0"/>
              </a:rPr>
              <a:t>Gefördert von		         aus Mitteln des Landes NRW		   und im Auftrag des   </a:t>
            </a:r>
          </a:p>
          <a:p>
            <a:pPr marL="0" marR="0" lvl="0" indent="0" algn="l" defTabSz="912813" rtl="0" eaLnBrk="1" fontAlgn="base" latinLnBrk="0" hangingPunct="1">
              <a:lnSpc>
                <a:spcPct val="100000"/>
              </a:lnSpc>
              <a:spcBef>
                <a:spcPct val="0"/>
              </a:spcBef>
              <a:spcAft>
                <a:spcPts val="1000"/>
              </a:spcAft>
              <a:buClrTx/>
              <a:buSzTx/>
              <a:buFontTx/>
              <a:buNone/>
              <a:tabLst/>
              <a:defRPr/>
            </a:pPr>
            <a:endParaRPr kumimoji="0" lang="de-DE" altLang="de-DE" sz="800" b="0" i="0" u="none" strike="noStrike" kern="120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Arial" panose="020B0604020202020204" pitchFamily="34" charset="0"/>
            </a:endParaRPr>
          </a:p>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dirty="0">
              <a:ln>
                <a:noFill/>
              </a:ln>
              <a:solidFill>
                <a:srgbClr val="003366"/>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13" name="Picture 2">
            <a:extLst>
              <a:ext uri="{FF2B5EF4-FFF2-40B4-BE49-F238E27FC236}">
                <a16:creationId xmlns:a16="http://schemas.microsoft.com/office/drawing/2014/main" id="{1860C891-2D20-4CEE-819D-BD54D282EE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302" y="5600402"/>
            <a:ext cx="22193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13">
            <a:extLst>
              <a:ext uri="{FF2B5EF4-FFF2-40B4-BE49-F238E27FC236}">
                <a16:creationId xmlns:a16="http://schemas.microsoft.com/office/drawing/2014/main" id="{FE992FC1-7F4D-4B71-ABCD-E588B90E6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6809" y="5462092"/>
            <a:ext cx="1769687" cy="773054"/>
          </a:xfrm>
          <a:prstGeom prst="rect">
            <a:avLst/>
          </a:prstGeom>
        </p:spPr>
      </p:pic>
      <p:pic>
        <p:nvPicPr>
          <p:cNvPr id="15" name="Grafik 14">
            <a:extLst>
              <a:ext uri="{FF2B5EF4-FFF2-40B4-BE49-F238E27FC236}">
                <a16:creationId xmlns:a16="http://schemas.microsoft.com/office/drawing/2014/main" id="{3DC1D3F7-344D-4551-BCE8-5159DC4C85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258" y="5753229"/>
            <a:ext cx="1796089" cy="555720"/>
          </a:xfrm>
          <a:prstGeom prst="rect">
            <a:avLst/>
          </a:prstGeom>
        </p:spPr>
      </p:pic>
      <p:pic>
        <p:nvPicPr>
          <p:cNvPr id="16" name="Grafik 15">
            <a:extLst>
              <a:ext uri="{FF2B5EF4-FFF2-40B4-BE49-F238E27FC236}">
                <a16:creationId xmlns:a16="http://schemas.microsoft.com/office/drawing/2014/main" id="{2EA0EEF9-32E8-40F8-A0DB-2458052D66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3972" y="5809151"/>
            <a:ext cx="1989247" cy="49979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1">
            <a:extLst>
              <a:ext uri="{FF2B5EF4-FFF2-40B4-BE49-F238E27FC236}">
                <a16:creationId xmlns:a16="http://schemas.microsoft.com/office/drawing/2014/main" id="{C439A694-93CE-46E8-948F-E81C705F5B11}"/>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Zentrale Quellen</a:t>
            </a:r>
          </a:p>
        </p:txBody>
      </p:sp>
      <p:sp>
        <p:nvSpPr>
          <p:cNvPr id="84995" name="Text Box 2">
            <a:extLst>
              <a:ext uri="{FF2B5EF4-FFF2-40B4-BE49-F238E27FC236}">
                <a16:creationId xmlns:a16="http://schemas.microsoft.com/office/drawing/2014/main" id="{E0F03656-A8F5-44CE-B003-BC0B4AD5A81B}"/>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ts val="300"/>
              </a:spcBef>
              <a:buClr>
                <a:srgbClr val="003366"/>
              </a:buClr>
              <a:buFont typeface="Arial" panose="020B0604020202020204" pitchFamily="34" charset="0"/>
              <a:buChar char="•"/>
            </a:pPr>
            <a:r>
              <a:rPr lang="de-DE" altLang="de-DE" sz="1600">
                <a:solidFill>
                  <a:srgbClr val="002060"/>
                </a:solidFill>
                <a:latin typeface="Calibri" panose="020F0502020204030204" pitchFamily="34" charset="0"/>
                <a:ea typeface="Microsoft YaHei" panose="020B0503020204020204" pitchFamily="34" charset="-122"/>
                <a:cs typeface="Calibri" panose="020F0502020204030204" pitchFamily="34" charset="0"/>
              </a:rPr>
              <a:t>Clean Cloth Campaign (2017): Europas Sweatshops (PowerPoint Präsentation), https://saubere-kleidung.de/wp-content/uploads/2017/11/Pra%CC%88sentation-Europas-Sweatshops-2017.pdf, Zugriff 28.08.2019</a:t>
            </a:r>
          </a:p>
          <a:p>
            <a:pPr eaLnBrk="1" hangingPunct="1">
              <a:spcBef>
                <a:spcPts val="300"/>
              </a:spcBef>
              <a:buClr>
                <a:srgbClr val="003366"/>
              </a:buClr>
              <a:buFont typeface="Arial" panose="020B0604020202020204" pitchFamily="34" charset="0"/>
              <a:buChar char="•"/>
            </a:pPr>
            <a:r>
              <a:rPr lang="de-DE" altLang="de-DE" sz="1600">
                <a:solidFill>
                  <a:srgbClr val="002060"/>
                </a:solidFill>
                <a:latin typeface="Calibri" panose="020F0502020204030204" pitchFamily="34" charset="0"/>
                <a:ea typeface="Microsoft YaHei" panose="020B0503020204020204" pitchFamily="34" charset="-122"/>
                <a:cs typeface="Calibri" panose="020F0502020204030204" pitchFamily="34" charset="0"/>
              </a:rPr>
              <a:t>Clean Cloth Campaign (2014): Im Stich gelassen, https://lohnzumleben.de/wp-content/uploads/2014/06/CCC-GE-Report-GER-DEF-LR-spreads.pdf, Zugriff 28.08.2019</a:t>
            </a:r>
          </a:p>
          <a:p>
            <a:pPr eaLnBrk="1" hangingPunct="1">
              <a:spcBef>
                <a:spcPts val="300"/>
              </a:spcBef>
              <a:buClr>
                <a:srgbClr val="003366"/>
              </a:buClr>
              <a:buFont typeface="Arial" panose="020B0604020202020204" pitchFamily="34" charset="0"/>
              <a:buChar char="•"/>
            </a:pPr>
            <a:r>
              <a:rPr lang="de-DE" altLang="de-DE" sz="1600">
                <a:solidFill>
                  <a:srgbClr val="002060"/>
                </a:solidFill>
                <a:latin typeface="Calibri" panose="020F0502020204030204" pitchFamily="34" charset="0"/>
                <a:ea typeface="Microsoft YaHei" panose="020B0503020204020204" pitchFamily="34" charset="-122"/>
                <a:cs typeface="Calibri" panose="020F0502020204030204" pitchFamily="34" charset="0"/>
              </a:rPr>
              <a:t>Südwind (2016): Arbeit ohne Papiere. Syrische Flüchtlinge in der türkischen Textilindustrie, https://suedwind-institut.de/files/Suedwind/Publikationen/2016/2016-08%20FS%20Arbeit%20ohne%20Papiere.%20Syrische%20Fluechtlinge.pdf, Zugriff 28.08.2019</a:t>
            </a:r>
          </a:p>
        </p:txBody>
      </p:sp>
      <p:sp>
        <p:nvSpPr>
          <p:cNvPr id="84996" name="Text Box 5">
            <a:extLst>
              <a:ext uri="{FF2B5EF4-FFF2-40B4-BE49-F238E27FC236}">
                <a16:creationId xmlns:a16="http://schemas.microsoft.com/office/drawing/2014/main" id="{04721792-6396-4E20-ACD8-E5496B9012EB}"/>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33</a:t>
            </a:r>
            <a:endParaRPr lang="de-DE" altLang="de-DE" sz="2600" b="1">
              <a:solidFill>
                <a:srgbClr val="FFFFFF"/>
              </a:solidFill>
              <a:latin typeface="Calibri" panose="020F0502020204030204" pitchFamily="34" charset="0"/>
              <a:cs typeface="Calibri" panose="020F0502020204030204" pitchFamily="34" charset="0"/>
            </a:endParaRPr>
          </a:p>
        </p:txBody>
      </p:sp>
      <p:sp>
        <p:nvSpPr>
          <p:cNvPr id="84997" name="Fußzeilenplatzhalter 1">
            <a:extLst>
              <a:ext uri="{FF2B5EF4-FFF2-40B4-BE49-F238E27FC236}">
                <a16:creationId xmlns:a16="http://schemas.microsoft.com/office/drawing/2014/main" id="{36BED7C0-3221-42B6-BF78-4E7F1A34FAC6}"/>
              </a:ext>
            </a:extLst>
          </p:cNvPr>
          <p:cNvSpPr>
            <a:spLocks noGrp="1" noChangeArrowheads="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
            <a:extLst>
              <a:ext uri="{FF2B5EF4-FFF2-40B4-BE49-F238E27FC236}">
                <a16:creationId xmlns:a16="http://schemas.microsoft.com/office/drawing/2014/main" id="{B29007AC-DA0F-489E-84BA-C90210BDE68A}"/>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49263">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defTabSz="449263">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defTabSz="449263">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defTabSz="449263">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defTabSz="449263">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Kampagne für Saubere Kleidung</a:t>
            </a:r>
          </a:p>
          <a:p>
            <a:pPr algn="ctr" eaLnBrk="1" hangingPunct="1">
              <a:lnSpc>
                <a:spcPct val="90000"/>
              </a:lnSpc>
              <a:spcBef>
                <a:spcPct val="0"/>
              </a:spcBef>
              <a:buClrTx/>
              <a:buSzPct val="100000"/>
              <a:buFontTx/>
              <a:buNone/>
            </a:pPr>
            <a:r>
              <a:rPr lang="de-DE" altLang="de-DE" sz="2400" b="1">
                <a:solidFill>
                  <a:srgbClr val="003366"/>
                </a:solidFill>
                <a:latin typeface="Calibri" panose="020F0502020204030204" pitchFamily="34" charset="0"/>
                <a:ea typeface="Microsoft YaHei" panose="020B0503020204020204" pitchFamily="34" charset="-122"/>
                <a:cs typeface="Calibri" panose="020F0502020204030204" pitchFamily="34" charset="0"/>
              </a:rPr>
              <a:t>Clean Clothes Campaign (CCC)</a:t>
            </a:r>
          </a:p>
        </p:txBody>
      </p:sp>
      <p:sp>
        <p:nvSpPr>
          <p:cNvPr id="94211" name="Text Box 2">
            <a:extLst>
              <a:ext uri="{FF2B5EF4-FFF2-40B4-BE49-F238E27FC236}">
                <a16:creationId xmlns:a16="http://schemas.microsoft.com/office/drawing/2014/main" id="{15C83C71-E9CC-41AB-B48F-588DB8D4DE27}"/>
              </a:ext>
            </a:extLst>
          </p:cNvPr>
          <p:cNvSpPr txBox="1">
            <a:spLocks noChangeArrowheads="1"/>
          </p:cNvSpPr>
          <p:nvPr/>
        </p:nvSpPr>
        <p:spPr bwMode="auto">
          <a:xfrm>
            <a:off x="1155700" y="2198688"/>
            <a:ext cx="8001000" cy="3733800"/>
          </a:xfrm>
          <a:prstGeom prst="rect">
            <a:avLst/>
          </a:prstGeom>
          <a:noFill/>
          <a:ln>
            <a:noFill/>
          </a:ln>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indent="0" defTabSz="449263" eaLnBrk="1">
              <a:lnSpc>
                <a:spcPct val="93000"/>
              </a:lnSpc>
              <a:spcAft>
                <a:spcPts val="522"/>
              </a:spcAft>
              <a:buSzPct val="100000"/>
              <a:defRPr/>
            </a:pPr>
            <a:r>
              <a:rPr lang="de-DE" altLang="de-DE" sz="1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Facts</a:t>
            </a:r>
          </a:p>
          <a:p>
            <a:pPr marL="285750" indent="-285750" defTabSz="449263"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in Deutschland 25 Trägerorganisationen</a:t>
            </a:r>
          </a:p>
          <a:p>
            <a:pPr marL="742950" lvl="1" indent="-285750" defTabSz="449263" eaLnBrk="1">
              <a:lnSpc>
                <a:spcPct val="93000"/>
              </a:lnSpc>
              <a:spcAft>
                <a:spcPts val="522"/>
              </a:spcAft>
              <a:buSzPct val="100000"/>
              <a:buFont typeface="Courier New" panose="02070309020205020404" pitchFamily="49" charset="0"/>
              <a:buChar char="o"/>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FEMNET ist Mitglied im Trägerkreis</a:t>
            </a:r>
          </a:p>
          <a:p>
            <a:pPr marL="285750" indent="-285750" defTabSz="449263"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europaweites Netzwerk in 15 Ländern</a:t>
            </a:r>
          </a:p>
          <a:p>
            <a:pPr marL="285750" indent="-285750" defTabSz="449263"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weltweit über 200 Mitgliedsorganisationen</a:t>
            </a:r>
          </a:p>
          <a:p>
            <a:pPr defTabSz="449263" eaLnBrk="1">
              <a:lnSpc>
                <a:spcPct val="93000"/>
              </a:lnSpc>
              <a:spcAft>
                <a:spcPts val="522"/>
              </a:spcAft>
              <a:buSzPct val="100000"/>
              <a:buFont typeface="Arial" panose="020B0604020202020204" pitchFamily="34" charset="0"/>
              <a:buChar char="•"/>
              <a:defRPr/>
            </a:pPr>
            <a:endPar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marL="0" indent="0" defTabSz="449263" eaLnBrk="1">
              <a:lnSpc>
                <a:spcPct val="93000"/>
              </a:lnSpc>
              <a:spcAft>
                <a:spcPts val="522"/>
              </a:spcAft>
              <a:buSzPct val="100000"/>
              <a:defRPr/>
            </a:pPr>
            <a:r>
              <a:rPr lang="de-DE" altLang="de-DE" sz="1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Aktivitäten</a:t>
            </a:r>
          </a:p>
          <a:p>
            <a:pPr marL="285750" indent="-285750" defTabSz="449263"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weltweite Eilaktionen unterstützen </a:t>
            </a:r>
            <a:r>
              <a:rPr lang="de-DE" altLang="de-DE" sz="1800" dirty="0" err="1">
                <a:solidFill>
                  <a:srgbClr val="003366"/>
                </a:solidFill>
                <a:latin typeface="Calibri" panose="020F0502020204030204" pitchFamily="34" charset="0"/>
                <a:ea typeface="Microsoft YaHei" panose="020B0503020204020204" pitchFamily="34" charset="-122"/>
                <a:cs typeface="Calibri" panose="020F0502020204030204" pitchFamily="34" charset="0"/>
              </a:rPr>
              <a:t>Arbeiter_innen</a:t>
            </a: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vor Ort</a:t>
            </a:r>
          </a:p>
          <a:p>
            <a:pPr marL="285750" indent="-285750" defTabSz="449263"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Schwerpunkte in Asien, Osteuropa und Mittelamerika</a:t>
            </a:r>
          </a:p>
          <a:p>
            <a:pPr marL="285750" indent="-285750" defTabSz="449263"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Einsatz für Arbeitsnormen der ILO*</a:t>
            </a:r>
          </a:p>
          <a:p>
            <a:pPr marL="285750" indent="-285750" defTabSz="449263"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Verbesserung der Arbeitsbedingungen </a:t>
            </a:r>
            <a:b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(Lohn, Diskriminierung etc.)</a:t>
            </a:r>
          </a:p>
        </p:txBody>
      </p:sp>
      <p:sp>
        <p:nvSpPr>
          <p:cNvPr id="25604" name="Text Box 5">
            <a:extLst>
              <a:ext uri="{FF2B5EF4-FFF2-40B4-BE49-F238E27FC236}">
                <a16:creationId xmlns:a16="http://schemas.microsoft.com/office/drawing/2014/main" id="{B246DCA1-CCD3-4740-B8AD-EF90FC1FA294}"/>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defTabSz="449263">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defTabSz="449263">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defTabSz="449263">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defTabSz="449263">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defTabSz="449263">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4</a:t>
            </a:r>
          </a:p>
        </p:txBody>
      </p:sp>
      <p:sp>
        <p:nvSpPr>
          <p:cNvPr id="25605" name="Textfeld 2">
            <a:extLst>
              <a:ext uri="{FF2B5EF4-FFF2-40B4-BE49-F238E27FC236}">
                <a16:creationId xmlns:a16="http://schemas.microsoft.com/office/drawing/2014/main" id="{1B707E56-B7C6-473E-BB6A-E40A4DB53357}"/>
              </a:ext>
            </a:extLst>
          </p:cNvPr>
          <p:cNvSpPr txBox="1">
            <a:spLocks noChangeArrowheads="1"/>
          </p:cNvSpPr>
          <p:nvPr/>
        </p:nvSpPr>
        <p:spPr bwMode="auto">
          <a:xfrm>
            <a:off x="774700" y="6557963"/>
            <a:ext cx="3889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defTabSz="449263">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defTabSz="449263">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defTabSz="449263">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defTabSz="449263">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400">
                <a:solidFill>
                  <a:srgbClr val="002060"/>
                </a:solidFill>
                <a:latin typeface="Calibri" panose="020F0502020204030204" pitchFamily="34" charset="0"/>
                <a:cs typeface="Calibri" panose="020F0502020204030204" pitchFamily="34" charset="0"/>
              </a:rPr>
              <a:t>*ILO = internationale Arbeitsorganisation</a:t>
            </a:r>
          </a:p>
        </p:txBody>
      </p:sp>
      <p:sp>
        <p:nvSpPr>
          <p:cNvPr id="25606" name="Fußzeilenplatzhalter 1">
            <a:extLst>
              <a:ext uri="{FF2B5EF4-FFF2-40B4-BE49-F238E27FC236}">
                <a16:creationId xmlns:a16="http://schemas.microsoft.com/office/drawing/2014/main" id="{6ACF71F8-8C12-44F2-89FA-9082EBDE0CD4}"/>
              </a:ext>
            </a:extLst>
          </p:cNvPr>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263">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defTabSz="449263">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defTabSz="449263">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defTabSz="449263">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defTabSz="449263">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a:spcBef>
                <a:spcPct val="0"/>
              </a:spcBef>
              <a:buClr>
                <a:srgbClr val="000000"/>
              </a:buClr>
              <a:buSzPct val="100000"/>
              <a:buFont typeface="Times New Roman" panose="02020603050405020304" pitchFamily="18" charset="0"/>
              <a:buNone/>
            </a:pPr>
            <a:r>
              <a:rPr lang="de-DE" altLang="de-DE" sz="1400">
                <a:solidFill>
                  <a:srgbClr val="003366"/>
                </a:solidFill>
                <a:ea typeface="Microsoft YaHei" panose="020B0503020204020204" pitchFamily="34" charset="-122"/>
              </a:rPr>
              <a:t>Multiplikatorin</a:t>
            </a:r>
          </a:p>
        </p:txBody>
      </p:sp>
      <p:pic>
        <p:nvPicPr>
          <p:cNvPr id="25607" name="Grafik 7">
            <a:extLst>
              <a:ext uri="{FF2B5EF4-FFF2-40B4-BE49-F238E27FC236}">
                <a16:creationId xmlns:a16="http://schemas.microsoft.com/office/drawing/2014/main" id="{39565B65-29F5-4DA5-A587-B260494C1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2198688"/>
            <a:ext cx="2543175"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Shape 1">
            <a:extLst>
              <a:ext uri="{FF2B5EF4-FFF2-40B4-BE49-F238E27FC236}">
                <a16:creationId xmlns:a16="http://schemas.microsoft.com/office/drawing/2014/main" id="{CE19D030-3C2D-47B9-910B-7E3E202FF5C9}"/>
              </a:ext>
            </a:extLst>
          </p:cNvPr>
          <p:cNvSpPr txBox="1">
            <a:spLocks noChangeArrowheads="1"/>
          </p:cNvSpPr>
          <p:nvPr/>
        </p:nvSpPr>
        <p:spPr bwMode="auto">
          <a:xfrm>
            <a:off x="582613" y="3001963"/>
            <a:ext cx="797877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49263">
              <a:defRPr sz="2400">
                <a:solidFill>
                  <a:schemeClr val="tx1"/>
                </a:solidFill>
                <a:latin typeface="Times New Roman" panose="02020603050405020304" pitchFamily="18" charset="0"/>
                <a:ea typeface="MS PGothic" panose="020B0600070205080204" pitchFamily="34" charset="-128"/>
              </a:defRPr>
            </a:lvl1pPr>
            <a:lvl2pPr marL="742950" indent="-285750" defTabSz="449263">
              <a:defRPr sz="2400">
                <a:solidFill>
                  <a:schemeClr val="tx1"/>
                </a:solidFill>
                <a:latin typeface="Times New Roman" panose="02020603050405020304" pitchFamily="18" charset="0"/>
                <a:ea typeface="MS PGothic" panose="020B0600070205080204" pitchFamily="34" charset="-128"/>
              </a:defRPr>
            </a:lvl2pPr>
            <a:lvl3pPr marL="1143000" indent="-228600" defTabSz="449263">
              <a:defRPr sz="2400">
                <a:solidFill>
                  <a:schemeClr val="tx1"/>
                </a:solidFill>
                <a:latin typeface="Times New Roman" panose="02020603050405020304" pitchFamily="18" charset="0"/>
                <a:ea typeface="MS PGothic" panose="020B0600070205080204" pitchFamily="34" charset="-128"/>
              </a:defRPr>
            </a:lvl3pPr>
            <a:lvl4pPr marL="1600200" indent="-228600" defTabSz="449263">
              <a:defRPr sz="2400">
                <a:solidFill>
                  <a:schemeClr val="tx1"/>
                </a:solidFill>
                <a:latin typeface="Times New Roman" panose="02020603050405020304" pitchFamily="18" charset="0"/>
                <a:ea typeface="MS PGothic" panose="020B0600070205080204" pitchFamily="34" charset="-128"/>
              </a:defRPr>
            </a:lvl4pPr>
            <a:lvl5pPr marL="2057400" indent="-228600" defTabSz="449263">
              <a:defRPr sz="2400">
                <a:solidFill>
                  <a:schemeClr val="tx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Kurzer Ausblick auf das Programm</a:t>
            </a:r>
          </a:p>
        </p:txBody>
      </p:sp>
      <p:sp>
        <p:nvSpPr>
          <p:cNvPr id="206" name="TextShape 5">
            <a:extLst>
              <a:ext uri="{FF2B5EF4-FFF2-40B4-BE49-F238E27FC236}">
                <a16:creationId xmlns:a16="http://schemas.microsoft.com/office/drawing/2014/main" id="{84B9F582-4537-439D-A13E-4B35CCEF78ED}"/>
              </a:ext>
            </a:extLst>
          </p:cNvPr>
          <p:cNvSpPr txBox="1"/>
          <p:nvPr/>
        </p:nvSpPr>
        <p:spPr>
          <a:xfrm>
            <a:off x="0" y="6532563"/>
            <a:ext cx="742950" cy="330200"/>
          </a:xfrm>
          <a:prstGeom prst="rect">
            <a:avLst/>
          </a:prstGeom>
          <a:noFill/>
          <a:ln>
            <a:noFill/>
          </a:ln>
        </p:spPr>
        <p:txBody>
          <a:bodyPr anchor="b" anchorCtr="1"/>
          <a:lstStyle/>
          <a:p>
            <a:pPr defTabSz="449263">
              <a:defRPr/>
            </a:pPr>
            <a:r>
              <a:rPr lang="de-DE" sz="2000" b="1"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5</a:t>
            </a:r>
            <a:endParaRPr lang="de-DE" sz="1400" spc="-1" dirty="0">
              <a:solidFill>
                <a:srgbClr val="000000"/>
              </a:solidFill>
              <a:uFill>
                <a:solidFill>
                  <a:srgbClr val="FFFFFF"/>
                </a:solidFill>
              </a:uFill>
              <a:latin typeface="Calibri" panose="020F0502020204030204" pitchFamily="34" charset="0"/>
              <a:ea typeface="Microsoft YaHei"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a:extLst>
              <a:ext uri="{FF2B5EF4-FFF2-40B4-BE49-F238E27FC236}">
                <a16:creationId xmlns:a16="http://schemas.microsoft.com/office/drawing/2014/main" id="{D2CB31FF-7383-400B-AE48-0AFADD9EECE7}"/>
              </a:ext>
            </a:extLst>
          </p:cNvPr>
          <p:cNvSpPr txBox="1"/>
          <p:nvPr/>
        </p:nvSpPr>
        <p:spPr>
          <a:xfrm>
            <a:off x="571500" y="3429000"/>
            <a:ext cx="8001000" cy="563563"/>
          </a:xfrm>
          <a:prstGeom prst="rect">
            <a:avLst/>
          </a:prstGeom>
          <a:noFill/>
          <a:ln>
            <a:noFill/>
          </a:ln>
        </p:spPr>
        <p:txBody>
          <a:bodyPr anchor="b"/>
          <a:lstStyle/>
          <a:p>
            <a:pPr algn="ctr">
              <a:defRPr/>
            </a:pPr>
            <a:r>
              <a:rPr lang="de-DE" sz="3600" b="1"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Das Konzept eines Existenzlohnes</a:t>
            </a:r>
            <a:endParaRPr lang="de-DE" sz="3200" dirty="0">
              <a:solidFill>
                <a:srgbClr val="002060"/>
              </a:solidFill>
              <a:latin typeface="Calibri" panose="020F0502020204030204" pitchFamily="34" charset="0"/>
              <a:cs typeface="Calibri" panose="020F0502020204030204" pitchFamily="34" charset="0"/>
            </a:endParaRPr>
          </a:p>
        </p:txBody>
      </p:sp>
      <p:sp>
        <p:nvSpPr>
          <p:cNvPr id="264" name="CustomShape 2">
            <a:extLst>
              <a:ext uri="{FF2B5EF4-FFF2-40B4-BE49-F238E27FC236}">
                <a16:creationId xmlns:a16="http://schemas.microsoft.com/office/drawing/2014/main" id="{B01B4362-4E2A-48AE-9C5C-757B38D7BFB2}"/>
              </a:ext>
            </a:extLst>
          </p:cNvPr>
          <p:cNvSpPr/>
          <p:nvPr/>
        </p:nvSpPr>
        <p:spPr>
          <a:xfrm>
            <a:off x="914400" y="2349500"/>
            <a:ext cx="7993063" cy="42052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buClr>
                <a:srgbClr val="003366"/>
              </a:buClr>
              <a:defRPr/>
            </a:pPr>
            <a:endParaRPr lang="de-DE" sz="20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endParaRPr>
          </a:p>
        </p:txBody>
      </p:sp>
      <p:sp>
        <p:nvSpPr>
          <p:cNvPr id="267" name="TextShape 5">
            <a:extLst>
              <a:ext uri="{FF2B5EF4-FFF2-40B4-BE49-F238E27FC236}">
                <a16:creationId xmlns:a16="http://schemas.microsoft.com/office/drawing/2014/main" id="{34BAAFB7-7298-4E2A-9340-346691C13577}"/>
              </a:ext>
            </a:extLst>
          </p:cNvPr>
          <p:cNvSpPr txBox="1"/>
          <p:nvPr/>
        </p:nvSpPr>
        <p:spPr>
          <a:xfrm>
            <a:off x="0" y="6191250"/>
            <a:ext cx="755650" cy="666750"/>
          </a:xfrm>
          <a:prstGeom prst="rect">
            <a:avLst/>
          </a:prstGeom>
          <a:noFill/>
          <a:ln>
            <a:noFill/>
          </a:ln>
        </p:spPr>
        <p:txBody>
          <a:bodyPr anchor="b" anchorCtr="1"/>
          <a:lstStyle/>
          <a:p>
            <a:pPr>
              <a:defRPr/>
            </a:pPr>
            <a:r>
              <a:rPr lang="de-DE" sz="2000" b="1"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6</a:t>
            </a:r>
            <a:endParaRPr lang="de-DE" sz="16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Shape 1">
            <a:extLst>
              <a:ext uri="{FF2B5EF4-FFF2-40B4-BE49-F238E27FC236}">
                <a16:creationId xmlns:a16="http://schemas.microsoft.com/office/drawing/2014/main" id="{E5FC76AD-07C9-4A85-9428-846C2BA25135}"/>
              </a:ext>
            </a:extLst>
          </p:cNvPr>
          <p:cNvSpPr txBox="1">
            <a:spLocks noChangeArrowheads="1"/>
          </p:cNvSpPr>
          <p:nvPr/>
        </p:nvSpPr>
        <p:spPr bwMode="auto">
          <a:xfrm>
            <a:off x="582613" y="738188"/>
            <a:ext cx="797877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algn="ctr">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Löhne entlang der textilen Kette</a:t>
            </a:r>
          </a:p>
        </p:txBody>
      </p:sp>
      <p:sp>
        <p:nvSpPr>
          <p:cNvPr id="206" name="TextShape 5">
            <a:extLst>
              <a:ext uri="{FF2B5EF4-FFF2-40B4-BE49-F238E27FC236}">
                <a16:creationId xmlns:a16="http://schemas.microsoft.com/office/drawing/2014/main" id="{25B20DBF-7E19-4738-9DD7-BE28807808D2}"/>
              </a:ext>
            </a:extLst>
          </p:cNvPr>
          <p:cNvSpPr txBox="1"/>
          <p:nvPr/>
        </p:nvSpPr>
        <p:spPr>
          <a:xfrm>
            <a:off x="0" y="6532563"/>
            <a:ext cx="742950" cy="330200"/>
          </a:xfrm>
          <a:prstGeom prst="rect">
            <a:avLst/>
          </a:prstGeom>
          <a:noFill/>
          <a:ln>
            <a:noFill/>
          </a:ln>
        </p:spPr>
        <p:txBody>
          <a:bodyPr anchor="b" anchorCtr="1"/>
          <a:lstStyle/>
          <a:p>
            <a:pPr>
              <a:defRPr/>
            </a:pPr>
            <a:r>
              <a:rPr lang="de-DE" sz="2000" b="1"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7</a:t>
            </a:r>
            <a:endParaRPr lang="de-DE" sz="14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pic>
        <p:nvPicPr>
          <p:cNvPr id="31748" name="Grafik 1">
            <a:extLst>
              <a:ext uri="{FF2B5EF4-FFF2-40B4-BE49-F238E27FC236}">
                <a16:creationId xmlns:a16="http://schemas.microsoft.com/office/drawing/2014/main" id="{8F45413B-4892-43B9-A825-E44C4BC25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019300"/>
            <a:ext cx="8169275"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a:extLst>
              <a:ext uri="{FF2B5EF4-FFF2-40B4-BE49-F238E27FC236}">
                <a16:creationId xmlns:a16="http://schemas.microsoft.com/office/drawing/2014/main" id="{2577B439-C493-414E-9FE0-12AD0F4B06C7}"/>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Was ist ein Existenzlohn?</a:t>
            </a:r>
          </a:p>
        </p:txBody>
      </p:sp>
      <p:sp>
        <p:nvSpPr>
          <p:cNvPr id="33795" name="Text Box 2">
            <a:extLst>
              <a:ext uri="{FF2B5EF4-FFF2-40B4-BE49-F238E27FC236}">
                <a16:creationId xmlns:a16="http://schemas.microsoft.com/office/drawing/2014/main" id="{6DE49833-8C72-4F56-8465-52F4EFC4C053}"/>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MS PGothic" panose="020B0600070205080204" pitchFamily="34" charset="-128"/>
              </a:defRPr>
            </a:lvl1pPr>
            <a:lvl2pPr marL="800100" indent="-342900">
              <a:spcBef>
                <a:spcPct val="20000"/>
              </a:spcBef>
              <a:buClr>
                <a:schemeClr val="tx1"/>
              </a:buClr>
              <a:buSzPct val="75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Welche Kosten sollte ein Lohn mindestens abdecken?</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Unter welchen Bedingungen sollte der Lohn erarbeitet werden können?</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Was braucht es, damit Arbeiter_innen dieser Lohn erhalten/einfordern können?</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Wie hoch wäre ein solcher Lohn in Deutschland?</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Was wünsche ich mir für ein Einkommen?</a:t>
            </a:r>
          </a:p>
        </p:txBody>
      </p:sp>
      <p:sp>
        <p:nvSpPr>
          <p:cNvPr id="33796" name="Text Box 5">
            <a:extLst>
              <a:ext uri="{FF2B5EF4-FFF2-40B4-BE49-F238E27FC236}">
                <a16:creationId xmlns:a16="http://schemas.microsoft.com/office/drawing/2014/main" id="{931B81DD-E0E1-41CF-88F5-9C69B0B17EEA}"/>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8</a:t>
            </a:r>
            <a:endParaRPr lang="de-DE" altLang="de-DE" sz="2600" b="1">
              <a:solidFill>
                <a:srgbClr val="FFFFFF"/>
              </a:solidFill>
              <a:latin typeface="Calibri" panose="020F0502020204030204" pitchFamily="34" charset="0"/>
              <a:cs typeface="Calibri" panose="020F0502020204030204" pitchFamily="34" charset="0"/>
            </a:endParaRPr>
          </a:p>
        </p:txBody>
      </p:sp>
      <p:sp>
        <p:nvSpPr>
          <p:cNvPr id="33797" name="Fußzeilenplatzhalter 1">
            <a:extLst>
              <a:ext uri="{FF2B5EF4-FFF2-40B4-BE49-F238E27FC236}">
                <a16:creationId xmlns:a16="http://schemas.microsoft.com/office/drawing/2014/main" id="{00B67185-CC71-4CB3-87E5-79142A16405D}"/>
              </a:ext>
            </a:extLst>
          </p:cNvPr>
          <p:cNvSpPr>
            <a:spLocks noGrp="1" noChangeArrowheads="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
            <a:extLst>
              <a:ext uri="{FF2B5EF4-FFF2-40B4-BE49-F238E27FC236}">
                <a16:creationId xmlns:a16="http://schemas.microsoft.com/office/drawing/2014/main" id="{FFA87B17-C7FC-4336-B42A-E1C6DB428418}"/>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0"/>
              </a:spcBef>
              <a:buClrTx/>
              <a:buSzPct val="100000"/>
              <a:buFontTx/>
              <a:buNone/>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Asia Floor Wage </a:t>
            </a:r>
          </a:p>
        </p:txBody>
      </p:sp>
      <p:sp>
        <p:nvSpPr>
          <p:cNvPr id="35843" name="Text Box 2">
            <a:extLst>
              <a:ext uri="{FF2B5EF4-FFF2-40B4-BE49-F238E27FC236}">
                <a16:creationId xmlns:a16="http://schemas.microsoft.com/office/drawing/2014/main" id="{29D16106-BAFE-45C8-96A8-F3612B9ED127}"/>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MS PGothic" panose="020B0600070205080204" pitchFamily="34" charset="-128"/>
              </a:defRPr>
            </a:lvl1pPr>
            <a:lvl2pPr marL="800100" indent="-342900">
              <a:spcBef>
                <a:spcPct val="20000"/>
              </a:spcBef>
              <a:buClr>
                <a:schemeClr val="tx1"/>
              </a:buClr>
              <a:buSzPct val="75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3 Erwachsene/Konsumeinheiten</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50% Nahrung (3.000 Kalorien/Tag)</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40% Wohnen, Kleidung, Gesundheit,</a:t>
            </a:r>
            <a:br>
              <a:rPr lang="de-DE" altLang="de-DE" sz="2400">
                <a:solidFill>
                  <a:srgbClr val="003366"/>
                </a:solidFill>
                <a:latin typeface="Calibri" panose="020F0502020204030204" pitchFamily="34" charset="0"/>
                <a:cs typeface="Calibri" panose="020F0502020204030204" pitchFamily="34" charset="0"/>
              </a:rPr>
            </a:br>
            <a:r>
              <a:rPr lang="de-DE" altLang="de-DE" sz="2400">
                <a:solidFill>
                  <a:srgbClr val="003366"/>
                </a:solidFill>
                <a:latin typeface="Calibri" panose="020F0502020204030204" pitchFamily="34" charset="0"/>
                <a:cs typeface="Calibri" panose="020F0502020204030204" pitchFamily="34" charset="0"/>
              </a:rPr>
              <a:t>Mobilität</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10% Rücklagen</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48 Stunden/6 Tage/Woche</a:t>
            </a:r>
          </a:p>
          <a:p>
            <a:pPr eaLnBrk="1" hangingPunct="1">
              <a:spcBef>
                <a:spcPts val="500"/>
              </a:spcBef>
              <a:buClr>
                <a:srgbClr val="003366"/>
              </a:buClr>
              <a:buFont typeface="Arial" panose="020B0604020202020204" pitchFamily="34" charset="0"/>
              <a:buChar char="•"/>
            </a:pPr>
            <a:r>
              <a:rPr lang="de-DE" altLang="de-DE" sz="2400">
                <a:solidFill>
                  <a:srgbClr val="003366"/>
                </a:solidFill>
                <a:latin typeface="Calibri" panose="020F0502020204030204" pitchFamily="34" charset="0"/>
                <a:cs typeface="Calibri" panose="020F0502020204030204" pitchFamily="34" charset="0"/>
              </a:rPr>
              <a:t>aktuell 1.181 PPP$</a:t>
            </a:r>
          </a:p>
          <a:p>
            <a:pPr eaLnBrk="1" hangingPunct="1">
              <a:spcBef>
                <a:spcPts val="500"/>
              </a:spcBef>
              <a:buClr>
                <a:srgbClr val="003366"/>
              </a:buClr>
              <a:buFont typeface="Arial" panose="020B0604020202020204" pitchFamily="34" charset="0"/>
              <a:buChar char="•"/>
            </a:pPr>
            <a:endParaRPr lang="de-DE" altLang="de-DE" sz="2400">
              <a:solidFill>
                <a:srgbClr val="003366"/>
              </a:solidFill>
              <a:latin typeface="Calibri" panose="020F0502020204030204" pitchFamily="34" charset="0"/>
              <a:cs typeface="Calibri" panose="020F0502020204030204" pitchFamily="34" charset="0"/>
            </a:endParaRPr>
          </a:p>
        </p:txBody>
      </p:sp>
      <p:sp>
        <p:nvSpPr>
          <p:cNvPr id="35844" name="Text Box 5">
            <a:extLst>
              <a:ext uri="{FF2B5EF4-FFF2-40B4-BE49-F238E27FC236}">
                <a16:creationId xmlns:a16="http://schemas.microsoft.com/office/drawing/2014/main" id="{562436B4-0B9F-4BFD-AB05-AE3571EADC1C}"/>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Pct val="100000"/>
              <a:buFontTx/>
              <a:buNone/>
            </a:pPr>
            <a:r>
              <a:rPr lang="de-DE" altLang="de-DE" sz="2000" b="1">
                <a:solidFill>
                  <a:srgbClr val="FFFFFF"/>
                </a:solidFill>
                <a:latin typeface="Calibri" panose="020F0502020204030204" pitchFamily="34" charset="0"/>
                <a:cs typeface="Calibri" panose="020F0502020204030204" pitchFamily="34" charset="0"/>
              </a:rPr>
              <a:t>9</a:t>
            </a:r>
            <a:endParaRPr lang="de-DE" altLang="de-DE" sz="2600" b="1">
              <a:solidFill>
                <a:srgbClr val="FFFFFF"/>
              </a:solidFill>
              <a:latin typeface="Calibri" panose="020F0502020204030204" pitchFamily="34" charset="0"/>
              <a:cs typeface="Calibri" panose="020F0502020204030204" pitchFamily="34" charset="0"/>
            </a:endParaRPr>
          </a:p>
        </p:txBody>
      </p:sp>
      <p:sp>
        <p:nvSpPr>
          <p:cNvPr id="35845" name="Fußzeilenplatzhalter 1">
            <a:extLst>
              <a:ext uri="{FF2B5EF4-FFF2-40B4-BE49-F238E27FC236}">
                <a16:creationId xmlns:a16="http://schemas.microsoft.com/office/drawing/2014/main" id="{6AD191C8-2C92-4855-9C0C-CC27F051CCDC}"/>
              </a:ext>
            </a:extLst>
          </p:cNvPr>
          <p:cNvSpPr>
            <a:spLocks noGrp="1" noChangeArrowheads="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pic>
        <p:nvPicPr>
          <p:cNvPr id="35846" name="Picture 2">
            <a:extLst>
              <a:ext uri="{FF2B5EF4-FFF2-40B4-BE49-F238E27FC236}">
                <a16:creationId xmlns:a16="http://schemas.microsoft.com/office/drawing/2014/main" id="{19E9D013-9396-4D23-AF5E-5F3FBDD3E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613" y="1497013"/>
            <a:ext cx="2036762" cy="494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Rechteck 1">
            <a:extLst>
              <a:ext uri="{FF2B5EF4-FFF2-40B4-BE49-F238E27FC236}">
                <a16:creationId xmlns:a16="http://schemas.microsoft.com/office/drawing/2014/main" id="{F6796198-D800-4DD3-A7A1-2814BA26BE4B}"/>
              </a:ext>
            </a:extLst>
          </p:cNvPr>
          <p:cNvSpPr>
            <a:spLocks noChangeArrowheads="1"/>
          </p:cNvSpPr>
          <p:nvPr/>
        </p:nvSpPr>
        <p:spPr bwMode="auto">
          <a:xfrm>
            <a:off x="7564438" y="1189038"/>
            <a:ext cx="1150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1"/>
              </a:buClr>
              <a:buSzPct val="7500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tx1"/>
              </a:buClr>
              <a:buSzPct val="80000"/>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ea typeface="MS PGothic" panose="020B0600070205080204" pitchFamily="34" charset="-128"/>
              </a:defRPr>
            </a:lvl9pPr>
          </a:lstStyle>
          <a:p>
            <a:pPr algn="r">
              <a:spcBef>
                <a:spcPct val="0"/>
              </a:spcBef>
              <a:buClrTx/>
              <a:buSzTx/>
              <a:buFontTx/>
              <a:buNone/>
            </a:pPr>
            <a:r>
              <a:rPr lang="de-DE" altLang="de-DE" sz="1400">
                <a:latin typeface="Calibri" panose="020F0502020204030204" pitchFamily="34" charset="0"/>
                <a:cs typeface="Calibri" panose="020F0502020204030204" pitchFamily="34" charset="0"/>
              </a:rPr>
              <a:t>Grafik: AFWA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sign1">
  <a:themeElements>
    <a:clrScheme name="">
      <a:dk1>
        <a:srgbClr val="003366"/>
      </a:dk1>
      <a:lt1>
        <a:srgbClr val="FFFFFF"/>
      </a:lt1>
      <a:dk2>
        <a:srgbClr val="006666"/>
      </a:dk2>
      <a:lt2>
        <a:srgbClr val="003366"/>
      </a:lt2>
      <a:accent1>
        <a:srgbClr val="73AAE7"/>
      </a:accent1>
      <a:accent2>
        <a:srgbClr val="33CCCC"/>
      </a:accent2>
      <a:accent3>
        <a:srgbClr val="FFFFFF"/>
      </a:accent3>
      <a:accent4>
        <a:srgbClr val="002A56"/>
      </a:accent4>
      <a:accent5>
        <a:srgbClr val="BCD2F1"/>
      </a:accent5>
      <a:accent6>
        <a:srgbClr val="2DB9B9"/>
      </a:accent6>
      <a:hlink>
        <a:srgbClr val="666699"/>
      </a:hlink>
      <a:folHlink>
        <a:srgbClr val="CC99FF"/>
      </a:folHlink>
    </a:clrScheme>
    <a:fontScheme name="Vorlage PPP Fair-Schnit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Vorlage PPP Fair-Schnitt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Vorlage PPP Fair-Schnitt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Vorlage PPP Fair-Schnitt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Vorlage PPP Fair-Schnitt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EMNET-powerpoint.pot [Kompatibilitätsmodus]" id="{B2659858-A94B-406D-9D46-EC7898E0E9AD}" vid="{E00080C4-494C-41BB-A7CD-1A010E023181}"/>
    </a:ext>
  </a:extLst>
</a:theme>
</file>

<file path=ppt/theme/theme2.xml><?xml version="1.0" encoding="utf-8"?>
<a:theme xmlns:a="http://schemas.openxmlformats.org/drawingml/2006/main" name="2_Design1">
  <a:themeElements>
    <a:clrScheme name="">
      <a:dk1>
        <a:srgbClr val="003366"/>
      </a:dk1>
      <a:lt1>
        <a:srgbClr val="FFFFFF"/>
      </a:lt1>
      <a:dk2>
        <a:srgbClr val="006666"/>
      </a:dk2>
      <a:lt2>
        <a:srgbClr val="003366"/>
      </a:lt2>
      <a:accent1>
        <a:srgbClr val="73AAE7"/>
      </a:accent1>
      <a:accent2>
        <a:srgbClr val="33CCCC"/>
      </a:accent2>
      <a:accent3>
        <a:srgbClr val="FFFFFF"/>
      </a:accent3>
      <a:accent4>
        <a:srgbClr val="002A56"/>
      </a:accent4>
      <a:accent5>
        <a:srgbClr val="BCD2F1"/>
      </a:accent5>
      <a:accent6>
        <a:srgbClr val="2DB9B9"/>
      </a:accent6>
      <a:hlink>
        <a:srgbClr val="666699"/>
      </a:hlink>
      <a:folHlink>
        <a:srgbClr val="CC99FF"/>
      </a:folHlink>
    </a:clrScheme>
    <a:fontScheme name="Vorlage PPP Fair-Schnit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Vorlage PPP Fair-Schnitt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Vorlage PPP Fair-Schnitt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Vorlage PPP Fair-Schnitt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Vorlage PPP Fair-Schnitt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EMNET-powerpoint.pot [Kompatibilitätsmodus]" id="{B2659858-A94B-406D-9D46-EC7898E0E9AD}" vid="{E00080C4-494C-41BB-A7CD-1A010E023181}"/>
    </a:ext>
  </a:extLst>
</a:theme>
</file>

<file path=ppt/theme/theme3.xml><?xml version="1.0" encoding="utf-8"?>
<a:theme xmlns:a="http://schemas.openxmlformats.org/drawingml/2006/main" name="1_Design1">
  <a:themeElements>
    <a:clrScheme name="">
      <a:dk1>
        <a:srgbClr val="003366"/>
      </a:dk1>
      <a:lt1>
        <a:srgbClr val="FFFFFF"/>
      </a:lt1>
      <a:dk2>
        <a:srgbClr val="006666"/>
      </a:dk2>
      <a:lt2>
        <a:srgbClr val="003366"/>
      </a:lt2>
      <a:accent1>
        <a:srgbClr val="73AAE7"/>
      </a:accent1>
      <a:accent2>
        <a:srgbClr val="33CCCC"/>
      </a:accent2>
      <a:accent3>
        <a:srgbClr val="FFFFFF"/>
      </a:accent3>
      <a:accent4>
        <a:srgbClr val="002A56"/>
      </a:accent4>
      <a:accent5>
        <a:srgbClr val="BCD2F1"/>
      </a:accent5>
      <a:accent6>
        <a:srgbClr val="2DB9B9"/>
      </a:accent6>
      <a:hlink>
        <a:srgbClr val="666699"/>
      </a:hlink>
      <a:folHlink>
        <a:srgbClr val="CC99FF"/>
      </a:folHlink>
    </a:clrScheme>
    <a:fontScheme name="Vorlage PPP Fair-Schnit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Vorlage PPP Fair-Schnitt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Vorlage PPP Fair-Schnitt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Vorlage PPP Fair-Schnitt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Vorlage PPP Fair-Schnitt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EMNET-powerpoint.pot [Kompatibilitätsmodus]" id="{B2659858-A94B-406D-9D46-EC7898E0E9AD}" vid="{E00080C4-494C-41BB-A7CD-1A010E023181}"/>
    </a:ext>
  </a:extLst>
</a:theme>
</file>

<file path=ppt/theme/theme4.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Designvorlage PPT FEMNET 8_16</Template>
  <TotalTime>0</TotalTime>
  <Words>4188</Words>
  <Application>Microsoft Office PowerPoint</Application>
  <PresentationFormat>Bildschirmpräsentation (4:3)</PresentationFormat>
  <Paragraphs>654</Paragraphs>
  <Slides>33</Slides>
  <Notes>33</Notes>
  <HiddenSlides>0</HiddenSlides>
  <MMClips>0</MMClips>
  <ScaleCrop>false</ScaleCrop>
  <HeadingPairs>
    <vt:vector size="8" baseType="variant">
      <vt:variant>
        <vt:lpstr>Verwendete Schriftarten</vt:lpstr>
      </vt:variant>
      <vt:variant>
        <vt:i4>7</vt:i4>
      </vt:variant>
      <vt:variant>
        <vt:lpstr>Design</vt:lpstr>
      </vt:variant>
      <vt:variant>
        <vt:i4>3</vt:i4>
      </vt:variant>
      <vt:variant>
        <vt:lpstr>Eingebettete OLE-Server</vt:lpstr>
      </vt:variant>
      <vt:variant>
        <vt:i4>1</vt:i4>
      </vt:variant>
      <vt:variant>
        <vt:lpstr>Folientitel</vt:lpstr>
      </vt:variant>
      <vt:variant>
        <vt:i4>33</vt:i4>
      </vt:variant>
    </vt:vector>
  </HeadingPairs>
  <TitlesOfParts>
    <vt:vector size="44" baseType="lpstr">
      <vt:lpstr>Calibri</vt:lpstr>
      <vt:lpstr>Comic Sans MS</vt:lpstr>
      <vt:lpstr>Wingdings</vt:lpstr>
      <vt:lpstr>Courier New</vt:lpstr>
      <vt:lpstr>Times New Roman</vt:lpstr>
      <vt:lpstr>Arial</vt:lpstr>
      <vt:lpstr>MS PGothic</vt:lpstr>
      <vt:lpstr>Design1</vt:lpstr>
      <vt:lpstr>2_Design1</vt:lpstr>
      <vt:lpstr>1_Design1</vt:lpstr>
      <vt:lpstr>Microsoft Excel-Diagramm</vt:lpstr>
      <vt:lpstr>Existenzlohn und Arbeitsbedingungen in Mittel- und Osteuropa und der Türkei</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Danke für Ihre Aufmerksamkeit!</vt:lpstr>
      <vt:lpstr>PowerPoint-Präsentation</vt:lpstr>
    </vt:vector>
  </TitlesOfParts>
  <Company>Rheinisches JournalistInnenbuero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des Vortrags</dc:title>
  <dc:creator>Steffi</dc:creator>
  <cp:lastModifiedBy>Praktikantin</cp:lastModifiedBy>
  <cp:revision>434</cp:revision>
  <cp:lastPrinted>2013-09-02T20:19:24Z</cp:lastPrinted>
  <dcterms:created xsi:type="dcterms:W3CDTF">2011-09-15T17:05:27Z</dcterms:created>
  <dcterms:modified xsi:type="dcterms:W3CDTF">2019-10-21T10:14:33Z</dcterms:modified>
</cp:coreProperties>
</file>