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charts/chart2.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3" r:id="rId1"/>
    <p:sldMasterId id="2147483729" r:id="rId2"/>
  </p:sldMasterIdLst>
  <p:notesMasterIdLst>
    <p:notesMasterId r:id="rId45"/>
  </p:notesMasterIdLst>
  <p:handoutMasterIdLst>
    <p:handoutMasterId r:id="rId46"/>
  </p:handoutMasterIdLst>
  <p:sldIdLst>
    <p:sldId id="309" r:id="rId3"/>
    <p:sldId id="395" r:id="rId4"/>
    <p:sldId id="371" r:id="rId5"/>
    <p:sldId id="414" r:id="rId6"/>
    <p:sldId id="372" r:id="rId7"/>
    <p:sldId id="373" r:id="rId8"/>
    <p:sldId id="357" r:id="rId9"/>
    <p:sldId id="374" r:id="rId10"/>
    <p:sldId id="375" r:id="rId11"/>
    <p:sldId id="376" r:id="rId12"/>
    <p:sldId id="378" r:id="rId13"/>
    <p:sldId id="379" r:id="rId14"/>
    <p:sldId id="384" r:id="rId15"/>
    <p:sldId id="385" r:id="rId16"/>
    <p:sldId id="386" r:id="rId17"/>
    <p:sldId id="387" r:id="rId18"/>
    <p:sldId id="388" r:id="rId19"/>
    <p:sldId id="389" r:id="rId20"/>
    <p:sldId id="390" r:id="rId21"/>
    <p:sldId id="391" r:id="rId22"/>
    <p:sldId id="392" r:id="rId23"/>
    <p:sldId id="393" r:id="rId24"/>
    <p:sldId id="394" r:id="rId25"/>
    <p:sldId id="377" r:id="rId26"/>
    <p:sldId id="397" r:id="rId27"/>
    <p:sldId id="398" r:id="rId28"/>
    <p:sldId id="399" r:id="rId29"/>
    <p:sldId id="400" r:id="rId30"/>
    <p:sldId id="401" r:id="rId31"/>
    <p:sldId id="402" r:id="rId32"/>
    <p:sldId id="403" r:id="rId33"/>
    <p:sldId id="405" r:id="rId34"/>
    <p:sldId id="406" r:id="rId35"/>
    <p:sldId id="407" r:id="rId36"/>
    <p:sldId id="408" r:id="rId37"/>
    <p:sldId id="410" r:id="rId38"/>
    <p:sldId id="282" r:id="rId39"/>
    <p:sldId id="283" r:id="rId40"/>
    <p:sldId id="412" r:id="rId41"/>
    <p:sldId id="284" r:id="rId42"/>
    <p:sldId id="380" r:id="rId43"/>
    <p:sldId id="411" r:id="rId44"/>
  </p:sldIdLst>
  <p:sldSz cx="9144000" cy="6858000" type="screen4x3"/>
  <p:notesSz cx="6858000" cy="9144000"/>
  <p:embeddedFontLst>
    <p:embeddedFont>
      <p:font typeface="Calibri" panose="020F0502020204030204" pitchFamily="34" charset="0"/>
      <p:regular r:id="rId47"/>
      <p:bold r:id="rId48"/>
      <p:italic r:id="rId49"/>
      <p:boldItalic r:id="rId50"/>
    </p:embeddedFont>
    <p:embeddedFont>
      <p:font typeface="Comic Sans MS" panose="030F0702030302020204" pitchFamily="66" charset="0"/>
      <p:regular r:id="rId51"/>
      <p:bold r:id="rId52"/>
      <p:italic r:id="rId53"/>
      <p:boldItalic r:id="rId54"/>
    </p:embeddedFont>
  </p:embeddedFontLst>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1635"/>
    <a:srgbClr val="3281AC"/>
    <a:srgbClr val="317FAA"/>
    <a:srgbClr val="1023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1" autoAdjust="0"/>
    <p:restoredTop sz="53959" autoAdjust="0"/>
  </p:normalViewPr>
  <p:slideViewPr>
    <p:cSldViewPr snapToGrid="0">
      <p:cViewPr varScale="1">
        <p:scale>
          <a:sx n="39" d="100"/>
          <a:sy n="39" d="100"/>
        </p:scale>
        <p:origin x="2250" y="30"/>
      </p:cViewPr>
      <p:guideLst>
        <p:guide orient="horz" pos="2160"/>
        <p:guide pos="2880"/>
      </p:guideLst>
    </p:cSldViewPr>
  </p:slideViewPr>
  <p:outlineViewPr>
    <p:cViewPr>
      <p:scale>
        <a:sx n="33" d="100"/>
        <a:sy n="33" d="100"/>
      </p:scale>
      <p:origin x="0" y="5720"/>
    </p:cViewPr>
  </p:outlineViewPr>
  <p:notesTextViewPr>
    <p:cViewPr>
      <p:scale>
        <a:sx n="100" d="100"/>
        <a:sy n="100" d="100"/>
      </p:scale>
      <p:origin x="0" y="0"/>
    </p:cViewPr>
  </p:notesTextViewPr>
  <p:notesViewPr>
    <p:cSldViewPr snapToGrid="0" snapToObjects="1">
      <p:cViewPr varScale="1">
        <p:scale>
          <a:sx n="75" d="100"/>
          <a:sy n="75" d="100"/>
        </p:scale>
        <p:origin x="-3336"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Blatt1!$B$1</c:f>
              <c:strCache>
                <c:ptCount val="1"/>
                <c:pt idx="0">
                  <c:v>Umsätze</c:v>
                </c:pt>
              </c:strCache>
            </c:strRef>
          </c:tx>
          <c:explosion val="25"/>
          <c:cat>
            <c:strRef>
              <c:f>Blatt1!$A$2:$A$3</c:f>
              <c:strCache>
                <c:ptCount val="2"/>
                <c:pt idx="0">
                  <c:v>1. Qrtl.</c:v>
                </c:pt>
                <c:pt idx="1">
                  <c:v>2. Qrtl.</c:v>
                </c:pt>
              </c:strCache>
            </c:strRef>
          </c:cat>
          <c:val>
            <c:numRef>
              <c:f>Blatt1!$B$2:$B$3</c:f>
              <c:numCache>
                <c:formatCode>General</c:formatCode>
                <c:ptCount val="2"/>
                <c:pt idx="0">
                  <c:v>65</c:v>
                </c:pt>
                <c:pt idx="1">
                  <c:v>35</c:v>
                </c:pt>
              </c:numCache>
            </c:numRef>
          </c:val>
          <c:extLst>
            <c:ext xmlns:c16="http://schemas.microsoft.com/office/drawing/2014/chart" uri="{C3380CC4-5D6E-409C-BE32-E72D297353CC}">
              <c16:uniqueId val="{00000000-6501-4C1E-B254-96102037AC75}"/>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lgn="r">
        <a:defRPr sz="18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Blatt1!$B$1</c:f>
              <c:strCache>
                <c:ptCount val="1"/>
                <c:pt idx="0">
                  <c:v>Umsätze</c:v>
                </c:pt>
              </c:strCache>
            </c:strRef>
          </c:tx>
          <c:explosion val="25"/>
          <c:cat>
            <c:strRef>
              <c:f>Blatt1!$A$2:$A$3</c:f>
              <c:strCache>
                <c:ptCount val="2"/>
                <c:pt idx="0">
                  <c:v>1. Qrtl.</c:v>
                </c:pt>
                <c:pt idx="1">
                  <c:v>2. Qrtl.</c:v>
                </c:pt>
              </c:strCache>
            </c:strRef>
          </c:cat>
          <c:val>
            <c:numRef>
              <c:f>Blatt1!$B$2:$B$3</c:f>
              <c:numCache>
                <c:formatCode>General</c:formatCode>
                <c:ptCount val="2"/>
                <c:pt idx="0">
                  <c:v>55</c:v>
                </c:pt>
                <c:pt idx="1">
                  <c:v>45</c:v>
                </c:pt>
              </c:numCache>
            </c:numRef>
          </c:val>
          <c:extLst>
            <c:ext xmlns:c16="http://schemas.microsoft.com/office/drawing/2014/chart" uri="{C3380CC4-5D6E-409C-BE32-E72D297353CC}">
              <c16:uniqueId val="{00000000-75E8-4A86-A446-4EFF6E44AFA0}"/>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de-DE"/>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68C36B-F9C3-BC48-8E0C-131100BC079E}" type="doc">
      <dgm:prSet loTypeId="urn:microsoft.com/office/officeart/2005/8/layout/hierarchy4" loCatId="" qsTypeId="urn:microsoft.com/office/officeart/2005/8/quickstyle/simple4" qsCatId="simple" csTypeId="urn:microsoft.com/office/officeart/2005/8/colors/accent1_2" csCatId="accent1" phldr="1"/>
      <dgm:spPr/>
      <dgm:t>
        <a:bodyPr/>
        <a:lstStyle/>
        <a:p>
          <a:endParaRPr lang="de-DE"/>
        </a:p>
      </dgm:t>
    </dgm:pt>
    <dgm:pt modelId="{B3C48039-8B89-114D-88D1-B405CF97DD08}">
      <dgm:prSet phldrT="[Text]">
        <dgm:style>
          <a:lnRef idx="2">
            <a:schemeClr val="dk1">
              <a:shade val="50000"/>
            </a:schemeClr>
          </a:lnRef>
          <a:fillRef idx="1">
            <a:schemeClr val="dk1"/>
          </a:fillRef>
          <a:effectRef idx="0">
            <a:schemeClr val="dk1"/>
          </a:effectRef>
          <a:fontRef idx="minor">
            <a:schemeClr val="lt1"/>
          </a:fontRef>
        </dgm:style>
      </dgm:prSet>
      <dgm:spPr>
        <a:solidFill>
          <a:schemeClr val="tx1">
            <a:lumMod val="60000"/>
            <a:lumOff val="40000"/>
          </a:schemeClr>
        </a:solidFill>
        <a:ln>
          <a:solidFill>
            <a:schemeClr val="bg1"/>
          </a:solidFill>
        </a:ln>
      </dgm:spPr>
      <dgm:t>
        <a:bodyPr/>
        <a:lstStyle/>
        <a:p>
          <a:r>
            <a:rPr lang="de-DE" dirty="0">
              <a:solidFill>
                <a:srgbClr val="002060"/>
              </a:solidFill>
              <a:latin typeface="Calibri" panose="020F0502020204030204" pitchFamily="34" charset="0"/>
              <a:cs typeface="Calibri" panose="020F0502020204030204" pitchFamily="34" charset="0"/>
            </a:rPr>
            <a:t>Standortwahl und -verlagerung der Bekleidungsproduktion</a:t>
          </a:r>
        </a:p>
      </dgm:t>
    </dgm:pt>
    <dgm:pt modelId="{ED14E72B-4E07-3742-B995-A3285B254190}" type="parTrans" cxnId="{20BBE31A-F42D-2547-A005-D9E896FD2D5E}">
      <dgm:prSet/>
      <dgm:spPr/>
      <dgm:t>
        <a:bodyPr/>
        <a:lstStyle/>
        <a:p>
          <a:endParaRPr lang="de-DE"/>
        </a:p>
      </dgm:t>
    </dgm:pt>
    <dgm:pt modelId="{EADBF2FB-D78C-3346-8256-18F9C50055DB}" type="sibTrans" cxnId="{20BBE31A-F42D-2547-A005-D9E896FD2D5E}">
      <dgm:prSet/>
      <dgm:spPr/>
      <dgm:t>
        <a:bodyPr/>
        <a:lstStyle/>
        <a:p>
          <a:endParaRPr lang="de-DE"/>
        </a:p>
      </dgm:t>
    </dgm:pt>
    <dgm:pt modelId="{9090B14A-237E-2140-90AD-525C787EE111}">
      <dgm:prSet phldrT="[Text]" custT="1">
        <dgm:style>
          <a:lnRef idx="1">
            <a:schemeClr val="dk1"/>
          </a:lnRef>
          <a:fillRef idx="2">
            <a:schemeClr val="dk1"/>
          </a:fillRef>
          <a:effectRef idx="1">
            <a:schemeClr val="dk1"/>
          </a:effectRef>
          <a:fontRef idx="minor">
            <a:schemeClr val="dk1"/>
          </a:fontRef>
        </dgm:style>
      </dgm:prSet>
      <dgm:spPr>
        <a:solidFill>
          <a:schemeClr val="tx1">
            <a:lumMod val="40000"/>
            <a:lumOff val="60000"/>
          </a:schemeClr>
        </a:solidFill>
        <a:ln>
          <a:solidFill>
            <a:schemeClr val="bg1"/>
          </a:solidFill>
        </a:ln>
      </dgm:spPr>
      <dgm:t>
        <a:bodyPr/>
        <a:lstStyle/>
        <a:p>
          <a:r>
            <a:rPr lang="de-DE" sz="2400" dirty="0">
              <a:latin typeface="Calibri" panose="020F0502020204030204" pitchFamily="34" charset="0"/>
              <a:cs typeface="Calibri" panose="020F0502020204030204" pitchFamily="34" charset="0"/>
            </a:rPr>
            <a:t>Kennenlernen neuer Standorte</a:t>
          </a:r>
        </a:p>
      </dgm:t>
    </dgm:pt>
    <dgm:pt modelId="{4CCD2D89-E9B9-C441-B43B-2A22A9BD2D1E}" type="parTrans" cxnId="{E1274A22-B136-AB46-B5E0-2A0EE0DE36BB}">
      <dgm:prSet/>
      <dgm:spPr/>
      <dgm:t>
        <a:bodyPr/>
        <a:lstStyle/>
        <a:p>
          <a:endParaRPr lang="de-DE"/>
        </a:p>
      </dgm:t>
    </dgm:pt>
    <dgm:pt modelId="{2FDB381C-5318-9A45-8450-21CE25DB2B11}" type="sibTrans" cxnId="{E1274A22-B136-AB46-B5E0-2A0EE0DE36BB}">
      <dgm:prSet/>
      <dgm:spPr/>
      <dgm:t>
        <a:bodyPr/>
        <a:lstStyle/>
        <a:p>
          <a:endParaRPr lang="de-DE"/>
        </a:p>
      </dgm:t>
    </dgm:pt>
    <dgm:pt modelId="{8995CB87-33AD-3645-B2E3-BC6AD064B9B4}">
      <dgm:prSet phldrT="[Text]" custT="1">
        <dgm:style>
          <a:lnRef idx="2">
            <a:schemeClr val="dk1"/>
          </a:lnRef>
          <a:fillRef idx="1">
            <a:schemeClr val="lt1"/>
          </a:fillRef>
          <a:effectRef idx="0">
            <a:schemeClr val="dk1"/>
          </a:effectRef>
          <a:fontRef idx="minor">
            <a:schemeClr val="dk1"/>
          </a:fontRef>
        </dgm:style>
      </dgm:prSet>
      <dgm:spPr>
        <a:solidFill>
          <a:schemeClr val="tx1">
            <a:lumMod val="20000"/>
            <a:lumOff val="80000"/>
          </a:schemeClr>
        </a:solidFill>
        <a:ln>
          <a:noFill/>
        </a:ln>
      </dgm:spPr>
      <dgm:t>
        <a:bodyPr/>
        <a:lstStyle/>
        <a:p>
          <a:r>
            <a:rPr lang="de-DE" sz="2400" dirty="0">
              <a:latin typeface="Calibri" panose="020F0502020204030204" pitchFamily="34" charset="0"/>
              <a:cs typeface="Calibri" panose="020F0502020204030204" pitchFamily="34" charset="0"/>
            </a:rPr>
            <a:t>Bangladesch</a:t>
          </a:r>
          <a:endParaRPr lang="de-DE" sz="2000" dirty="0">
            <a:latin typeface="Calibri" panose="020F0502020204030204" pitchFamily="34" charset="0"/>
            <a:cs typeface="Calibri" panose="020F0502020204030204" pitchFamily="34" charset="0"/>
          </a:endParaRPr>
        </a:p>
      </dgm:t>
    </dgm:pt>
    <dgm:pt modelId="{DC848E82-1987-BD41-998F-98F4915DF7DC}" type="parTrans" cxnId="{38A0F9F0-36E4-1E40-928D-7DF4CCE0F168}">
      <dgm:prSet/>
      <dgm:spPr/>
      <dgm:t>
        <a:bodyPr/>
        <a:lstStyle/>
        <a:p>
          <a:endParaRPr lang="de-DE"/>
        </a:p>
      </dgm:t>
    </dgm:pt>
    <dgm:pt modelId="{463D20B3-9BCE-A34C-9BE5-2092A2A076B2}" type="sibTrans" cxnId="{38A0F9F0-36E4-1E40-928D-7DF4CCE0F168}">
      <dgm:prSet/>
      <dgm:spPr/>
      <dgm:t>
        <a:bodyPr/>
        <a:lstStyle/>
        <a:p>
          <a:endParaRPr lang="de-DE"/>
        </a:p>
      </dgm:t>
    </dgm:pt>
    <dgm:pt modelId="{BC2CF048-A0F8-EA4D-9A55-9CA9BD7A0756}">
      <dgm:prSet phldrT="[Text]" custT="1">
        <dgm:style>
          <a:lnRef idx="1">
            <a:schemeClr val="dk1"/>
          </a:lnRef>
          <a:fillRef idx="2">
            <a:schemeClr val="dk1"/>
          </a:fillRef>
          <a:effectRef idx="1">
            <a:schemeClr val="dk1"/>
          </a:effectRef>
          <a:fontRef idx="minor">
            <a:schemeClr val="dk1"/>
          </a:fontRef>
        </dgm:style>
      </dgm:prSet>
      <dgm:spPr>
        <a:solidFill>
          <a:schemeClr val="tx1">
            <a:lumMod val="40000"/>
            <a:lumOff val="60000"/>
          </a:schemeClr>
        </a:solidFill>
        <a:ln>
          <a:noFill/>
        </a:ln>
      </dgm:spPr>
      <dgm:t>
        <a:bodyPr/>
        <a:lstStyle/>
        <a:p>
          <a:r>
            <a:rPr lang="de-DE" sz="2000" dirty="0">
              <a:latin typeface="Calibri" panose="020F0502020204030204" pitchFamily="34" charset="0"/>
              <a:cs typeface="Calibri" panose="020F0502020204030204" pitchFamily="34" charset="0"/>
            </a:rPr>
            <a:t>Vergleich mit „altem“ Standort</a:t>
          </a:r>
        </a:p>
      </dgm:t>
    </dgm:pt>
    <dgm:pt modelId="{0F82EC40-95DD-7440-A7B4-1E8E0B127C73}" type="parTrans" cxnId="{962B3EAB-24A7-164C-A820-E230012CFFA4}">
      <dgm:prSet/>
      <dgm:spPr/>
      <dgm:t>
        <a:bodyPr/>
        <a:lstStyle/>
        <a:p>
          <a:endParaRPr lang="de-DE"/>
        </a:p>
      </dgm:t>
    </dgm:pt>
    <dgm:pt modelId="{8A842305-656B-4F44-9668-EBAE6909CB40}" type="sibTrans" cxnId="{962B3EAB-24A7-164C-A820-E230012CFFA4}">
      <dgm:prSet/>
      <dgm:spPr/>
      <dgm:t>
        <a:bodyPr/>
        <a:lstStyle/>
        <a:p>
          <a:endParaRPr lang="de-DE"/>
        </a:p>
      </dgm:t>
    </dgm:pt>
    <dgm:pt modelId="{664D9642-DE07-774A-BAB0-80C5FBDF8B84}">
      <dgm:prSet phldrT="[Text]" custT="1">
        <dgm:style>
          <a:lnRef idx="2">
            <a:schemeClr val="dk1"/>
          </a:lnRef>
          <a:fillRef idx="1">
            <a:schemeClr val="lt1"/>
          </a:fillRef>
          <a:effectRef idx="0">
            <a:schemeClr val="dk1"/>
          </a:effectRef>
          <a:fontRef idx="minor">
            <a:schemeClr val="dk1"/>
          </a:fontRef>
        </dgm:style>
      </dgm:prSet>
      <dgm:spPr>
        <a:solidFill>
          <a:schemeClr val="tx1">
            <a:lumMod val="20000"/>
            <a:lumOff val="80000"/>
          </a:schemeClr>
        </a:solidFill>
        <a:ln>
          <a:noFill/>
        </a:ln>
      </dgm:spPr>
      <dgm:t>
        <a:bodyPr/>
        <a:lstStyle/>
        <a:p>
          <a:r>
            <a:rPr lang="de-DE" sz="2400" dirty="0">
              <a:latin typeface="Calibri" panose="020F0502020204030204" pitchFamily="34" charset="0"/>
              <a:cs typeface="Calibri" panose="020F0502020204030204" pitchFamily="34" charset="0"/>
            </a:rPr>
            <a:t>Äthiopien</a:t>
          </a:r>
          <a:endParaRPr lang="de-DE" sz="2000" dirty="0">
            <a:latin typeface="Calibri" panose="020F0502020204030204" pitchFamily="34" charset="0"/>
            <a:cs typeface="Calibri" panose="020F0502020204030204" pitchFamily="34" charset="0"/>
          </a:endParaRPr>
        </a:p>
      </dgm:t>
    </dgm:pt>
    <dgm:pt modelId="{A40C33A7-D3C0-6D46-AD50-3A3792394FDC}" type="parTrans" cxnId="{5F47E12A-A7A6-464E-9A83-36405CF43741}">
      <dgm:prSet/>
      <dgm:spPr/>
      <dgm:t>
        <a:bodyPr/>
        <a:lstStyle/>
        <a:p>
          <a:endParaRPr lang="de-DE"/>
        </a:p>
      </dgm:t>
    </dgm:pt>
    <dgm:pt modelId="{341CA83C-DADD-A141-B232-C1E9E007A7F7}" type="sibTrans" cxnId="{5F47E12A-A7A6-464E-9A83-36405CF43741}">
      <dgm:prSet/>
      <dgm:spPr/>
      <dgm:t>
        <a:bodyPr/>
        <a:lstStyle/>
        <a:p>
          <a:endParaRPr lang="de-DE"/>
        </a:p>
      </dgm:t>
    </dgm:pt>
    <dgm:pt modelId="{CC5299D7-BA1F-B14C-80D0-DAC5CF7EFD29}">
      <dgm:prSet phldrT="[Text]" custT="1">
        <dgm:style>
          <a:lnRef idx="2">
            <a:schemeClr val="dk1"/>
          </a:lnRef>
          <a:fillRef idx="1">
            <a:schemeClr val="lt1"/>
          </a:fillRef>
          <a:effectRef idx="0">
            <a:schemeClr val="dk1"/>
          </a:effectRef>
          <a:fontRef idx="minor">
            <a:schemeClr val="dk1"/>
          </a:fontRef>
        </dgm:style>
      </dgm:prSet>
      <dgm:spPr>
        <a:solidFill>
          <a:schemeClr val="tx1">
            <a:lumMod val="20000"/>
            <a:lumOff val="80000"/>
          </a:schemeClr>
        </a:solidFill>
        <a:ln>
          <a:noFill/>
        </a:ln>
      </dgm:spPr>
      <dgm:t>
        <a:bodyPr/>
        <a:lstStyle/>
        <a:p>
          <a:r>
            <a:rPr lang="de-DE" sz="2400" dirty="0">
              <a:latin typeface="Calibri" panose="020F0502020204030204" pitchFamily="34" charset="0"/>
              <a:cs typeface="Calibri" panose="020F0502020204030204" pitchFamily="34" charset="0"/>
            </a:rPr>
            <a:t>Myanmar</a:t>
          </a:r>
          <a:endParaRPr lang="de-DE" sz="2000" dirty="0">
            <a:latin typeface="Calibri" panose="020F0502020204030204" pitchFamily="34" charset="0"/>
            <a:cs typeface="Calibri" panose="020F0502020204030204" pitchFamily="34" charset="0"/>
          </a:endParaRPr>
        </a:p>
      </dgm:t>
    </dgm:pt>
    <dgm:pt modelId="{59103FA5-997B-0F45-855C-0DD546A54F83}" type="parTrans" cxnId="{6C2A6357-7180-0248-AD89-31D25B76D407}">
      <dgm:prSet/>
      <dgm:spPr/>
      <dgm:t>
        <a:bodyPr/>
        <a:lstStyle/>
        <a:p>
          <a:endParaRPr lang="de-DE"/>
        </a:p>
      </dgm:t>
    </dgm:pt>
    <dgm:pt modelId="{6C3DF393-D577-214A-9F7B-253C11E2456C}" type="sibTrans" cxnId="{6C2A6357-7180-0248-AD89-31D25B76D407}">
      <dgm:prSet/>
      <dgm:spPr/>
      <dgm:t>
        <a:bodyPr/>
        <a:lstStyle/>
        <a:p>
          <a:endParaRPr lang="de-DE"/>
        </a:p>
      </dgm:t>
    </dgm:pt>
    <dgm:pt modelId="{52E0F9A0-5E1E-7141-AE8E-F44A9E89685C}" type="pres">
      <dgm:prSet presAssocID="{3068C36B-F9C3-BC48-8E0C-131100BC079E}" presName="Name0" presStyleCnt="0">
        <dgm:presLayoutVars>
          <dgm:chPref val="1"/>
          <dgm:dir/>
          <dgm:animOne val="branch"/>
          <dgm:animLvl val="lvl"/>
          <dgm:resizeHandles/>
        </dgm:presLayoutVars>
      </dgm:prSet>
      <dgm:spPr/>
    </dgm:pt>
    <dgm:pt modelId="{E71205C6-4BFF-1040-AB77-302E356588C3}" type="pres">
      <dgm:prSet presAssocID="{B3C48039-8B89-114D-88D1-B405CF97DD08}" presName="vertOne" presStyleCnt="0"/>
      <dgm:spPr/>
    </dgm:pt>
    <dgm:pt modelId="{B0F1A920-8495-004A-81DD-39F0E599230F}" type="pres">
      <dgm:prSet presAssocID="{B3C48039-8B89-114D-88D1-B405CF97DD08}" presName="txOne" presStyleLbl="node0" presStyleIdx="0" presStyleCnt="1">
        <dgm:presLayoutVars>
          <dgm:chPref val="3"/>
        </dgm:presLayoutVars>
      </dgm:prSet>
      <dgm:spPr/>
    </dgm:pt>
    <dgm:pt modelId="{280F59FC-7AC2-EB4A-A3A6-AA5E61E201AB}" type="pres">
      <dgm:prSet presAssocID="{B3C48039-8B89-114D-88D1-B405CF97DD08}" presName="parTransOne" presStyleCnt="0"/>
      <dgm:spPr/>
    </dgm:pt>
    <dgm:pt modelId="{7ADD734B-FFA3-E941-82E2-00550C930F9A}" type="pres">
      <dgm:prSet presAssocID="{B3C48039-8B89-114D-88D1-B405CF97DD08}" presName="horzOne" presStyleCnt="0"/>
      <dgm:spPr/>
    </dgm:pt>
    <dgm:pt modelId="{190DF9FC-FED4-E847-B049-F4276448A82B}" type="pres">
      <dgm:prSet presAssocID="{9090B14A-237E-2140-90AD-525C787EE111}" presName="vertTwo" presStyleCnt="0"/>
      <dgm:spPr/>
    </dgm:pt>
    <dgm:pt modelId="{43243C26-E219-F349-BF73-11B7DD0CC78F}" type="pres">
      <dgm:prSet presAssocID="{9090B14A-237E-2140-90AD-525C787EE111}" presName="txTwo" presStyleLbl="node2" presStyleIdx="0" presStyleCnt="2">
        <dgm:presLayoutVars>
          <dgm:chPref val="3"/>
        </dgm:presLayoutVars>
      </dgm:prSet>
      <dgm:spPr/>
    </dgm:pt>
    <dgm:pt modelId="{43CA8408-EEFF-484E-ACF5-5F4D92CA2C70}" type="pres">
      <dgm:prSet presAssocID="{9090B14A-237E-2140-90AD-525C787EE111}" presName="parTransTwo" presStyleCnt="0"/>
      <dgm:spPr/>
    </dgm:pt>
    <dgm:pt modelId="{8C723B72-8CDB-BC44-A466-D485210E876F}" type="pres">
      <dgm:prSet presAssocID="{9090B14A-237E-2140-90AD-525C787EE111}" presName="horzTwo" presStyleCnt="0"/>
      <dgm:spPr/>
    </dgm:pt>
    <dgm:pt modelId="{4299E557-D66B-9E49-88A8-9BB90ABDE8A9}" type="pres">
      <dgm:prSet presAssocID="{664D9642-DE07-774A-BAB0-80C5FBDF8B84}" presName="vertThree" presStyleCnt="0"/>
      <dgm:spPr/>
    </dgm:pt>
    <dgm:pt modelId="{84A79F16-6685-BC40-8266-7F36C51301FD}" type="pres">
      <dgm:prSet presAssocID="{664D9642-DE07-774A-BAB0-80C5FBDF8B84}" presName="txThree" presStyleLbl="node3" presStyleIdx="0" presStyleCnt="3">
        <dgm:presLayoutVars>
          <dgm:chPref val="3"/>
        </dgm:presLayoutVars>
      </dgm:prSet>
      <dgm:spPr/>
    </dgm:pt>
    <dgm:pt modelId="{24AF2675-7607-6F46-8F32-5595279BAADA}" type="pres">
      <dgm:prSet presAssocID="{664D9642-DE07-774A-BAB0-80C5FBDF8B84}" presName="horzThree" presStyleCnt="0"/>
      <dgm:spPr/>
    </dgm:pt>
    <dgm:pt modelId="{A96A3338-FD2F-CA40-B835-EDCD73DEEAE2}" type="pres">
      <dgm:prSet presAssocID="{341CA83C-DADD-A141-B232-C1E9E007A7F7}" presName="sibSpaceThree" presStyleCnt="0"/>
      <dgm:spPr/>
    </dgm:pt>
    <dgm:pt modelId="{14623F03-3F14-444B-ADC3-5383AF561A01}" type="pres">
      <dgm:prSet presAssocID="{CC5299D7-BA1F-B14C-80D0-DAC5CF7EFD29}" presName="vertThree" presStyleCnt="0"/>
      <dgm:spPr/>
    </dgm:pt>
    <dgm:pt modelId="{1827888D-8A7B-5B47-9D89-068E7B55E683}" type="pres">
      <dgm:prSet presAssocID="{CC5299D7-BA1F-B14C-80D0-DAC5CF7EFD29}" presName="txThree" presStyleLbl="node3" presStyleIdx="1" presStyleCnt="3">
        <dgm:presLayoutVars>
          <dgm:chPref val="3"/>
        </dgm:presLayoutVars>
      </dgm:prSet>
      <dgm:spPr/>
    </dgm:pt>
    <dgm:pt modelId="{324F0CC3-A3D7-8A4E-AD8D-84D46B0813A9}" type="pres">
      <dgm:prSet presAssocID="{CC5299D7-BA1F-B14C-80D0-DAC5CF7EFD29}" presName="horzThree" presStyleCnt="0"/>
      <dgm:spPr/>
    </dgm:pt>
    <dgm:pt modelId="{D61F85D6-7B21-874A-B28C-519567B5EB34}" type="pres">
      <dgm:prSet presAssocID="{2FDB381C-5318-9A45-8450-21CE25DB2B11}" presName="sibSpaceTwo" presStyleCnt="0"/>
      <dgm:spPr/>
    </dgm:pt>
    <dgm:pt modelId="{9BB187B5-1075-BD49-959B-AD1C78E32D9F}" type="pres">
      <dgm:prSet presAssocID="{BC2CF048-A0F8-EA4D-9A55-9CA9BD7A0756}" presName="vertTwo" presStyleCnt="0"/>
      <dgm:spPr/>
    </dgm:pt>
    <dgm:pt modelId="{3F0C5BF2-DE1C-E44E-9BD4-2912B163F94C}" type="pres">
      <dgm:prSet presAssocID="{BC2CF048-A0F8-EA4D-9A55-9CA9BD7A0756}" presName="txTwo" presStyleLbl="node2" presStyleIdx="1" presStyleCnt="2">
        <dgm:presLayoutVars>
          <dgm:chPref val="3"/>
        </dgm:presLayoutVars>
      </dgm:prSet>
      <dgm:spPr/>
    </dgm:pt>
    <dgm:pt modelId="{496769EC-A7F5-2D41-998F-EAA7039ED51C}" type="pres">
      <dgm:prSet presAssocID="{BC2CF048-A0F8-EA4D-9A55-9CA9BD7A0756}" presName="parTransTwo" presStyleCnt="0"/>
      <dgm:spPr/>
    </dgm:pt>
    <dgm:pt modelId="{E8784313-8384-EA49-90BC-DD7854106F4E}" type="pres">
      <dgm:prSet presAssocID="{BC2CF048-A0F8-EA4D-9A55-9CA9BD7A0756}" presName="horzTwo" presStyleCnt="0"/>
      <dgm:spPr/>
    </dgm:pt>
    <dgm:pt modelId="{FCC55B2C-0418-E24B-8A1D-11A59994B9FF}" type="pres">
      <dgm:prSet presAssocID="{8995CB87-33AD-3645-B2E3-BC6AD064B9B4}" presName="vertThree" presStyleCnt="0"/>
      <dgm:spPr/>
    </dgm:pt>
    <dgm:pt modelId="{3B601729-7C98-AF48-BE78-A7EB016097BC}" type="pres">
      <dgm:prSet presAssocID="{8995CB87-33AD-3645-B2E3-BC6AD064B9B4}" presName="txThree" presStyleLbl="node3" presStyleIdx="2" presStyleCnt="3">
        <dgm:presLayoutVars>
          <dgm:chPref val="3"/>
        </dgm:presLayoutVars>
      </dgm:prSet>
      <dgm:spPr/>
    </dgm:pt>
    <dgm:pt modelId="{50E494F9-6A87-8049-82C5-06B76F44AF86}" type="pres">
      <dgm:prSet presAssocID="{8995CB87-33AD-3645-B2E3-BC6AD064B9B4}" presName="horzThree" presStyleCnt="0"/>
      <dgm:spPr/>
    </dgm:pt>
  </dgm:ptLst>
  <dgm:cxnLst>
    <dgm:cxn modelId="{20BBE31A-F42D-2547-A005-D9E896FD2D5E}" srcId="{3068C36B-F9C3-BC48-8E0C-131100BC079E}" destId="{B3C48039-8B89-114D-88D1-B405CF97DD08}" srcOrd="0" destOrd="0" parTransId="{ED14E72B-4E07-3742-B995-A3285B254190}" sibTransId="{EADBF2FB-D78C-3346-8256-18F9C50055DB}"/>
    <dgm:cxn modelId="{E1274A22-B136-AB46-B5E0-2A0EE0DE36BB}" srcId="{B3C48039-8B89-114D-88D1-B405CF97DD08}" destId="{9090B14A-237E-2140-90AD-525C787EE111}" srcOrd="0" destOrd="0" parTransId="{4CCD2D89-E9B9-C441-B43B-2A22A9BD2D1E}" sibTransId="{2FDB381C-5318-9A45-8450-21CE25DB2B11}"/>
    <dgm:cxn modelId="{5F47E12A-A7A6-464E-9A83-36405CF43741}" srcId="{9090B14A-237E-2140-90AD-525C787EE111}" destId="{664D9642-DE07-774A-BAB0-80C5FBDF8B84}" srcOrd="0" destOrd="0" parTransId="{A40C33A7-D3C0-6D46-AD50-3A3792394FDC}" sibTransId="{341CA83C-DADD-A141-B232-C1E9E007A7F7}"/>
    <dgm:cxn modelId="{7C2B1A36-0B64-1246-A1A1-BBC587F7179C}" type="presOf" srcId="{CC5299D7-BA1F-B14C-80D0-DAC5CF7EFD29}" destId="{1827888D-8A7B-5B47-9D89-068E7B55E683}" srcOrd="0" destOrd="0" presId="urn:microsoft.com/office/officeart/2005/8/layout/hierarchy4"/>
    <dgm:cxn modelId="{6C2A6357-7180-0248-AD89-31D25B76D407}" srcId="{9090B14A-237E-2140-90AD-525C787EE111}" destId="{CC5299D7-BA1F-B14C-80D0-DAC5CF7EFD29}" srcOrd="1" destOrd="0" parTransId="{59103FA5-997B-0F45-855C-0DD546A54F83}" sibTransId="{6C3DF393-D577-214A-9F7B-253C11E2456C}"/>
    <dgm:cxn modelId="{FD6D9F5A-1732-B34B-AAB0-07F2FBAF2E03}" type="presOf" srcId="{B3C48039-8B89-114D-88D1-B405CF97DD08}" destId="{B0F1A920-8495-004A-81DD-39F0E599230F}" srcOrd="0" destOrd="0" presId="urn:microsoft.com/office/officeart/2005/8/layout/hierarchy4"/>
    <dgm:cxn modelId="{252B097C-42B4-1943-825E-3E1B07E38676}" type="presOf" srcId="{3068C36B-F9C3-BC48-8E0C-131100BC079E}" destId="{52E0F9A0-5E1E-7141-AE8E-F44A9E89685C}" srcOrd="0" destOrd="0" presId="urn:microsoft.com/office/officeart/2005/8/layout/hierarchy4"/>
    <dgm:cxn modelId="{979A22A7-9247-D144-8882-E9206607CFB9}" type="presOf" srcId="{664D9642-DE07-774A-BAB0-80C5FBDF8B84}" destId="{84A79F16-6685-BC40-8266-7F36C51301FD}" srcOrd="0" destOrd="0" presId="urn:microsoft.com/office/officeart/2005/8/layout/hierarchy4"/>
    <dgm:cxn modelId="{962B3EAB-24A7-164C-A820-E230012CFFA4}" srcId="{B3C48039-8B89-114D-88D1-B405CF97DD08}" destId="{BC2CF048-A0F8-EA4D-9A55-9CA9BD7A0756}" srcOrd="1" destOrd="0" parTransId="{0F82EC40-95DD-7440-A7B4-1E8E0B127C73}" sibTransId="{8A842305-656B-4F44-9668-EBAE6909CB40}"/>
    <dgm:cxn modelId="{75CD0FBA-CEFA-BB41-B496-AA694B3F04A4}" type="presOf" srcId="{9090B14A-237E-2140-90AD-525C787EE111}" destId="{43243C26-E219-F349-BF73-11B7DD0CC78F}" srcOrd="0" destOrd="0" presId="urn:microsoft.com/office/officeart/2005/8/layout/hierarchy4"/>
    <dgm:cxn modelId="{7EA8FFBC-7FAA-A845-B467-C801CFCA6A12}" type="presOf" srcId="{BC2CF048-A0F8-EA4D-9A55-9CA9BD7A0756}" destId="{3F0C5BF2-DE1C-E44E-9BD4-2912B163F94C}" srcOrd="0" destOrd="0" presId="urn:microsoft.com/office/officeart/2005/8/layout/hierarchy4"/>
    <dgm:cxn modelId="{38A0F9F0-36E4-1E40-928D-7DF4CCE0F168}" srcId="{BC2CF048-A0F8-EA4D-9A55-9CA9BD7A0756}" destId="{8995CB87-33AD-3645-B2E3-BC6AD064B9B4}" srcOrd="0" destOrd="0" parTransId="{DC848E82-1987-BD41-998F-98F4915DF7DC}" sibTransId="{463D20B3-9BCE-A34C-9BE5-2092A2A076B2}"/>
    <dgm:cxn modelId="{2FE4BFFB-1E44-1B4A-8B72-A52C017F5151}" type="presOf" srcId="{8995CB87-33AD-3645-B2E3-BC6AD064B9B4}" destId="{3B601729-7C98-AF48-BE78-A7EB016097BC}" srcOrd="0" destOrd="0" presId="urn:microsoft.com/office/officeart/2005/8/layout/hierarchy4"/>
    <dgm:cxn modelId="{FBDE38DD-2BDF-2D4E-B337-55DADCCF3885}" type="presParOf" srcId="{52E0F9A0-5E1E-7141-AE8E-F44A9E89685C}" destId="{E71205C6-4BFF-1040-AB77-302E356588C3}" srcOrd="0" destOrd="0" presId="urn:microsoft.com/office/officeart/2005/8/layout/hierarchy4"/>
    <dgm:cxn modelId="{A1FF51BA-CA33-9943-8F25-2BB3362796DC}" type="presParOf" srcId="{E71205C6-4BFF-1040-AB77-302E356588C3}" destId="{B0F1A920-8495-004A-81DD-39F0E599230F}" srcOrd="0" destOrd="0" presId="urn:microsoft.com/office/officeart/2005/8/layout/hierarchy4"/>
    <dgm:cxn modelId="{EAF117F4-7780-6741-975C-C3EF136FEF4F}" type="presParOf" srcId="{E71205C6-4BFF-1040-AB77-302E356588C3}" destId="{280F59FC-7AC2-EB4A-A3A6-AA5E61E201AB}" srcOrd="1" destOrd="0" presId="urn:microsoft.com/office/officeart/2005/8/layout/hierarchy4"/>
    <dgm:cxn modelId="{FB4D6086-0BE2-874D-9DF1-5FD6AC6C4D47}" type="presParOf" srcId="{E71205C6-4BFF-1040-AB77-302E356588C3}" destId="{7ADD734B-FFA3-E941-82E2-00550C930F9A}" srcOrd="2" destOrd="0" presId="urn:microsoft.com/office/officeart/2005/8/layout/hierarchy4"/>
    <dgm:cxn modelId="{45749975-32F7-1940-A1A6-B731E2AAC0D2}" type="presParOf" srcId="{7ADD734B-FFA3-E941-82E2-00550C930F9A}" destId="{190DF9FC-FED4-E847-B049-F4276448A82B}" srcOrd="0" destOrd="0" presId="urn:microsoft.com/office/officeart/2005/8/layout/hierarchy4"/>
    <dgm:cxn modelId="{DB38FC42-96B9-1645-B3B6-D6145D23D51B}" type="presParOf" srcId="{190DF9FC-FED4-E847-B049-F4276448A82B}" destId="{43243C26-E219-F349-BF73-11B7DD0CC78F}" srcOrd="0" destOrd="0" presId="urn:microsoft.com/office/officeart/2005/8/layout/hierarchy4"/>
    <dgm:cxn modelId="{796F681F-22C8-744F-94B3-FB97AF797F29}" type="presParOf" srcId="{190DF9FC-FED4-E847-B049-F4276448A82B}" destId="{43CA8408-EEFF-484E-ACF5-5F4D92CA2C70}" srcOrd="1" destOrd="0" presId="urn:microsoft.com/office/officeart/2005/8/layout/hierarchy4"/>
    <dgm:cxn modelId="{ED0ACCBB-5F41-5B4A-A778-8932BD71B20D}" type="presParOf" srcId="{190DF9FC-FED4-E847-B049-F4276448A82B}" destId="{8C723B72-8CDB-BC44-A466-D485210E876F}" srcOrd="2" destOrd="0" presId="urn:microsoft.com/office/officeart/2005/8/layout/hierarchy4"/>
    <dgm:cxn modelId="{CB542ED9-08B8-614A-A0AC-4466C1FD435D}" type="presParOf" srcId="{8C723B72-8CDB-BC44-A466-D485210E876F}" destId="{4299E557-D66B-9E49-88A8-9BB90ABDE8A9}" srcOrd="0" destOrd="0" presId="urn:microsoft.com/office/officeart/2005/8/layout/hierarchy4"/>
    <dgm:cxn modelId="{AD76B292-BC4E-474B-911F-4A342663E901}" type="presParOf" srcId="{4299E557-D66B-9E49-88A8-9BB90ABDE8A9}" destId="{84A79F16-6685-BC40-8266-7F36C51301FD}" srcOrd="0" destOrd="0" presId="urn:microsoft.com/office/officeart/2005/8/layout/hierarchy4"/>
    <dgm:cxn modelId="{BFEB60E2-50C0-D741-8933-CE377C44E326}" type="presParOf" srcId="{4299E557-D66B-9E49-88A8-9BB90ABDE8A9}" destId="{24AF2675-7607-6F46-8F32-5595279BAADA}" srcOrd="1" destOrd="0" presId="urn:microsoft.com/office/officeart/2005/8/layout/hierarchy4"/>
    <dgm:cxn modelId="{3617E5E7-1925-754F-9A14-29D7CED6539B}" type="presParOf" srcId="{8C723B72-8CDB-BC44-A466-D485210E876F}" destId="{A96A3338-FD2F-CA40-B835-EDCD73DEEAE2}" srcOrd="1" destOrd="0" presId="urn:microsoft.com/office/officeart/2005/8/layout/hierarchy4"/>
    <dgm:cxn modelId="{B064C38D-8925-244D-BF88-0C2A986C5EEE}" type="presParOf" srcId="{8C723B72-8CDB-BC44-A466-D485210E876F}" destId="{14623F03-3F14-444B-ADC3-5383AF561A01}" srcOrd="2" destOrd="0" presId="urn:microsoft.com/office/officeart/2005/8/layout/hierarchy4"/>
    <dgm:cxn modelId="{DFEDCA93-F2E4-724F-B7F4-767EC92C5145}" type="presParOf" srcId="{14623F03-3F14-444B-ADC3-5383AF561A01}" destId="{1827888D-8A7B-5B47-9D89-068E7B55E683}" srcOrd="0" destOrd="0" presId="urn:microsoft.com/office/officeart/2005/8/layout/hierarchy4"/>
    <dgm:cxn modelId="{2853098C-B1F8-6242-92FD-D4D1B7416ABE}" type="presParOf" srcId="{14623F03-3F14-444B-ADC3-5383AF561A01}" destId="{324F0CC3-A3D7-8A4E-AD8D-84D46B0813A9}" srcOrd="1" destOrd="0" presId="urn:microsoft.com/office/officeart/2005/8/layout/hierarchy4"/>
    <dgm:cxn modelId="{E231D438-5410-1740-BC93-90F9566AFB19}" type="presParOf" srcId="{7ADD734B-FFA3-E941-82E2-00550C930F9A}" destId="{D61F85D6-7B21-874A-B28C-519567B5EB34}" srcOrd="1" destOrd="0" presId="urn:microsoft.com/office/officeart/2005/8/layout/hierarchy4"/>
    <dgm:cxn modelId="{85025A7D-CF08-A045-998C-3D03D9797FE0}" type="presParOf" srcId="{7ADD734B-FFA3-E941-82E2-00550C930F9A}" destId="{9BB187B5-1075-BD49-959B-AD1C78E32D9F}" srcOrd="2" destOrd="0" presId="urn:microsoft.com/office/officeart/2005/8/layout/hierarchy4"/>
    <dgm:cxn modelId="{7DC2763A-3BAD-A142-8FD3-C012D6B3252B}" type="presParOf" srcId="{9BB187B5-1075-BD49-959B-AD1C78E32D9F}" destId="{3F0C5BF2-DE1C-E44E-9BD4-2912B163F94C}" srcOrd="0" destOrd="0" presId="urn:microsoft.com/office/officeart/2005/8/layout/hierarchy4"/>
    <dgm:cxn modelId="{5271F27B-0D1B-2942-8196-F744B75DDED4}" type="presParOf" srcId="{9BB187B5-1075-BD49-959B-AD1C78E32D9F}" destId="{496769EC-A7F5-2D41-998F-EAA7039ED51C}" srcOrd="1" destOrd="0" presId="urn:microsoft.com/office/officeart/2005/8/layout/hierarchy4"/>
    <dgm:cxn modelId="{3A76F059-2A77-FE49-ACC9-6258EE36AF7A}" type="presParOf" srcId="{9BB187B5-1075-BD49-959B-AD1C78E32D9F}" destId="{E8784313-8384-EA49-90BC-DD7854106F4E}" srcOrd="2" destOrd="0" presId="urn:microsoft.com/office/officeart/2005/8/layout/hierarchy4"/>
    <dgm:cxn modelId="{C58A35C5-EC83-304C-A4F8-630845514FF5}" type="presParOf" srcId="{E8784313-8384-EA49-90BC-DD7854106F4E}" destId="{FCC55B2C-0418-E24B-8A1D-11A59994B9FF}" srcOrd="0" destOrd="0" presId="urn:microsoft.com/office/officeart/2005/8/layout/hierarchy4"/>
    <dgm:cxn modelId="{FC910F47-07D2-484C-BDE0-B102797AF17B}" type="presParOf" srcId="{FCC55B2C-0418-E24B-8A1D-11A59994B9FF}" destId="{3B601729-7C98-AF48-BE78-A7EB016097BC}" srcOrd="0" destOrd="0" presId="urn:microsoft.com/office/officeart/2005/8/layout/hierarchy4"/>
    <dgm:cxn modelId="{7A02DCDA-8A50-8247-B1C9-B54642BD51C7}" type="presParOf" srcId="{FCC55B2C-0418-E24B-8A1D-11A59994B9FF}" destId="{50E494F9-6A87-8049-82C5-06B76F44AF8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68C36B-F9C3-BC48-8E0C-131100BC079E}" type="doc">
      <dgm:prSet loTypeId="urn:microsoft.com/office/officeart/2005/8/layout/hierarchy4" loCatId="" qsTypeId="urn:microsoft.com/office/officeart/2005/8/quickstyle/simple4" qsCatId="simple" csTypeId="urn:microsoft.com/office/officeart/2005/8/colors/accent1_2" csCatId="accent1" phldr="1"/>
      <dgm:spPr/>
      <dgm:t>
        <a:bodyPr/>
        <a:lstStyle/>
        <a:p>
          <a:endParaRPr lang="de-DE"/>
        </a:p>
      </dgm:t>
    </dgm:pt>
    <dgm:pt modelId="{B3C48039-8B89-114D-88D1-B405CF97DD08}">
      <dgm:prSet phldrT="[Text]" custT="1">
        <dgm:style>
          <a:lnRef idx="2">
            <a:schemeClr val="dk1">
              <a:shade val="50000"/>
            </a:schemeClr>
          </a:lnRef>
          <a:fillRef idx="1">
            <a:schemeClr val="dk1"/>
          </a:fillRef>
          <a:effectRef idx="0">
            <a:schemeClr val="dk1"/>
          </a:effectRef>
          <a:fontRef idx="minor">
            <a:schemeClr val="lt1"/>
          </a:fontRef>
        </dgm:style>
      </dgm:prSet>
      <dgm:spPr>
        <a:solidFill>
          <a:schemeClr val="tx1">
            <a:lumMod val="60000"/>
            <a:lumOff val="40000"/>
          </a:schemeClr>
        </a:solidFill>
        <a:ln>
          <a:noFill/>
        </a:ln>
      </dgm:spPr>
      <dgm:t>
        <a:bodyPr/>
        <a:lstStyle/>
        <a:p>
          <a:r>
            <a:rPr lang="de-DE" sz="2400" dirty="0">
              <a:solidFill>
                <a:srgbClr val="002060"/>
              </a:solidFill>
              <a:latin typeface="Calibri" panose="020F0502020204030204" pitchFamily="34" charset="0"/>
              <a:cs typeface="Calibri" panose="020F0502020204030204" pitchFamily="34" charset="0"/>
            </a:rPr>
            <a:t>Gemeinsamer Aspekt: geschlechtsspezifische Gewalt</a:t>
          </a:r>
        </a:p>
      </dgm:t>
    </dgm:pt>
    <dgm:pt modelId="{ED14E72B-4E07-3742-B995-A3285B254190}" type="parTrans" cxnId="{20BBE31A-F42D-2547-A005-D9E896FD2D5E}">
      <dgm:prSet/>
      <dgm:spPr/>
      <dgm:t>
        <a:bodyPr/>
        <a:lstStyle/>
        <a:p>
          <a:endParaRPr lang="de-DE"/>
        </a:p>
      </dgm:t>
    </dgm:pt>
    <dgm:pt modelId="{EADBF2FB-D78C-3346-8256-18F9C50055DB}" type="sibTrans" cxnId="{20BBE31A-F42D-2547-A005-D9E896FD2D5E}">
      <dgm:prSet/>
      <dgm:spPr/>
      <dgm:t>
        <a:bodyPr/>
        <a:lstStyle/>
        <a:p>
          <a:endParaRPr lang="de-DE"/>
        </a:p>
      </dgm:t>
    </dgm:pt>
    <dgm:pt modelId="{9090B14A-237E-2140-90AD-525C787EE111}">
      <dgm:prSet phldrT="[Text]" custT="1">
        <dgm:style>
          <a:lnRef idx="1">
            <a:schemeClr val="dk1"/>
          </a:lnRef>
          <a:fillRef idx="2">
            <a:schemeClr val="dk1"/>
          </a:fillRef>
          <a:effectRef idx="1">
            <a:schemeClr val="dk1"/>
          </a:effectRef>
          <a:fontRef idx="minor">
            <a:schemeClr val="dk1"/>
          </a:fontRef>
        </dgm:style>
      </dgm:prSet>
      <dgm:spPr>
        <a:solidFill>
          <a:schemeClr val="tx1">
            <a:lumMod val="40000"/>
            <a:lumOff val="60000"/>
          </a:schemeClr>
        </a:solidFill>
        <a:ln>
          <a:noFill/>
        </a:ln>
      </dgm:spPr>
      <dgm:t>
        <a:bodyPr/>
        <a:lstStyle/>
        <a:p>
          <a:r>
            <a:rPr lang="de-DE" sz="2400" dirty="0">
              <a:latin typeface="Calibri" panose="020F0502020204030204" pitchFamily="34" charset="0"/>
              <a:cs typeface="Calibri" panose="020F0502020204030204" pitchFamily="34" charset="0"/>
            </a:rPr>
            <a:t>Unterschiedliche Lösungsansätze</a:t>
          </a:r>
        </a:p>
      </dgm:t>
    </dgm:pt>
    <dgm:pt modelId="{4CCD2D89-E9B9-C441-B43B-2A22A9BD2D1E}" type="parTrans" cxnId="{E1274A22-B136-AB46-B5E0-2A0EE0DE36BB}">
      <dgm:prSet/>
      <dgm:spPr/>
      <dgm:t>
        <a:bodyPr/>
        <a:lstStyle/>
        <a:p>
          <a:endParaRPr lang="de-DE"/>
        </a:p>
      </dgm:t>
    </dgm:pt>
    <dgm:pt modelId="{2FDB381C-5318-9A45-8450-21CE25DB2B11}" type="sibTrans" cxnId="{E1274A22-B136-AB46-B5E0-2A0EE0DE36BB}">
      <dgm:prSet/>
      <dgm:spPr/>
      <dgm:t>
        <a:bodyPr/>
        <a:lstStyle/>
        <a:p>
          <a:endParaRPr lang="de-DE"/>
        </a:p>
      </dgm:t>
    </dgm:pt>
    <dgm:pt modelId="{664D9642-DE07-774A-BAB0-80C5FBDF8B84}">
      <dgm:prSet phldrT="[Text]" custT="1">
        <dgm:style>
          <a:lnRef idx="2">
            <a:schemeClr val="dk1"/>
          </a:lnRef>
          <a:fillRef idx="1">
            <a:schemeClr val="lt1"/>
          </a:fillRef>
          <a:effectRef idx="0">
            <a:schemeClr val="dk1"/>
          </a:effectRef>
          <a:fontRef idx="minor">
            <a:schemeClr val="dk1"/>
          </a:fontRef>
        </dgm:style>
      </dgm:prSet>
      <dgm:spPr>
        <a:solidFill>
          <a:schemeClr val="tx1">
            <a:lumMod val="20000"/>
            <a:lumOff val="80000"/>
          </a:schemeClr>
        </a:solidFill>
        <a:ln>
          <a:noFill/>
        </a:ln>
      </dgm:spPr>
      <dgm:t>
        <a:bodyPr/>
        <a:lstStyle/>
        <a:p>
          <a:r>
            <a:rPr lang="de-DE" sz="2400" dirty="0">
              <a:latin typeface="Calibri" panose="020F0502020204030204" pitchFamily="34" charset="0"/>
              <a:cs typeface="Calibri" panose="020F0502020204030204" pitchFamily="34" charset="0"/>
            </a:rPr>
            <a:t>ILO-Konvention</a:t>
          </a:r>
        </a:p>
      </dgm:t>
    </dgm:pt>
    <dgm:pt modelId="{A40C33A7-D3C0-6D46-AD50-3A3792394FDC}" type="parTrans" cxnId="{5F47E12A-A7A6-464E-9A83-36405CF43741}">
      <dgm:prSet/>
      <dgm:spPr/>
      <dgm:t>
        <a:bodyPr/>
        <a:lstStyle/>
        <a:p>
          <a:endParaRPr lang="de-DE"/>
        </a:p>
      </dgm:t>
    </dgm:pt>
    <dgm:pt modelId="{341CA83C-DADD-A141-B232-C1E9E007A7F7}" type="sibTrans" cxnId="{5F47E12A-A7A6-464E-9A83-36405CF43741}">
      <dgm:prSet/>
      <dgm:spPr/>
      <dgm:t>
        <a:bodyPr/>
        <a:lstStyle/>
        <a:p>
          <a:endParaRPr lang="de-DE"/>
        </a:p>
      </dgm:t>
    </dgm:pt>
    <dgm:pt modelId="{CC5299D7-BA1F-B14C-80D0-DAC5CF7EFD29}">
      <dgm:prSet phldrT="[Text]" custT="1">
        <dgm:style>
          <a:lnRef idx="2">
            <a:schemeClr val="dk1"/>
          </a:lnRef>
          <a:fillRef idx="1">
            <a:schemeClr val="lt1"/>
          </a:fillRef>
          <a:effectRef idx="0">
            <a:schemeClr val="dk1"/>
          </a:effectRef>
          <a:fontRef idx="minor">
            <a:schemeClr val="dk1"/>
          </a:fontRef>
        </dgm:style>
      </dgm:prSet>
      <dgm:spPr>
        <a:solidFill>
          <a:schemeClr val="tx1">
            <a:lumMod val="20000"/>
            <a:lumOff val="80000"/>
          </a:schemeClr>
        </a:solidFill>
        <a:ln>
          <a:noFill/>
        </a:ln>
      </dgm:spPr>
      <dgm:t>
        <a:bodyPr/>
        <a:lstStyle/>
        <a:p>
          <a:r>
            <a:rPr lang="de-DE" sz="2000" dirty="0">
              <a:latin typeface="Calibri" panose="020F0502020204030204" pitchFamily="34" charset="0"/>
              <a:cs typeface="Calibri" panose="020F0502020204030204" pitchFamily="34" charset="0"/>
            </a:rPr>
            <a:t>Maßnahmen der Fair </a:t>
          </a:r>
          <a:r>
            <a:rPr lang="de-DE" sz="2000" dirty="0" err="1">
              <a:latin typeface="Calibri" panose="020F0502020204030204" pitchFamily="34" charset="0"/>
              <a:cs typeface="Calibri" panose="020F0502020204030204" pitchFamily="34" charset="0"/>
            </a:rPr>
            <a:t>Wear</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Foundation</a:t>
          </a:r>
          <a:endParaRPr lang="de-DE" sz="2000" dirty="0">
            <a:latin typeface="Calibri" panose="020F0502020204030204" pitchFamily="34" charset="0"/>
            <a:cs typeface="Calibri" panose="020F0502020204030204" pitchFamily="34" charset="0"/>
          </a:endParaRPr>
        </a:p>
      </dgm:t>
    </dgm:pt>
    <dgm:pt modelId="{59103FA5-997B-0F45-855C-0DD546A54F83}" type="parTrans" cxnId="{6C2A6357-7180-0248-AD89-31D25B76D407}">
      <dgm:prSet/>
      <dgm:spPr/>
      <dgm:t>
        <a:bodyPr/>
        <a:lstStyle/>
        <a:p>
          <a:endParaRPr lang="de-DE"/>
        </a:p>
      </dgm:t>
    </dgm:pt>
    <dgm:pt modelId="{6C3DF393-D577-214A-9F7B-253C11E2456C}" type="sibTrans" cxnId="{6C2A6357-7180-0248-AD89-31D25B76D407}">
      <dgm:prSet/>
      <dgm:spPr/>
      <dgm:t>
        <a:bodyPr/>
        <a:lstStyle/>
        <a:p>
          <a:endParaRPr lang="de-DE"/>
        </a:p>
      </dgm:t>
    </dgm:pt>
    <dgm:pt modelId="{09371241-FA45-194E-9AFA-A537743D94E1}">
      <dgm:prSet phldrT="[Text]" custT="1">
        <dgm:style>
          <a:lnRef idx="2">
            <a:schemeClr val="dk1"/>
          </a:lnRef>
          <a:fillRef idx="1">
            <a:schemeClr val="lt1"/>
          </a:fillRef>
          <a:effectRef idx="0">
            <a:schemeClr val="dk1"/>
          </a:effectRef>
          <a:fontRef idx="minor">
            <a:schemeClr val="dk1"/>
          </a:fontRef>
        </dgm:style>
      </dgm:prSet>
      <dgm:spPr>
        <a:solidFill>
          <a:schemeClr val="tx1">
            <a:lumMod val="20000"/>
            <a:lumOff val="80000"/>
          </a:schemeClr>
        </a:solidFill>
        <a:ln>
          <a:noFill/>
        </a:ln>
      </dgm:spPr>
      <dgm:t>
        <a:bodyPr/>
        <a:lstStyle/>
        <a:p>
          <a:r>
            <a:rPr lang="de-DE" sz="2000" dirty="0">
              <a:latin typeface="Calibri" panose="020F0502020204030204" pitchFamily="34" charset="0"/>
              <a:cs typeface="Calibri" panose="020F0502020204030204" pitchFamily="34" charset="0"/>
            </a:rPr>
            <a:t>Gesetzliche Maß-nahmen in Indien</a:t>
          </a:r>
        </a:p>
      </dgm:t>
    </dgm:pt>
    <dgm:pt modelId="{294A146E-E405-C945-81C5-791696C0CEF7}" type="parTrans" cxnId="{70DED260-04CD-D34A-A8AF-CF588DAAB88E}">
      <dgm:prSet/>
      <dgm:spPr/>
      <dgm:t>
        <a:bodyPr/>
        <a:lstStyle/>
        <a:p>
          <a:endParaRPr lang="de-DE"/>
        </a:p>
      </dgm:t>
    </dgm:pt>
    <dgm:pt modelId="{A2AC42B5-4114-4F4F-B6C7-D29299EFC409}" type="sibTrans" cxnId="{70DED260-04CD-D34A-A8AF-CF588DAAB88E}">
      <dgm:prSet/>
      <dgm:spPr/>
      <dgm:t>
        <a:bodyPr/>
        <a:lstStyle/>
        <a:p>
          <a:endParaRPr lang="de-DE"/>
        </a:p>
      </dgm:t>
    </dgm:pt>
    <dgm:pt modelId="{52E0F9A0-5E1E-7141-AE8E-F44A9E89685C}" type="pres">
      <dgm:prSet presAssocID="{3068C36B-F9C3-BC48-8E0C-131100BC079E}" presName="Name0" presStyleCnt="0">
        <dgm:presLayoutVars>
          <dgm:chPref val="1"/>
          <dgm:dir/>
          <dgm:animOne val="branch"/>
          <dgm:animLvl val="lvl"/>
          <dgm:resizeHandles/>
        </dgm:presLayoutVars>
      </dgm:prSet>
      <dgm:spPr/>
    </dgm:pt>
    <dgm:pt modelId="{E71205C6-4BFF-1040-AB77-302E356588C3}" type="pres">
      <dgm:prSet presAssocID="{B3C48039-8B89-114D-88D1-B405CF97DD08}" presName="vertOne" presStyleCnt="0"/>
      <dgm:spPr/>
    </dgm:pt>
    <dgm:pt modelId="{B0F1A920-8495-004A-81DD-39F0E599230F}" type="pres">
      <dgm:prSet presAssocID="{B3C48039-8B89-114D-88D1-B405CF97DD08}" presName="txOne" presStyleLbl="node0" presStyleIdx="0" presStyleCnt="1">
        <dgm:presLayoutVars>
          <dgm:chPref val="3"/>
        </dgm:presLayoutVars>
      </dgm:prSet>
      <dgm:spPr/>
    </dgm:pt>
    <dgm:pt modelId="{280F59FC-7AC2-EB4A-A3A6-AA5E61E201AB}" type="pres">
      <dgm:prSet presAssocID="{B3C48039-8B89-114D-88D1-B405CF97DD08}" presName="parTransOne" presStyleCnt="0"/>
      <dgm:spPr/>
    </dgm:pt>
    <dgm:pt modelId="{7ADD734B-FFA3-E941-82E2-00550C930F9A}" type="pres">
      <dgm:prSet presAssocID="{B3C48039-8B89-114D-88D1-B405CF97DD08}" presName="horzOne" presStyleCnt="0"/>
      <dgm:spPr/>
    </dgm:pt>
    <dgm:pt modelId="{190DF9FC-FED4-E847-B049-F4276448A82B}" type="pres">
      <dgm:prSet presAssocID="{9090B14A-237E-2140-90AD-525C787EE111}" presName="vertTwo" presStyleCnt="0"/>
      <dgm:spPr/>
    </dgm:pt>
    <dgm:pt modelId="{43243C26-E219-F349-BF73-11B7DD0CC78F}" type="pres">
      <dgm:prSet presAssocID="{9090B14A-237E-2140-90AD-525C787EE111}" presName="txTwo" presStyleLbl="node2" presStyleIdx="0" presStyleCnt="1">
        <dgm:presLayoutVars>
          <dgm:chPref val="3"/>
        </dgm:presLayoutVars>
      </dgm:prSet>
      <dgm:spPr/>
    </dgm:pt>
    <dgm:pt modelId="{43CA8408-EEFF-484E-ACF5-5F4D92CA2C70}" type="pres">
      <dgm:prSet presAssocID="{9090B14A-237E-2140-90AD-525C787EE111}" presName="parTransTwo" presStyleCnt="0"/>
      <dgm:spPr/>
    </dgm:pt>
    <dgm:pt modelId="{8C723B72-8CDB-BC44-A466-D485210E876F}" type="pres">
      <dgm:prSet presAssocID="{9090B14A-237E-2140-90AD-525C787EE111}" presName="horzTwo" presStyleCnt="0"/>
      <dgm:spPr/>
    </dgm:pt>
    <dgm:pt modelId="{4299E557-D66B-9E49-88A8-9BB90ABDE8A9}" type="pres">
      <dgm:prSet presAssocID="{664D9642-DE07-774A-BAB0-80C5FBDF8B84}" presName="vertThree" presStyleCnt="0"/>
      <dgm:spPr/>
    </dgm:pt>
    <dgm:pt modelId="{84A79F16-6685-BC40-8266-7F36C51301FD}" type="pres">
      <dgm:prSet presAssocID="{664D9642-DE07-774A-BAB0-80C5FBDF8B84}" presName="txThree" presStyleLbl="node3" presStyleIdx="0" presStyleCnt="3">
        <dgm:presLayoutVars>
          <dgm:chPref val="3"/>
        </dgm:presLayoutVars>
      </dgm:prSet>
      <dgm:spPr/>
    </dgm:pt>
    <dgm:pt modelId="{24AF2675-7607-6F46-8F32-5595279BAADA}" type="pres">
      <dgm:prSet presAssocID="{664D9642-DE07-774A-BAB0-80C5FBDF8B84}" presName="horzThree" presStyleCnt="0"/>
      <dgm:spPr/>
    </dgm:pt>
    <dgm:pt modelId="{A96A3338-FD2F-CA40-B835-EDCD73DEEAE2}" type="pres">
      <dgm:prSet presAssocID="{341CA83C-DADD-A141-B232-C1E9E007A7F7}" presName="sibSpaceThree" presStyleCnt="0"/>
      <dgm:spPr/>
    </dgm:pt>
    <dgm:pt modelId="{14623F03-3F14-444B-ADC3-5383AF561A01}" type="pres">
      <dgm:prSet presAssocID="{CC5299D7-BA1F-B14C-80D0-DAC5CF7EFD29}" presName="vertThree" presStyleCnt="0"/>
      <dgm:spPr/>
    </dgm:pt>
    <dgm:pt modelId="{1827888D-8A7B-5B47-9D89-068E7B55E683}" type="pres">
      <dgm:prSet presAssocID="{CC5299D7-BA1F-B14C-80D0-DAC5CF7EFD29}" presName="txThree" presStyleLbl="node3" presStyleIdx="1" presStyleCnt="3">
        <dgm:presLayoutVars>
          <dgm:chPref val="3"/>
        </dgm:presLayoutVars>
      </dgm:prSet>
      <dgm:spPr/>
    </dgm:pt>
    <dgm:pt modelId="{324F0CC3-A3D7-8A4E-AD8D-84D46B0813A9}" type="pres">
      <dgm:prSet presAssocID="{CC5299D7-BA1F-B14C-80D0-DAC5CF7EFD29}" presName="horzThree" presStyleCnt="0"/>
      <dgm:spPr/>
    </dgm:pt>
    <dgm:pt modelId="{A2F9C768-47DE-8443-A56F-6B8885A4799C}" type="pres">
      <dgm:prSet presAssocID="{6C3DF393-D577-214A-9F7B-253C11E2456C}" presName="sibSpaceThree" presStyleCnt="0"/>
      <dgm:spPr/>
    </dgm:pt>
    <dgm:pt modelId="{D18D09F7-BE9F-4A43-B5CF-7EE2E0C67BA5}" type="pres">
      <dgm:prSet presAssocID="{09371241-FA45-194E-9AFA-A537743D94E1}" presName="vertThree" presStyleCnt="0"/>
      <dgm:spPr/>
    </dgm:pt>
    <dgm:pt modelId="{04F5954A-70E7-7244-8DD7-DF8ECDD23EBF}" type="pres">
      <dgm:prSet presAssocID="{09371241-FA45-194E-9AFA-A537743D94E1}" presName="txThree" presStyleLbl="node3" presStyleIdx="2" presStyleCnt="3">
        <dgm:presLayoutVars>
          <dgm:chPref val="3"/>
        </dgm:presLayoutVars>
      </dgm:prSet>
      <dgm:spPr/>
    </dgm:pt>
    <dgm:pt modelId="{9434B7E9-5D3A-6D44-BB30-35BB8FB7406D}" type="pres">
      <dgm:prSet presAssocID="{09371241-FA45-194E-9AFA-A537743D94E1}" presName="horzThree" presStyleCnt="0"/>
      <dgm:spPr/>
    </dgm:pt>
  </dgm:ptLst>
  <dgm:cxnLst>
    <dgm:cxn modelId="{20BBE31A-F42D-2547-A005-D9E896FD2D5E}" srcId="{3068C36B-F9C3-BC48-8E0C-131100BC079E}" destId="{B3C48039-8B89-114D-88D1-B405CF97DD08}" srcOrd="0" destOrd="0" parTransId="{ED14E72B-4E07-3742-B995-A3285B254190}" sibTransId="{EADBF2FB-D78C-3346-8256-18F9C50055DB}"/>
    <dgm:cxn modelId="{E1274A22-B136-AB46-B5E0-2A0EE0DE36BB}" srcId="{B3C48039-8B89-114D-88D1-B405CF97DD08}" destId="{9090B14A-237E-2140-90AD-525C787EE111}" srcOrd="0" destOrd="0" parTransId="{4CCD2D89-E9B9-C441-B43B-2A22A9BD2D1E}" sibTransId="{2FDB381C-5318-9A45-8450-21CE25DB2B11}"/>
    <dgm:cxn modelId="{F2B6D824-C158-1447-AD4B-E19924392566}" type="presOf" srcId="{3068C36B-F9C3-BC48-8E0C-131100BC079E}" destId="{52E0F9A0-5E1E-7141-AE8E-F44A9E89685C}" srcOrd="0" destOrd="0" presId="urn:microsoft.com/office/officeart/2005/8/layout/hierarchy4"/>
    <dgm:cxn modelId="{5F47E12A-A7A6-464E-9A83-36405CF43741}" srcId="{9090B14A-237E-2140-90AD-525C787EE111}" destId="{664D9642-DE07-774A-BAB0-80C5FBDF8B84}" srcOrd="0" destOrd="0" parTransId="{A40C33A7-D3C0-6D46-AD50-3A3792394FDC}" sibTransId="{341CA83C-DADD-A141-B232-C1E9E007A7F7}"/>
    <dgm:cxn modelId="{0FD1153A-8639-3343-9E42-069AD58B24E4}" type="presOf" srcId="{CC5299D7-BA1F-B14C-80D0-DAC5CF7EFD29}" destId="{1827888D-8A7B-5B47-9D89-068E7B55E683}" srcOrd="0" destOrd="0" presId="urn:microsoft.com/office/officeart/2005/8/layout/hierarchy4"/>
    <dgm:cxn modelId="{70DED260-04CD-D34A-A8AF-CF588DAAB88E}" srcId="{9090B14A-237E-2140-90AD-525C787EE111}" destId="{09371241-FA45-194E-9AFA-A537743D94E1}" srcOrd="2" destOrd="0" parTransId="{294A146E-E405-C945-81C5-791696C0CEF7}" sibTransId="{A2AC42B5-4114-4F4F-B6C7-D29299EFC409}"/>
    <dgm:cxn modelId="{670B416C-33F9-E341-9AAF-70709644051F}" type="presOf" srcId="{B3C48039-8B89-114D-88D1-B405CF97DD08}" destId="{B0F1A920-8495-004A-81DD-39F0E599230F}" srcOrd="0" destOrd="0" presId="urn:microsoft.com/office/officeart/2005/8/layout/hierarchy4"/>
    <dgm:cxn modelId="{C4DCBB4F-A09E-F149-89A0-8F3A98FDF31D}" type="presOf" srcId="{9090B14A-237E-2140-90AD-525C787EE111}" destId="{43243C26-E219-F349-BF73-11B7DD0CC78F}" srcOrd="0" destOrd="0" presId="urn:microsoft.com/office/officeart/2005/8/layout/hierarchy4"/>
    <dgm:cxn modelId="{6C2A6357-7180-0248-AD89-31D25B76D407}" srcId="{9090B14A-237E-2140-90AD-525C787EE111}" destId="{CC5299D7-BA1F-B14C-80D0-DAC5CF7EFD29}" srcOrd="1" destOrd="0" parTransId="{59103FA5-997B-0F45-855C-0DD546A54F83}" sibTransId="{6C3DF393-D577-214A-9F7B-253C11E2456C}"/>
    <dgm:cxn modelId="{BC2C9BA3-0E18-7442-BF91-CDCE11F0A935}" type="presOf" srcId="{09371241-FA45-194E-9AFA-A537743D94E1}" destId="{04F5954A-70E7-7244-8DD7-DF8ECDD23EBF}" srcOrd="0" destOrd="0" presId="urn:microsoft.com/office/officeart/2005/8/layout/hierarchy4"/>
    <dgm:cxn modelId="{477819F9-2183-5142-8250-225B4317BEA9}" type="presOf" srcId="{664D9642-DE07-774A-BAB0-80C5FBDF8B84}" destId="{84A79F16-6685-BC40-8266-7F36C51301FD}" srcOrd="0" destOrd="0" presId="urn:microsoft.com/office/officeart/2005/8/layout/hierarchy4"/>
    <dgm:cxn modelId="{2860746D-2787-7E4F-929D-E6771EE048F1}" type="presParOf" srcId="{52E0F9A0-5E1E-7141-AE8E-F44A9E89685C}" destId="{E71205C6-4BFF-1040-AB77-302E356588C3}" srcOrd="0" destOrd="0" presId="urn:microsoft.com/office/officeart/2005/8/layout/hierarchy4"/>
    <dgm:cxn modelId="{CE1CCE96-BE27-4846-B0A6-9B1D1394BB14}" type="presParOf" srcId="{E71205C6-4BFF-1040-AB77-302E356588C3}" destId="{B0F1A920-8495-004A-81DD-39F0E599230F}" srcOrd="0" destOrd="0" presId="urn:microsoft.com/office/officeart/2005/8/layout/hierarchy4"/>
    <dgm:cxn modelId="{2479AC21-4833-EF45-B6FC-0E27B2EA6A05}" type="presParOf" srcId="{E71205C6-4BFF-1040-AB77-302E356588C3}" destId="{280F59FC-7AC2-EB4A-A3A6-AA5E61E201AB}" srcOrd="1" destOrd="0" presId="urn:microsoft.com/office/officeart/2005/8/layout/hierarchy4"/>
    <dgm:cxn modelId="{C92CA6BA-80D4-D349-84CE-7CA2ADB4C4F4}" type="presParOf" srcId="{E71205C6-4BFF-1040-AB77-302E356588C3}" destId="{7ADD734B-FFA3-E941-82E2-00550C930F9A}" srcOrd="2" destOrd="0" presId="urn:microsoft.com/office/officeart/2005/8/layout/hierarchy4"/>
    <dgm:cxn modelId="{070EA6B5-A5E3-A54C-B6CE-E0E431326868}" type="presParOf" srcId="{7ADD734B-FFA3-E941-82E2-00550C930F9A}" destId="{190DF9FC-FED4-E847-B049-F4276448A82B}" srcOrd="0" destOrd="0" presId="urn:microsoft.com/office/officeart/2005/8/layout/hierarchy4"/>
    <dgm:cxn modelId="{F372C55F-6C48-1C40-A47B-B71017D86604}" type="presParOf" srcId="{190DF9FC-FED4-E847-B049-F4276448A82B}" destId="{43243C26-E219-F349-BF73-11B7DD0CC78F}" srcOrd="0" destOrd="0" presId="urn:microsoft.com/office/officeart/2005/8/layout/hierarchy4"/>
    <dgm:cxn modelId="{3E3DA20E-CCDC-1E41-A428-DC6869810455}" type="presParOf" srcId="{190DF9FC-FED4-E847-B049-F4276448A82B}" destId="{43CA8408-EEFF-484E-ACF5-5F4D92CA2C70}" srcOrd="1" destOrd="0" presId="urn:microsoft.com/office/officeart/2005/8/layout/hierarchy4"/>
    <dgm:cxn modelId="{0DD3AC18-AD48-704D-8785-4A1FA951475B}" type="presParOf" srcId="{190DF9FC-FED4-E847-B049-F4276448A82B}" destId="{8C723B72-8CDB-BC44-A466-D485210E876F}" srcOrd="2" destOrd="0" presId="urn:microsoft.com/office/officeart/2005/8/layout/hierarchy4"/>
    <dgm:cxn modelId="{F83C5546-E4C7-6048-A66E-DE3F7391373B}" type="presParOf" srcId="{8C723B72-8CDB-BC44-A466-D485210E876F}" destId="{4299E557-D66B-9E49-88A8-9BB90ABDE8A9}" srcOrd="0" destOrd="0" presId="urn:microsoft.com/office/officeart/2005/8/layout/hierarchy4"/>
    <dgm:cxn modelId="{F719E9F6-218D-2149-B156-3A6D45870B13}" type="presParOf" srcId="{4299E557-D66B-9E49-88A8-9BB90ABDE8A9}" destId="{84A79F16-6685-BC40-8266-7F36C51301FD}" srcOrd="0" destOrd="0" presId="urn:microsoft.com/office/officeart/2005/8/layout/hierarchy4"/>
    <dgm:cxn modelId="{037B6F24-135C-6944-9885-8C0EC4C8AF66}" type="presParOf" srcId="{4299E557-D66B-9E49-88A8-9BB90ABDE8A9}" destId="{24AF2675-7607-6F46-8F32-5595279BAADA}" srcOrd="1" destOrd="0" presId="urn:microsoft.com/office/officeart/2005/8/layout/hierarchy4"/>
    <dgm:cxn modelId="{78FAA685-5842-664E-A1F6-C275225FE345}" type="presParOf" srcId="{8C723B72-8CDB-BC44-A466-D485210E876F}" destId="{A96A3338-FD2F-CA40-B835-EDCD73DEEAE2}" srcOrd="1" destOrd="0" presId="urn:microsoft.com/office/officeart/2005/8/layout/hierarchy4"/>
    <dgm:cxn modelId="{F3605E70-50D2-ED42-8BC9-7B9F2A34072A}" type="presParOf" srcId="{8C723B72-8CDB-BC44-A466-D485210E876F}" destId="{14623F03-3F14-444B-ADC3-5383AF561A01}" srcOrd="2" destOrd="0" presId="urn:microsoft.com/office/officeart/2005/8/layout/hierarchy4"/>
    <dgm:cxn modelId="{84463752-D917-8248-9B27-F31C71C1D0AB}" type="presParOf" srcId="{14623F03-3F14-444B-ADC3-5383AF561A01}" destId="{1827888D-8A7B-5B47-9D89-068E7B55E683}" srcOrd="0" destOrd="0" presId="urn:microsoft.com/office/officeart/2005/8/layout/hierarchy4"/>
    <dgm:cxn modelId="{8F2D5872-3CC1-274E-BFFE-D16B6506B20F}" type="presParOf" srcId="{14623F03-3F14-444B-ADC3-5383AF561A01}" destId="{324F0CC3-A3D7-8A4E-AD8D-84D46B0813A9}" srcOrd="1" destOrd="0" presId="urn:microsoft.com/office/officeart/2005/8/layout/hierarchy4"/>
    <dgm:cxn modelId="{B72E4288-C4E4-CD47-A953-19DBBB7E8B0E}" type="presParOf" srcId="{8C723B72-8CDB-BC44-A466-D485210E876F}" destId="{A2F9C768-47DE-8443-A56F-6B8885A4799C}" srcOrd="3" destOrd="0" presId="urn:microsoft.com/office/officeart/2005/8/layout/hierarchy4"/>
    <dgm:cxn modelId="{8FDBBB8A-9956-A14F-8728-92BB33503B3B}" type="presParOf" srcId="{8C723B72-8CDB-BC44-A466-D485210E876F}" destId="{D18D09F7-BE9F-4A43-B5CF-7EE2E0C67BA5}" srcOrd="4" destOrd="0" presId="urn:microsoft.com/office/officeart/2005/8/layout/hierarchy4"/>
    <dgm:cxn modelId="{11D3DC4B-EB59-E744-B781-369301438C4D}" type="presParOf" srcId="{D18D09F7-BE9F-4A43-B5CF-7EE2E0C67BA5}" destId="{04F5954A-70E7-7244-8DD7-DF8ECDD23EBF}" srcOrd="0" destOrd="0" presId="urn:microsoft.com/office/officeart/2005/8/layout/hierarchy4"/>
    <dgm:cxn modelId="{891781BC-C1AC-7945-BC6F-3CB4247139C7}" type="presParOf" srcId="{D18D09F7-BE9F-4A43-B5CF-7EE2E0C67BA5}" destId="{9434B7E9-5D3A-6D44-BB30-35BB8FB7406D}"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6C527F-B963-AA4C-8B3C-322E8F5C758D}" type="doc">
      <dgm:prSet loTypeId="urn:microsoft.com/office/officeart/2008/layout/HexagonCluster" loCatId="" qsTypeId="urn:microsoft.com/office/officeart/2005/8/quickstyle/simple4" qsCatId="simple" csTypeId="urn:microsoft.com/office/officeart/2005/8/colors/accent1_2" csCatId="accent1" phldr="1"/>
      <dgm:spPr/>
      <dgm:t>
        <a:bodyPr/>
        <a:lstStyle/>
        <a:p>
          <a:endParaRPr lang="de-DE"/>
        </a:p>
      </dgm:t>
    </dgm:pt>
    <dgm:pt modelId="{39281113-7C0B-E640-8358-25D9F41F0779}">
      <dgm:prSet phldrT="[Text]" custT="1"/>
      <dgm:spPr/>
      <dgm:t>
        <a:bodyPr/>
        <a:lstStyle/>
        <a:p>
          <a:r>
            <a:rPr lang="de-DE" sz="1600" dirty="0">
              <a:latin typeface="Calibri" panose="020F0502020204030204" pitchFamily="34" charset="0"/>
              <a:cs typeface="Calibri" panose="020F0502020204030204" pitchFamily="34" charset="0"/>
            </a:rPr>
            <a:t>Korruption</a:t>
          </a:r>
        </a:p>
      </dgm:t>
    </dgm:pt>
    <dgm:pt modelId="{E9E6ADEA-9897-8F46-B987-692AED746D1F}" type="parTrans" cxnId="{D301CAA2-3CB2-2D42-B240-BC9D23E977BA}">
      <dgm:prSet/>
      <dgm:spPr/>
      <dgm:t>
        <a:bodyPr/>
        <a:lstStyle/>
        <a:p>
          <a:endParaRPr lang="de-DE" sz="1400"/>
        </a:p>
      </dgm:t>
    </dgm:pt>
    <dgm:pt modelId="{C40FBC0D-E2F1-1947-9E95-6072E8D1ED36}" type="sibTrans" cxnId="{D301CAA2-3CB2-2D42-B240-BC9D23E977BA}">
      <dgm:prSet/>
      <dgm:spPr/>
      <dgm:t>
        <a:bodyPr/>
        <a:lstStyle/>
        <a:p>
          <a:endParaRPr lang="de-DE" sz="1400"/>
        </a:p>
      </dgm:t>
    </dgm:pt>
    <dgm:pt modelId="{AE4194B8-8654-0448-90F7-9DDD6410CF1F}">
      <dgm:prSet phldrT="[Text]" custT="1"/>
      <dgm:spPr/>
      <dgm:t>
        <a:bodyPr/>
        <a:lstStyle/>
        <a:p>
          <a:r>
            <a:rPr lang="de-DE" sz="1600" dirty="0">
              <a:latin typeface="Calibri" panose="020F0502020204030204" pitchFamily="34" charset="0"/>
              <a:cs typeface="Calibri" panose="020F0502020204030204" pitchFamily="34" charset="0"/>
            </a:rPr>
            <a:t>Tradition</a:t>
          </a:r>
        </a:p>
      </dgm:t>
    </dgm:pt>
    <dgm:pt modelId="{DA357E08-EEFD-7141-B1B1-5AB2675E2040}" type="parTrans" cxnId="{CDB5AF23-68F2-584C-9510-261C0440FE0D}">
      <dgm:prSet/>
      <dgm:spPr/>
      <dgm:t>
        <a:bodyPr/>
        <a:lstStyle/>
        <a:p>
          <a:endParaRPr lang="de-DE" sz="1400"/>
        </a:p>
      </dgm:t>
    </dgm:pt>
    <dgm:pt modelId="{28308092-3234-C24D-ACA5-23C7D2857B51}" type="sibTrans" cxnId="{CDB5AF23-68F2-584C-9510-261C0440FE0D}">
      <dgm:prSet/>
      <dgm:spPr/>
      <dgm:t>
        <a:bodyPr/>
        <a:lstStyle/>
        <a:p>
          <a:endParaRPr lang="de-DE" sz="1400"/>
        </a:p>
      </dgm:t>
    </dgm:pt>
    <dgm:pt modelId="{E3D8CA5E-EA87-BC43-B9C0-195B86082162}">
      <dgm:prSet phldrT="[Text]" custT="1"/>
      <dgm:spPr/>
      <dgm:t>
        <a:bodyPr/>
        <a:lstStyle/>
        <a:p>
          <a:r>
            <a:rPr lang="de-DE" sz="1600" dirty="0">
              <a:latin typeface="Calibri" panose="020F0502020204030204" pitchFamily="34" charset="0"/>
              <a:cs typeface="Calibri" panose="020F0502020204030204" pitchFamily="34" charset="0"/>
            </a:rPr>
            <a:t>politischer Einfluss der Produzent-en</a:t>
          </a:r>
        </a:p>
      </dgm:t>
    </dgm:pt>
    <dgm:pt modelId="{88110142-4F42-714D-82DC-4015D6F12DEE}" type="parTrans" cxnId="{6E90752A-E298-BE40-AA23-F05AD6014C34}">
      <dgm:prSet/>
      <dgm:spPr/>
      <dgm:t>
        <a:bodyPr/>
        <a:lstStyle/>
        <a:p>
          <a:endParaRPr lang="de-DE" sz="1400"/>
        </a:p>
      </dgm:t>
    </dgm:pt>
    <dgm:pt modelId="{9C5C0B1B-6A13-134A-9D02-9C4268DEDED6}" type="sibTrans" cxnId="{6E90752A-E298-BE40-AA23-F05AD6014C34}">
      <dgm:prSet/>
      <dgm:spPr/>
      <dgm:t>
        <a:bodyPr/>
        <a:lstStyle/>
        <a:p>
          <a:endParaRPr lang="de-DE" sz="1400"/>
        </a:p>
      </dgm:t>
    </dgm:pt>
    <dgm:pt modelId="{98059BE7-6FA1-3947-BC9D-E00E87D61183}">
      <dgm:prSet phldrT="[Text]" custT="1"/>
      <dgm:spPr/>
      <dgm:t>
        <a:bodyPr/>
        <a:lstStyle/>
        <a:p>
          <a:r>
            <a:rPr lang="de-DE" sz="1600" dirty="0">
              <a:latin typeface="Calibri" panose="020F0502020204030204" pitchFamily="34" charset="0"/>
              <a:cs typeface="Calibri" panose="020F0502020204030204" pitchFamily="34" charset="0"/>
            </a:rPr>
            <a:t>zu wenig (</a:t>
          </a:r>
          <a:r>
            <a:rPr lang="de-DE" sz="1600" dirty="0" err="1">
              <a:latin typeface="Calibri" panose="020F0502020204030204" pitchFamily="34" charset="0"/>
              <a:cs typeface="Calibri" panose="020F0502020204030204" pitchFamily="34" charset="0"/>
            </a:rPr>
            <a:t>unabhän-gige</a:t>
          </a:r>
          <a:r>
            <a:rPr lang="de-DE" sz="1600" dirty="0">
              <a:latin typeface="Calibri" panose="020F0502020204030204" pitchFamily="34" charset="0"/>
              <a:cs typeface="Calibri" panose="020F0502020204030204" pitchFamily="34" charset="0"/>
            </a:rPr>
            <a:t>) Kontrollen</a:t>
          </a:r>
        </a:p>
      </dgm:t>
    </dgm:pt>
    <dgm:pt modelId="{B90F6333-5FBA-9C4A-B75A-2A6F00AE331E}" type="parTrans" cxnId="{6F832B12-A4CE-DE49-A28B-536CEF2B1DB6}">
      <dgm:prSet/>
      <dgm:spPr/>
      <dgm:t>
        <a:bodyPr/>
        <a:lstStyle/>
        <a:p>
          <a:endParaRPr lang="de-DE" sz="1400"/>
        </a:p>
      </dgm:t>
    </dgm:pt>
    <dgm:pt modelId="{BB19980F-9E00-3748-AF00-939D336948D3}" type="sibTrans" cxnId="{6F832B12-A4CE-DE49-A28B-536CEF2B1DB6}">
      <dgm:prSet/>
      <dgm:spPr/>
      <dgm:t>
        <a:bodyPr/>
        <a:lstStyle/>
        <a:p>
          <a:endParaRPr lang="de-DE" sz="1400"/>
        </a:p>
      </dgm:t>
    </dgm:pt>
    <dgm:pt modelId="{90B14D20-CC8F-D545-B6A2-BB8921D3E125}">
      <dgm:prSet phldrT="[Text]" custT="1"/>
      <dgm:spPr/>
      <dgm:t>
        <a:bodyPr/>
        <a:lstStyle/>
        <a:p>
          <a:r>
            <a:rPr lang="de-DE" sz="1600" dirty="0">
              <a:latin typeface="Calibri" panose="020F0502020204030204" pitchFamily="34" charset="0"/>
              <a:cs typeface="Calibri" panose="020F0502020204030204" pitchFamily="34" charset="0"/>
            </a:rPr>
            <a:t>schwache Sanktionen</a:t>
          </a:r>
        </a:p>
      </dgm:t>
    </dgm:pt>
    <dgm:pt modelId="{04BA955A-DAB9-F849-9784-4D1039832FA0}" type="parTrans" cxnId="{D0FB36EB-25B2-B640-9FAF-9E5FBB8D7ED6}">
      <dgm:prSet/>
      <dgm:spPr/>
      <dgm:t>
        <a:bodyPr/>
        <a:lstStyle/>
        <a:p>
          <a:endParaRPr lang="de-DE" sz="1400"/>
        </a:p>
      </dgm:t>
    </dgm:pt>
    <dgm:pt modelId="{91D73DA1-311B-A245-A1BD-3B42CB088965}" type="sibTrans" cxnId="{D0FB36EB-25B2-B640-9FAF-9E5FBB8D7ED6}">
      <dgm:prSet/>
      <dgm:spPr/>
      <dgm:t>
        <a:bodyPr/>
        <a:lstStyle/>
        <a:p>
          <a:endParaRPr lang="de-DE" sz="1400"/>
        </a:p>
      </dgm:t>
    </dgm:pt>
    <dgm:pt modelId="{64B4A7D9-FFB8-784F-B64C-573952C3C0A2}">
      <dgm:prSet phldrT="[Text]" custT="1"/>
      <dgm:spPr/>
      <dgm:t>
        <a:bodyPr/>
        <a:lstStyle/>
        <a:p>
          <a:r>
            <a:rPr lang="de-DE" sz="1600" dirty="0">
              <a:latin typeface="Calibri" panose="020F0502020204030204" pitchFamily="34" charset="0"/>
              <a:cs typeface="Calibri" panose="020F0502020204030204" pitchFamily="34" charset="0"/>
            </a:rPr>
            <a:t>Einkaufs-praxis der </a:t>
          </a:r>
          <a:r>
            <a:rPr lang="de-DE" sz="1600" dirty="0" err="1">
              <a:latin typeface="Calibri" panose="020F0502020204030204" pitchFamily="34" charset="0"/>
              <a:cs typeface="Calibri" panose="020F0502020204030204" pitchFamily="34" charset="0"/>
            </a:rPr>
            <a:t>Unterneh-men</a:t>
          </a:r>
          <a:endParaRPr lang="de-DE" sz="1600" dirty="0">
            <a:latin typeface="Calibri" panose="020F0502020204030204" pitchFamily="34" charset="0"/>
            <a:cs typeface="Calibri" panose="020F0502020204030204" pitchFamily="34" charset="0"/>
          </a:endParaRPr>
        </a:p>
      </dgm:t>
    </dgm:pt>
    <dgm:pt modelId="{AAC1ED0D-64F0-B84E-B7CA-9C9B67717B74}" type="parTrans" cxnId="{572C6434-EBEF-E844-A9AE-4F8F9F7CEFA9}">
      <dgm:prSet/>
      <dgm:spPr/>
      <dgm:t>
        <a:bodyPr/>
        <a:lstStyle/>
        <a:p>
          <a:endParaRPr lang="de-DE" sz="1400"/>
        </a:p>
      </dgm:t>
    </dgm:pt>
    <dgm:pt modelId="{8D44C910-E68D-3449-AE6F-652DACDBC711}" type="sibTrans" cxnId="{572C6434-EBEF-E844-A9AE-4F8F9F7CEFA9}">
      <dgm:prSet/>
      <dgm:spPr/>
      <dgm:t>
        <a:bodyPr/>
        <a:lstStyle/>
        <a:p>
          <a:endParaRPr lang="de-DE" sz="1400"/>
        </a:p>
      </dgm:t>
    </dgm:pt>
    <dgm:pt modelId="{3808D52C-5FF5-BA43-8E36-FBA9D17A05B9}">
      <dgm:prSet phldrT="[Text]" custT="1"/>
      <dgm:spPr/>
      <dgm:t>
        <a:bodyPr/>
        <a:lstStyle/>
        <a:p>
          <a:r>
            <a:rPr lang="de-DE" sz="1600" dirty="0">
              <a:latin typeface="Calibri" panose="020F0502020204030204" pitchFamily="34" charset="0"/>
              <a:cs typeface="Calibri" panose="020F0502020204030204" pitchFamily="34" charset="0"/>
            </a:rPr>
            <a:t>kaum Alternativ-en für Arbeiter _innen</a:t>
          </a:r>
        </a:p>
      </dgm:t>
    </dgm:pt>
    <dgm:pt modelId="{96D0277B-E2A0-D746-8F0E-2FABDCA6CA8A}" type="parTrans" cxnId="{E4599CFF-4F47-AF4D-9AD1-D31335B1A12F}">
      <dgm:prSet/>
      <dgm:spPr/>
      <dgm:t>
        <a:bodyPr/>
        <a:lstStyle/>
        <a:p>
          <a:endParaRPr lang="de-DE" sz="1400"/>
        </a:p>
      </dgm:t>
    </dgm:pt>
    <dgm:pt modelId="{ED0F6CB0-F6CF-B84D-8683-BEFC1D25BA3C}" type="sibTrans" cxnId="{E4599CFF-4F47-AF4D-9AD1-D31335B1A12F}">
      <dgm:prSet/>
      <dgm:spPr/>
      <dgm:t>
        <a:bodyPr/>
        <a:lstStyle/>
        <a:p>
          <a:endParaRPr lang="de-DE" sz="1400"/>
        </a:p>
      </dgm:t>
    </dgm:pt>
    <dgm:pt modelId="{31EA7E9E-0773-DB48-B419-CAD113CCEC61}">
      <dgm:prSet phldrT="[Text]" custT="1"/>
      <dgm:spPr/>
      <dgm:t>
        <a:bodyPr/>
        <a:lstStyle/>
        <a:p>
          <a:r>
            <a:rPr lang="de-DE" sz="1600" dirty="0">
              <a:latin typeface="Calibri" panose="020F0502020204030204" pitchFamily="34" charset="0"/>
              <a:cs typeface="Calibri" panose="020F0502020204030204" pitchFamily="34" charset="0"/>
            </a:rPr>
            <a:t>Abhängig-</a:t>
          </a:r>
          <a:r>
            <a:rPr lang="de-DE" sz="1600" dirty="0" err="1">
              <a:latin typeface="Calibri" panose="020F0502020204030204" pitchFamily="34" charset="0"/>
              <a:cs typeface="Calibri" panose="020F0502020204030204" pitchFamily="34" charset="0"/>
            </a:rPr>
            <a:t>keit</a:t>
          </a:r>
          <a:r>
            <a:rPr lang="de-DE" sz="1600" dirty="0">
              <a:latin typeface="Calibri" panose="020F0502020204030204" pitchFamily="34" charset="0"/>
              <a:cs typeface="Calibri" panose="020F0502020204030204" pitchFamily="34" charset="0"/>
            </a:rPr>
            <a:t> von der Industrie</a:t>
          </a:r>
        </a:p>
      </dgm:t>
    </dgm:pt>
    <dgm:pt modelId="{52182682-9E43-3A42-BEA0-6A246FEF7700}" type="parTrans" cxnId="{092E99A2-044E-A343-8CB9-F97D705E3656}">
      <dgm:prSet/>
      <dgm:spPr/>
      <dgm:t>
        <a:bodyPr/>
        <a:lstStyle/>
        <a:p>
          <a:endParaRPr lang="de-DE" sz="1400"/>
        </a:p>
      </dgm:t>
    </dgm:pt>
    <dgm:pt modelId="{64BA0889-F826-8A40-A584-24C5D6199DAF}" type="sibTrans" cxnId="{092E99A2-044E-A343-8CB9-F97D705E3656}">
      <dgm:prSet/>
      <dgm:spPr/>
      <dgm:t>
        <a:bodyPr/>
        <a:lstStyle/>
        <a:p>
          <a:endParaRPr lang="de-DE" sz="1400"/>
        </a:p>
      </dgm:t>
    </dgm:pt>
    <dgm:pt modelId="{42C1B8F2-59CB-D44B-8B05-B080138CCECF}">
      <dgm:prSet phldrT="[Text]" custT="1"/>
      <dgm:spPr/>
      <dgm:t>
        <a:bodyPr/>
        <a:lstStyle/>
        <a:p>
          <a:r>
            <a:rPr lang="de-DE" sz="1600" dirty="0">
              <a:latin typeface="Calibri" panose="020F0502020204030204" pitchFamily="34" charset="0"/>
              <a:cs typeface="Calibri" panose="020F0502020204030204" pitchFamily="34" charset="0"/>
            </a:rPr>
            <a:t>schwache Gewerk-</a:t>
          </a:r>
          <a:r>
            <a:rPr lang="de-DE" sz="1600" dirty="0" err="1">
              <a:latin typeface="Calibri" panose="020F0502020204030204" pitchFamily="34" charset="0"/>
              <a:cs typeface="Calibri" panose="020F0502020204030204" pitchFamily="34" charset="0"/>
            </a:rPr>
            <a:t>schaften</a:t>
          </a:r>
          <a:endParaRPr lang="de-DE" sz="1600" dirty="0">
            <a:latin typeface="Calibri" panose="020F0502020204030204" pitchFamily="34" charset="0"/>
            <a:cs typeface="Calibri" panose="020F0502020204030204" pitchFamily="34" charset="0"/>
          </a:endParaRPr>
        </a:p>
      </dgm:t>
    </dgm:pt>
    <dgm:pt modelId="{71FDB546-E255-7748-8E4D-DC1791E0395F}" type="parTrans" cxnId="{6D72C5A3-8E42-C941-8C0C-3FCFDBC256C5}">
      <dgm:prSet/>
      <dgm:spPr/>
      <dgm:t>
        <a:bodyPr/>
        <a:lstStyle/>
        <a:p>
          <a:endParaRPr lang="de-DE" sz="1400"/>
        </a:p>
      </dgm:t>
    </dgm:pt>
    <dgm:pt modelId="{4025D384-7CCF-CF47-82CE-9DB21D9AE5FD}" type="sibTrans" cxnId="{6D72C5A3-8E42-C941-8C0C-3FCFDBC256C5}">
      <dgm:prSet/>
      <dgm:spPr/>
      <dgm:t>
        <a:bodyPr/>
        <a:lstStyle/>
        <a:p>
          <a:endParaRPr lang="de-DE" sz="1400"/>
        </a:p>
      </dgm:t>
    </dgm:pt>
    <dgm:pt modelId="{A7CDD357-4B18-BE4B-A86C-45BB34AB6F9A}" type="pres">
      <dgm:prSet presAssocID="{A56C527F-B963-AA4C-8B3C-322E8F5C758D}" presName="Name0" presStyleCnt="0">
        <dgm:presLayoutVars>
          <dgm:chMax val="21"/>
          <dgm:chPref val="21"/>
        </dgm:presLayoutVars>
      </dgm:prSet>
      <dgm:spPr/>
    </dgm:pt>
    <dgm:pt modelId="{DB6D1D36-CB62-0B46-BB54-4E64B1EA42C8}" type="pres">
      <dgm:prSet presAssocID="{39281113-7C0B-E640-8358-25D9F41F0779}" presName="text1" presStyleCnt="0"/>
      <dgm:spPr/>
    </dgm:pt>
    <dgm:pt modelId="{A04A582B-19AB-8F4D-9AA8-713608F806D5}" type="pres">
      <dgm:prSet presAssocID="{39281113-7C0B-E640-8358-25D9F41F0779}" presName="textRepeatNode" presStyleLbl="alignNode1" presStyleIdx="0" presStyleCnt="9">
        <dgm:presLayoutVars>
          <dgm:chMax val="0"/>
          <dgm:chPref val="0"/>
          <dgm:bulletEnabled val="1"/>
        </dgm:presLayoutVars>
      </dgm:prSet>
      <dgm:spPr/>
    </dgm:pt>
    <dgm:pt modelId="{C9DD9AFA-0098-DB49-A84A-B2228DD07B71}" type="pres">
      <dgm:prSet presAssocID="{39281113-7C0B-E640-8358-25D9F41F0779}" presName="textaccent1" presStyleCnt="0"/>
      <dgm:spPr/>
    </dgm:pt>
    <dgm:pt modelId="{915CD47A-6447-E148-B1F8-5BA791B33D26}" type="pres">
      <dgm:prSet presAssocID="{39281113-7C0B-E640-8358-25D9F41F0779}" presName="accentRepeatNode" presStyleLbl="solidAlignAcc1" presStyleIdx="0" presStyleCnt="18"/>
      <dgm:spPr/>
    </dgm:pt>
    <dgm:pt modelId="{26DBBF64-F9FE-DA42-9395-25BF86021CEA}" type="pres">
      <dgm:prSet presAssocID="{C40FBC0D-E2F1-1947-9E95-6072E8D1ED36}" presName="image1" presStyleCnt="0"/>
      <dgm:spPr/>
    </dgm:pt>
    <dgm:pt modelId="{F1258F42-5D43-5848-81FF-06496D51D104}" type="pres">
      <dgm:prSet presAssocID="{C40FBC0D-E2F1-1947-9E95-6072E8D1ED36}" presName="imageRepeatNode" presStyleLbl="alignAcc1" presStyleIdx="0" presStyleCnt="9"/>
      <dgm:spPr/>
    </dgm:pt>
    <dgm:pt modelId="{0C8845BD-3AFF-0F4D-B6EF-6E6B93E64FAE}" type="pres">
      <dgm:prSet presAssocID="{C40FBC0D-E2F1-1947-9E95-6072E8D1ED36}" presName="imageaccent1" presStyleCnt="0"/>
      <dgm:spPr/>
    </dgm:pt>
    <dgm:pt modelId="{BAC8B4DA-07F8-6A44-A4AE-0062AC5DECAA}" type="pres">
      <dgm:prSet presAssocID="{C40FBC0D-E2F1-1947-9E95-6072E8D1ED36}" presName="accentRepeatNode" presStyleLbl="solidAlignAcc1" presStyleIdx="1" presStyleCnt="18"/>
      <dgm:spPr/>
    </dgm:pt>
    <dgm:pt modelId="{E3167D22-3BB9-9E45-BBD6-3598C90DB24E}" type="pres">
      <dgm:prSet presAssocID="{AE4194B8-8654-0448-90F7-9DDD6410CF1F}" presName="text2" presStyleCnt="0"/>
      <dgm:spPr/>
    </dgm:pt>
    <dgm:pt modelId="{5DFFB2FB-42F1-C347-BA37-7BC8F394EAA1}" type="pres">
      <dgm:prSet presAssocID="{AE4194B8-8654-0448-90F7-9DDD6410CF1F}" presName="textRepeatNode" presStyleLbl="alignNode1" presStyleIdx="1" presStyleCnt="9">
        <dgm:presLayoutVars>
          <dgm:chMax val="0"/>
          <dgm:chPref val="0"/>
          <dgm:bulletEnabled val="1"/>
        </dgm:presLayoutVars>
      </dgm:prSet>
      <dgm:spPr/>
    </dgm:pt>
    <dgm:pt modelId="{9134FADA-45A8-FB42-A0F4-DCCFAAC2F4C6}" type="pres">
      <dgm:prSet presAssocID="{AE4194B8-8654-0448-90F7-9DDD6410CF1F}" presName="textaccent2" presStyleCnt="0"/>
      <dgm:spPr/>
    </dgm:pt>
    <dgm:pt modelId="{7EEA6441-6997-E044-A5A9-1C995BB57C47}" type="pres">
      <dgm:prSet presAssocID="{AE4194B8-8654-0448-90F7-9DDD6410CF1F}" presName="accentRepeatNode" presStyleLbl="solidAlignAcc1" presStyleIdx="2" presStyleCnt="18"/>
      <dgm:spPr/>
    </dgm:pt>
    <dgm:pt modelId="{5101890E-3814-3846-A057-210B86404130}" type="pres">
      <dgm:prSet presAssocID="{28308092-3234-C24D-ACA5-23C7D2857B51}" presName="image2" presStyleCnt="0"/>
      <dgm:spPr/>
    </dgm:pt>
    <dgm:pt modelId="{39920EEE-D4DF-AB48-93DF-535BA136B1DA}" type="pres">
      <dgm:prSet presAssocID="{28308092-3234-C24D-ACA5-23C7D2857B51}" presName="imageRepeatNode" presStyleLbl="alignAcc1" presStyleIdx="1" presStyleCnt="9"/>
      <dgm:spPr/>
    </dgm:pt>
    <dgm:pt modelId="{8FA50090-0D63-694B-8AAF-B82DDB9997CD}" type="pres">
      <dgm:prSet presAssocID="{28308092-3234-C24D-ACA5-23C7D2857B51}" presName="imageaccent2" presStyleCnt="0"/>
      <dgm:spPr/>
    </dgm:pt>
    <dgm:pt modelId="{6FC175FD-028A-6C43-9C44-8EACAEAD6C95}" type="pres">
      <dgm:prSet presAssocID="{28308092-3234-C24D-ACA5-23C7D2857B51}" presName="accentRepeatNode" presStyleLbl="solidAlignAcc1" presStyleIdx="3" presStyleCnt="18"/>
      <dgm:spPr/>
    </dgm:pt>
    <dgm:pt modelId="{3CA24354-CB1A-A248-AEC8-AFEE5110760D}" type="pres">
      <dgm:prSet presAssocID="{31EA7E9E-0773-DB48-B419-CAD113CCEC61}" presName="text3" presStyleCnt="0"/>
      <dgm:spPr/>
    </dgm:pt>
    <dgm:pt modelId="{72C24B28-BE9C-A64B-AF09-DF66EC575196}" type="pres">
      <dgm:prSet presAssocID="{31EA7E9E-0773-DB48-B419-CAD113CCEC61}" presName="textRepeatNode" presStyleLbl="alignNode1" presStyleIdx="2" presStyleCnt="9">
        <dgm:presLayoutVars>
          <dgm:chMax val="0"/>
          <dgm:chPref val="0"/>
          <dgm:bulletEnabled val="1"/>
        </dgm:presLayoutVars>
      </dgm:prSet>
      <dgm:spPr/>
    </dgm:pt>
    <dgm:pt modelId="{5A3AE17C-E410-3044-B60D-054D17BD5177}" type="pres">
      <dgm:prSet presAssocID="{31EA7E9E-0773-DB48-B419-CAD113CCEC61}" presName="textaccent3" presStyleCnt="0"/>
      <dgm:spPr/>
    </dgm:pt>
    <dgm:pt modelId="{B2DC1E18-8676-1E45-8A96-9EBEE60DD271}" type="pres">
      <dgm:prSet presAssocID="{31EA7E9E-0773-DB48-B419-CAD113CCEC61}" presName="accentRepeatNode" presStyleLbl="solidAlignAcc1" presStyleIdx="4" presStyleCnt="18"/>
      <dgm:spPr/>
    </dgm:pt>
    <dgm:pt modelId="{7D559202-EC55-934D-B7B4-EF16C5646D7B}" type="pres">
      <dgm:prSet presAssocID="{64BA0889-F826-8A40-A584-24C5D6199DAF}" presName="image3" presStyleCnt="0"/>
      <dgm:spPr/>
    </dgm:pt>
    <dgm:pt modelId="{76B101D3-D7E6-1146-9792-698161A90905}" type="pres">
      <dgm:prSet presAssocID="{64BA0889-F826-8A40-A584-24C5D6199DAF}" presName="imageRepeatNode" presStyleLbl="alignAcc1" presStyleIdx="2" presStyleCnt="9"/>
      <dgm:spPr/>
    </dgm:pt>
    <dgm:pt modelId="{E65B0FCD-DF48-614B-8294-AC34045616BA}" type="pres">
      <dgm:prSet presAssocID="{64BA0889-F826-8A40-A584-24C5D6199DAF}" presName="imageaccent3" presStyleCnt="0"/>
      <dgm:spPr/>
    </dgm:pt>
    <dgm:pt modelId="{BF185723-ED90-5B45-8C73-A79315A12D3F}" type="pres">
      <dgm:prSet presAssocID="{64BA0889-F826-8A40-A584-24C5D6199DAF}" presName="accentRepeatNode" presStyleLbl="solidAlignAcc1" presStyleIdx="5" presStyleCnt="18"/>
      <dgm:spPr/>
    </dgm:pt>
    <dgm:pt modelId="{D9A540BB-319F-1248-BEA6-3D7125EDDAF6}" type="pres">
      <dgm:prSet presAssocID="{E3D8CA5E-EA87-BC43-B9C0-195B86082162}" presName="text4" presStyleCnt="0"/>
      <dgm:spPr/>
    </dgm:pt>
    <dgm:pt modelId="{E65C6AC7-627E-8443-AA87-3B6CFA2D6AC8}" type="pres">
      <dgm:prSet presAssocID="{E3D8CA5E-EA87-BC43-B9C0-195B86082162}" presName="textRepeatNode" presStyleLbl="alignNode1" presStyleIdx="3" presStyleCnt="9" custLinFactNeighborY="4170">
        <dgm:presLayoutVars>
          <dgm:chMax val="0"/>
          <dgm:chPref val="0"/>
          <dgm:bulletEnabled val="1"/>
        </dgm:presLayoutVars>
      </dgm:prSet>
      <dgm:spPr/>
    </dgm:pt>
    <dgm:pt modelId="{20D21CA9-35D7-E04B-B695-75812A5C5F56}" type="pres">
      <dgm:prSet presAssocID="{E3D8CA5E-EA87-BC43-B9C0-195B86082162}" presName="textaccent4" presStyleCnt="0"/>
      <dgm:spPr/>
    </dgm:pt>
    <dgm:pt modelId="{E5E6136B-74F4-2B40-94FA-195C84CAEDDA}" type="pres">
      <dgm:prSet presAssocID="{E3D8CA5E-EA87-BC43-B9C0-195B86082162}" presName="accentRepeatNode" presStyleLbl="solidAlignAcc1" presStyleIdx="6" presStyleCnt="18"/>
      <dgm:spPr/>
    </dgm:pt>
    <dgm:pt modelId="{7238A607-5CFE-9B45-A1E1-BC5D3F337C04}" type="pres">
      <dgm:prSet presAssocID="{9C5C0B1B-6A13-134A-9D02-9C4268DEDED6}" presName="image4" presStyleCnt="0"/>
      <dgm:spPr/>
    </dgm:pt>
    <dgm:pt modelId="{5A525547-8495-094D-8687-8B9CF9C99702}" type="pres">
      <dgm:prSet presAssocID="{9C5C0B1B-6A13-134A-9D02-9C4268DEDED6}" presName="imageRepeatNode" presStyleLbl="alignAcc1" presStyleIdx="3" presStyleCnt="9"/>
      <dgm:spPr/>
    </dgm:pt>
    <dgm:pt modelId="{4E5A5B74-11B7-8E4A-B36D-65B7B4442DB7}" type="pres">
      <dgm:prSet presAssocID="{9C5C0B1B-6A13-134A-9D02-9C4268DEDED6}" presName="imageaccent4" presStyleCnt="0"/>
      <dgm:spPr/>
    </dgm:pt>
    <dgm:pt modelId="{F3AD014B-8645-C341-9741-C0E8C406C128}" type="pres">
      <dgm:prSet presAssocID="{9C5C0B1B-6A13-134A-9D02-9C4268DEDED6}" presName="accentRepeatNode" presStyleLbl="solidAlignAcc1" presStyleIdx="7" presStyleCnt="18"/>
      <dgm:spPr/>
    </dgm:pt>
    <dgm:pt modelId="{AA07597C-D7FC-6249-9F47-FF4FCCFF7538}" type="pres">
      <dgm:prSet presAssocID="{98059BE7-6FA1-3947-BC9D-E00E87D61183}" presName="text5" presStyleCnt="0"/>
      <dgm:spPr/>
    </dgm:pt>
    <dgm:pt modelId="{137BF1CC-795B-7648-BB83-0B368627FF3C}" type="pres">
      <dgm:prSet presAssocID="{98059BE7-6FA1-3947-BC9D-E00E87D61183}" presName="textRepeatNode" presStyleLbl="alignNode1" presStyleIdx="4" presStyleCnt="9">
        <dgm:presLayoutVars>
          <dgm:chMax val="0"/>
          <dgm:chPref val="0"/>
          <dgm:bulletEnabled val="1"/>
        </dgm:presLayoutVars>
      </dgm:prSet>
      <dgm:spPr/>
    </dgm:pt>
    <dgm:pt modelId="{9B828A62-B239-F94B-B246-4F4B931AEA23}" type="pres">
      <dgm:prSet presAssocID="{98059BE7-6FA1-3947-BC9D-E00E87D61183}" presName="textaccent5" presStyleCnt="0"/>
      <dgm:spPr/>
    </dgm:pt>
    <dgm:pt modelId="{39F39789-F136-2741-BE77-307FD434CC9F}" type="pres">
      <dgm:prSet presAssocID="{98059BE7-6FA1-3947-BC9D-E00E87D61183}" presName="accentRepeatNode" presStyleLbl="solidAlignAcc1" presStyleIdx="8" presStyleCnt="18"/>
      <dgm:spPr/>
    </dgm:pt>
    <dgm:pt modelId="{91F68647-A721-8D41-8166-82B893B113FA}" type="pres">
      <dgm:prSet presAssocID="{BB19980F-9E00-3748-AF00-939D336948D3}" presName="image5" presStyleCnt="0"/>
      <dgm:spPr/>
    </dgm:pt>
    <dgm:pt modelId="{DD3A6656-4AA5-5B40-A0A4-6C024F0F8DD0}" type="pres">
      <dgm:prSet presAssocID="{BB19980F-9E00-3748-AF00-939D336948D3}" presName="imageRepeatNode" presStyleLbl="alignAcc1" presStyleIdx="4" presStyleCnt="9"/>
      <dgm:spPr/>
    </dgm:pt>
    <dgm:pt modelId="{0E989F1C-8C89-2C41-B0E6-158A9513AD19}" type="pres">
      <dgm:prSet presAssocID="{BB19980F-9E00-3748-AF00-939D336948D3}" presName="imageaccent5" presStyleCnt="0"/>
      <dgm:spPr/>
    </dgm:pt>
    <dgm:pt modelId="{D63F3D5D-B73F-1B41-B029-B12A3A80D6E7}" type="pres">
      <dgm:prSet presAssocID="{BB19980F-9E00-3748-AF00-939D336948D3}" presName="accentRepeatNode" presStyleLbl="solidAlignAcc1" presStyleIdx="9" presStyleCnt="18"/>
      <dgm:spPr/>
    </dgm:pt>
    <dgm:pt modelId="{496D4161-F803-8342-AEAA-F56C3206F7FD}" type="pres">
      <dgm:prSet presAssocID="{42C1B8F2-59CB-D44B-8B05-B080138CCECF}" presName="text6" presStyleCnt="0"/>
      <dgm:spPr/>
    </dgm:pt>
    <dgm:pt modelId="{1240D8D7-190D-BE45-98B1-724528A66FF4}" type="pres">
      <dgm:prSet presAssocID="{42C1B8F2-59CB-D44B-8B05-B080138CCECF}" presName="textRepeatNode" presStyleLbl="alignNode1" presStyleIdx="5" presStyleCnt="9">
        <dgm:presLayoutVars>
          <dgm:chMax val="0"/>
          <dgm:chPref val="0"/>
          <dgm:bulletEnabled val="1"/>
        </dgm:presLayoutVars>
      </dgm:prSet>
      <dgm:spPr/>
    </dgm:pt>
    <dgm:pt modelId="{0C3FAB85-8C28-794C-884E-5D9BF0A97EA9}" type="pres">
      <dgm:prSet presAssocID="{42C1B8F2-59CB-D44B-8B05-B080138CCECF}" presName="textaccent6" presStyleCnt="0"/>
      <dgm:spPr/>
    </dgm:pt>
    <dgm:pt modelId="{BE863BE9-29F0-134F-AE15-D67012A0CA75}" type="pres">
      <dgm:prSet presAssocID="{42C1B8F2-59CB-D44B-8B05-B080138CCECF}" presName="accentRepeatNode" presStyleLbl="solidAlignAcc1" presStyleIdx="10" presStyleCnt="18"/>
      <dgm:spPr/>
    </dgm:pt>
    <dgm:pt modelId="{95458F41-B99E-B241-8D54-4B6B1D1CA9DD}" type="pres">
      <dgm:prSet presAssocID="{4025D384-7CCF-CF47-82CE-9DB21D9AE5FD}" presName="image6" presStyleCnt="0"/>
      <dgm:spPr/>
    </dgm:pt>
    <dgm:pt modelId="{D891361B-35B1-064C-B98A-AADDD7078B53}" type="pres">
      <dgm:prSet presAssocID="{4025D384-7CCF-CF47-82CE-9DB21D9AE5FD}" presName="imageRepeatNode" presStyleLbl="alignAcc1" presStyleIdx="5" presStyleCnt="9"/>
      <dgm:spPr/>
    </dgm:pt>
    <dgm:pt modelId="{4476722E-3894-2C4B-9BF7-2F0B46F9386A}" type="pres">
      <dgm:prSet presAssocID="{4025D384-7CCF-CF47-82CE-9DB21D9AE5FD}" presName="imageaccent6" presStyleCnt="0"/>
      <dgm:spPr/>
    </dgm:pt>
    <dgm:pt modelId="{ED50286E-1F37-1647-BB20-03B689F91C01}" type="pres">
      <dgm:prSet presAssocID="{4025D384-7CCF-CF47-82CE-9DB21D9AE5FD}" presName="accentRepeatNode" presStyleLbl="solidAlignAcc1" presStyleIdx="11" presStyleCnt="18"/>
      <dgm:spPr/>
    </dgm:pt>
    <dgm:pt modelId="{81AD1FEC-0412-BF44-B487-10649C170190}" type="pres">
      <dgm:prSet presAssocID="{90B14D20-CC8F-D545-B6A2-BB8921D3E125}" presName="text7" presStyleCnt="0"/>
      <dgm:spPr/>
    </dgm:pt>
    <dgm:pt modelId="{D9E30B8D-ED79-B740-B692-0449AFE6F776}" type="pres">
      <dgm:prSet presAssocID="{90B14D20-CC8F-D545-B6A2-BB8921D3E125}" presName="textRepeatNode" presStyleLbl="alignNode1" presStyleIdx="6" presStyleCnt="9">
        <dgm:presLayoutVars>
          <dgm:chMax val="0"/>
          <dgm:chPref val="0"/>
          <dgm:bulletEnabled val="1"/>
        </dgm:presLayoutVars>
      </dgm:prSet>
      <dgm:spPr/>
    </dgm:pt>
    <dgm:pt modelId="{6AEEF4FE-2D66-5C48-B54C-561BBB716263}" type="pres">
      <dgm:prSet presAssocID="{90B14D20-CC8F-D545-B6A2-BB8921D3E125}" presName="textaccent7" presStyleCnt="0"/>
      <dgm:spPr/>
    </dgm:pt>
    <dgm:pt modelId="{510FCAEB-3CBE-F74D-8DDD-505A2A545866}" type="pres">
      <dgm:prSet presAssocID="{90B14D20-CC8F-D545-B6A2-BB8921D3E125}" presName="accentRepeatNode" presStyleLbl="solidAlignAcc1" presStyleIdx="12" presStyleCnt="18"/>
      <dgm:spPr/>
    </dgm:pt>
    <dgm:pt modelId="{96209EF7-E15F-FE48-A84B-C73B6229E507}" type="pres">
      <dgm:prSet presAssocID="{91D73DA1-311B-A245-A1BD-3B42CB088965}" presName="image7" presStyleCnt="0"/>
      <dgm:spPr/>
    </dgm:pt>
    <dgm:pt modelId="{4FED01BF-F493-3D42-A313-4394E56205BB}" type="pres">
      <dgm:prSet presAssocID="{91D73DA1-311B-A245-A1BD-3B42CB088965}" presName="imageRepeatNode" presStyleLbl="alignAcc1" presStyleIdx="6" presStyleCnt="9"/>
      <dgm:spPr/>
    </dgm:pt>
    <dgm:pt modelId="{EC5FC098-EAC6-1A41-BA3D-BDF042229980}" type="pres">
      <dgm:prSet presAssocID="{91D73DA1-311B-A245-A1BD-3B42CB088965}" presName="imageaccent7" presStyleCnt="0"/>
      <dgm:spPr/>
    </dgm:pt>
    <dgm:pt modelId="{28EC64C8-9C1E-1643-9012-D633EE098371}" type="pres">
      <dgm:prSet presAssocID="{91D73DA1-311B-A245-A1BD-3B42CB088965}" presName="accentRepeatNode" presStyleLbl="solidAlignAcc1" presStyleIdx="13" presStyleCnt="18"/>
      <dgm:spPr/>
    </dgm:pt>
    <dgm:pt modelId="{190B1DAA-40E3-BC4A-AB3B-451A21E565F9}" type="pres">
      <dgm:prSet presAssocID="{64B4A7D9-FFB8-784F-B64C-573952C3C0A2}" presName="text8" presStyleCnt="0"/>
      <dgm:spPr/>
    </dgm:pt>
    <dgm:pt modelId="{2D0423AD-B4A1-2247-AD6B-00F4C194463F}" type="pres">
      <dgm:prSet presAssocID="{64B4A7D9-FFB8-784F-B64C-573952C3C0A2}" presName="textRepeatNode" presStyleLbl="alignNode1" presStyleIdx="7" presStyleCnt="9">
        <dgm:presLayoutVars>
          <dgm:chMax val="0"/>
          <dgm:chPref val="0"/>
          <dgm:bulletEnabled val="1"/>
        </dgm:presLayoutVars>
      </dgm:prSet>
      <dgm:spPr/>
    </dgm:pt>
    <dgm:pt modelId="{4580D1C7-6D81-9643-BBE9-A04525DEE812}" type="pres">
      <dgm:prSet presAssocID="{64B4A7D9-FFB8-784F-B64C-573952C3C0A2}" presName="textaccent8" presStyleCnt="0"/>
      <dgm:spPr/>
    </dgm:pt>
    <dgm:pt modelId="{1F9B4566-5BAD-C340-B540-FC1C654E28EB}" type="pres">
      <dgm:prSet presAssocID="{64B4A7D9-FFB8-784F-B64C-573952C3C0A2}" presName="accentRepeatNode" presStyleLbl="solidAlignAcc1" presStyleIdx="14" presStyleCnt="18"/>
      <dgm:spPr/>
    </dgm:pt>
    <dgm:pt modelId="{6A96A4F9-F2C1-6C46-A4B0-17FC5D0C731B}" type="pres">
      <dgm:prSet presAssocID="{8D44C910-E68D-3449-AE6F-652DACDBC711}" presName="image8" presStyleCnt="0"/>
      <dgm:spPr/>
    </dgm:pt>
    <dgm:pt modelId="{BB09FCD3-6487-3C4C-9F30-F1F577B497BE}" type="pres">
      <dgm:prSet presAssocID="{8D44C910-E68D-3449-AE6F-652DACDBC711}" presName="imageRepeatNode" presStyleLbl="alignAcc1" presStyleIdx="7" presStyleCnt="9"/>
      <dgm:spPr/>
    </dgm:pt>
    <dgm:pt modelId="{F3047A65-7DEC-7542-ABCA-577583D691E5}" type="pres">
      <dgm:prSet presAssocID="{8D44C910-E68D-3449-AE6F-652DACDBC711}" presName="imageaccent8" presStyleCnt="0"/>
      <dgm:spPr/>
    </dgm:pt>
    <dgm:pt modelId="{9AA4B71D-DB3A-F54F-8B57-FC4BA1B5EC59}" type="pres">
      <dgm:prSet presAssocID="{8D44C910-E68D-3449-AE6F-652DACDBC711}" presName="accentRepeatNode" presStyleLbl="solidAlignAcc1" presStyleIdx="15" presStyleCnt="18"/>
      <dgm:spPr/>
    </dgm:pt>
    <dgm:pt modelId="{341C85DA-ECA7-714F-9571-20FAADEA3FFF}" type="pres">
      <dgm:prSet presAssocID="{3808D52C-5FF5-BA43-8E36-FBA9D17A05B9}" presName="text9" presStyleCnt="0"/>
      <dgm:spPr/>
    </dgm:pt>
    <dgm:pt modelId="{D304E39F-EB59-204E-B846-1CF1B6CD72A6}" type="pres">
      <dgm:prSet presAssocID="{3808D52C-5FF5-BA43-8E36-FBA9D17A05B9}" presName="textRepeatNode" presStyleLbl="alignNode1" presStyleIdx="8" presStyleCnt="9">
        <dgm:presLayoutVars>
          <dgm:chMax val="0"/>
          <dgm:chPref val="0"/>
          <dgm:bulletEnabled val="1"/>
        </dgm:presLayoutVars>
      </dgm:prSet>
      <dgm:spPr/>
    </dgm:pt>
    <dgm:pt modelId="{52384292-E73F-C744-B9DD-88C9A9BCC397}" type="pres">
      <dgm:prSet presAssocID="{3808D52C-5FF5-BA43-8E36-FBA9D17A05B9}" presName="textaccent9" presStyleCnt="0"/>
      <dgm:spPr/>
    </dgm:pt>
    <dgm:pt modelId="{723C508E-1058-A146-8160-42B73DEFC84B}" type="pres">
      <dgm:prSet presAssocID="{3808D52C-5FF5-BA43-8E36-FBA9D17A05B9}" presName="accentRepeatNode" presStyleLbl="solidAlignAcc1" presStyleIdx="16" presStyleCnt="18"/>
      <dgm:spPr/>
    </dgm:pt>
    <dgm:pt modelId="{14838022-4261-F646-B9DB-57420EE05256}" type="pres">
      <dgm:prSet presAssocID="{ED0F6CB0-F6CF-B84D-8683-BEFC1D25BA3C}" presName="image9" presStyleCnt="0"/>
      <dgm:spPr/>
    </dgm:pt>
    <dgm:pt modelId="{12A2F8AB-EC17-4445-960A-1C35E6829BC8}" type="pres">
      <dgm:prSet presAssocID="{ED0F6CB0-F6CF-B84D-8683-BEFC1D25BA3C}" presName="imageRepeatNode" presStyleLbl="alignAcc1" presStyleIdx="8" presStyleCnt="9"/>
      <dgm:spPr/>
    </dgm:pt>
    <dgm:pt modelId="{43506F96-6E58-3C42-8130-6C899D1C5354}" type="pres">
      <dgm:prSet presAssocID="{ED0F6CB0-F6CF-B84D-8683-BEFC1D25BA3C}" presName="imageaccent9" presStyleCnt="0"/>
      <dgm:spPr/>
    </dgm:pt>
    <dgm:pt modelId="{46D0484D-DC70-2245-B324-AF0677548BD2}" type="pres">
      <dgm:prSet presAssocID="{ED0F6CB0-F6CF-B84D-8683-BEFC1D25BA3C}" presName="accentRepeatNode" presStyleLbl="solidAlignAcc1" presStyleIdx="17" presStyleCnt="18"/>
      <dgm:spPr/>
    </dgm:pt>
  </dgm:ptLst>
  <dgm:cxnLst>
    <dgm:cxn modelId="{6F832B12-A4CE-DE49-A28B-536CEF2B1DB6}" srcId="{A56C527F-B963-AA4C-8B3C-322E8F5C758D}" destId="{98059BE7-6FA1-3947-BC9D-E00E87D61183}" srcOrd="4" destOrd="0" parTransId="{B90F6333-5FBA-9C4A-B75A-2A6F00AE331E}" sibTransId="{BB19980F-9E00-3748-AF00-939D336948D3}"/>
    <dgm:cxn modelId="{CDB5AF23-68F2-584C-9510-261C0440FE0D}" srcId="{A56C527F-B963-AA4C-8B3C-322E8F5C758D}" destId="{AE4194B8-8654-0448-90F7-9DDD6410CF1F}" srcOrd="1" destOrd="0" parTransId="{DA357E08-EEFD-7141-B1B1-5AB2675E2040}" sibTransId="{28308092-3234-C24D-ACA5-23C7D2857B51}"/>
    <dgm:cxn modelId="{B9A81B24-DF02-A24E-A2A4-B18139F57C94}" type="presOf" srcId="{28308092-3234-C24D-ACA5-23C7D2857B51}" destId="{39920EEE-D4DF-AB48-93DF-535BA136B1DA}" srcOrd="0" destOrd="0" presId="urn:microsoft.com/office/officeart/2008/layout/HexagonCluster"/>
    <dgm:cxn modelId="{D2813328-7967-EE4A-B162-C0EFD2AF0E84}" type="presOf" srcId="{39281113-7C0B-E640-8358-25D9F41F0779}" destId="{A04A582B-19AB-8F4D-9AA8-713608F806D5}" srcOrd="0" destOrd="0" presId="urn:microsoft.com/office/officeart/2008/layout/HexagonCluster"/>
    <dgm:cxn modelId="{5B0F092A-9DB4-CB4F-B848-7FFCE357516C}" type="presOf" srcId="{BB19980F-9E00-3748-AF00-939D336948D3}" destId="{DD3A6656-4AA5-5B40-A0A4-6C024F0F8DD0}" srcOrd="0" destOrd="0" presId="urn:microsoft.com/office/officeart/2008/layout/HexagonCluster"/>
    <dgm:cxn modelId="{6E90752A-E298-BE40-AA23-F05AD6014C34}" srcId="{A56C527F-B963-AA4C-8B3C-322E8F5C758D}" destId="{E3D8CA5E-EA87-BC43-B9C0-195B86082162}" srcOrd="3" destOrd="0" parTransId="{88110142-4F42-714D-82DC-4015D6F12DEE}" sibTransId="{9C5C0B1B-6A13-134A-9D02-9C4268DEDED6}"/>
    <dgm:cxn modelId="{572C6434-EBEF-E844-A9AE-4F8F9F7CEFA9}" srcId="{A56C527F-B963-AA4C-8B3C-322E8F5C758D}" destId="{64B4A7D9-FFB8-784F-B64C-573952C3C0A2}" srcOrd="7" destOrd="0" parTransId="{AAC1ED0D-64F0-B84E-B7CA-9C9B67717B74}" sibTransId="{8D44C910-E68D-3449-AE6F-652DACDBC711}"/>
    <dgm:cxn modelId="{8F82E544-2F19-8C40-BFBD-973E834832B6}" type="presOf" srcId="{E3D8CA5E-EA87-BC43-B9C0-195B86082162}" destId="{E65C6AC7-627E-8443-AA87-3B6CFA2D6AC8}" srcOrd="0" destOrd="0" presId="urn:microsoft.com/office/officeart/2008/layout/HexagonCluster"/>
    <dgm:cxn modelId="{EE550969-BCC9-1743-A2A8-4A84D794E484}" type="presOf" srcId="{64B4A7D9-FFB8-784F-B64C-573952C3C0A2}" destId="{2D0423AD-B4A1-2247-AD6B-00F4C194463F}" srcOrd="0" destOrd="0" presId="urn:microsoft.com/office/officeart/2008/layout/HexagonCluster"/>
    <dgm:cxn modelId="{3B84A54D-78F6-8A43-A975-A6F1DAF23D83}" type="presOf" srcId="{AE4194B8-8654-0448-90F7-9DDD6410CF1F}" destId="{5DFFB2FB-42F1-C347-BA37-7BC8F394EAA1}" srcOrd="0" destOrd="0" presId="urn:microsoft.com/office/officeart/2008/layout/HexagonCluster"/>
    <dgm:cxn modelId="{3F475B53-46F0-534C-9960-5DA1D9D9E5CC}" type="presOf" srcId="{3808D52C-5FF5-BA43-8E36-FBA9D17A05B9}" destId="{D304E39F-EB59-204E-B846-1CF1B6CD72A6}" srcOrd="0" destOrd="0" presId="urn:microsoft.com/office/officeart/2008/layout/HexagonCluster"/>
    <dgm:cxn modelId="{8B691F55-8CA6-CA4F-890E-15689899141B}" type="presOf" srcId="{C40FBC0D-E2F1-1947-9E95-6072E8D1ED36}" destId="{F1258F42-5D43-5848-81FF-06496D51D104}" srcOrd="0" destOrd="0" presId="urn:microsoft.com/office/officeart/2008/layout/HexagonCluster"/>
    <dgm:cxn modelId="{D9A1217B-7413-8947-9243-EB41935A6C65}" type="presOf" srcId="{4025D384-7CCF-CF47-82CE-9DB21D9AE5FD}" destId="{D891361B-35B1-064C-B98A-AADDD7078B53}" srcOrd="0" destOrd="0" presId="urn:microsoft.com/office/officeart/2008/layout/HexagonCluster"/>
    <dgm:cxn modelId="{E21D12A0-7556-BA42-A59A-4F009CF331F7}" type="presOf" srcId="{A56C527F-B963-AA4C-8B3C-322E8F5C758D}" destId="{A7CDD357-4B18-BE4B-A86C-45BB34AB6F9A}" srcOrd="0" destOrd="0" presId="urn:microsoft.com/office/officeart/2008/layout/HexagonCluster"/>
    <dgm:cxn modelId="{092E99A2-044E-A343-8CB9-F97D705E3656}" srcId="{A56C527F-B963-AA4C-8B3C-322E8F5C758D}" destId="{31EA7E9E-0773-DB48-B419-CAD113CCEC61}" srcOrd="2" destOrd="0" parTransId="{52182682-9E43-3A42-BEA0-6A246FEF7700}" sibTransId="{64BA0889-F826-8A40-A584-24C5D6199DAF}"/>
    <dgm:cxn modelId="{D301CAA2-3CB2-2D42-B240-BC9D23E977BA}" srcId="{A56C527F-B963-AA4C-8B3C-322E8F5C758D}" destId="{39281113-7C0B-E640-8358-25D9F41F0779}" srcOrd="0" destOrd="0" parTransId="{E9E6ADEA-9897-8F46-B987-692AED746D1F}" sibTransId="{C40FBC0D-E2F1-1947-9E95-6072E8D1ED36}"/>
    <dgm:cxn modelId="{6D72C5A3-8E42-C941-8C0C-3FCFDBC256C5}" srcId="{A56C527F-B963-AA4C-8B3C-322E8F5C758D}" destId="{42C1B8F2-59CB-D44B-8B05-B080138CCECF}" srcOrd="5" destOrd="0" parTransId="{71FDB546-E255-7748-8E4D-DC1791E0395F}" sibTransId="{4025D384-7CCF-CF47-82CE-9DB21D9AE5FD}"/>
    <dgm:cxn modelId="{7F5DDEAB-F587-0F4F-84F0-3FDBA89A67A3}" type="presOf" srcId="{42C1B8F2-59CB-D44B-8B05-B080138CCECF}" destId="{1240D8D7-190D-BE45-98B1-724528A66FF4}" srcOrd="0" destOrd="0" presId="urn:microsoft.com/office/officeart/2008/layout/HexagonCluster"/>
    <dgm:cxn modelId="{C7DC11BB-FD14-3144-893D-C0087BF0C3A6}" type="presOf" srcId="{91D73DA1-311B-A245-A1BD-3B42CB088965}" destId="{4FED01BF-F493-3D42-A313-4394E56205BB}" srcOrd="0" destOrd="0" presId="urn:microsoft.com/office/officeart/2008/layout/HexagonCluster"/>
    <dgm:cxn modelId="{8AE134BF-495A-2F45-8BBA-A5D47203A697}" type="presOf" srcId="{31EA7E9E-0773-DB48-B419-CAD113CCEC61}" destId="{72C24B28-BE9C-A64B-AF09-DF66EC575196}" srcOrd="0" destOrd="0" presId="urn:microsoft.com/office/officeart/2008/layout/HexagonCluster"/>
    <dgm:cxn modelId="{55B6D0C6-4486-BE48-9464-65748F8AED6C}" type="presOf" srcId="{8D44C910-E68D-3449-AE6F-652DACDBC711}" destId="{BB09FCD3-6487-3C4C-9F30-F1F577B497BE}" srcOrd="0" destOrd="0" presId="urn:microsoft.com/office/officeart/2008/layout/HexagonCluster"/>
    <dgm:cxn modelId="{3C6F82D5-B528-8447-A6AE-B42580D1A85A}" type="presOf" srcId="{9C5C0B1B-6A13-134A-9D02-9C4268DEDED6}" destId="{5A525547-8495-094D-8687-8B9CF9C99702}" srcOrd="0" destOrd="0" presId="urn:microsoft.com/office/officeart/2008/layout/HexagonCluster"/>
    <dgm:cxn modelId="{D0FB36EB-25B2-B640-9FAF-9E5FBB8D7ED6}" srcId="{A56C527F-B963-AA4C-8B3C-322E8F5C758D}" destId="{90B14D20-CC8F-D545-B6A2-BB8921D3E125}" srcOrd="6" destOrd="0" parTransId="{04BA955A-DAB9-F849-9784-4D1039832FA0}" sibTransId="{91D73DA1-311B-A245-A1BD-3B42CB088965}"/>
    <dgm:cxn modelId="{E2D511EC-936C-284D-8BD0-B1832CD9B128}" type="presOf" srcId="{90B14D20-CC8F-D545-B6A2-BB8921D3E125}" destId="{D9E30B8D-ED79-B740-B692-0449AFE6F776}" srcOrd="0" destOrd="0" presId="urn:microsoft.com/office/officeart/2008/layout/HexagonCluster"/>
    <dgm:cxn modelId="{F2D804F6-3A36-6F4B-BFF2-53CB679E2DC3}" type="presOf" srcId="{64BA0889-F826-8A40-A584-24C5D6199DAF}" destId="{76B101D3-D7E6-1146-9792-698161A90905}" srcOrd="0" destOrd="0" presId="urn:microsoft.com/office/officeart/2008/layout/HexagonCluster"/>
    <dgm:cxn modelId="{02D0B5F6-7D38-9C4C-8C62-435DC92176D9}" type="presOf" srcId="{98059BE7-6FA1-3947-BC9D-E00E87D61183}" destId="{137BF1CC-795B-7648-BB83-0B368627FF3C}" srcOrd="0" destOrd="0" presId="urn:microsoft.com/office/officeart/2008/layout/HexagonCluster"/>
    <dgm:cxn modelId="{4AA739FB-1926-AA4A-B2B3-746750B394B4}" type="presOf" srcId="{ED0F6CB0-F6CF-B84D-8683-BEFC1D25BA3C}" destId="{12A2F8AB-EC17-4445-960A-1C35E6829BC8}" srcOrd="0" destOrd="0" presId="urn:microsoft.com/office/officeart/2008/layout/HexagonCluster"/>
    <dgm:cxn modelId="{E4599CFF-4F47-AF4D-9AD1-D31335B1A12F}" srcId="{A56C527F-B963-AA4C-8B3C-322E8F5C758D}" destId="{3808D52C-5FF5-BA43-8E36-FBA9D17A05B9}" srcOrd="8" destOrd="0" parTransId="{96D0277B-E2A0-D746-8F0E-2FABDCA6CA8A}" sibTransId="{ED0F6CB0-F6CF-B84D-8683-BEFC1D25BA3C}"/>
    <dgm:cxn modelId="{E9D01FA3-F673-4B4F-9BB8-D918BDAEBB70}" type="presParOf" srcId="{A7CDD357-4B18-BE4B-A86C-45BB34AB6F9A}" destId="{DB6D1D36-CB62-0B46-BB54-4E64B1EA42C8}" srcOrd="0" destOrd="0" presId="urn:microsoft.com/office/officeart/2008/layout/HexagonCluster"/>
    <dgm:cxn modelId="{6E27EB90-1522-B347-8847-7582AB075762}" type="presParOf" srcId="{DB6D1D36-CB62-0B46-BB54-4E64B1EA42C8}" destId="{A04A582B-19AB-8F4D-9AA8-713608F806D5}" srcOrd="0" destOrd="0" presId="urn:microsoft.com/office/officeart/2008/layout/HexagonCluster"/>
    <dgm:cxn modelId="{3A0B70C5-B643-864F-8910-59D96E312A57}" type="presParOf" srcId="{A7CDD357-4B18-BE4B-A86C-45BB34AB6F9A}" destId="{C9DD9AFA-0098-DB49-A84A-B2228DD07B71}" srcOrd="1" destOrd="0" presId="urn:microsoft.com/office/officeart/2008/layout/HexagonCluster"/>
    <dgm:cxn modelId="{BEF1F9DF-5DD0-B648-B1F5-5D895E4FA921}" type="presParOf" srcId="{C9DD9AFA-0098-DB49-A84A-B2228DD07B71}" destId="{915CD47A-6447-E148-B1F8-5BA791B33D26}" srcOrd="0" destOrd="0" presId="urn:microsoft.com/office/officeart/2008/layout/HexagonCluster"/>
    <dgm:cxn modelId="{03CE7BA4-04E9-6A4C-B288-F3536DF83310}" type="presParOf" srcId="{A7CDD357-4B18-BE4B-A86C-45BB34AB6F9A}" destId="{26DBBF64-F9FE-DA42-9395-25BF86021CEA}" srcOrd="2" destOrd="0" presId="urn:microsoft.com/office/officeart/2008/layout/HexagonCluster"/>
    <dgm:cxn modelId="{3B21EBD8-6AB1-0F4F-BD2E-39CE15D7930D}" type="presParOf" srcId="{26DBBF64-F9FE-DA42-9395-25BF86021CEA}" destId="{F1258F42-5D43-5848-81FF-06496D51D104}" srcOrd="0" destOrd="0" presId="urn:microsoft.com/office/officeart/2008/layout/HexagonCluster"/>
    <dgm:cxn modelId="{9090E8EE-6FC9-064B-B024-167E8D76C481}" type="presParOf" srcId="{A7CDD357-4B18-BE4B-A86C-45BB34AB6F9A}" destId="{0C8845BD-3AFF-0F4D-B6EF-6E6B93E64FAE}" srcOrd="3" destOrd="0" presId="urn:microsoft.com/office/officeart/2008/layout/HexagonCluster"/>
    <dgm:cxn modelId="{2D2671DE-4329-F846-B62F-E87DE4905C12}" type="presParOf" srcId="{0C8845BD-3AFF-0F4D-B6EF-6E6B93E64FAE}" destId="{BAC8B4DA-07F8-6A44-A4AE-0062AC5DECAA}" srcOrd="0" destOrd="0" presId="urn:microsoft.com/office/officeart/2008/layout/HexagonCluster"/>
    <dgm:cxn modelId="{9EDD0139-1EFB-514B-8C73-36E269CAF3C1}" type="presParOf" srcId="{A7CDD357-4B18-BE4B-A86C-45BB34AB6F9A}" destId="{E3167D22-3BB9-9E45-BBD6-3598C90DB24E}" srcOrd="4" destOrd="0" presId="urn:microsoft.com/office/officeart/2008/layout/HexagonCluster"/>
    <dgm:cxn modelId="{6BB1B2C5-8157-EB40-BD8B-E19B58B40BDE}" type="presParOf" srcId="{E3167D22-3BB9-9E45-BBD6-3598C90DB24E}" destId="{5DFFB2FB-42F1-C347-BA37-7BC8F394EAA1}" srcOrd="0" destOrd="0" presId="urn:microsoft.com/office/officeart/2008/layout/HexagonCluster"/>
    <dgm:cxn modelId="{B9E7DFB3-1C9F-FF49-A1FA-737710A1E2AC}" type="presParOf" srcId="{A7CDD357-4B18-BE4B-A86C-45BB34AB6F9A}" destId="{9134FADA-45A8-FB42-A0F4-DCCFAAC2F4C6}" srcOrd="5" destOrd="0" presId="urn:microsoft.com/office/officeart/2008/layout/HexagonCluster"/>
    <dgm:cxn modelId="{B06790B4-FC57-3848-B964-12858AFF6B26}" type="presParOf" srcId="{9134FADA-45A8-FB42-A0F4-DCCFAAC2F4C6}" destId="{7EEA6441-6997-E044-A5A9-1C995BB57C47}" srcOrd="0" destOrd="0" presId="urn:microsoft.com/office/officeart/2008/layout/HexagonCluster"/>
    <dgm:cxn modelId="{990792E3-3722-CC4D-B7F0-7E296DEDB89F}" type="presParOf" srcId="{A7CDD357-4B18-BE4B-A86C-45BB34AB6F9A}" destId="{5101890E-3814-3846-A057-210B86404130}" srcOrd="6" destOrd="0" presId="urn:microsoft.com/office/officeart/2008/layout/HexagonCluster"/>
    <dgm:cxn modelId="{827BA3C4-17BB-854B-A02C-46BB9CBF4A69}" type="presParOf" srcId="{5101890E-3814-3846-A057-210B86404130}" destId="{39920EEE-D4DF-AB48-93DF-535BA136B1DA}" srcOrd="0" destOrd="0" presId="urn:microsoft.com/office/officeart/2008/layout/HexagonCluster"/>
    <dgm:cxn modelId="{2B906453-69A5-3542-9C4A-B03049FC28C8}" type="presParOf" srcId="{A7CDD357-4B18-BE4B-A86C-45BB34AB6F9A}" destId="{8FA50090-0D63-694B-8AAF-B82DDB9997CD}" srcOrd="7" destOrd="0" presId="urn:microsoft.com/office/officeart/2008/layout/HexagonCluster"/>
    <dgm:cxn modelId="{3925D33D-471F-9F4C-8585-5AF6FF164434}" type="presParOf" srcId="{8FA50090-0D63-694B-8AAF-B82DDB9997CD}" destId="{6FC175FD-028A-6C43-9C44-8EACAEAD6C95}" srcOrd="0" destOrd="0" presId="urn:microsoft.com/office/officeart/2008/layout/HexagonCluster"/>
    <dgm:cxn modelId="{D1738519-6B98-5F47-807B-E54BAEC7C6BC}" type="presParOf" srcId="{A7CDD357-4B18-BE4B-A86C-45BB34AB6F9A}" destId="{3CA24354-CB1A-A248-AEC8-AFEE5110760D}" srcOrd="8" destOrd="0" presId="urn:microsoft.com/office/officeart/2008/layout/HexagonCluster"/>
    <dgm:cxn modelId="{51AC6A60-1623-1A47-A5D0-FE64F6BA2901}" type="presParOf" srcId="{3CA24354-CB1A-A248-AEC8-AFEE5110760D}" destId="{72C24B28-BE9C-A64B-AF09-DF66EC575196}" srcOrd="0" destOrd="0" presId="urn:microsoft.com/office/officeart/2008/layout/HexagonCluster"/>
    <dgm:cxn modelId="{4A4A5874-73D1-4D40-AE34-9D6E03531E2E}" type="presParOf" srcId="{A7CDD357-4B18-BE4B-A86C-45BB34AB6F9A}" destId="{5A3AE17C-E410-3044-B60D-054D17BD5177}" srcOrd="9" destOrd="0" presId="urn:microsoft.com/office/officeart/2008/layout/HexagonCluster"/>
    <dgm:cxn modelId="{BDF89934-3E7D-424F-9823-B12ABE3323A7}" type="presParOf" srcId="{5A3AE17C-E410-3044-B60D-054D17BD5177}" destId="{B2DC1E18-8676-1E45-8A96-9EBEE60DD271}" srcOrd="0" destOrd="0" presId="urn:microsoft.com/office/officeart/2008/layout/HexagonCluster"/>
    <dgm:cxn modelId="{401A5AC8-D7BC-A74F-9059-5081F8C10929}" type="presParOf" srcId="{A7CDD357-4B18-BE4B-A86C-45BB34AB6F9A}" destId="{7D559202-EC55-934D-B7B4-EF16C5646D7B}" srcOrd="10" destOrd="0" presId="urn:microsoft.com/office/officeart/2008/layout/HexagonCluster"/>
    <dgm:cxn modelId="{54FD7448-4BBA-5047-92DD-FF66407001DE}" type="presParOf" srcId="{7D559202-EC55-934D-B7B4-EF16C5646D7B}" destId="{76B101D3-D7E6-1146-9792-698161A90905}" srcOrd="0" destOrd="0" presId="urn:microsoft.com/office/officeart/2008/layout/HexagonCluster"/>
    <dgm:cxn modelId="{74A0408C-1719-094A-87AD-86E0D06DD142}" type="presParOf" srcId="{A7CDD357-4B18-BE4B-A86C-45BB34AB6F9A}" destId="{E65B0FCD-DF48-614B-8294-AC34045616BA}" srcOrd="11" destOrd="0" presId="urn:microsoft.com/office/officeart/2008/layout/HexagonCluster"/>
    <dgm:cxn modelId="{B3730B4E-52B1-504F-984F-419F497EB12D}" type="presParOf" srcId="{E65B0FCD-DF48-614B-8294-AC34045616BA}" destId="{BF185723-ED90-5B45-8C73-A79315A12D3F}" srcOrd="0" destOrd="0" presId="urn:microsoft.com/office/officeart/2008/layout/HexagonCluster"/>
    <dgm:cxn modelId="{74D9A993-DD52-9D4A-A398-B52DCD05F73F}" type="presParOf" srcId="{A7CDD357-4B18-BE4B-A86C-45BB34AB6F9A}" destId="{D9A540BB-319F-1248-BEA6-3D7125EDDAF6}" srcOrd="12" destOrd="0" presId="urn:microsoft.com/office/officeart/2008/layout/HexagonCluster"/>
    <dgm:cxn modelId="{CDB4C133-B8D7-064E-B54E-3B571C6E945B}" type="presParOf" srcId="{D9A540BB-319F-1248-BEA6-3D7125EDDAF6}" destId="{E65C6AC7-627E-8443-AA87-3B6CFA2D6AC8}" srcOrd="0" destOrd="0" presId="urn:microsoft.com/office/officeart/2008/layout/HexagonCluster"/>
    <dgm:cxn modelId="{4992D79D-B1D5-BA44-90DA-CC4827ECA508}" type="presParOf" srcId="{A7CDD357-4B18-BE4B-A86C-45BB34AB6F9A}" destId="{20D21CA9-35D7-E04B-B695-75812A5C5F56}" srcOrd="13" destOrd="0" presId="urn:microsoft.com/office/officeart/2008/layout/HexagonCluster"/>
    <dgm:cxn modelId="{5D69510D-F08D-204A-AAE9-8832F24EE8D7}" type="presParOf" srcId="{20D21CA9-35D7-E04B-B695-75812A5C5F56}" destId="{E5E6136B-74F4-2B40-94FA-195C84CAEDDA}" srcOrd="0" destOrd="0" presId="urn:microsoft.com/office/officeart/2008/layout/HexagonCluster"/>
    <dgm:cxn modelId="{5A923731-BB00-C941-9733-609313D911FB}" type="presParOf" srcId="{A7CDD357-4B18-BE4B-A86C-45BB34AB6F9A}" destId="{7238A607-5CFE-9B45-A1E1-BC5D3F337C04}" srcOrd="14" destOrd="0" presId="urn:microsoft.com/office/officeart/2008/layout/HexagonCluster"/>
    <dgm:cxn modelId="{090DF7F3-2C4F-194C-8711-29EBB4A396AE}" type="presParOf" srcId="{7238A607-5CFE-9B45-A1E1-BC5D3F337C04}" destId="{5A525547-8495-094D-8687-8B9CF9C99702}" srcOrd="0" destOrd="0" presId="urn:microsoft.com/office/officeart/2008/layout/HexagonCluster"/>
    <dgm:cxn modelId="{567C496D-8B53-2B46-9204-EF4423C751E5}" type="presParOf" srcId="{A7CDD357-4B18-BE4B-A86C-45BB34AB6F9A}" destId="{4E5A5B74-11B7-8E4A-B36D-65B7B4442DB7}" srcOrd="15" destOrd="0" presId="urn:microsoft.com/office/officeart/2008/layout/HexagonCluster"/>
    <dgm:cxn modelId="{361538B4-372D-1F48-B7BF-B39DFE055A29}" type="presParOf" srcId="{4E5A5B74-11B7-8E4A-B36D-65B7B4442DB7}" destId="{F3AD014B-8645-C341-9741-C0E8C406C128}" srcOrd="0" destOrd="0" presId="urn:microsoft.com/office/officeart/2008/layout/HexagonCluster"/>
    <dgm:cxn modelId="{18CA660D-5F9C-3C43-A9C6-20A4C2E79C7E}" type="presParOf" srcId="{A7CDD357-4B18-BE4B-A86C-45BB34AB6F9A}" destId="{AA07597C-D7FC-6249-9F47-FF4FCCFF7538}" srcOrd="16" destOrd="0" presId="urn:microsoft.com/office/officeart/2008/layout/HexagonCluster"/>
    <dgm:cxn modelId="{FCD60F0F-1726-A646-AB48-282A705A546C}" type="presParOf" srcId="{AA07597C-D7FC-6249-9F47-FF4FCCFF7538}" destId="{137BF1CC-795B-7648-BB83-0B368627FF3C}" srcOrd="0" destOrd="0" presId="urn:microsoft.com/office/officeart/2008/layout/HexagonCluster"/>
    <dgm:cxn modelId="{DEB7E8A2-AC30-D047-9289-35C0428C1087}" type="presParOf" srcId="{A7CDD357-4B18-BE4B-A86C-45BB34AB6F9A}" destId="{9B828A62-B239-F94B-B246-4F4B931AEA23}" srcOrd="17" destOrd="0" presId="urn:microsoft.com/office/officeart/2008/layout/HexagonCluster"/>
    <dgm:cxn modelId="{8D3CD3EF-1468-6B49-A34E-69789CF62CE7}" type="presParOf" srcId="{9B828A62-B239-F94B-B246-4F4B931AEA23}" destId="{39F39789-F136-2741-BE77-307FD434CC9F}" srcOrd="0" destOrd="0" presId="urn:microsoft.com/office/officeart/2008/layout/HexagonCluster"/>
    <dgm:cxn modelId="{67536E86-ACB6-0443-A8C9-FF6A3D3B0215}" type="presParOf" srcId="{A7CDD357-4B18-BE4B-A86C-45BB34AB6F9A}" destId="{91F68647-A721-8D41-8166-82B893B113FA}" srcOrd="18" destOrd="0" presId="urn:microsoft.com/office/officeart/2008/layout/HexagonCluster"/>
    <dgm:cxn modelId="{B41F1B79-192A-5D4F-99CE-404FA58AFCDE}" type="presParOf" srcId="{91F68647-A721-8D41-8166-82B893B113FA}" destId="{DD3A6656-4AA5-5B40-A0A4-6C024F0F8DD0}" srcOrd="0" destOrd="0" presId="urn:microsoft.com/office/officeart/2008/layout/HexagonCluster"/>
    <dgm:cxn modelId="{9D834DF7-B7C2-FB43-95C5-C8040BC6EC92}" type="presParOf" srcId="{A7CDD357-4B18-BE4B-A86C-45BB34AB6F9A}" destId="{0E989F1C-8C89-2C41-B0E6-158A9513AD19}" srcOrd="19" destOrd="0" presId="urn:microsoft.com/office/officeart/2008/layout/HexagonCluster"/>
    <dgm:cxn modelId="{7C637525-F8CC-E744-9683-FA78016C06CF}" type="presParOf" srcId="{0E989F1C-8C89-2C41-B0E6-158A9513AD19}" destId="{D63F3D5D-B73F-1B41-B029-B12A3A80D6E7}" srcOrd="0" destOrd="0" presId="urn:microsoft.com/office/officeart/2008/layout/HexagonCluster"/>
    <dgm:cxn modelId="{B30CA808-A2F7-AC4D-ADDC-0548C8A0D85D}" type="presParOf" srcId="{A7CDD357-4B18-BE4B-A86C-45BB34AB6F9A}" destId="{496D4161-F803-8342-AEAA-F56C3206F7FD}" srcOrd="20" destOrd="0" presId="urn:microsoft.com/office/officeart/2008/layout/HexagonCluster"/>
    <dgm:cxn modelId="{89155BFD-0BC7-A14D-B4F2-B5728818B0FE}" type="presParOf" srcId="{496D4161-F803-8342-AEAA-F56C3206F7FD}" destId="{1240D8D7-190D-BE45-98B1-724528A66FF4}" srcOrd="0" destOrd="0" presId="urn:microsoft.com/office/officeart/2008/layout/HexagonCluster"/>
    <dgm:cxn modelId="{4D1A5667-1A4C-4541-9DF7-1C10D21BD372}" type="presParOf" srcId="{A7CDD357-4B18-BE4B-A86C-45BB34AB6F9A}" destId="{0C3FAB85-8C28-794C-884E-5D9BF0A97EA9}" srcOrd="21" destOrd="0" presId="urn:microsoft.com/office/officeart/2008/layout/HexagonCluster"/>
    <dgm:cxn modelId="{26537217-ADAB-2640-853F-5B9E68985A20}" type="presParOf" srcId="{0C3FAB85-8C28-794C-884E-5D9BF0A97EA9}" destId="{BE863BE9-29F0-134F-AE15-D67012A0CA75}" srcOrd="0" destOrd="0" presId="urn:microsoft.com/office/officeart/2008/layout/HexagonCluster"/>
    <dgm:cxn modelId="{D0ABD1FC-4F06-ED49-8AE9-C2F42F39D297}" type="presParOf" srcId="{A7CDD357-4B18-BE4B-A86C-45BB34AB6F9A}" destId="{95458F41-B99E-B241-8D54-4B6B1D1CA9DD}" srcOrd="22" destOrd="0" presId="urn:microsoft.com/office/officeart/2008/layout/HexagonCluster"/>
    <dgm:cxn modelId="{353337D9-206D-3542-8F7B-40E5CA4FB75B}" type="presParOf" srcId="{95458F41-B99E-B241-8D54-4B6B1D1CA9DD}" destId="{D891361B-35B1-064C-B98A-AADDD7078B53}" srcOrd="0" destOrd="0" presId="urn:microsoft.com/office/officeart/2008/layout/HexagonCluster"/>
    <dgm:cxn modelId="{BC514EAF-0AB8-7C47-8E7C-BA734E08359C}" type="presParOf" srcId="{A7CDD357-4B18-BE4B-A86C-45BB34AB6F9A}" destId="{4476722E-3894-2C4B-9BF7-2F0B46F9386A}" srcOrd="23" destOrd="0" presId="urn:microsoft.com/office/officeart/2008/layout/HexagonCluster"/>
    <dgm:cxn modelId="{375A8FB5-7F00-984A-BF54-9B738C793029}" type="presParOf" srcId="{4476722E-3894-2C4B-9BF7-2F0B46F9386A}" destId="{ED50286E-1F37-1647-BB20-03B689F91C01}" srcOrd="0" destOrd="0" presId="urn:microsoft.com/office/officeart/2008/layout/HexagonCluster"/>
    <dgm:cxn modelId="{2F858C81-8453-9543-955A-A59583AB6084}" type="presParOf" srcId="{A7CDD357-4B18-BE4B-A86C-45BB34AB6F9A}" destId="{81AD1FEC-0412-BF44-B487-10649C170190}" srcOrd="24" destOrd="0" presId="urn:microsoft.com/office/officeart/2008/layout/HexagonCluster"/>
    <dgm:cxn modelId="{7630B6F9-4352-C14F-8550-EDDB511B5C64}" type="presParOf" srcId="{81AD1FEC-0412-BF44-B487-10649C170190}" destId="{D9E30B8D-ED79-B740-B692-0449AFE6F776}" srcOrd="0" destOrd="0" presId="urn:microsoft.com/office/officeart/2008/layout/HexagonCluster"/>
    <dgm:cxn modelId="{2F4956FF-850E-6141-9811-373696A1DAEC}" type="presParOf" srcId="{A7CDD357-4B18-BE4B-A86C-45BB34AB6F9A}" destId="{6AEEF4FE-2D66-5C48-B54C-561BBB716263}" srcOrd="25" destOrd="0" presId="urn:microsoft.com/office/officeart/2008/layout/HexagonCluster"/>
    <dgm:cxn modelId="{189C8A10-F133-3848-8167-4B43A9564F4E}" type="presParOf" srcId="{6AEEF4FE-2D66-5C48-B54C-561BBB716263}" destId="{510FCAEB-3CBE-F74D-8DDD-505A2A545866}" srcOrd="0" destOrd="0" presId="urn:microsoft.com/office/officeart/2008/layout/HexagonCluster"/>
    <dgm:cxn modelId="{89589DF4-D31F-CE45-912B-6CBB1BFB37BF}" type="presParOf" srcId="{A7CDD357-4B18-BE4B-A86C-45BB34AB6F9A}" destId="{96209EF7-E15F-FE48-A84B-C73B6229E507}" srcOrd="26" destOrd="0" presId="urn:microsoft.com/office/officeart/2008/layout/HexagonCluster"/>
    <dgm:cxn modelId="{DA8B5991-B87D-B24B-8839-8CF2AFD7CCF3}" type="presParOf" srcId="{96209EF7-E15F-FE48-A84B-C73B6229E507}" destId="{4FED01BF-F493-3D42-A313-4394E56205BB}" srcOrd="0" destOrd="0" presId="urn:microsoft.com/office/officeart/2008/layout/HexagonCluster"/>
    <dgm:cxn modelId="{BD168D30-959D-1B4B-B314-AACB12AA8027}" type="presParOf" srcId="{A7CDD357-4B18-BE4B-A86C-45BB34AB6F9A}" destId="{EC5FC098-EAC6-1A41-BA3D-BDF042229980}" srcOrd="27" destOrd="0" presId="urn:microsoft.com/office/officeart/2008/layout/HexagonCluster"/>
    <dgm:cxn modelId="{F3F6D070-1AD6-1443-AC50-E57544B346B8}" type="presParOf" srcId="{EC5FC098-EAC6-1A41-BA3D-BDF042229980}" destId="{28EC64C8-9C1E-1643-9012-D633EE098371}" srcOrd="0" destOrd="0" presId="urn:microsoft.com/office/officeart/2008/layout/HexagonCluster"/>
    <dgm:cxn modelId="{46646F2C-5F3F-CD4C-9EC2-33B605F138FD}" type="presParOf" srcId="{A7CDD357-4B18-BE4B-A86C-45BB34AB6F9A}" destId="{190B1DAA-40E3-BC4A-AB3B-451A21E565F9}" srcOrd="28" destOrd="0" presId="urn:microsoft.com/office/officeart/2008/layout/HexagonCluster"/>
    <dgm:cxn modelId="{FE39C862-F3B4-A54A-BEE7-A642438E6567}" type="presParOf" srcId="{190B1DAA-40E3-BC4A-AB3B-451A21E565F9}" destId="{2D0423AD-B4A1-2247-AD6B-00F4C194463F}" srcOrd="0" destOrd="0" presId="urn:microsoft.com/office/officeart/2008/layout/HexagonCluster"/>
    <dgm:cxn modelId="{1ED24D5F-A0E7-F348-AC24-4FCE87E528FA}" type="presParOf" srcId="{A7CDD357-4B18-BE4B-A86C-45BB34AB6F9A}" destId="{4580D1C7-6D81-9643-BBE9-A04525DEE812}" srcOrd="29" destOrd="0" presId="urn:microsoft.com/office/officeart/2008/layout/HexagonCluster"/>
    <dgm:cxn modelId="{F4BF8034-111E-3043-B422-0F858CFA6384}" type="presParOf" srcId="{4580D1C7-6D81-9643-BBE9-A04525DEE812}" destId="{1F9B4566-5BAD-C340-B540-FC1C654E28EB}" srcOrd="0" destOrd="0" presId="urn:microsoft.com/office/officeart/2008/layout/HexagonCluster"/>
    <dgm:cxn modelId="{35359CCF-DEAB-3242-BBD3-62DEE6BC5592}" type="presParOf" srcId="{A7CDD357-4B18-BE4B-A86C-45BB34AB6F9A}" destId="{6A96A4F9-F2C1-6C46-A4B0-17FC5D0C731B}" srcOrd="30" destOrd="0" presId="urn:microsoft.com/office/officeart/2008/layout/HexagonCluster"/>
    <dgm:cxn modelId="{0638B2E3-7CD8-574D-920E-9B740C9A258D}" type="presParOf" srcId="{6A96A4F9-F2C1-6C46-A4B0-17FC5D0C731B}" destId="{BB09FCD3-6487-3C4C-9F30-F1F577B497BE}" srcOrd="0" destOrd="0" presId="urn:microsoft.com/office/officeart/2008/layout/HexagonCluster"/>
    <dgm:cxn modelId="{A34A9C95-3A92-C642-8B05-7EBB36D73D45}" type="presParOf" srcId="{A7CDD357-4B18-BE4B-A86C-45BB34AB6F9A}" destId="{F3047A65-7DEC-7542-ABCA-577583D691E5}" srcOrd="31" destOrd="0" presId="urn:microsoft.com/office/officeart/2008/layout/HexagonCluster"/>
    <dgm:cxn modelId="{9BC6A548-6C48-0648-95B9-82563EE4D4EE}" type="presParOf" srcId="{F3047A65-7DEC-7542-ABCA-577583D691E5}" destId="{9AA4B71D-DB3A-F54F-8B57-FC4BA1B5EC59}" srcOrd="0" destOrd="0" presId="urn:microsoft.com/office/officeart/2008/layout/HexagonCluster"/>
    <dgm:cxn modelId="{7B9BCABA-8427-FB4E-A27D-1E2E4F1728FA}" type="presParOf" srcId="{A7CDD357-4B18-BE4B-A86C-45BB34AB6F9A}" destId="{341C85DA-ECA7-714F-9571-20FAADEA3FFF}" srcOrd="32" destOrd="0" presId="urn:microsoft.com/office/officeart/2008/layout/HexagonCluster"/>
    <dgm:cxn modelId="{CA59B98B-89DB-7F4D-9DDB-441CBBDC1311}" type="presParOf" srcId="{341C85DA-ECA7-714F-9571-20FAADEA3FFF}" destId="{D304E39F-EB59-204E-B846-1CF1B6CD72A6}" srcOrd="0" destOrd="0" presId="urn:microsoft.com/office/officeart/2008/layout/HexagonCluster"/>
    <dgm:cxn modelId="{607979EA-87CB-8244-93FC-A577B94CAE65}" type="presParOf" srcId="{A7CDD357-4B18-BE4B-A86C-45BB34AB6F9A}" destId="{52384292-E73F-C744-B9DD-88C9A9BCC397}" srcOrd="33" destOrd="0" presId="urn:microsoft.com/office/officeart/2008/layout/HexagonCluster"/>
    <dgm:cxn modelId="{A273B45F-D519-5D4E-98F1-4687AB6C0663}" type="presParOf" srcId="{52384292-E73F-C744-B9DD-88C9A9BCC397}" destId="{723C508E-1058-A146-8160-42B73DEFC84B}" srcOrd="0" destOrd="0" presId="urn:microsoft.com/office/officeart/2008/layout/HexagonCluster"/>
    <dgm:cxn modelId="{B068ABCE-5F4D-B04F-8B0F-AEC1FD21FAAC}" type="presParOf" srcId="{A7CDD357-4B18-BE4B-A86C-45BB34AB6F9A}" destId="{14838022-4261-F646-B9DB-57420EE05256}" srcOrd="34" destOrd="0" presId="urn:microsoft.com/office/officeart/2008/layout/HexagonCluster"/>
    <dgm:cxn modelId="{0566FABB-1649-4B48-AEE6-2739D9F60B15}" type="presParOf" srcId="{14838022-4261-F646-B9DB-57420EE05256}" destId="{12A2F8AB-EC17-4445-960A-1C35E6829BC8}" srcOrd="0" destOrd="0" presId="urn:microsoft.com/office/officeart/2008/layout/HexagonCluster"/>
    <dgm:cxn modelId="{9AEC23BA-A172-9645-AD02-5A661F5A1C73}" type="presParOf" srcId="{A7CDD357-4B18-BE4B-A86C-45BB34AB6F9A}" destId="{43506F96-6E58-3C42-8130-6C899D1C5354}" srcOrd="35" destOrd="0" presId="urn:microsoft.com/office/officeart/2008/layout/HexagonCluster"/>
    <dgm:cxn modelId="{C627D58C-64B9-EC47-9DBC-80F172871764}" type="presParOf" srcId="{43506F96-6E58-3C42-8130-6C899D1C5354}" destId="{46D0484D-DC70-2245-B324-AF0677548BD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1A920-8495-004A-81DD-39F0E599230F}">
      <dsp:nvSpPr>
        <dsp:cNvPr id="0" name=""/>
        <dsp:cNvSpPr/>
      </dsp:nvSpPr>
      <dsp:spPr>
        <a:xfrm>
          <a:off x="871" y="1585"/>
          <a:ext cx="7596891" cy="706110"/>
        </a:xfrm>
        <a:prstGeom prst="roundRect">
          <a:avLst>
            <a:gd name="adj" fmla="val 10000"/>
          </a:avLst>
        </a:prstGeom>
        <a:solidFill>
          <a:schemeClr val="tx1">
            <a:lumMod val="60000"/>
            <a:lumOff val="40000"/>
          </a:schemeClr>
        </a:solidFill>
        <a:ln w="12700" cap="flat" cmpd="sng" algn="ctr">
          <a:solidFill>
            <a:schemeClr val="bg1"/>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solidFill>
                <a:srgbClr val="002060"/>
              </a:solidFill>
              <a:latin typeface="Calibri" panose="020F0502020204030204" pitchFamily="34" charset="0"/>
              <a:cs typeface="Calibri" panose="020F0502020204030204" pitchFamily="34" charset="0"/>
            </a:rPr>
            <a:t>Standortwahl und -verlagerung der Bekleidungsproduktion</a:t>
          </a:r>
        </a:p>
      </dsp:txBody>
      <dsp:txXfrm>
        <a:off x="21552" y="22266"/>
        <a:ext cx="7555529" cy="664748"/>
      </dsp:txXfrm>
    </dsp:sp>
    <dsp:sp modelId="{43243C26-E219-F349-BF73-11B7DD0CC78F}">
      <dsp:nvSpPr>
        <dsp:cNvPr id="0" name=""/>
        <dsp:cNvSpPr/>
      </dsp:nvSpPr>
      <dsp:spPr>
        <a:xfrm>
          <a:off x="871" y="834231"/>
          <a:ext cx="4962524" cy="706110"/>
        </a:xfrm>
        <a:prstGeom prst="roundRect">
          <a:avLst>
            <a:gd name="adj" fmla="val 10000"/>
          </a:avLst>
        </a:prstGeom>
        <a:solidFill>
          <a:schemeClr val="tx1">
            <a:lumMod val="40000"/>
            <a:lumOff val="60000"/>
          </a:schemeClr>
        </a:solidFill>
        <a:ln w="6350" cap="flat" cmpd="sng" algn="ctr">
          <a:solidFill>
            <a:schemeClr val="bg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latin typeface="Calibri" panose="020F0502020204030204" pitchFamily="34" charset="0"/>
              <a:cs typeface="Calibri" panose="020F0502020204030204" pitchFamily="34" charset="0"/>
            </a:rPr>
            <a:t>Kennenlernen neuer Standorte</a:t>
          </a:r>
        </a:p>
      </dsp:txBody>
      <dsp:txXfrm>
        <a:off x="21552" y="854912"/>
        <a:ext cx="4921162" cy="664748"/>
      </dsp:txXfrm>
    </dsp:sp>
    <dsp:sp modelId="{84A79F16-6685-BC40-8266-7F36C51301FD}">
      <dsp:nvSpPr>
        <dsp:cNvPr id="0" name=""/>
        <dsp:cNvSpPr/>
      </dsp:nvSpPr>
      <dsp:spPr>
        <a:xfrm>
          <a:off x="871" y="1666876"/>
          <a:ext cx="2430227" cy="706110"/>
        </a:xfrm>
        <a:prstGeom prst="roundRect">
          <a:avLst>
            <a:gd name="adj" fmla="val 10000"/>
          </a:avLst>
        </a:prstGeom>
        <a:solidFill>
          <a:schemeClr val="tx1">
            <a:lumMod val="20000"/>
            <a:lumOff val="80000"/>
          </a:schemeClr>
        </a:solidFill>
        <a:ln w="12700" cap="flat" cmpd="sng" algn="ctr">
          <a:no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latin typeface="Calibri" panose="020F0502020204030204" pitchFamily="34" charset="0"/>
              <a:cs typeface="Calibri" panose="020F0502020204030204" pitchFamily="34" charset="0"/>
            </a:rPr>
            <a:t>Äthiopien</a:t>
          </a:r>
          <a:endParaRPr lang="de-DE" sz="2000" kern="1200" dirty="0">
            <a:latin typeface="Calibri" panose="020F0502020204030204" pitchFamily="34" charset="0"/>
            <a:cs typeface="Calibri" panose="020F0502020204030204" pitchFamily="34" charset="0"/>
          </a:endParaRPr>
        </a:p>
      </dsp:txBody>
      <dsp:txXfrm>
        <a:off x="21552" y="1687557"/>
        <a:ext cx="2388865" cy="664748"/>
      </dsp:txXfrm>
    </dsp:sp>
    <dsp:sp modelId="{1827888D-8A7B-5B47-9D89-068E7B55E683}">
      <dsp:nvSpPr>
        <dsp:cNvPr id="0" name=""/>
        <dsp:cNvSpPr/>
      </dsp:nvSpPr>
      <dsp:spPr>
        <a:xfrm>
          <a:off x="2533168" y="1666876"/>
          <a:ext cx="2430227" cy="706110"/>
        </a:xfrm>
        <a:prstGeom prst="roundRect">
          <a:avLst>
            <a:gd name="adj" fmla="val 10000"/>
          </a:avLst>
        </a:prstGeom>
        <a:solidFill>
          <a:schemeClr val="tx1">
            <a:lumMod val="20000"/>
            <a:lumOff val="80000"/>
          </a:schemeClr>
        </a:solidFill>
        <a:ln w="12700" cap="flat" cmpd="sng" algn="ctr">
          <a:no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latin typeface="Calibri" panose="020F0502020204030204" pitchFamily="34" charset="0"/>
              <a:cs typeface="Calibri" panose="020F0502020204030204" pitchFamily="34" charset="0"/>
            </a:rPr>
            <a:t>Myanmar</a:t>
          </a:r>
          <a:endParaRPr lang="de-DE" sz="2000" kern="1200" dirty="0">
            <a:latin typeface="Calibri" panose="020F0502020204030204" pitchFamily="34" charset="0"/>
            <a:cs typeface="Calibri" panose="020F0502020204030204" pitchFamily="34" charset="0"/>
          </a:endParaRPr>
        </a:p>
      </dsp:txBody>
      <dsp:txXfrm>
        <a:off x="2553849" y="1687557"/>
        <a:ext cx="2388865" cy="664748"/>
      </dsp:txXfrm>
    </dsp:sp>
    <dsp:sp modelId="{3F0C5BF2-DE1C-E44E-9BD4-2912B163F94C}">
      <dsp:nvSpPr>
        <dsp:cNvPr id="0" name=""/>
        <dsp:cNvSpPr/>
      </dsp:nvSpPr>
      <dsp:spPr>
        <a:xfrm>
          <a:off x="5167535" y="834231"/>
          <a:ext cx="2430227" cy="706110"/>
        </a:xfrm>
        <a:prstGeom prst="roundRect">
          <a:avLst>
            <a:gd name="adj" fmla="val 10000"/>
          </a:avLst>
        </a:prstGeom>
        <a:solidFill>
          <a:schemeClr val="tx1">
            <a:lumMod val="40000"/>
            <a:lumOff val="60000"/>
          </a:schemeClr>
        </a:solidFill>
        <a:ln w="6350" cap="flat" cmpd="sng" algn="ctr">
          <a:no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Calibri" panose="020F0502020204030204" pitchFamily="34" charset="0"/>
              <a:cs typeface="Calibri" panose="020F0502020204030204" pitchFamily="34" charset="0"/>
            </a:rPr>
            <a:t>Vergleich mit „altem“ Standort</a:t>
          </a:r>
        </a:p>
      </dsp:txBody>
      <dsp:txXfrm>
        <a:off x="5188216" y="854912"/>
        <a:ext cx="2388865" cy="664748"/>
      </dsp:txXfrm>
    </dsp:sp>
    <dsp:sp modelId="{3B601729-7C98-AF48-BE78-A7EB016097BC}">
      <dsp:nvSpPr>
        <dsp:cNvPr id="0" name=""/>
        <dsp:cNvSpPr/>
      </dsp:nvSpPr>
      <dsp:spPr>
        <a:xfrm>
          <a:off x="5167535" y="1666876"/>
          <a:ext cx="2430227" cy="706110"/>
        </a:xfrm>
        <a:prstGeom prst="roundRect">
          <a:avLst>
            <a:gd name="adj" fmla="val 10000"/>
          </a:avLst>
        </a:prstGeom>
        <a:solidFill>
          <a:schemeClr val="tx1">
            <a:lumMod val="20000"/>
            <a:lumOff val="80000"/>
          </a:schemeClr>
        </a:solidFill>
        <a:ln w="12700" cap="flat" cmpd="sng" algn="ctr">
          <a:no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latin typeface="Calibri" panose="020F0502020204030204" pitchFamily="34" charset="0"/>
              <a:cs typeface="Calibri" panose="020F0502020204030204" pitchFamily="34" charset="0"/>
            </a:rPr>
            <a:t>Bangladesch</a:t>
          </a:r>
          <a:endParaRPr lang="de-DE" sz="2000" kern="1200" dirty="0">
            <a:latin typeface="Calibri" panose="020F0502020204030204" pitchFamily="34" charset="0"/>
            <a:cs typeface="Calibri" panose="020F0502020204030204" pitchFamily="34" charset="0"/>
          </a:endParaRPr>
        </a:p>
      </dsp:txBody>
      <dsp:txXfrm>
        <a:off x="5188216" y="1687557"/>
        <a:ext cx="2388865" cy="6647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1A920-8495-004A-81DD-39F0E599230F}">
      <dsp:nvSpPr>
        <dsp:cNvPr id="0" name=""/>
        <dsp:cNvSpPr/>
      </dsp:nvSpPr>
      <dsp:spPr>
        <a:xfrm>
          <a:off x="414" y="58"/>
          <a:ext cx="7572634" cy="707270"/>
        </a:xfrm>
        <a:prstGeom prst="roundRect">
          <a:avLst>
            <a:gd name="adj" fmla="val 10000"/>
          </a:avLst>
        </a:prstGeom>
        <a:solidFill>
          <a:schemeClr val="tx1">
            <a:lumMod val="60000"/>
            <a:lumOff val="40000"/>
          </a:schemeClr>
        </a:solidFill>
        <a:ln w="12700" cap="flat" cmpd="sng" algn="ctr">
          <a:no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solidFill>
                <a:srgbClr val="002060"/>
              </a:solidFill>
              <a:latin typeface="Calibri" panose="020F0502020204030204" pitchFamily="34" charset="0"/>
              <a:cs typeface="Calibri" panose="020F0502020204030204" pitchFamily="34" charset="0"/>
            </a:rPr>
            <a:t>Gemeinsamer Aspekt: geschlechtsspezifische Gewalt</a:t>
          </a:r>
        </a:p>
      </dsp:txBody>
      <dsp:txXfrm>
        <a:off x="21129" y="20773"/>
        <a:ext cx="7531204" cy="665840"/>
      </dsp:txXfrm>
    </dsp:sp>
    <dsp:sp modelId="{43243C26-E219-F349-BF73-11B7DD0CC78F}">
      <dsp:nvSpPr>
        <dsp:cNvPr id="0" name=""/>
        <dsp:cNvSpPr/>
      </dsp:nvSpPr>
      <dsp:spPr>
        <a:xfrm>
          <a:off x="414" y="833651"/>
          <a:ext cx="7572634" cy="707270"/>
        </a:xfrm>
        <a:prstGeom prst="roundRect">
          <a:avLst>
            <a:gd name="adj" fmla="val 10000"/>
          </a:avLst>
        </a:prstGeom>
        <a:solidFill>
          <a:schemeClr val="tx1">
            <a:lumMod val="40000"/>
            <a:lumOff val="60000"/>
          </a:schemeClr>
        </a:solidFill>
        <a:ln w="6350" cap="flat" cmpd="sng" algn="ctr">
          <a:no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latin typeface="Calibri" panose="020F0502020204030204" pitchFamily="34" charset="0"/>
              <a:cs typeface="Calibri" panose="020F0502020204030204" pitchFamily="34" charset="0"/>
            </a:rPr>
            <a:t>Unterschiedliche Lösungsansätze</a:t>
          </a:r>
        </a:p>
      </dsp:txBody>
      <dsp:txXfrm>
        <a:off x="21129" y="854366"/>
        <a:ext cx="7531204" cy="665840"/>
      </dsp:txXfrm>
    </dsp:sp>
    <dsp:sp modelId="{84A79F16-6685-BC40-8266-7F36C51301FD}">
      <dsp:nvSpPr>
        <dsp:cNvPr id="0" name=""/>
        <dsp:cNvSpPr/>
      </dsp:nvSpPr>
      <dsp:spPr>
        <a:xfrm>
          <a:off x="414" y="1667245"/>
          <a:ext cx="2455458" cy="707270"/>
        </a:xfrm>
        <a:prstGeom prst="roundRect">
          <a:avLst>
            <a:gd name="adj" fmla="val 10000"/>
          </a:avLst>
        </a:prstGeom>
        <a:solidFill>
          <a:schemeClr val="tx1">
            <a:lumMod val="20000"/>
            <a:lumOff val="80000"/>
          </a:schemeClr>
        </a:solidFill>
        <a:ln w="12700" cap="flat" cmpd="sng" algn="ctr">
          <a:no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latin typeface="Calibri" panose="020F0502020204030204" pitchFamily="34" charset="0"/>
              <a:cs typeface="Calibri" panose="020F0502020204030204" pitchFamily="34" charset="0"/>
            </a:rPr>
            <a:t>ILO-Konvention</a:t>
          </a:r>
        </a:p>
      </dsp:txBody>
      <dsp:txXfrm>
        <a:off x="21129" y="1687960"/>
        <a:ext cx="2414028" cy="665840"/>
      </dsp:txXfrm>
    </dsp:sp>
    <dsp:sp modelId="{1827888D-8A7B-5B47-9D89-068E7B55E683}">
      <dsp:nvSpPr>
        <dsp:cNvPr id="0" name=""/>
        <dsp:cNvSpPr/>
      </dsp:nvSpPr>
      <dsp:spPr>
        <a:xfrm>
          <a:off x="2559002" y="1667245"/>
          <a:ext cx="2455458" cy="707270"/>
        </a:xfrm>
        <a:prstGeom prst="roundRect">
          <a:avLst>
            <a:gd name="adj" fmla="val 10000"/>
          </a:avLst>
        </a:prstGeom>
        <a:solidFill>
          <a:schemeClr val="tx1">
            <a:lumMod val="20000"/>
            <a:lumOff val="80000"/>
          </a:schemeClr>
        </a:solidFill>
        <a:ln w="12700" cap="flat" cmpd="sng" algn="ctr">
          <a:no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Calibri" panose="020F0502020204030204" pitchFamily="34" charset="0"/>
              <a:cs typeface="Calibri" panose="020F0502020204030204" pitchFamily="34" charset="0"/>
            </a:rPr>
            <a:t>Maßnahmen der Fair </a:t>
          </a:r>
          <a:r>
            <a:rPr lang="de-DE" sz="2000" kern="1200" dirty="0" err="1">
              <a:latin typeface="Calibri" panose="020F0502020204030204" pitchFamily="34" charset="0"/>
              <a:cs typeface="Calibri" panose="020F0502020204030204" pitchFamily="34" charset="0"/>
            </a:rPr>
            <a:t>Wear</a:t>
          </a:r>
          <a:r>
            <a:rPr lang="de-DE" sz="2000" kern="1200" dirty="0">
              <a:latin typeface="Calibri" panose="020F0502020204030204" pitchFamily="34" charset="0"/>
              <a:cs typeface="Calibri" panose="020F0502020204030204" pitchFamily="34" charset="0"/>
            </a:rPr>
            <a:t> </a:t>
          </a:r>
          <a:r>
            <a:rPr lang="de-DE" sz="2000" kern="1200" dirty="0" err="1">
              <a:latin typeface="Calibri" panose="020F0502020204030204" pitchFamily="34" charset="0"/>
              <a:cs typeface="Calibri" panose="020F0502020204030204" pitchFamily="34" charset="0"/>
            </a:rPr>
            <a:t>Foundation</a:t>
          </a:r>
          <a:endParaRPr lang="de-DE" sz="2000" kern="1200" dirty="0">
            <a:latin typeface="Calibri" panose="020F0502020204030204" pitchFamily="34" charset="0"/>
            <a:cs typeface="Calibri" panose="020F0502020204030204" pitchFamily="34" charset="0"/>
          </a:endParaRPr>
        </a:p>
      </dsp:txBody>
      <dsp:txXfrm>
        <a:off x="2579717" y="1687960"/>
        <a:ext cx="2414028" cy="665840"/>
      </dsp:txXfrm>
    </dsp:sp>
    <dsp:sp modelId="{04F5954A-70E7-7244-8DD7-DF8ECDD23EBF}">
      <dsp:nvSpPr>
        <dsp:cNvPr id="0" name=""/>
        <dsp:cNvSpPr/>
      </dsp:nvSpPr>
      <dsp:spPr>
        <a:xfrm>
          <a:off x="5117590" y="1667245"/>
          <a:ext cx="2455458" cy="707270"/>
        </a:xfrm>
        <a:prstGeom prst="roundRect">
          <a:avLst>
            <a:gd name="adj" fmla="val 10000"/>
          </a:avLst>
        </a:prstGeom>
        <a:solidFill>
          <a:schemeClr val="tx1">
            <a:lumMod val="20000"/>
            <a:lumOff val="80000"/>
          </a:schemeClr>
        </a:solidFill>
        <a:ln w="12700" cap="flat" cmpd="sng" algn="ctr">
          <a:no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Calibri" panose="020F0502020204030204" pitchFamily="34" charset="0"/>
              <a:cs typeface="Calibri" panose="020F0502020204030204" pitchFamily="34" charset="0"/>
            </a:rPr>
            <a:t>Gesetzliche Maß-nahmen in Indien</a:t>
          </a:r>
        </a:p>
      </dsp:txBody>
      <dsp:txXfrm>
        <a:off x="5138305" y="1687960"/>
        <a:ext cx="2414028" cy="665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A582B-19AB-8F4D-9AA8-713608F806D5}">
      <dsp:nvSpPr>
        <dsp:cNvPr id="0" name=""/>
        <dsp:cNvSpPr/>
      </dsp:nvSpPr>
      <dsp:spPr>
        <a:xfrm>
          <a:off x="1301422" y="1918001"/>
          <a:ext cx="1344751" cy="1154292"/>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Korruption</a:t>
          </a:r>
        </a:p>
      </dsp:txBody>
      <dsp:txXfrm>
        <a:off x="1509676" y="2096759"/>
        <a:ext cx="928243" cy="796776"/>
      </dsp:txXfrm>
    </dsp:sp>
    <dsp:sp modelId="{915CD47A-6447-E148-B1F8-5BA791B33D26}">
      <dsp:nvSpPr>
        <dsp:cNvPr id="0" name=""/>
        <dsp:cNvSpPr/>
      </dsp:nvSpPr>
      <dsp:spPr>
        <a:xfrm>
          <a:off x="1333736" y="2434269"/>
          <a:ext cx="156597" cy="135285"/>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1258F42-5D43-5848-81FF-06496D51D104}">
      <dsp:nvSpPr>
        <dsp:cNvPr id="0" name=""/>
        <dsp:cNvSpPr/>
      </dsp:nvSpPr>
      <dsp:spPr>
        <a:xfrm>
          <a:off x="144753" y="1279977"/>
          <a:ext cx="1344751" cy="1154292"/>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AC8B4DA-07F8-6A44-A4AE-0062AC5DECAA}">
      <dsp:nvSpPr>
        <dsp:cNvPr id="0" name=""/>
        <dsp:cNvSpPr/>
      </dsp:nvSpPr>
      <dsp:spPr>
        <a:xfrm>
          <a:off x="1065282" y="2281091"/>
          <a:ext cx="156597" cy="135285"/>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DFFB2FB-42F1-C347-BA37-7BC8F394EAA1}">
      <dsp:nvSpPr>
        <dsp:cNvPr id="0" name=""/>
        <dsp:cNvSpPr/>
      </dsp:nvSpPr>
      <dsp:spPr>
        <a:xfrm>
          <a:off x="2458919" y="1276485"/>
          <a:ext cx="1344751" cy="1154292"/>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Tradition</a:t>
          </a:r>
        </a:p>
      </dsp:txBody>
      <dsp:txXfrm>
        <a:off x="2667173" y="1455243"/>
        <a:ext cx="928243" cy="796776"/>
      </dsp:txXfrm>
    </dsp:sp>
    <dsp:sp modelId="{7EEA6441-6997-E044-A5A9-1C995BB57C47}">
      <dsp:nvSpPr>
        <dsp:cNvPr id="0" name=""/>
        <dsp:cNvSpPr/>
      </dsp:nvSpPr>
      <dsp:spPr>
        <a:xfrm>
          <a:off x="3384420" y="2274981"/>
          <a:ext cx="156597" cy="135285"/>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9920EEE-D4DF-AB48-93DF-535BA136B1DA}">
      <dsp:nvSpPr>
        <dsp:cNvPr id="0" name=""/>
        <dsp:cNvSpPr/>
      </dsp:nvSpPr>
      <dsp:spPr>
        <a:xfrm>
          <a:off x="3615588" y="1915819"/>
          <a:ext cx="1344751" cy="1154292"/>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FC175FD-028A-6C43-9C44-8EACAEAD6C95}">
      <dsp:nvSpPr>
        <dsp:cNvPr id="0" name=""/>
        <dsp:cNvSpPr/>
      </dsp:nvSpPr>
      <dsp:spPr>
        <a:xfrm>
          <a:off x="3647902" y="2429468"/>
          <a:ext cx="156597" cy="135285"/>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2C24B28-BE9C-A64B-AF09-DF66EC575196}">
      <dsp:nvSpPr>
        <dsp:cNvPr id="0" name=""/>
        <dsp:cNvSpPr/>
      </dsp:nvSpPr>
      <dsp:spPr>
        <a:xfrm>
          <a:off x="1301422" y="641952"/>
          <a:ext cx="1344751" cy="1154292"/>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Abhängig-</a:t>
          </a:r>
          <a:r>
            <a:rPr lang="de-DE" sz="1600" kern="1200" dirty="0" err="1">
              <a:latin typeface="Calibri" panose="020F0502020204030204" pitchFamily="34" charset="0"/>
              <a:cs typeface="Calibri" panose="020F0502020204030204" pitchFamily="34" charset="0"/>
            </a:rPr>
            <a:t>keit</a:t>
          </a:r>
          <a:r>
            <a:rPr lang="de-DE" sz="1600" kern="1200" dirty="0">
              <a:latin typeface="Calibri" panose="020F0502020204030204" pitchFamily="34" charset="0"/>
              <a:cs typeface="Calibri" panose="020F0502020204030204" pitchFamily="34" charset="0"/>
            </a:rPr>
            <a:t> von der Industrie</a:t>
          </a:r>
        </a:p>
      </dsp:txBody>
      <dsp:txXfrm>
        <a:off x="1509676" y="820710"/>
        <a:ext cx="928243" cy="796776"/>
      </dsp:txXfrm>
    </dsp:sp>
    <dsp:sp modelId="{B2DC1E18-8676-1E45-8A96-9EBEE60DD271}">
      <dsp:nvSpPr>
        <dsp:cNvPr id="0" name=""/>
        <dsp:cNvSpPr/>
      </dsp:nvSpPr>
      <dsp:spPr>
        <a:xfrm>
          <a:off x="2216980" y="657662"/>
          <a:ext cx="156597" cy="135285"/>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6B101D3-D7E6-1146-9792-698161A90905}">
      <dsp:nvSpPr>
        <dsp:cNvPr id="0" name=""/>
        <dsp:cNvSpPr/>
      </dsp:nvSpPr>
      <dsp:spPr>
        <a:xfrm>
          <a:off x="2458919" y="0"/>
          <a:ext cx="1344751" cy="1154292"/>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F185723-ED90-5B45-8C73-A79315A12D3F}">
      <dsp:nvSpPr>
        <dsp:cNvPr id="0" name=""/>
        <dsp:cNvSpPr/>
      </dsp:nvSpPr>
      <dsp:spPr>
        <a:xfrm>
          <a:off x="2497033" y="511467"/>
          <a:ext cx="156597" cy="135285"/>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65C6AC7-627E-8443-AA87-3B6CFA2D6AC8}">
      <dsp:nvSpPr>
        <dsp:cNvPr id="0" name=""/>
        <dsp:cNvSpPr/>
      </dsp:nvSpPr>
      <dsp:spPr>
        <a:xfrm>
          <a:off x="3615588" y="687467"/>
          <a:ext cx="1344751" cy="1154292"/>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politischer Einfluss der Produzent-en</a:t>
          </a:r>
        </a:p>
      </dsp:txBody>
      <dsp:txXfrm>
        <a:off x="3823842" y="866225"/>
        <a:ext cx="928243" cy="796776"/>
      </dsp:txXfrm>
    </dsp:sp>
    <dsp:sp modelId="{E5E6136B-74F4-2B40-94FA-195C84CAEDDA}">
      <dsp:nvSpPr>
        <dsp:cNvPr id="0" name=""/>
        <dsp:cNvSpPr/>
      </dsp:nvSpPr>
      <dsp:spPr>
        <a:xfrm>
          <a:off x="4778885" y="1150801"/>
          <a:ext cx="156597" cy="135285"/>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A525547-8495-094D-8687-8B9CF9C99702}">
      <dsp:nvSpPr>
        <dsp:cNvPr id="0" name=""/>
        <dsp:cNvSpPr/>
      </dsp:nvSpPr>
      <dsp:spPr>
        <a:xfrm>
          <a:off x="4772257" y="1288268"/>
          <a:ext cx="1344751" cy="1154292"/>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3AD014B-8645-C341-9741-C0E8C406C128}">
      <dsp:nvSpPr>
        <dsp:cNvPr id="0" name=""/>
        <dsp:cNvSpPr/>
      </dsp:nvSpPr>
      <dsp:spPr>
        <a:xfrm>
          <a:off x="5034081" y="1309216"/>
          <a:ext cx="156597" cy="135285"/>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37BF1CC-795B-7648-BB83-0B368627FF3C}">
      <dsp:nvSpPr>
        <dsp:cNvPr id="0" name=""/>
        <dsp:cNvSpPr/>
      </dsp:nvSpPr>
      <dsp:spPr>
        <a:xfrm>
          <a:off x="4772257" y="12219"/>
          <a:ext cx="1344751" cy="1154292"/>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zu wenig (</a:t>
          </a:r>
          <a:r>
            <a:rPr lang="de-DE" sz="1600" kern="1200" dirty="0" err="1">
              <a:latin typeface="Calibri" panose="020F0502020204030204" pitchFamily="34" charset="0"/>
              <a:cs typeface="Calibri" panose="020F0502020204030204" pitchFamily="34" charset="0"/>
            </a:rPr>
            <a:t>unabhän-gige</a:t>
          </a:r>
          <a:r>
            <a:rPr lang="de-DE" sz="1600" kern="1200" dirty="0">
              <a:latin typeface="Calibri" panose="020F0502020204030204" pitchFamily="34" charset="0"/>
              <a:cs typeface="Calibri" panose="020F0502020204030204" pitchFamily="34" charset="0"/>
            </a:rPr>
            <a:t>) Kontrollen</a:t>
          </a:r>
        </a:p>
      </dsp:txBody>
      <dsp:txXfrm>
        <a:off x="4980511" y="190977"/>
        <a:ext cx="928243" cy="796776"/>
      </dsp:txXfrm>
    </dsp:sp>
    <dsp:sp modelId="{39F39789-F136-2741-BE77-307FD434CC9F}">
      <dsp:nvSpPr>
        <dsp:cNvPr id="0" name=""/>
        <dsp:cNvSpPr/>
      </dsp:nvSpPr>
      <dsp:spPr>
        <a:xfrm>
          <a:off x="5935554" y="529796"/>
          <a:ext cx="156597" cy="135285"/>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D3A6656-4AA5-5B40-A0A4-6C024F0F8DD0}">
      <dsp:nvSpPr>
        <dsp:cNvPr id="0" name=""/>
        <dsp:cNvSpPr/>
      </dsp:nvSpPr>
      <dsp:spPr>
        <a:xfrm>
          <a:off x="5929754" y="656353"/>
          <a:ext cx="1344751" cy="1154292"/>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63F3D5D-B73F-1B41-B029-B12A3A80D6E7}">
      <dsp:nvSpPr>
        <dsp:cNvPr id="0" name=""/>
        <dsp:cNvSpPr/>
      </dsp:nvSpPr>
      <dsp:spPr>
        <a:xfrm>
          <a:off x="6197379" y="682101"/>
          <a:ext cx="156597" cy="135285"/>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240D8D7-190D-BE45-98B1-724528A66FF4}">
      <dsp:nvSpPr>
        <dsp:cNvPr id="0" name=""/>
        <dsp:cNvSpPr/>
      </dsp:nvSpPr>
      <dsp:spPr>
        <a:xfrm>
          <a:off x="5929754" y="1930657"/>
          <a:ext cx="1344751" cy="1154292"/>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schwache Gewerk-</a:t>
          </a:r>
          <a:r>
            <a:rPr lang="de-DE" sz="1600" kern="1200" dirty="0" err="1">
              <a:latin typeface="Calibri" panose="020F0502020204030204" pitchFamily="34" charset="0"/>
              <a:cs typeface="Calibri" panose="020F0502020204030204" pitchFamily="34" charset="0"/>
            </a:rPr>
            <a:t>schaften</a:t>
          </a:r>
          <a:endParaRPr lang="de-DE" sz="1600" kern="1200" dirty="0">
            <a:latin typeface="Calibri" panose="020F0502020204030204" pitchFamily="34" charset="0"/>
            <a:cs typeface="Calibri" panose="020F0502020204030204" pitchFamily="34" charset="0"/>
          </a:endParaRPr>
        </a:p>
      </dsp:txBody>
      <dsp:txXfrm>
        <a:off x="6138008" y="2109415"/>
        <a:ext cx="928243" cy="796776"/>
      </dsp:txXfrm>
    </dsp:sp>
    <dsp:sp modelId="{BE863BE9-29F0-134F-AE15-D67012A0CA75}">
      <dsp:nvSpPr>
        <dsp:cNvPr id="0" name=""/>
        <dsp:cNvSpPr/>
      </dsp:nvSpPr>
      <dsp:spPr>
        <a:xfrm>
          <a:off x="6195722" y="2941808"/>
          <a:ext cx="156597" cy="135285"/>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891361B-35B1-064C-B98A-AADDD7078B53}">
      <dsp:nvSpPr>
        <dsp:cNvPr id="0" name=""/>
        <dsp:cNvSpPr/>
      </dsp:nvSpPr>
      <dsp:spPr>
        <a:xfrm>
          <a:off x="4772257" y="2562572"/>
          <a:ext cx="1344751" cy="1154292"/>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D50286E-1F37-1647-BB20-03B689F91C01}">
      <dsp:nvSpPr>
        <dsp:cNvPr id="0" name=""/>
        <dsp:cNvSpPr/>
      </dsp:nvSpPr>
      <dsp:spPr>
        <a:xfrm>
          <a:off x="5946325" y="3069239"/>
          <a:ext cx="156597" cy="135285"/>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9E30B8D-ED79-B740-B692-0449AFE6F776}">
      <dsp:nvSpPr>
        <dsp:cNvPr id="0" name=""/>
        <dsp:cNvSpPr/>
      </dsp:nvSpPr>
      <dsp:spPr>
        <a:xfrm>
          <a:off x="2458091" y="2555590"/>
          <a:ext cx="1344751" cy="1154292"/>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schwache Sanktionen</a:t>
          </a:r>
        </a:p>
      </dsp:txBody>
      <dsp:txXfrm>
        <a:off x="2666345" y="2734348"/>
        <a:ext cx="928243" cy="796776"/>
      </dsp:txXfrm>
    </dsp:sp>
    <dsp:sp modelId="{510FCAEB-3CBE-F74D-8DDD-505A2A545866}">
      <dsp:nvSpPr>
        <dsp:cNvPr id="0" name=""/>
        <dsp:cNvSpPr/>
      </dsp:nvSpPr>
      <dsp:spPr>
        <a:xfrm>
          <a:off x="2496204" y="3067057"/>
          <a:ext cx="156597" cy="135285"/>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FED01BF-F493-3D42-A313-4394E56205BB}">
      <dsp:nvSpPr>
        <dsp:cNvPr id="0" name=""/>
        <dsp:cNvSpPr/>
      </dsp:nvSpPr>
      <dsp:spPr>
        <a:xfrm>
          <a:off x="1300593" y="3197105"/>
          <a:ext cx="1344751" cy="1154292"/>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8EC64C8-9C1E-1643-9012-D633EE098371}">
      <dsp:nvSpPr>
        <dsp:cNvPr id="0" name=""/>
        <dsp:cNvSpPr/>
      </dsp:nvSpPr>
      <dsp:spPr>
        <a:xfrm>
          <a:off x="2216151" y="3213252"/>
          <a:ext cx="156597" cy="135285"/>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D0423AD-B4A1-2247-AD6B-00F4C194463F}">
      <dsp:nvSpPr>
        <dsp:cNvPr id="0" name=""/>
        <dsp:cNvSpPr/>
      </dsp:nvSpPr>
      <dsp:spPr>
        <a:xfrm>
          <a:off x="7080623" y="2577410"/>
          <a:ext cx="1344751" cy="1154292"/>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Einkaufs-praxis der </a:t>
          </a:r>
          <a:r>
            <a:rPr lang="de-DE" sz="1600" kern="1200" dirty="0" err="1">
              <a:latin typeface="Calibri" panose="020F0502020204030204" pitchFamily="34" charset="0"/>
              <a:cs typeface="Calibri" panose="020F0502020204030204" pitchFamily="34" charset="0"/>
            </a:rPr>
            <a:t>Unterneh-men</a:t>
          </a:r>
          <a:endParaRPr lang="de-DE" sz="1600" kern="1200" dirty="0">
            <a:latin typeface="Calibri" panose="020F0502020204030204" pitchFamily="34" charset="0"/>
            <a:cs typeface="Calibri" panose="020F0502020204030204" pitchFamily="34" charset="0"/>
          </a:endParaRPr>
        </a:p>
      </dsp:txBody>
      <dsp:txXfrm>
        <a:off x="7288877" y="2756168"/>
        <a:ext cx="928243" cy="796776"/>
      </dsp:txXfrm>
    </dsp:sp>
    <dsp:sp modelId="{1F9B4566-5BAD-C340-B540-FC1C654E28EB}">
      <dsp:nvSpPr>
        <dsp:cNvPr id="0" name=""/>
        <dsp:cNvSpPr/>
      </dsp:nvSpPr>
      <dsp:spPr>
        <a:xfrm>
          <a:off x="7347419" y="3588561"/>
          <a:ext cx="156597" cy="135285"/>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B09FCD3-6487-3C4C-9F30-F1F577B497BE}">
      <dsp:nvSpPr>
        <dsp:cNvPr id="0" name=""/>
        <dsp:cNvSpPr/>
      </dsp:nvSpPr>
      <dsp:spPr>
        <a:xfrm>
          <a:off x="5923954" y="3209761"/>
          <a:ext cx="1344751" cy="1154292"/>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AA4B71D-DB3A-F54F-8B57-FC4BA1B5EC59}">
      <dsp:nvSpPr>
        <dsp:cNvPr id="0" name=""/>
        <dsp:cNvSpPr/>
      </dsp:nvSpPr>
      <dsp:spPr>
        <a:xfrm>
          <a:off x="7098023" y="3716428"/>
          <a:ext cx="156597" cy="135285"/>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304E39F-EB59-204E-B846-1CF1B6CD72A6}">
      <dsp:nvSpPr>
        <dsp:cNvPr id="0" name=""/>
        <dsp:cNvSpPr/>
      </dsp:nvSpPr>
      <dsp:spPr>
        <a:xfrm>
          <a:off x="7085594" y="24875"/>
          <a:ext cx="1344751" cy="1154292"/>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kaum Alternativ-en für Arbeiter _innen</a:t>
          </a:r>
        </a:p>
      </dsp:txBody>
      <dsp:txXfrm>
        <a:off x="7293848" y="203633"/>
        <a:ext cx="928243" cy="796776"/>
      </dsp:txXfrm>
    </dsp:sp>
    <dsp:sp modelId="{723C508E-1058-A146-8160-42B73DEFC84B}">
      <dsp:nvSpPr>
        <dsp:cNvPr id="0" name=""/>
        <dsp:cNvSpPr/>
      </dsp:nvSpPr>
      <dsp:spPr>
        <a:xfrm>
          <a:off x="8016066" y="1039954"/>
          <a:ext cx="156597" cy="135285"/>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2A2F8AB-EC17-4445-960A-1C35E6829BC8}">
      <dsp:nvSpPr>
        <dsp:cNvPr id="0" name=""/>
        <dsp:cNvSpPr/>
      </dsp:nvSpPr>
      <dsp:spPr>
        <a:xfrm>
          <a:off x="7085594" y="1299178"/>
          <a:ext cx="1344751" cy="1154292"/>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6D0484D-DC70-2245-B324-AF0677548BD2}">
      <dsp:nvSpPr>
        <dsp:cNvPr id="0" name=""/>
        <dsp:cNvSpPr/>
      </dsp:nvSpPr>
      <dsp:spPr>
        <a:xfrm>
          <a:off x="8016066" y="1306161"/>
          <a:ext cx="156597" cy="135285"/>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E85CA1-A89E-0A46-BC07-3B584923CED1}" type="datetimeFigureOut">
              <a:rPr lang="de-DE" smtClean="0"/>
              <a:t>21.10.2019</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3939C43-68A9-444B-BAFF-31AC668790DC}" type="slidenum">
              <a:rPr lang="de-DE" smtClean="0"/>
              <a:t>‹Nr.›</a:t>
            </a:fld>
            <a:endParaRPr lang="de-DE"/>
          </a:p>
        </p:txBody>
      </p:sp>
    </p:spTree>
    <p:extLst>
      <p:ext uri="{BB962C8B-B14F-4D97-AF65-F5344CB8AC3E}">
        <p14:creationId xmlns:p14="http://schemas.microsoft.com/office/powerpoint/2010/main" val="2608901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4ACAF4-F135-A54D-BF15-269D2E20142F}" type="datetimeFigureOut">
              <a:rPr lang="de-DE" smtClean="0"/>
              <a:t>21.10.2019</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147FEB-6C41-7940-957D-20A07B63909C}" type="slidenum">
              <a:rPr lang="de-DE" smtClean="0"/>
              <a:t>‹Nr.›</a:t>
            </a:fld>
            <a:endParaRPr lang="de-DE"/>
          </a:p>
        </p:txBody>
      </p:sp>
    </p:spTree>
    <p:extLst>
      <p:ext uri="{BB962C8B-B14F-4D97-AF65-F5344CB8AC3E}">
        <p14:creationId xmlns:p14="http://schemas.microsoft.com/office/powerpoint/2010/main" val="10243264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sia.floorwage.org/wha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tagesschau.de/ausland/bangladesch-loehne-101.html" TargetMode="External"/><Relationship Id="rId5" Type="http://schemas.openxmlformats.org/officeDocument/2006/relationships/hyperlink" Target="https://fashionunited.ch/nachrichten/business/bangladesch-mindestlohn-fuer-bekleidungsarbeiter-wird-auf-95-us-dollar-erhoeht/2018091715842" TargetMode="External"/><Relationship Id="rId4" Type="http://schemas.openxmlformats.org/officeDocument/2006/relationships/hyperlink" Target="https://asia.floorwage.org/asia-floor-wage-in-local-currency"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1O4hKoOL9zo"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de.wikipedia.org/wiki/Alyssa_Milano" TargetMode="External"/><Relationship Id="rId3" Type="http://schemas.openxmlformats.org/officeDocument/2006/relationships/hyperlink" Target="https://de.wikipedia.org/wiki/Hashtag" TargetMode="External"/><Relationship Id="rId7" Type="http://schemas.openxmlformats.org/officeDocument/2006/relationships/hyperlink" Target="https://de.wikipedia.org/wiki/Schauspieler"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de.wikipedia.org/w/index.php?title=Tarana_Burke&amp;action=edit&amp;redlink=1" TargetMode="External"/><Relationship Id="rId5" Type="http://schemas.openxmlformats.org/officeDocument/2006/relationships/hyperlink" Target="https://de.wikipedia.org/wiki/Soziales_Netzwerk_(Internet)" TargetMode="External"/><Relationship Id="rId10" Type="http://schemas.openxmlformats.org/officeDocument/2006/relationships/hyperlink" Target="https://de.wikipedia.org/wiki/Sexuelle_Bel%C3%A4stigung" TargetMode="External"/><Relationship Id="rId4" Type="http://schemas.openxmlformats.org/officeDocument/2006/relationships/hyperlink" Target="https://de.wikipedia.org/wiki/Weinstein-Skandal" TargetMode="External"/><Relationship Id="rId9" Type="http://schemas.openxmlformats.org/officeDocument/2006/relationships/hyperlink" Target="https://de.wikipedia.org/wiki/Twitter#Tweet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a:extLst>
              <a:ext uri="{FF2B5EF4-FFF2-40B4-BE49-F238E27FC236}">
                <a16:creationId xmlns:a16="http://schemas.microsoft.com/office/drawing/2014/main" id="{8231CEC5-8496-48A7-9C3D-6D9496855434}"/>
              </a:ext>
            </a:extLst>
          </p:cNvPr>
          <p:cNvSpPr>
            <a:spLocks noGrp="1" noChangeArrowheads="1"/>
          </p:cNvSpPr>
          <p:nvPr>
            <p:ph type="sldNum" sz="quarter"/>
          </p:nvPr>
        </p:nvSpPr>
        <p:spPr>
          <a:noFill/>
        </p:spPr>
        <p:txBody>
          <a:bodyPr/>
          <a:lstStyle>
            <a:lvl1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9pPr>
          </a:lstStyle>
          <a:p>
            <a:fld id="{3D5E85FB-5402-40D4-9747-BE6FFC185AB4}" type="slidenum">
              <a:rPr lang="de-DE" altLang="de-DE" smtClean="0">
                <a:solidFill>
                  <a:srgbClr val="000000"/>
                </a:solidFill>
                <a:latin typeface="Times New Roman" panose="02020603050405020304" pitchFamily="18" charset="0"/>
                <a:ea typeface="MS PGothic" panose="020B0600070205080204" pitchFamily="34" charset="-128"/>
              </a:rPr>
              <a:pPr/>
              <a:t>1</a:t>
            </a:fld>
            <a:endParaRPr lang="de-DE" altLang="de-DE">
              <a:solidFill>
                <a:srgbClr val="000000"/>
              </a:solidFill>
              <a:latin typeface="Times New Roman" panose="02020603050405020304" pitchFamily="18" charset="0"/>
              <a:ea typeface="MS PGothic" panose="020B0600070205080204" pitchFamily="34" charset="-128"/>
            </a:endParaRPr>
          </a:p>
        </p:txBody>
      </p:sp>
      <p:sp>
        <p:nvSpPr>
          <p:cNvPr id="9219" name="Rectangle 1">
            <a:extLst>
              <a:ext uri="{FF2B5EF4-FFF2-40B4-BE49-F238E27FC236}">
                <a16:creationId xmlns:a16="http://schemas.microsoft.com/office/drawing/2014/main" id="{015B4139-F2CA-4898-904B-79AF95E529A8}"/>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20" name="Rectangle 2">
            <a:extLst>
              <a:ext uri="{FF2B5EF4-FFF2-40B4-BE49-F238E27FC236}">
                <a16:creationId xmlns:a16="http://schemas.microsoft.com/office/drawing/2014/main" id="{2FE18878-EEA8-4AFE-BA15-9A92CC69D668}"/>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eaLnBrk="1" hangingPunct="1">
              <a:spcBef>
                <a:spcPct val="0"/>
              </a:spcBef>
              <a:buClrTx/>
              <a:buSzTx/>
              <a:buFontTx/>
              <a:buNone/>
            </a:pPr>
            <a:r>
              <a:rPr lang="de-DE" altLang="de-DE" b="1">
                <a:solidFill>
                  <a:schemeClr val="tx1"/>
                </a:solidFill>
              </a:rPr>
              <a:t>Anmerkungen zu den Folien stehen in den Notizfeldern</a:t>
            </a:r>
          </a:p>
          <a:p>
            <a:pPr defTabSz="914400" eaLnBrk="1" hangingPunct="1">
              <a:spcBef>
                <a:spcPct val="0"/>
              </a:spcBef>
              <a:buClrTx/>
              <a:buSzTx/>
              <a:buFontTx/>
              <a:buNone/>
            </a:pPr>
            <a:r>
              <a:rPr lang="de-DE" altLang="de-DE" b="1">
                <a:solidFill>
                  <a:schemeClr val="tx1"/>
                </a:solidFill>
              </a:rPr>
              <a:t>kursive Anmerkungen sind zur Info für die Seminarleitung</a:t>
            </a:r>
          </a:p>
          <a:p>
            <a:pPr defTabSz="914400" eaLnBrk="1" hangingPunct="1">
              <a:spcBef>
                <a:spcPct val="0"/>
              </a:spcBef>
              <a:buClrTx/>
              <a:buSzTx/>
              <a:buFontTx/>
              <a:buNone/>
            </a:pPr>
            <a:r>
              <a:rPr lang="de-DE" altLang="de-DE" b="1">
                <a:solidFill>
                  <a:schemeClr val="tx1"/>
                </a:solidFill>
              </a:rPr>
              <a:t>oder bei Nachfrage der bzw. mögliche Fragen an die Teilnehmenden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10</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10</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90000"/>
              </a:lnSpc>
              <a:defRPr/>
            </a:pPr>
            <a:r>
              <a:rPr lang="de-DE" b="1" dirty="0">
                <a:solidFill>
                  <a:srgbClr val="003366"/>
                </a:solidFill>
                <a:latin typeface="Calibri" panose="020F0502020204030204" pitchFamily="34" charset="0"/>
                <a:ea typeface="+mn-ea"/>
                <a:cs typeface="Calibri" panose="020F0502020204030204" pitchFamily="34" charset="0"/>
              </a:rPr>
              <a:t>Standortwahl:</a:t>
            </a:r>
          </a:p>
          <a:p>
            <a:pPr>
              <a:lnSpc>
                <a:spcPct val="90000"/>
              </a:lnSpc>
              <a:defRPr/>
            </a:pPr>
            <a:r>
              <a:rPr lang="de-DE" dirty="0">
                <a:solidFill>
                  <a:srgbClr val="003366"/>
                </a:solidFill>
                <a:latin typeface="Calibri" panose="020F0502020204030204" pitchFamily="34" charset="0"/>
                <a:ea typeface="+mn-ea"/>
                <a:cs typeface="Calibri" panose="020F0502020204030204" pitchFamily="34" charset="0"/>
              </a:rPr>
              <a:t>Unternehmen streben nach Optimierung: Dazu gehört auch die Wahl günstiger Produktionsstandorte</a:t>
            </a:r>
          </a:p>
          <a:p>
            <a:pPr>
              <a:lnSpc>
                <a:spcPct val="90000"/>
              </a:lnSpc>
              <a:defRPr/>
            </a:pPr>
            <a:r>
              <a:rPr lang="de-DE" dirty="0">
                <a:solidFill>
                  <a:srgbClr val="003366"/>
                </a:solidFill>
                <a:latin typeface="Calibri" panose="020F0502020204030204" pitchFamily="34" charset="0"/>
                <a:ea typeface="+mn-ea"/>
                <a:cs typeface="Calibri" panose="020F0502020204030204" pitchFamily="34" charset="0"/>
              </a:rPr>
              <a:t>Wichtig dabei u.a.: Absatzmarkt, Miete, welcher Kontinent, Land, Stadt</a:t>
            </a:r>
          </a:p>
          <a:p>
            <a:pPr>
              <a:lnSpc>
                <a:spcPct val="90000"/>
              </a:lnSpc>
              <a:defRPr/>
            </a:pPr>
            <a:endParaRPr lang="de-DE" dirty="0">
              <a:solidFill>
                <a:srgbClr val="003366"/>
              </a:solidFill>
              <a:latin typeface="Calibri" panose="020F0502020204030204" pitchFamily="34" charset="0"/>
              <a:ea typeface="+mn-ea"/>
              <a:cs typeface="Calibri" panose="020F0502020204030204" pitchFamily="34" charset="0"/>
            </a:endParaRPr>
          </a:p>
          <a:p>
            <a:pPr>
              <a:lnSpc>
                <a:spcPct val="90000"/>
              </a:lnSpc>
              <a:defRPr/>
            </a:pPr>
            <a:r>
              <a:rPr lang="de-DE" b="1" dirty="0">
                <a:solidFill>
                  <a:srgbClr val="003366"/>
                </a:solidFill>
                <a:latin typeface="Calibri" panose="020F0502020204030204" pitchFamily="34" charset="0"/>
                <a:ea typeface="+mn-ea"/>
                <a:cs typeface="Calibri" panose="020F0502020204030204" pitchFamily="34" charset="0"/>
              </a:rPr>
              <a:t>Standortfaktoren:</a:t>
            </a:r>
          </a:p>
          <a:p>
            <a:r>
              <a:rPr lang="de-DE" baseline="0" dirty="0"/>
              <a:t>Wenn ein Unternehmen einen Standort wählt, werden in der Regel viele unterschiedliche Standortfaktoren</a:t>
            </a:r>
          </a:p>
          <a:p>
            <a:r>
              <a:rPr lang="de-DE" baseline="0" dirty="0"/>
              <a:t>in die Entscheidung einbezogen und der Standort gewählt, der in der Summe am besten erscheint.</a:t>
            </a:r>
          </a:p>
          <a:p>
            <a:r>
              <a:rPr lang="de-DE" baseline="0" dirty="0"/>
              <a:t>Dabei wird nicht nur die aktuelle Situation berücksichtigt, sondern auch für die Zukunft mitgedacht.</a:t>
            </a:r>
            <a:endParaRPr lang="de-DE" dirty="0">
              <a:solidFill>
                <a:srgbClr val="003366"/>
              </a:solidFill>
              <a:latin typeface="Calibri" panose="020F0502020204030204" pitchFamily="34" charset="0"/>
              <a:ea typeface="+mn-ea"/>
              <a:cs typeface="Calibri" panose="020F0502020204030204" pitchFamily="34" charset="0"/>
            </a:endParaRPr>
          </a:p>
          <a:p>
            <a:pPr>
              <a:lnSpc>
                <a:spcPct val="90000"/>
              </a:lnSpc>
              <a:defRPr/>
            </a:pPr>
            <a:r>
              <a:rPr lang="de-DE" altLang="de-DE" dirty="0">
                <a:solidFill>
                  <a:srgbClr val="003366"/>
                </a:solidFill>
                <a:latin typeface="Calibri" panose="020F0502020204030204" pitchFamily="34" charset="0"/>
                <a:ea typeface="+mn-ea"/>
                <a:cs typeface="Calibri" panose="020F0502020204030204" pitchFamily="34" charset="0"/>
              </a:rPr>
              <a:t>Standortfaktoren </a:t>
            </a:r>
            <a:r>
              <a:rPr lang="de-DE" dirty="0">
                <a:solidFill>
                  <a:srgbClr val="003366"/>
                </a:solidFill>
                <a:latin typeface="Calibri" panose="020F0502020204030204" pitchFamily="34" charset="0"/>
                <a:ea typeface="+mn-ea"/>
                <a:cs typeface="Calibri" panose="020F0502020204030204" pitchFamily="34" charset="0"/>
              </a:rPr>
              <a:t>dienen der </a:t>
            </a:r>
            <a:r>
              <a:rPr lang="de-DE" u="none" dirty="0">
                <a:solidFill>
                  <a:srgbClr val="003366"/>
                </a:solidFill>
                <a:latin typeface="Calibri" panose="020F0502020204030204" pitchFamily="34" charset="0"/>
                <a:ea typeface="+mn-ea"/>
                <a:cs typeface="Calibri" panose="020F0502020204030204" pitchFamily="34" charset="0"/>
              </a:rPr>
              <a:t>Bewertung</a:t>
            </a:r>
            <a:r>
              <a:rPr lang="de-DE" dirty="0">
                <a:solidFill>
                  <a:srgbClr val="003366"/>
                </a:solidFill>
                <a:latin typeface="Calibri" panose="020F0502020204030204" pitchFamily="34" charset="0"/>
                <a:ea typeface="+mn-ea"/>
                <a:cs typeface="Calibri" panose="020F0502020204030204" pitchFamily="34" charset="0"/>
              </a:rPr>
              <a:t> einzelner Standorte sowie dem </a:t>
            </a:r>
            <a:r>
              <a:rPr lang="de-DE" u="none" dirty="0">
                <a:solidFill>
                  <a:srgbClr val="003366"/>
                </a:solidFill>
                <a:latin typeface="Calibri" panose="020F0502020204030204" pitchFamily="34" charset="0"/>
                <a:ea typeface="+mn-ea"/>
                <a:cs typeface="Calibri" panose="020F0502020204030204" pitchFamily="34" charset="0"/>
              </a:rPr>
              <a:t>Vergleich</a:t>
            </a:r>
            <a:r>
              <a:rPr lang="de-DE" dirty="0">
                <a:solidFill>
                  <a:srgbClr val="003366"/>
                </a:solidFill>
                <a:latin typeface="Calibri" panose="020F0502020204030204" pitchFamily="34" charset="0"/>
                <a:ea typeface="+mn-ea"/>
                <a:cs typeface="Calibri" panose="020F0502020204030204" pitchFamily="34" charset="0"/>
              </a:rPr>
              <a:t> zwischen verschiedenen Standorten.</a:t>
            </a:r>
          </a:p>
          <a:p>
            <a:pPr>
              <a:lnSpc>
                <a:spcPct val="90000"/>
              </a:lnSpc>
              <a:defRPr/>
            </a:pPr>
            <a:endParaRPr lang="de-DE" dirty="0">
              <a:solidFill>
                <a:srgbClr val="003366"/>
              </a:solidFill>
              <a:latin typeface="Calibri" panose="020F0502020204030204" pitchFamily="34" charset="0"/>
              <a:ea typeface="+mn-ea"/>
              <a:cs typeface="Calibri" panose="020F0502020204030204" pitchFamily="34" charset="0"/>
            </a:endParaRPr>
          </a:p>
          <a:p>
            <a:pPr lvl="0" eaLnBrk="1" hangingPunct="1">
              <a:lnSpc>
                <a:spcPct val="110000"/>
              </a:lnSpc>
              <a:spcBef>
                <a:spcPts val="0"/>
              </a:spcBef>
              <a:spcAft>
                <a:spcPts val="550"/>
              </a:spcAft>
              <a:buClr>
                <a:srgbClr val="003366"/>
              </a:buClr>
              <a:buSzPct val="75000"/>
              <a:buFont typeface="Arial" panose="020B0604020202020204" pitchFamily="34" charset="0"/>
              <a:buNone/>
              <a:tabLst/>
            </a:pPr>
            <a:r>
              <a:rPr lang="de-DE" b="1" dirty="0">
                <a:solidFill>
                  <a:srgbClr val="003366"/>
                </a:solidFill>
                <a:latin typeface="Calibri" panose="020F0502020204030204" pitchFamily="34" charset="0"/>
                <a:ea typeface="+mn-ea"/>
                <a:cs typeface="Calibri" panose="020F0502020204030204" pitchFamily="34" charset="0"/>
              </a:rPr>
              <a:t>Standortverlagerung:</a:t>
            </a:r>
          </a:p>
          <a:p>
            <a:pPr marL="171450" lvl="0" indent="-1714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3366"/>
                </a:solidFill>
                <a:latin typeface="Calibri" panose="020F0502020204030204" pitchFamily="34" charset="0"/>
                <a:ea typeface="+mn-ea"/>
                <a:cs typeface="Calibri" panose="020F0502020204030204" pitchFamily="34" charset="0"/>
              </a:rPr>
              <a:t>Die Bewertung von Standorten bzw. die Situation im Vergleich kann sich im Verlauf der Zeit ändern. Dies führt zu Standortverlagerungen.</a:t>
            </a:r>
          </a:p>
          <a:p>
            <a:pPr marL="171450" lvl="0" indent="-1714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3366"/>
                </a:solidFill>
                <a:latin typeface="Calibri" panose="020F0502020204030204" pitchFamily="34" charset="0"/>
                <a:ea typeface="+mn-ea"/>
                <a:cs typeface="Calibri" panose="020F0502020204030204" pitchFamily="34" charset="0"/>
              </a:rPr>
              <a:t>Insbesondere Unternehmen ohne eigene Produktionsstandorte können relativ einfach die Standorte wechseln.</a:t>
            </a:r>
          </a:p>
          <a:p>
            <a:pPr marL="0" lvl="0" indent="0" eaLnBrk="1" hangingPunct="1">
              <a:lnSpc>
                <a:spcPct val="110000"/>
              </a:lnSpc>
              <a:spcBef>
                <a:spcPts val="0"/>
              </a:spcBef>
              <a:spcAft>
                <a:spcPts val="550"/>
              </a:spcAft>
              <a:buClr>
                <a:srgbClr val="003366"/>
              </a:buClr>
              <a:buSzPct val="75000"/>
              <a:buFont typeface="Arial" panose="020B0604020202020204" pitchFamily="34" charset="0"/>
              <a:buNone/>
              <a:tabLst/>
            </a:pPr>
            <a:endParaRPr lang="de-DE" dirty="0">
              <a:solidFill>
                <a:srgbClr val="003366"/>
              </a:solidFill>
              <a:latin typeface="Calibri" panose="020F0502020204030204" pitchFamily="34" charset="0"/>
              <a:ea typeface="+mn-ea"/>
              <a:cs typeface="Calibri" panose="020F0502020204030204" pitchFamily="34" charset="0"/>
            </a:endParaRPr>
          </a:p>
          <a:p>
            <a:r>
              <a:rPr lang="de-DE" sz="1200" dirty="0"/>
              <a:t>Trotz der Überlegungen und Prognosen für die Zukunft, kann sich die Bewertung eines Standortes verändern.</a:t>
            </a:r>
          </a:p>
          <a:p>
            <a:r>
              <a:rPr lang="de-DE" sz="1200" dirty="0"/>
              <a:t>Einerseits</a:t>
            </a:r>
            <a:r>
              <a:rPr lang="de-DE" sz="1200" baseline="0" dirty="0"/>
              <a:t> weil sich die Erfordernisse des Unternehmens ändern können (Beispiel 1, s.u.),</a:t>
            </a:r>
          </a:p>
          <a:p>
            <a:r>
              <a:rPr lang="de-DE" sz="1200" baseline="0" dirty="0"/>
              <a:t>andererseits weil sich der Standort verändert (Beispiel 2, s.u.) und dabei ggf. nicht gemäß der Erwartungen entwickelt.</a:t>
            </a:r>
          </a:p>
          <a:p>
            <a:r>
              <a:rPr lang="de-DE" sz="1200" baseline="0" dirty="0"/>
              <a:t>Auch kann es sein, dass andere Standorte sich verändern und sich somit die Bewertung im Vergleich verschiebt.</a:t>
            </a:r>
          </a:p>
          <a:p>
            <a:endParaRPr lang="de-DE" sz="1200" baseline="0" dirty="0"/>
          </a:p>
          <a:p>
            <a:r>
              <a:rPr lang="de-DE" sz="1200" baseline="0" dirty="0"/>
              <a:t>Beispiele:</a:t>
            </a:r>
          </a:p>
          <a:p>
            <a:pPr marL="0" indent="0">
              <a:buNone/>
            </a:pPr>
            <a:r>
              <a:rPr lang="de-DE" sz="1200" baseline="0" dirty="0"/>
              <a:t>1) Ein Unternehmen stellt das Sortiment auf einen höheren Anteil Basics um, deren Bestellungen mit weniger Zeitdruck ablaufen.</a:t>
            </a:r>
          </a:p>
          <a:p>
            <a:pPr marL="0" indent="0">
              <a:buNone/>
            </a:pPr>
            <a:r>
              <a:rPr lang="de-DE" sz="1200" baseline="0" dirty="0"/>
              <a:t>Daher sind geringe Produktions- und Lieferzeiten nicht mehr so wichtig wie früher und andere Standortfaktoren gewinnen an Bedeutung.</a:t>
            </a:r>
          </a:p>
          <a:p>
            <a:pPr marL="0" indent="0">
              <a:buFont typeface="Arial" panose="020B0604020202020204" pitchFamily="34" charset="0"/>
              <a:buNone/>
            </a:pPr>
            <a:r>
              <a:rPr lang="de-DE" sz="1200" baseline="0" dirty="0"/>
              <a:t>2) Die Regierung eines Landes hat zugesagt, den Infrastrukturausbau voran zu treiben und</a:t>
            </a:r>
          </a:p>
          <a:p>
            <a:pPr marL="0" indent="0">
              <a:buFont typeface="Arial" panose="020B0604020202020204" pitchFamily="34" charset="0"/>
              <a:buNone/>
            </a:pPr>
            <a:r>
              <a:rPr lang="de-DE" sz="1200" baseline="0" dirty="0"/>
              <a:t>dadurch binnen weniger Jahre die Transportzeiten auf dem Land- und Seeweg deutlich zu verringern.</a:t>
            </a:r>
          </a:p>
          <a:p>
            <a:pPr marL="0" indent="0">
              <a:buFont typeface="Arial" panose="020B0604020202020204" pitchFamily="34" charset="0"/>
              <a:buNone/>
            </a:pPr>
            <a:r>
              <a:rPr lang="de-DE" sz="1200" baseline="0" dirty="0"/>
              <a:t>Bis das Vorhaben umgesetzt ist, wird der Transport auf dem Luftweg subventioniert. Wenn nun – z.B.</a:t>
            </a:r>
          </a:p>
          <a:p>
            <a:pPr marL="0" indent="0">
              <a:buFont typeface="Arial" panose="020B0604020202020204" pitchFamily="34" charset="0"/>
              <a:buNone/>
            </a:pPr>
            <a:r>
              <a:rPr lang="de-DE" sz="1200" baseline="0" dirty="0"/>
              <a:t>durch einen Regierungswechsel – die Subventionen für Luftfracht wegfallen, der Landtransport aber</a:t>
            </a:r>
          </a:p>
          <a:p>
            <a:pPr marL="0" indent="0">
              <a:buFont typeface="Arial" panose="020B0604020202020204" pitchFamily="34" charset="0"/>
              <a:buNone/>
            </a:pPr>
            <a:r>
              <a:rPr lang="de-DE" sz="1200" baseline="0" dirty="0"/>
              <a:t>immer noch problematisch ist, verliert der Standort für verschiedene Unternehmen an Wert.</a:t>
            </a:r>
          </a:p>
          <a:p>
            <a:pPr marL="0" indent="0">
              <a:buNone/>
            </a:pPr>
            <a:r>
              <a:rPr lang="de-DE" sz="1200" baseline="0" dirty="0"/>
              <a:t>3) Ein Land unternimmt demokratische Reformen und internationale Handelssanktionen werden aufgehoben.</a:t>
            </a:r>
          </a:p>
          <a:p>
            <a:pPr marL="0" indent="0">
              <a:buNone/>
            </a:pPr>
            <a:r>
              <a:rPr lang="de-DE" sz="1200" baseline="0" dirty="0"/>
              <a:t>Die Regierung des Landes möchte ausländische Unternehmen einwerben und sorgt für ein</a:t>
            </a:r>
          </a:p>
          <a:p>
            <a:pPr marL="0" indent="0">
              <a:buNone/>
            </a:pPr>
            <a:r>
              <a:rPr lang="de-DE" sz="1200" baseline="0" dirty="0"/>
              <a:t>Unternehmens-freundliches Klima (wenig Bürokratie, geringe Steuern...).</a:t>
            </a:r>
          </a:p>
          <a:p>
            <a:pPr marL="0" indent="0">
              <a:buNone/>
            </a:pPr>
            <a:r>
              <a:rPr lang="de-DE" sz="1200" baseline="0" dirty="0"/>
              <a:t>Außerdem gibt es viele junge Arbeitskräfte und die Löhne sind gering. Dieses Land wird somit möglicherweise</a:t>
            </a:r>
          </a:p>
          <a:p>
            <a:pPr marL="0" indent="0">
              <a:buNone/>
            </a:pPr>
            <a:r>
              <a:rPr lang="de-DE" sz="1200" baseline="0" dirty="0"/>
              <a:t>ein attraktiver Produktionsstandort und steht in Konkurrenz zu anderen Standorten.</a:t>
            </a:r>
          </a:p>
          <a:p>
            <a:pPr marL="228600" indent="-228600">
              <a:buAutoNum type="arabicParenR"/>
            </a:pPr>
            <a:endParaRPr lang="de-DE" sz="1200" baseline="0" dirty="0"/>
          </a:p>
          <a:p>
            <a:pPr marL="0" indent="0">
              <a:buNone/>
            </a:pPr>
            <a:r>
              <a:rPr lang="de-DE" sz="1200" baseline="0" dirty="0"/>
              <a:t>Wichtig: Ein Unternehmen verlagert nicht einfach so seinen Standort. Das ist so ähnlich wie bei einem Umzug</a:t>
            </a:r>
          </a:p>
          <a:p>
            <a:pPr marL="0" indent="0">
              <a:buNone/>
            </a:pPr>
            <a:r>
              <a:rPr lang="de-DE" sz="1200" baseline="0" dirty="0"/>
              <a:t>mit Aufwand und Kosten verbunden (nur natürlich wesentlich komplexer). Dennoch ziehen Unternehmen es in Erwägung.</a:t>
            </a:r>
          </a:p>
          <a:p>
            <a:pPr marL="0" indent="0">
              <a:buNone/>
            </a:pPr>
            <a:r>
              <a:rPr lang="de-DE" sz="1200" baseline="0" dirty="0"/>
              <a:t>Noch viel mehr finden Standortentscheidungen natürlich bei Neugründungen und Expansion statt.</a:t>
            </a:r>
          </a:p>
          <a:p>
            <a:pPr marL="0" indent="0">
              <a:buNone/>
            </a:pPr>
            <a:r>
              <a:rPr lang="de-DE" sz="1200" baseline="0" dirty="0"/>
              <a:t>Ein Großteil der Bekleidungsproduktion findet allerdings nicht (mehr) in unternehmenseigenen Fabriken statt,</a:t>
            </a:r>
          </a:p>
          <a:p>
            <a:pPr marL="0" indent="0">
              <a:buNone/>
            </a:pPr>
            <a:r>
              <a:rPr lang="de-DE" sz="1200" baseline="0" dirty="0"/>
              <a:t>sondern wird im Auftrag von Unternehmen in Fabriken hergestellt.</a:t>
            </a:r>
          </a:p>
          <a:p>
            <a:pPr marL="0" indent="0">
              <a:buNone/>
            </a:pPr>
            <a:endParaRPr lang="de-DE" sz="1200" baseline="0" dirty="0"/>
          </a:p>
          <a:p>
            <a:pPr marL="0" indent="0">
              <a:buNone/>
            </a:pPr>
            <a:r>
              <a:rPr lang="de-DE" sz="1200" baseline="0" dirty="0"/>
              <a:t>Wenn wir für die Bekleidungsindustrie von Standorten sprechen, sprechen wir also oft von Orten inkl. ihrer Fabrikinfrastruktur.</a:t>
            </a:r>
          </a:p>
        </p:txBody>
      </p:sp>
    </p:spTree>
    <p:extLst>
      <p:ext uri="{BB962C8B-B14F-4D97-AF65-F5344CB8AC3E}">
        <p14:creationId xmlns:p14="http://schemas.microsoft.com/office/powerpoint/2010/main" val="4115495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11</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11</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de-DE" sz="1200" dirty="0"/>
              <a:t>Diese Folie zeigt eine Auswahl von Standortfaktoren, die für die Bekleidungsindustrie eine Rolle spielen können.</a:t>
            </a:r>
          </a:p>
          <a:p>
            <a:r>
              <a:rPr lang="de-DE" sz="1200" dirty="0"/>
              <a:t>Die Liste</a:t>
            </a:r>
            <a:r>
              <a:rPr lang="de-DE" sz="1200" baseline="0" dirty="0"/>
              <a:t> hat keinen Anspruch auf Vollständigkeit und die Wichtigkeit der einzelnen Faktoren variiert je nach Unternehmen/Produkt. </a:t>
            </a:r>
            <a:endParaRPr lang="de-DE" sz="1200" dirty="0"/>
          </a:p>
          <a:p>
            <a:endParaRPr lang="de-DE" sz="1200" dirty="0"/>
          </a:p>
          <a:p>
            <a:r>
              <a:rPr lang="de-DE" sz="1200" i="1" dirty="0"/>
              <a:t>Hinweis: </a:t>
            </a:r>
            <a:r>
              <a:rPr lang="de-DE" sz="1200" i="1" kern="1200" baseline="0" dirty="0">
                <a:solidFill>
                  <a:schemeClr val="tx1"/>
                </a:solidFill>
                <a:effectLst/>
              </a:rPr>
              <a:t>An dieser Stelle erst mal </a:t>
            </a:r>
            <a:r>
              <a:rPr lang="de-DE" sz="1200" i="1" kern="1200" dirty="0">
                <a:solidFill>
                  <a:schemeClr val="tx1"/>
                </a:solidFill>
                <a:effectLst/>
              </a:rPr>
              <a:t>nur Brainstorming-mäßig eine Sammlung von Standortfaktoren,</a:t>
            </a:r>
          </a:p>
          <a:p>
            <a:r>
              <a:rPr lang="de-DE" sz="1200" i="1" kern="1200" dirty="0">
                <a:solidFill>
                  <a:schemeClr val="tx1"/>
                </a:solidFill>
                <a:effectLst/>
              </a:rPr>
              <a:t>keine Systematisierung obwohl es verschiedene Theorien und Systematiken gibt;</a:t>
            </a:r>
          </a:p>
          <a:p>
            <a:r>
              <a:rPr lang="de-DE" sz="1200" i="1" kern="1200" dirty="0">
                <a:solidFill>
                  <a:schemeClr val="tx1"/>
                </a:solidFill>
                <a:effectLst/>
              </a:rPr>
              <a:t>von Wirtschaftsstudis mit vertieftem Wissen nicht aus dem Konzept bringen lassen</a:t>
            </a:r>
          </a:p>
          <a:p>
            <a:r>
              <a:rPr lang="de-DE" sz="1200" i="1" kern="1200" dirty="0">
                <a:solidFill>
                  <a:schemeClr val="tx1"/>
                </a:solidFill>
                <a:effectLst/>
              </a:rPr>
              <a:t>(z.B. Einteilung harte/weiche Standortfaktoren), hier geht es nur um groben Eindruck.</a:t>
            </a:r>
            <a:endParaRPr lang="de-DE" sz="1200" i="1" baseline="0" dirty="0"/>
          </a:p>
          <a:p>
            <a:endParaRPr lang="de-DE" sz="1200" baseline="0" dirty="0"/>
          </a:p>
          <a:p>
            <a:pPr lvl="0"/>
            <a:r>
              <a:rPr lang="de-DE" sz="1200" b="1" u="none" dirty="0"/>
              <a:t>Lohnkosten:</a:t>
            </a:r>
            <a:r>
              <a:rPr lang="de-DE" sz="1200" u="none" dirty="0"/>
              <a:t> Wie ist das Lohnniveau der </a:t>
            </a:r>
            <a:r>
              <a:rPr lang="de-DE" sz="1200" u="none" dirty="0" err="1"/>
              <a:t>Arbeiter_innen</a:t>
            </a:r>
            <a:r>
              <a:rPr lang="de-DE" sz="1200" u="none" dirty="0"/>
              <a:t>?</a:t>
            </a:r>
          </a:p>
          <a:p>
            <a:pPr lvl="0"/>
            <a:r>
              <a:rPr lang="de-DE" sz="1200" b="1" u="none" dirty="0"/>
              <a:t>Ausbildungsniveau: </a:t>
            </a:r>
            <a:r>
              <a:rPr lang="de-DE" sz="1200" u="none" dirty="0"/>
              <a:t>Sind die Arbeitskräfte ausreichend qualifiziert oder qualifizierbar?</a:t>
            </a:r>
          </a:p>
          <a:p>
            <a:pPr lvl="0"/>
            <a:r>
              <a:rPr lang="de-DE" sz="1200" b="1" u="none" dirty="0"/>
              <a:t>Verfügbarkeit von Arbeitskräften:</a:t>
            </a:r>
            <a:r>
              <a:rPr lang="de-DE" sz="1200" u="none" dirty="0"/>
              <a:t> Gibt es genug Arbeitskräfte?</a:t>
            </a:r>
          </a:p>
          <a:p>
            <a:pPr lvl="0"/>
            <a:r>
              <a:rPr lang="de-DE" sz="1200" b="1" u="none" dirty="0"/>
              <a:t>Produktionskapazitäten:</a:t>
            </a:r>
            <a:r>
              <a:rPr lang="de-DE" sz="1200" u="none" dirty="0"/>
              <a:t> Sind die Produktionsanlagen und Arbeitskräfte ausreichend</a:t>
            </a:r>
          </a:p>
          <a:p>
            <a:pPr lvl="0"/>
            <a:r>
              <a:rPr lang="de-DE" sz="1200" u="none" dirty="0"/>
              <a:t>um gewisse Volumina zu produzieren?</a:t>
            </a:r>
          </a:p>
          <a:p>
            <a:pPr lvl="0"/>
            <a:r>
              <a:rPr lang="de-DE" sz="1200" b="1" u="none" dirty="0"/>
              <a:t>Verkehrsanbindung:</a:t>
            </a:r>
            <a:r>
              <a:rPr lang="de-DE" sz="1200" u="none" dirty="0"/>
              <a:t> Können die notwendigen Rohstoffe und die Produkte gut zur</a:t>
            </a:r>
          </a:p>
          <a:p>
            <a:pPr lvl="0"/>
            <a:r>
              <a:rPr lang="de-DE" sz="1200" u="none" dirty="0"/>
              <a:t>und von der Produktionsstätte</a:t>
            </a:r>
            <a:r>
              <a:rPr lang="de-DE" sz="1200" u="none" baseline="0" dirty="0"/>
              <a:t> transportiert werden?</a:t>
            </a:r>
            <a:endParaRPr lang="de-DE" sz="1200" u="none" dirty="0"/>
          </a:p>
          <a:p>
            <a:pPr lvl="0"/>
            <a:r>
              <a:rPr lang="de-DE" sz="1200" b="1" u="none" dirty="0"/>
              <a:t>Transportkosten:</a:t>
            </a:r>
            <a:r>
              <a:rPr lang="de-DE" sz="1200" u="none" dirty="0"/>
              <a:t> Zu welchen Kosten erfolgt der Transport?</a:t>
            </a:r>
          </a:p>
          <a:p>
            <a:pPr lvl="0"/>
            <a:r>
              <a:rPr lang="de-DE" sz="1200" b="1" u="none" dirty="0"/>
              <a:t>Transportzeiten:</a:t>
            </a:r>
            <a:r>
              <a:rPr lang="de-DE" sz="1200" u="none" dirty="0"/>
              <a:t> Wie lange dauert der Transport</a:t>
            </a:r>
            <a:r>
              <a:rPr lang="de-DE" sz="1200" u="none" baseline="0" dirty="0"/>
              <a:t> (vor allem zu den Absatzmärkten)?</a:t>
            </a:r>
            <a:endParaRPr lang="de-DE" sz="1200" u="none" dirty="0"/>
          </a:p>
          <a:p>
            <a:pPr lvl="0"/>
            <a:r>
              <a:rPr lang="de-DE" sz="1200" b="1" u="none" dirty="0"/>
              <a:t>Energiepreise:</a:t>
            </a:r>
            <a:r>
              <a:rPr lang="de-DE" sz="1200" u="none" dirty="0"/>
              <a:t> Wie teuer ist die Energie, die für die Produktion benötigt wird (v.a. Strom)?</a:t>
            </a:r>
          </a:p>
          <a:p>
            <a:pPr lvl="0"/>
            <a:r>
              <a:rPr lang="de-DE" sz="1200" b="1" u="none" dirty="0"/>
              <a:t>Energieversorgung:</a:t>
            </a:r>
            <a:r>
              <a:rPr lang="de-DE" sz="1200" u="none" dirty="0"/>
              <a:t> Ist die Energieversorgung</a:t>
            </a:r>
            <a:r>
              <a:rPr lang="de-DE" sz="1200" u="none" baseline="0" dirty="0"/>
              <a:t> zuverlässig oder ist z.B. mit Stromausfällen zu rechnen,</a:t>
            </a:r>
          </a:p>
          <a:p>
            <a:pPr lvl="0"/>
            <a:r>
              <a:rPr lang="de-DE" sz="1200" u="none" baseline="0" dirty="0"/>
              <a:t>die die Produktion stoppen könnten?</a:t>
            </a:r>
            <a:endParaRPr lang="de-DE" sz="1200" u="none" dirty="0"/>
          </a:p>
          <a:p>
            <a:pPr lvl="0"/>
            <a:r>
              <a:rPr lang="de-DE" sz="1200" b="1" u="none" dirty="0"/>
              <a:t>Steuern/Abgaben:</a:t>
            </a:r>
            <a:r>
              <a:rPr lang="de-DE" sz="1200" u="none" dirty="0"/>
              <a:t> Wie hoch sind Steuern und sonstige Abgaben</a:t>
            </a:r>
            <a:r>
              <a:rPr lang="de-DE" sz="1200" u="none" baseline="0" dirty="0"/>
              <a:t> am Standort?</a:t>
            </a:r>
            <a:endParaRPr lang="de-DE" sz="1200" u="none" dirty="0"/>
          </a:p>
          <a:p>
            <a:pPr lvl="0"/>
            <a:r>
              <a:rPr lang="de-DE" sz="1200" b="1" u="none" dirty="0"/>
              <a:t>Einfuhrzölle:</a:t>
            </a:r>
            <a:r>
              <a:rPr lang="de-DE" sz="1200" u="none" dirty="0"/>
              <a:t> Wie hoch sind Zölle auf eingeführte Rohstoffe und Maschinen?</a:t>
            </a:r>
          </a:p>
          <a:p>
            <a:pPr lvl="0"/>
            <a:r>
              <a:rPr lang="de-DE" sz="1200" b="1" u="none" dirty="0"/>
              <a:t>Staatliche Förderung: </a:t>
            </a:r>
            <a:r>
              <a:rPr lang="de-DE" sz="1200" u="none" dirty="0"/>
              <a:t>Gibt es staatliche</a:t>
            </a:r>
            <a:r>
              <a:rPr lang="de-DE" sz="1200" u="none" baseline="0" dirty="0"/>
              <a:t> Förderung, z.B. Subventionen, Erleichterung bei Bürokratie etc.?</a:t>
            </a:r>
            <a:endParaRPr lang="de-DE" sz="1200" u="none" dirty="0"/>
          </a:p>
          <a:p>
            <a:pPr lvl="0"/>
            <a:r>
              <a:rPr lang="de-DE" sz="1200" b="1" u="none" dirty="0"/>
              <a:t>Verfügbarkeit von Rohstoffen:</a:t>
            </a:r>
            <a:r>
              <a:rPr lang="de-DE" sz="1200" u="none" dirty="0"/>
              <a:t> Sind die notwendigen Rohstoffe am Standort oder</a:t>
            </a:r>
            <a:r>
              <a:rPr lang="de-DE" sz="1200" u="none" baseline="0" dirty="0"/>
              <a:t> in der Nähe verfügbar?</a:t>
            </a:r>
            <a:endParaRPr lang="de-DE" sz="1200" u="none" dirty="0"/>
          </a:p>
          <a:p>
            <a:pPr lvl="0"/>
            <a:r>
              <a:rPr lang="de-DE" sz="1200" b="1" u="none" dirty="0"/>
              <a:t>Grundstückspreise/Mietkosten:</a:t>
            </a:r>
            <a:r>
              <a:rPr lang="de-DE" sz="1200" u="none" dirty="0"/>
              <a:t> Wie hoch sind die Preise z.B. um Fabriken zu mieten oder zu kaufen?</a:t>
            </a:r>
          </a:p>
          <a:p>
            <a:pPr lvl="0"/>
            <a:r>
              <a:rPr lang="de-DE" sz="1200" u="none" dirty="0"/>
              <a:t>Sofern bei Fabriken bestellt wird, gehen solche Kosten ja trotzdem in die Produktpreise ein.</a:t>
            </a:r>
          </a:p>
          <a:p>
            <a:pPr lvl="0"/>
            <a:r>
              <a:rPr lang="de-DE" sz="1200" b="1" u="none" dirty="0"/>
              <a:t>Rechtslage (Arbeitsrecht, Umweltschutz):</a:t>
            </a:r>
            <a:r>
              <a:rPr lang="de-DE" sz="1200" u="none" dirty="0"/>
              <a:t> Wie sehen die Auflagen hinsichtlich Arbeitsrecht, Gebäuden, Umwelt</a:t>
            </a:r>
            <a:r>
              <a:rPr lang="de-DE" sz="1200" u="none" baseline="0" dirty="0"/>
              <a:t> usw. aus?</a:t>
            </a:r>
          </a:p>
          <a:p>
            <a:pPr lvl="0"/>
            <a:r>
              <a:rPr lang="de-DE" sz="1200" u="none" baseline="0" dirty="0"/>
              <a:t>Bereitet die Einhaltung Schwierigkeiten?</a:t>
            </a:r>
            <a:endParaRPr lang="de-DE" sz="1200" u="none" dirty="0"/>
          </a:p>
          <a:p>
            <a:pPr lvl="0"/>
            <a:r>
              <a:rPr lang="de-DE" sz="1200" b="1" u="none" dirty="0"/>
              <a:t>Rechtsstaatlichkeit:</a:t>
            </a:r>
            <a:r>
              <a:rPr lang="de-DE" sz="1200" u="none" dirty="0"/>
              <a:t> Ist der rechtliche Rahmen verlässlich? Kann sich ein Unternehmen darauf verlassen,</a:t>
            </a:r>
          </a:p>
          <a:p>
            <a:pPr lvl="0"/>
            <a:r>
              <a:rPr lang="de-DE" sz="1200" u="none" dirty="0"/>
              <a:t>rechtmäßig behandelt zu werden?</a:t>
            </a:r>
            <a:r>
              <a:rPr lang="de-DE" sz="1200" u="none" baseline="0" dirty="0"/>
              <a:t> Gehen von gesetzlichen Pflichten Risiken für das Unternehmen aus?</a:t>
            </a:r>
            <a:endParaRPr lang="de-DE" sz="1200" u="none" dirty="0"/>
          </a:p>
          <a:p>
            <a:pPr lvl="0"/>
            <a:r>
              <a:rPr lang="de-DE" sz="1200" b="1" u="none" dirty="0"/>
              <a:t>Politische Stabilität:</a:t>
            </a:r>
            <a:r>
              <a:rPr lang="de-DE" sz="1200" u="none" dirty="0"/>
              <a:t> Ist die weitere (politische) Entwicklung des Standortes</a:t>
            </a:r>
            <a:r>
              <a:rPr lang="de-DE" sz="1200" u="none" baseline="0" dirty="0"/>
              <a:t> absehbar?</a:t>
            </a:r>
          </a:p>
          <a:p>
            <a:pPr lvl="0"/>
            <a:r>
              <a:rPr lang="de-DE" sz="1200" u="none" baseline="0" dirty="0"/>
              <a:t>Ist mit politischen Veränderungen und Auswirkungen auf die Produktion zu rechnen?</a:t>
            </a:r>
          </a:p>
          <a:p>
            <a:pPr lvl="0"/>
            <a:r>
              <a:rPr lang="de-DE" sz="1200" u="none" baseline="0" dirty="0"/>
              <a:t>Könnte es Unruhen geben, die sich auf die Produktion auswirken?</a:t>
            </a:r>
            <a:endParaRPr lang="de-DE" sz="1200" u="none" dirty="0"/>
          </a:p>
          <a:p>
            <a:pPr lvl="0"/>
            <a:r>
              <a:rPr lang="de-DE" sz="1200" b="1" u="none" dirty="0"/>
              <a:t>Bürokratie:</a:t>
            </a:r>
            <a:r>
              <a:rPr lang="de-DE" sz="1200" u="none" dirty="0"/>
              <a:t> Ist es einfach oder schwierig im Land zu produzieren? Gibt es hohe bürokratische Hürden?</a:t>
            </a:r>
          </a:p>
          <a:p>
            <a:pPr lvl="0"/>
            <a:r>
              <a:rPr lang="de-DE" sz="1200" b="1" u="none" dirty="0"/>
              <a:t>Image des Standortes:</a:t>
            </a:r>
            <a:r>
              <a:rPr lang="de-DE" sz="1200" u="none" dirty="0"/>
              <a:t> Hat der Standort einen guten oder schlechten Ruf? Haben die </a:t>
            </a:r>
            <a:r>
              <a:rPr lang="de-DE" sz="1200" u="none" dirty="0" err="1"/>
              <a:t>Konsument_innen</a:t>
            </a:r>
            <a:endParaRPr lang="de-DE" sz="1200" u="none" dirty="0"/>
          </a:p>
          <a:p>
            <a:pPr lvl="0"/>
            <a:r>
              <a:rPr lang="de-DE" sz="1200" u="none" dirty="0"/>
              <a:t>ggf. Vorbehalte gegen Produkte aus dem Land? Gibt es politische Sanktionen?</a:t>
            </a:r>
          </a:p>
          <a:p>
            <a:pPr lvl="0"/>
            <a:r>
              <a:rPr lang="de-DE" sz="1200" b="1" u="none" dirty="0"/>
              <a:t> . . . </a:t>
            </a:r>
          </a:p>
        </p:txBody>
      </p:sp>
    </p:spTree>
    <p:extLst>
      <p:ext uri="{BB962C8B-B14F-4D97-AF65-F5344CB8AC3E}">
        <p14:creationId xmlns:p14="http://schemas.microsoft.com/office/powerpoint/2010/main" val="889554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12</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12</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de-DE" dirty="0"/>
              <a:t>Dies sind die 22 wichtigsten Importländer nach Deutschland</a:t>
            </a:r>
            <a:r>
              <a:rPr lang="de-DE" baseline="0" dirty="0"/>
              <a:t> im Jahr 2018</a:t>
            </a:r>
          </a:p>
          <a:p>
            <a:pPr marL="0" marR="0" lvl="0" indent="0" algn="l" defTabSz="457200" rtl="0" eaLnBrk="1" fontAlgn="auto" latinLnBrk="0" hangingPunct="1">
              <a:lnSpc>
                <a:spcPct val="100000"/>
              </a:lnSpc>
              <a:spcBef>
                <a:spcPts val="0"/>
              </a:spcBef>
              <a:spcAft>
                <a:spcPts val="0"/>
              </a:spcAft>
              <a:buClrTx/>
              <a:buSzTx/>
              <a:buFontTx/>
              <a:buNone/>
              <a:tabLst/>
              <a:defRPr/>
            </a:pPr>
            <a:r>
              <a:rPr lang="de-DE" b="0" i="1" dirty="0"/>
              <a:t>(Titel der Statistik: Wichtigste Herkunftsländer für Bekleidungsimporte nach Deutschland</a:t>
            </a:r>
          </a:p>
          <a:p>
            <a:pPr marL="0" marR="0" lvl="0" indent="0" algn="l" defTabSz="457200" rtl="0" eaLnBrk="1" fontAlgn="auto" latinLnBrk="0" hangingPunct="1">
              <a:lnSpc>
                <a:spcPct val="100000"/>
              </a:lnSpc>
              <a:spcBef>
                <a:spcPts val="0"/>
              </a:spcBef>
              <a:spcAft>
                <a:spcPts val="0"/>
              </a:spcAft>
              <a:buClrTx/>
              <a:buSzTx/>
              <a:buFontTx/>
              <a:buNone/>
              <a:tabLst/>
              <a:defRPr/>
            </a:pPr>
            <a:r>
              <a:rPr lang="de-DE" b="0" i="1" dirty="0"/>
              <a:t>nach Einfuhrwert im Jahr 2018 (in Millionen Euro))</a:t>
            </a:r>
            <a:endParaRPr lang="de-DE" b="0" i="1" baseline="0" dirty="0"/>
          </a:p>
          <a:p>
            <a:r>
              <a:rPr lang="de-DE" i="1" baseline="0" dirty="0"/>
              <a:t>Quelle:</a:t>
            </a:r>
          </a:p>
          <a:p>
            <a:r>
              <a:rPr lang="de-DE" i="1" baseline="0" dirty="0"/>
              <a:t>https://de.statista.com/statistik/daten/studie/218179/umfrage/die-wichtigsten-importlaender-fuer-das-deutsche-bekleidungsgewerbe-nach-einfuhrwert/,</a:t>
            </a:r>
          </a:p>
          <a:p>
            <a:r>
              <a:rPr lang="de-DE" i="1" baseline="0" dirty="0"/>
              <a:t>Zugriff 19.08.2019</a:t>
            </a:r>
          </a:p>
          <a:p>
            <a:r>
              <a:rPr lang="de-DE" dirty="0"/>
              <a:t>linke Spalte:</a:t>
            </a:r>
            <a:r>
              <a:rPr lang="de-DE" baseline="0" dirty="0"/>
              <a:t> nicht-europäische Länder, rechte Spalte: europäische Länder</a:t>
            </a:r>
          </a:p>
          <a:p>
            <a:r>
              <a:rPr lang="de-DE" baseline="0" dirty="0"/>
              <a:t>in der Klammer jeweils der Platz im Ranking</a:t>
            </a:r>
          </a:p>
          <a:p>
            <a:endParaRPr lang="de-DE" baseline="0" dirty="0"/>
          </a:p>
          <a:p>
            <a:r>
              <a:rPr lang="de-DE" dirty="0"/>
              <a:t>WICHTIG: Dies sind nicht 1:1 die wichtigsten Produktionsländer weltweit, sondern für Importe nach Deutschland;</a:t>
            </a:r>
          </a:p>
          <a:p>
            <a:r>
              <a:rPr lang="de-DE" dirty="0"/>
              <a:t>als Importland („Made in ...“) wird immer das Land angegeben in dem der letzte wertsteigernde Arbeitsschritt</a:t>
            </a:r>
          </a:p>
          <a:p>
            <a:r>
              <a:rPr lang="de-DE" dirty="0"/>
              <a:t>(also nicht die komplette</a:t>
            </a:r>
            <a:r>
              <a:rPr lang="de-DE" baseline="0" dirty="0"/>
              <a:t> Produktion) stattgefunden hat.</a:t>
            </a:r>
          </a:p>
          <a:p>
            <a:endParaRPr lang="de-DE" baseline="0" dirty="0"/>
          </a:p>
          <a:p>
            <a:r>
              <a:rPr lang="de-DE" baseline="0" dirty="0"/>
              <a:t>Europäische Länder tauchen also vor allem in der Liste auf, weil dort entweder letzte Veredelungsschritte stattfinden</a:t>
            </a:r>
          </a:p>
          <a:p>
            <a:r>
              <a:rPr lang="de-DE" baseline="0" dirty="0"/>
              <a:t>oder sehr spezielle Produkte mit besonderen Anforderungen an die Standorte gefertigt werden.</a:t>
            </a:r>
          </a:p>
          <a:p>
            <a:endParaRPr lang="de-DE" baseline="0" dirty="0"/>
          </a:p>
          <a:p>
            <a:r>
              <a:rPr lang="de-DE" baseline="0" dirty="0"/>
              <a:t>Auffällig ist, dass die Mehrzahl der Länder und fast die kompletten Top 10 Niedriglohnstandorte in Asien sind.</a:t>
            </a:r>
          </a:p>
          <a:p>
            <a:r>
              <a:rPr lang="de-DE" baseline="0" dirty="0"/>
              <a:t>Dies verweist auf den hohen Stellenwert des Standortfaktors Lohn für die Bekleidungsindustrie.</a:t>
            </a:r>
            <a:endParaRPr lang="de-DE" dirty="0"/>
          </a:p>
        </p:txBody>
      </p:sp>
    </p:spTree>
    <p:extLst>
      <p:ext uri="{BB962C8B-B14F-4D97-AF65-F5344CB8AC3E}">
        <p14:creationId xmlns:p14="http://schemas.microsoft.com/office/powerpoint/2010/main" val="2026909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a:extLst>
              <a:ext uri="{FF2B5EF4-FFF2-40B4-BE49-F238E27FC236}">
                <a16:creationId xmlns:a16="http://schemas.microsoft.com/office/drawing/2014/main" id="{6BD37794-156A-4857-8E96-F7CB7B1FB38A}"/>
              </a:ext>
            </a:extLst>
          </p:cNvPr>
          <p:cNvSpPr txBox="1"/>
          <p:nvPr/>
        </p:nvSpPr>
        <p:spPr>
          <a:xfrm>
            <a:off x="4022725" y="9723438"/>
            <a:ext cx="3076575" cy="511175"/>
          </a:xfrm>
          <a:prstGeom prst="rect">
            <a:avLst/>
          </a:prstGeom>
          <a:noFill/>
          <a:ln>
            <a:noFill/>
          </a:ln>
        </p:spPr>
        <p:txBody>
          <a:bodyPr lIns="99000" tIns="49680" rIns="99000" bIns="49680" anchor="b"/>
          <a:lstStyle/>
          <a:p>
            <a:pPr algn="r">
              <a:defRPr/>
            </a:pPr>
            <a:fld id="{B9DAF12D-05D8-4765-8D8D-B7BE51B108DE}" type="slidenum">
              <a:rPr lang="de-DE" sz="1300" spc="-1">
                <a:solidFill>
                  <a:srgbClr val="000000"/>
                </a:solidFill>
                <a:uFill>
                  <a:solidFill>
                    <a:srgbClr val="FFFFFF"/>
                  </a:solidFill>
                </a:uFill>
                <a:latin typeface="Times New Roman"/>
                <a:ea typeface="MS PGothic"/>
              </a:rPr>
              <a:pPr algn="r">
                <a:defRPr/>
              </a:pPr>
              <a:t>13</a:t>
            </a:fld>
            <a:endParaRPr lang="de-DE" sz="1400" spc="-1">
              <a:solidFill>
                <a:srgbClr val="000000"/>
              </a:solidFill>
              <a:uFill>
                <a:solidFill>
                  <a:srgbClr val="FFFFFF"/>
                </a:solidFill>
              </a:uFill>
              <a:latin typeface="Times New Roman"/>
            </a:endParaRPr>
          </a:p>
        </p:txBody>
      </p:sp>
      <p:sp>
        <p:nvSpPr>
          <p:cNvPr id="415" name="PlaceHolder 2">
            <a:extLst>
              <a:ext uri="{FF2B5EF4-FFF2-40B4-BE49-F238E27FC236}">
                <a16:creationId xmlns:a16="http://schemas.microsoft.com/office/drawing/2014/main" id="{CEA398A4-9A26-43DA-BC65-515F9978D6F6}"/>
              </a:ext>
            </a:extLst>
          </p:cNvPr>
          <p:cNvSpPr>
            <a:spLocks noGrp="1"/>
          </p:cNvSpPr>
          <p:nvPr>
            <p:ph type="body"/>
          </p:nvPr>
        </p:nvSpPr>
        <p:spPr>
          <a:xfrm>
            <a:off x="946150" y="4860925"/>
            <a:ext cx="5207000" cy="4605338"/>
          </a:xfrm>
        </p:spPr>
        <p:txBody>
          <a:bodyPr lIns="99000" tIns="49680" rIns="99000" bIns="49680"/>
          <a:lstStyle/>
          <a:p>
            <a:r>
              <a:rPr lang="de-DE" sz="4400" kern="1200" dirty="0">
                <a:solidFill>
                  <a:schemeClr val="tx1"/>
                </a:solidFill>
                <a:effectLst/>
                <a:latin typeface="+mn-lt"/>
                <a:ea typeface="+mn-ea"/>
                <a:cs typeface="+mn-cs"/>
              </a:rPr>
              <a:t>Hier geht es erst mal um eine allgemeine Einführung zu den Ländern und ihren Unterschieden,</a:t>
            </a:r>
          </a:p>
          <a:p>
            <a:r>
              <a:rPr lang="de-DE" sz="4400" kern="1200" dirty="0">
                <a:solidFill>
                  <a:schemeClr val="tx1"/>
                </a:solidFill>
                <a:effectLst/>
                <a:latin typeface="+mn-lt"/>
                <a:ea typeface="+mn-ea"/>
                <a:cs typeface="+mn-cs"/>
              </a:rPr>
              <a:t>noch kein spezifischer Fokus auf Situation von </a:t>
            </a:r>
            <a:r>
              <a:rPr lang="de-DE" sz="4400" kern="1200" dirty="0" err="1">
                <a:solidFill>
                  <a:schemeClr val="tx1"/>
                </a:solidFill>
                <a:effectLst/>
                <a:latin typeface="+mn-lt"/>
                <a:ea typeface="+mn-ea"/>
                <a:cs typeface="+mn-cs"/>
              </a:rPr>
              <a:t>Arbeiter_innen</a:t>
            </a:r>
            <a:r>
              <a:rPr lang="de-DE" sz="4400" kern="1200" dirty="0">
                <a:solidFill>
                  <a:schemeClr val="tx1"/>
                </a:solidFill>
                <a:effectLst/>
                <a:latin typeface="+mn-lt"/>
                <a:ea typeface="+mn-ea"/>
                <a:cs typeface="+mn-cs"/>
              </a:rPr>
              <a:t> bzw. Frauen.</a:t>
            </a:r>
          </a:p>
          <a:p>
            <a:r>
              <a:rPr lang="de-DE" sz="4400" kern="1200" dirty="0">
                <a:solidFill>
                  <a:schemeClr val="tx1"/>
                </a:solidFill>
                <a:effectLst/>
                <a:latin typeface="+mn-lt"/>
                <a:ea typeface="+mn-ea"/>
                <a:cs typeface="+mn-cs"/>
              </a:rPr>
              <a:t>Gezielte Vertiefung erfolgt dann in der anschließenden Gruppenarbeit.</a:t>
            </a:r>
          </a:p>
          <a:p>
            <a:endParaRPr lang="de-DE" sz="4400" dirty="0"/>
          </a:p>
          <a:p>
            <a:r>
              <a:rPr lang="de-DE" sz="4400" baseline="0" dirty="0"/>
              <a:t>Alle drei Länder sind Mitglieder der ILO, der Internationalen Arbeitsorganisation, bei der </a:t>
            </a:r>
            <a:r>
              <a:rPr lang="de-DE" sz="4400" baseline="0" dirty="0" err="1"/>
              <a:t>Vertreter_innen</a:t>
            </a:r>
            <a:endParaRPr lang="de-DE" sz="4400" baseline="0" dirty="0"/>
          </a:p>
          <a:p>
            <a:r>
              <a:rPr lang="de-DE" sz="4400" baseline="0" dirty="0"/>
              <a:t>von </a:t>
            </a:r>
            <a:r>
              <a:rPr lang="de-DE" sz="4400" baseline="0" dirty="0" err="1"/>
              <a:t>Arbeinehmer_innen</a:t>
            </a:r>
            <a:r>
              <a:rPr lang="de-DE" sz="4400" baseline="0" dirty="0"/>
              <a:t>, </a:t>
            </a:r>
            <a:r>
              <a:rPr lang="de-DE" sz="4400" baseline="0" dirty="0" err="1"/>
              <a:t>Arbeitgeber_innen</a:t>
            </a:r>
            <a:r>
              <a:rPr lang="de-DE" sz="4400" baseline="0" dirty="0"/>
              <a:t> und Regierungen zusammenarbeiten.</a:t>
            </a:r>
          </a:p>
          <a:p>
            <a:r>
              <a:rPr lang="de-DE" sz="4400" baseline="0" dirty="0"/>
              <a:t>Die ILO legt u.a. Arbeits- und Sozialstandards für menschenwürdige Arbeit fest.</a:t>
            </a:r>
          </a:p>
          <a:p>
            <a:r>
              <a:rPr lang="de-DE" sz="4400" baseline="0" dirty="0"/>
              <a:t>Acht davon sind als sogenannte Kernarbeitsnormen besonders hervorgehoben und haben den Status</a:t>
            </a:r>
          </a:p>
          <a:p>
            <a:r>
              <a:rPr lang="de-DE" sz="4400" baseline="0" dirty="0"/>
              <a:t>von internationalem Recht. Sie decken folgende Themen ab:</a:t>
            </a:r>
          </a:p>
          <a:p>
            <a:pPr marL="171450" indent="-171450">
              <a:buFont typeface="Arial"/>
              <a:buChar char="•"/>
            </a:pPr>
            <a:r>
              <a:rPr lang="de-DE" sz="4400" kern="1200" dirty="0">
                <a:solidFill>
                  <a:schemeClr val="tx1"/>
                </a:solidFill>
                <a:effectLst/>
              </a:rPr>
              <a:t>Vereinigungsfreiheit und Recht auf Kollektivverhandlungen (Übereinkommen 87 und 98)</a:t>
            </a:r>
          </a:p>
          <a:p>
            <a:pPr marL="171450" indent="-171450">
              <a:buFont typeface="Arial"/>
              <a:buChar char="•"/>
            </a:pPr>
            <a:r>
              <a:rPr lang="de-DE" sz="4400" kern="1200" dirty="0">
                <a:solidFill>
                  <a:schemeClr val="tx1"/>
                </a:solidFill>
                <a:effectLst/>
              </a:rPr>
              <a:t>Beseitigung der Zwangsarbeit (Übereinkommen 29 und 105)</a:t>
            </a:r>
          </a:p>
          <a:p>
            <a:pPr marL="171450" indent="-171450">
              <a:buFont typeface="Arial"/>
              <a:buChar char="•"/>
            </a:pPr>
            <a:r>
              <a:rPr lang="de-DE" sz="4400" kern="1200" dirty="0">
                <a:solidFill>
                  <a:schemeClr val="tx1"/>
                </a:solidFill>
                <a:effectLst/>
              </a:rPr>
              <a:t>Abschaffung der Kinderarbeit (Übereinkommen 138 und 182)</a:t>
            </a:r>
          </a:p>
          <a:p>
            <a:pPr marL="171450" indent="-171450">
              <a:buFont typeface="Arial"/>
              <a:buChar char="•"/>
            </a:pPr>
            <a:r>
              <a:rPr lang="de-DE" sz="4400" kern="1200" dirty="0">
                <a:solidFill>
                  <a:schemeClr val="tx1"/>
                </a:solidFill>
                <a:effectLst/>
              </a:rPr>
              <a:t>Verbot der Diskriminierung in Beschäftigung und Beruf (Übereinkommen 100 und 111)</a:t>
            </a:r>
          </a:p>
          <a:p>
            <a:r>
              <a:rPr lang="de-DE" sz="4400" kern="1200" dirty="0">
                <a:solidFill>
                  <a:schemeClr val="tx1"/>
                </a:solidFill>
                <a:effectLst/>
              </a:rPr>
              <a:t>Die Kernarbeitsnormen werden von den Mitgliedsländern wie alle anderen ILO-Übereinkommen einzeln ratifiziert.</a:t>
            </a:r>
          </a:p>
          <a:p>
            <a:r>
              <a:rPr lang="de-DE" sz="4400" kern="1200" dirty="0">
                <a:solidFill>
                  <a:schemeClr val="tx1"/>
                </a:solidFill>
                <a:effectLst/>
              </a:rPr>
              <a:t>Jedoch ist jedes Land durch die Mitgliedschaft in der ILO verpflichtet, diese Kernarbeitsnormen umzusetzen.</a:t>
            </a:r>
          </a:p>
          <a:p>
            <a:r>
              <a:rPr lang="de-DE" sz="4400" kern="1200" dirty="0">
                <a:solidFill>
                  <a:schemeClr val="tx1"/>
                </a:solidFill>
                <a:effectLst/>
              </a:rPr>
              <a:t>Alle drei im Modul betrachteten Länder (Äthiopien, Myanmar und Bangladesch)</a:t>
            </a:r>
          </a:p>
          <a:p>
            <a:r>
              <a:rPr lang="de-DE" sz="4400" kern="1200" dirty="0">
                <a:solidFill>
                  <a:schemeClr val="tx1"/>
                </a:solidFill>
                <a:effectLst/>
              </a:rPr>
              <a:t>sind ILO-Mitglieder,</a:t>
            </a:r>
            <a:r>
              <a:rPr lang="de-DE" sz="4400" kern="1200" baseline="0" dirty="0">
                <a:solidFill>
                  <a:schemeClr val="tx1"/>
                </a:solidFill>
                <a:effectLst/>
              </a:rPr>
              <a:t> also zur Einhaltung verpflichtet.</a:t>
            </a:r>
            <a:endParaRPr lang="de-DE" sz="44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14</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14</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de-DE" sz="1200" dirty="0"/>
              <a:t>Bangladesch liegt in Südasien und hat als Nachbarländer u.a. Indien, China und Myanmar.</a:t>
            </a:r>
          </a:p>
          <a:p>
            <a:r>
              <a:rPr lang="de-DE" sz="1200" dirty="0"/>
              <a:t>Bangladesch ist formal eine parlamentarische</a:t>
            </a:r>
            <a:r>
              <a:rPr lang="de-DE" sz="1200" baseline="0" dirty="0"/>
              <a:t> Republik. </a:t>
            </a:r>
            <a:r>
              <a:rPr lang="de-DE" sz="1200" dirty="0"/>
              <a:t>Es hat rund doppelt so viele </a:t>
            </a:r>
            <a:r>
              <a:rPr lang="de-DE" sz="1200" dirty="0" err="1"/>
              <a:t>Einwohner_innen</a:t>
            </a:r>
            <a:r>
              <a:rPr lang="de-DE" sz="1200" dirty="0"/>
              <a:t> wie Deutschland,</a:t>
            </a:r>
          </a:p>
          <a:p>
            <a:r>
              <a:rPr lang="de-DE" sz="1200" dirty="0"/>
              <a:t>ist</a:t>
            </a:r>
            <a:r>
              <a:rPr lang="de-DE" sz="1200" baseline="0" dirty="0"/>
              <a:t> flächenmäßig aber nur ca. so groß wie Baden-Württemberg und Bayern zusammen.</a:t>
            </a:r>
          </a:p>
          <a:p>
            <a:r>
              <a:rPr lang="de-DE" sz="1200" baseline="0" dirty="0"/>
              <a:t>Die Bevölkerungsdichte ist also extrem hoch. Die Bevölkerung ist ebenfalls sehr jung und</a:t>
            </a:r>
          </a:p>
          <a:p>
            <a:r>
              <a:rPr lang="de-DE" sz="1200" baseline="0" dirty="0"/>
              <a:t>wird in den nächsten Jahren stark steigen. Es drängen also viele Menschen auf den Arbeitsmarkt.</a:t>
            </a:r>
          </a:p>
          <a:p>
            <a:endParaRPr lang="de-DE" sz="1200" baseline="0" dirty="0"/>
          </a:p>
          <a:p>
            <a:r>
              <a:rPr lang="de-DE" sz="1200" i="1" baseline="0" dirty="0"/>
              <a:t>Bei der ersten Erwähnung sollten die HDI-Klassifikation (Human Development Index, Index menschlicher Entwicklung)</a:t>
            </a:r>
          </a:p>
          <a:p>
            <a:r>
              <a:rPr lang="de-DE" sz="1200" i="1" baseline="0" dirty="0"/>
              <a:t>und die Bruttonationaleinkommenskategorisierung der Weltbank erläutert werden.</a:t>
            </a:r>
          </a:p>
          <a:p>
            <a:r>
              <a:rPr lang="de-DE" sz="1200" i="1" baseline="0" dirty="0"/>
              <a:t>Der HDI wird von der Entwicklungsorganisation der Vereinten Nationen berechnet.</a:t>
            </a:r>
          </a:p>
          <a:p>
            <a:r>
              <a:rPr lang="de-DE" sz="1200" i="1" baseline="0" dirty="0"/>
              <a:t>Einbezogen werden statistische Daten zu Lebenserwartung, Bildung und Lebensstandard.</a:t>
            </a:r>
          </a:p>
          <a:p>
            <a:r>
              <a:rPr lang="de-DE" sz="1200" i="1" baseline="0" dirty="0"/>
              <a:t>Der Wert hat Aussagekraft für den Durchschnitt/die Gesamtheit der Bevölkerung.</a:t>
            </a:r>
          </a:p>
          <a:p>
            <a:r>
              <a:rPr lang="de-DE" sz="1200" i="1" baseline="0" dirty="0"/>
              <a:t>Es gibt die Kategorien </a:t>
            </a:r>
            <a:r>
              <a:rPr lang="de-DE" sz="1200" i="1" baseline="0" dirty="0" err="1"/>
              <a:t>low</a:t>
            </a:r>
            <a:r>
              <a:rPr lang="de-DE" sz="1200" i="1" baseline="0" dirty="0"/>
              <a:t>, medium, high und </a:t>
            </a:r>
            <a:r>
              <a:rPr lang="de-DE" sz="1200" i="1" baseline="0" dirty="0" err="1"/>
              <a:t>very</a:t>
            </a:r>
            <a:r>
              <a:rPr lang="de-DE" sz="1200" i="1" baseline="0" dirty="0"/>
              <a:t> high. Deutschland liegt in der Kategorie </a:t>
            </a:r>
            <a:r>
              <a:rPr lang="de-DE" sz="1200" i="1" baseline="0" dirty="0" err="1"/>
              <a:t>very</a:t>
            </a:r>
            <a:r>
              <a:rPr lang="de-DE" sz="1200" i="1" baseline="0" dirty="0"/>
              <a:t> high.</a:t>
            </a:r>
          </a:p>
          <a:p>
            <a:r>
              <a:rPr lang="de-DE" sz="1200" i="1" baseline="0" dirty="0"/>
              <a:t>Die Weltbank klassifiziert Länder nach dem durchschnittlichen Bruttojahreseinkommen pro Kopf.</a:t>
            </a:r>
          </a:p>
          <a:p>
            <a:r>
              <a:rPr lang="de-DE" sz="1200" i="1" baseline="0" dirty="0"/>
              <a:t>Es gibt die Kategorien </a:t>
            </a:r>
            <a:r>
              <a:rPr lang="de-DE" sz="1200" i="1" baseline="0" dirty="0" err="1"/>
              <a:t>low</a:t>
            </a:r>
            <a:r>
              <a:rPr lang="de-DE" sz="1200" i="1" baseline="0" dirty="0"/>
              <a:t>, </a:t>
            </a:r>
            <a:r>
              <a:rPr lang="de-DE" sz="1200" i="1" baseline="0" dirty="0" err="1"/>
              <a:t>lower</a:t>
            </a:r>
            <a:r>
              <a:rPr lang="de-DE" sz="1200" i="1" baseline="0" dirty="0"/>
              <a:t> </a:t>
            </a:r>
            <a:r>
              <a:rPr lang="de-DE" sz="1200" i="1" baseline="0" dirty="0" err="1"/>
              <a:t>middle</a:t>
            </a:r>
            <a:r>
              <a:rPr lang="de-DE" sz="1200" i="1" baseline="0" dirty="0"/>
              <a:t>, </a:t>
            </a:r>
            <a:r>
              <a:rPr lang="de-DE" sz="1200" i="1" baseline="0" dirty="0" err="1"/>
              <a:t>upper</a:t>
            </a:r>
            <a:r>
              <a:rPr lang="de-DE" sz="1200" i="1" baseline="0" dirty="0"/>
              <a:t> </a:t>
            </a:r>
            <a:r>
              <a:rPr lang="de-DE" sz="1200" i="1" baseline="0" dirty="0" err="1"/>
              <a:t>middle</a:t>
            </a:r>
            <a:r>
              <a:rPr lang="de-DE" sz="1200" i="1" baseline="0" dirty="0"/>
              <a:t> und high. Deutschland gehört zu den high </a:t>
            </a:r>
            <a:r>
              <a:rPr lang="de-DE" sz="1200" i="1" baseline="0" dirty="0" err="1"/>
              <a:t>income</a:t>
            </a:r>
            <a:r>
              <a:rPr lang="de-DE" sz="1200" i="1" baseline="0" dirty="0"/>
              <a:t> countries.</a:t>
            </a:r>
          </a:p>
          <a:p>
            <a:endParaRPr lang="de-DE" sz="1200" baseline="0" dirty="0"/>
          </a:p>
          <a:p>
            <a:r>
              <a:rPr lang="de-DE" sz="1200" baseline="0" dirty="0"/>
              <a:t>Korruptionswahrnehmungsindex von Transparency International:</a:t>
            </a:r>
          </a:p>
          <a:p>
            <a:r>
              <a:rPr lang="de-DE" sz="1200" baseline="0" dirty="0"/>
              <a:t>Platz 149/180, Wert 26/100.</a:t>
            </a:r>
          </a:p>
          <a:p>
            <a:r>
              <a:rPr lang="de-DE" sz="1200" i="1" baseline="0" dirty="0"/>
              <a:t>Quelle: https://www.transparency.org/country/BGD, Zugriff 20.08.2019</a:t>
            </a:r>
          </a:p>
          <a:p>
            <a:endParaRPr lang="de-DE" sz="1200" i="1" baseline="0" dirty="0"/>
          </a:p>
          <a:p>
            <a:r>
              <a:rPr lang="de-DE" sz="1200" i="1" baseline="0" dirty="0"/>
              <a:t>Quellen: https://de.statista.com/statistik/daten/studie/159734/umfrage/gesamtbevoelkerung-von-bangladesch/,</a:t>
            </a:r>
          </a:p>
          <a:p>
            <a:r>
              <a:rPr lang="de-DE" sz="1200" i="1" baseline="0" dirty="0"/>
              <a:t>Zugriff 26.08.2019 und https://femnet.de/images/downloads/publikationen/FEMNET-FactSheet-Bangladesh-2018.pdf,</a:t>
            </a:r>
          </a:p>
          <a:p>
            <a:r>
              <a:rPr lang="de-DE" sz="1200" i="1" baseline="0" dirty="0"/>
              <a:t>Zugriff 26.08.2019</a:t>
            </a:r>
          </a:p>
        </p:txBody>
      </p:sp>
    </p:spTree>
    <p:extLst>
      <p:ext uri="{BB962C8B-B14F-4D97-AF65-F5344CB8AC3E}">
        <p14:creationId xmlns:p14="http://schemas.microsoft.com/office/powerpoint/2010/main" val="293669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15</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15</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200" dirty="0"/>
              <a:t>Als weltweit zweit wichtigstes Produktionsland für Bekleidung, exportiert Bangladesch Bekleidung</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dirty="0"/>
              <a:t>im Wert von 25 Milliarden USD. China als wichtigstes Exportland,</a:t>
            </a:r>
            <a:r>
              <a:rPr lang="de-DE" sz="1200" baseline="0" dirty="0"/>
              <a:t> exportiert für ca. 175 Milliarden USD</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(zu berücksichtigen, Land ist 60x größer, hat fast 10x so viele </a:t>
            </a:r>
            <a:r>
              <a:rPr lang="de-DE" sz="1200" baseline="0" dirty="0" err="1"/>
              <a:t>Einwohner_innen</a:t>
            </a:r>
            <a:r>
              <a:rPr lang="de-DE" sz="1200" baseline="0" dirty="0"/>
              <a:t>, höheren Entwicklungsstand,</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sozialistisch autoritäres Regime, produziert z.T. komplexere Produkte mit höherem Warenwert pro Stück etc. –</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daher kann man aus den Zahlen nicht einfach ableiten, dass Bangladeschs Bedeutung wesentlich geringer ist).</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Im Ranking nach Bangladesch folgen Hong Kong, Vietnam, Indien und die Türkei mit je zwischen 15 und</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20 Milliarden USD an Exporten.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Die Bekleidungsindustrie und die Exporte von Bekleidung haben für die Wirtschaft des Landes einen hohen Stellenwert.</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Daraus ergibt sich die Bedeutung der Industrie bzw. auch eine Abhängigkeit von der Industrie.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Die 4.000-5.000 Fabriken (so genau weiß man es nicht – nicht alle sind registriert) befinden sich vor allem</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im Ballungsraum der Hauptstadt Dhaka und der südlichen Hafenstadt Chittagong, jedoch auch in kleineren Städten.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In den Fabriken arbeiten vor allem junge Frauen, von denen die meisten für die Arbeit aus den Dörfern</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in die Städte gekommen sind. Sie haben oft nur einen geringen Bildungsstand und sind noch nicht verheiratet.</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In den Führungspositionen und als Vorarbeiter arbeiten vor allem Männer.</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Die Rollenverteilung innerhalb der Fabriken lässt sich auch auf die anderen beiden Länder übertragen.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Der Mindestlohn von 8.000 bangladeschischen Taka reicht auch in Bangladesch längst nicht zum Leben (Stand Juli 2019).</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Es wurde berechnet, dass zwei Erwachsene und zwei Kinder in Bangladesch</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Etwas mehr als 37.000 Taka zum Leben bräuchten (bei einem geringen menschenwürdigen Lebensstandard).</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de-DE" sz="1200" i="1" kern="1200" dirty="0">
                <a:solidFill>
                  <a:schemeClr val="tx1"/>
                </a:solidFill>
                <a:latin typeface="Arial" panose="020B0604020202020204" pitchFamily="34" charset="0"/>
                <a:ea typeface="+mn-ea"/>
                <a:cs typeface="+mn-cs"/>
              </a:rPr>
              <a:t>Quellen: CCC, Factsheet </a:t>
            </a:r>
            <a:r>
              <a:rPr kumimoji="1" lang="de-DE" sz="1200" i="1" kern="1200" dirty="0" err="1">
                <a:solidFill>
                  <a:schemeClr val="tx1"/>
                </a:solidFill>
                <a:latin typeface="Arial" panose="020B0604020202020204" pitchFamily="34" charset="0"/>
                <a:ea typeface="+mn-ea"/>
                <a:cs typeface="+mn-cs"/>
              </a:rPr>
              <a:t>Bangladesh</a:t>
            </a:r>
            <a:r>
              <a:rPr kumimoji="1" lang="de-DE" sz="1200" i="1" kern="1200" dirty="0">
                <a:solidFill>
                  <a:schemeClr val="tx1"/>
                </a:solidFill>
                <a:latin typeface="Arial" panose="020B0604020202020204" pitchFamily="34" charset="0"/>
                <a:ea typeface="+mn-ea"/>
                <a:cs typeface="+mn-cs"/>
              </a:rPr>
              <a:t>, 2015; BGMEA 2019, https://www.researchgate.net/publication/326146264_Health_Issues_of_Female_Garment_Workers_Evidence_from_Bangladesh</a:t>
            </a:r>
            <a:r>
              <a:rPr kumimoji="0" lang="de-DE" sz="1200" i="1" kern="1200" dirty="0">
                <a:solidFill>
                  <a:schemeClr val="tx1"/>
                </a:solidFill>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i="1" kern="1200" baseline="0" dirty="0">
                <a:solidFill>
                  <a:schemeClr val="tx1"/>
                </a:solidFill>
                <a:latin typeface="+mn-lt"/>
                <a:ea typeface="+mn-ea"/>
                <a:cs typeface="+mn-cs"/>
              </a:rPr>
              <a:t>Zugriff 3.5.2019, https://femnet.de/images/downloads/publikationen/FEMNET-FactSheet-Bangladesh-2018.pdf, Zugriff 26.08.2019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i="1" kern="1200" baseline="0" dirty="0">
                <a:solidFill>
                  <a:schemeClr val="tx1"/>
                </a:solidFill>
                <a:latin typeface="+mn-lt"/>
                <a:ea typeface="+mn-ea"/>
                <a:cs typeface="+mn-cs"/>
              </a:rPr>
              <a:t>und </a:t>
            </a:r>
            <a:r>
              <a:rPr lang="en-US" altLang="de-DE" i="1" dirty="0">
                <a:latin typeface="Times New Roman" panose="02020603050405020304" pitchFamily="18" charset="0"/>
              </a:rPr>
              <a:t>http://www.bgmea.com.bd/home/pages/TradeInformation, </a:t>
            </a:r>
            <a:r>
              <a:rPr lang="en-US" altLang="de-DE" i="1" dirty="0" err="1">
                <a:latin typeface="Times New Roman" panose="02020603050405020304" pitchFamily="18" charset="0"/>
              </a:rPr>
              <a:t>Zugriff</a:t>
            </a:r>
            <a:r>
              <a:rPr lang="en-US" altLang="de-DE" i="1" dirty="0">
                <a:latin typeface="Times New Roman" panose="02020603050405020304" pitchFamily="18" charset="0"/>
              </a:rPr>
              <a:t> 26.08.2019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200" i="1"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200" i="1"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i="1" kern="1200" baseline="0" dirty="0">
                <a:solidFill>
                  <a:schemeClr val="tx1"/>
                </a:solidFill>
                <a:latin typeface="+mn-lt"/>
                <a:ea typeface="+mn-ea"/>
                <a:cs typeface="+mn-cs"/>
              </a:rPr>
              <a:t>Quellen Mindest- und Existenzlohn:</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i="1" u="sng" kern="1200" dirty="0">
                <a:solidFill>
                  <a:schemeClr val="tx1"/>
                </a:solidFill>
                <a:effectLst/>
                <a:latin typeface="+mn-lt"/>
                <a:ea typeface="+mn-ea"/>
                <a:cs typeface="+mn-cs"/>
                <a:hlinkClick r:id="rId3"/>
              </a:rPr>
              <a:t>https://asia.floorwage.org/what</a:t>
            </a:r>
            <a:r>
              <a:rPr lang="de-DE" sz="1200" i="1" kern="1200" dirty="0">
                <a:solidFill>
                  <a:schemeClr val="tx1"/>
                </a:solidFill>
                <a:effectLst/>
                <a:latin typeface="+mn-lt"/>
                <a:ea typeface="+mn-ea"/>
                <a:cs typeface="+mn-cs"/>
              </a:rPr>
              <a:t>, Zugriff 25.07.2019, </a:t>
            </a:r>
            <a:r>
              <a:rPr lang="de-DE" sz="1200" i="1" u="sng" kern="1200" dirty="0">
                <a:solidFill>
                  <a:schemeClr val="tx1"/>
                </a:solidFill>
                <a:effectLst/>
                <a:latin typeface="+mn-lt"/>
                <a:ea typeface="+mn-ea"/>
                <a:cs typeface="+mn-cs"/>
                <a:hlinkClick r:id="rId4"/>
              </a:rPr>
              <a:t>https://asia.floorwage.org/asia-floor-wage-in-local-currency</a:t>
            </a:r>
            <a:r>
              <a:rPr lang="de-DE" sz="1200" i="1"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i="1" kern="1200" dirty="0">
                <a:solidFill>
                  <a:schemeClr val="tx1"/>
                </a:solidFill>
                <a:effectLst/>
                <a:latin typeface="+mn-lt"/>
                <a:ea typeface="+mn-ea"/>
                <a:cs typeface="+mn-cs"/>
              </a:rPr>
              <a:t>Zugriff 25.07.2019, </a:t>
            </a:r>
            <a:r>
              <a:rPr lang="de-DE" sz="1200" i="1" u="sng" kern="1200" dirty="0">
                <a:solidFill>
                  <a:schemeClr val="tx1"/>
                </a:solidFill>
                <a:effectLst/>
                <a:latin typeface="+mn-lt"/>
                <a:ea typeface="+mn-ea"/>
                <a:cs typeface="+mn-cs"/>
                <a:hlinkClick r:id="rId5"/>
              </a:rPr>
              <a:t>https://fashionunited.ch/nachrichten/business/bangladesch-mindestlohn-fuer-bekleidungsarbeiter-wird-auf-95-us-dollar-erhoeht/2018091715842</a:t>
            </a:r>
            <a:r>
              <a:rPr lang="de-DE" sz="1200" i="1" kern="1200" dirty="0">
                <a:solidFill>
                  <a:schemeClr val="tx1"/>
                </a:solidFill>
                <a:effectLst/>
                <a:latin typeface="+mn-lt"/>
                <a:ea typeface="+mn-ea"/>
                <a:cs typeface="+mn-cs"/>
              </a:rPr>
              <a:t>, 25.07.2019, </a:t>
            </a:r>
            <a:r>
              <a:rPr lang="de-DE" sz="1200" i="1" u="sng" kern="1200" dirty="0">
                <a:solidFill>
                  <a:schemeClr val="tx1"/>
                </a:solidFill>
                <a:effectLst/>
                <a:latin typeface="+mn-lt"/>
                <a:ea typeface="+mn-ea"/>
                <a:cs typeface="+mn-cs"/>
                <a:hlinkClick r:id="rId6"/>
              </a:rPr>
              <a:t>https://www.tagesschau.de/ausland/bangladesch-loehne-101.html</a:t>
            </a:r>
            <a:r>
              <a:rPr lang="de-DE" sz="1200" i="1" kern="1200" dirty="0">
                <a:solidFill>
                  <a:schemeClr val="tx1"/>
                </a:solidFill>
                <a:effectLst/>
                <a:latin typeface="+mn-lt"/>
                <a:ea typeface="+mn-ea"/>
                <a:cs typeface="+mn-cs"/>
              </a:rPr>
              <a:t>, Zugriff 25.07.2019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de-DE" sz="1200" i="1" kern="1200" dirty="0">
              <a:solidFill>
                <a:schemeClr val="tx1"/>
              </a:solidFill>
              <a:latin typeface="Arial" panose="020B0604020202020204" pitchFamily="34" charset="0"/>
              <a:ea typeface="+mn-ea"/>
              <a:cs typeface="+mn-cs"/>
            </a:endParaRPr>
          </a:p>
        </p:txBody>
      </p:sp>
    </p:spTree>
    <p:extLst>
      <p:ext uri="{BB962C8B-B14F-4D97-AF65-F5344CB8AC3E}">
        <p14:creationId xmlns:p14="http://schemas.microsoft.com/office/powerpoint/2010/main" val="3486426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16</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16</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de-DE" dirty="0"/>
              <a:t>Diese Folie zeigt die „Besonderheit“ des Produktionslandes Bangladesch.</a:t>
            </a:r>
          </a:p>
          <a:p>
            <a:r>
              <a:rPr lang="de-DE" dirty="0"/>
              <a:t>Spätestens seit den Katastrophen von </a:t>
            </a:r>
            <a:r>
              <a:rPr lang="de-DE" dirty="0" err="1"/>
              <a:t>Tazreen</a:t>
            </a:r>
            <a:r>
              <a:rPr lang="de-DE" dirty="0"/>
              <a:t> Fashion (2012)</a:t>
            </a:r>
            <a:r>
              <a:rPr lang="de-DE" baseline="0" dirty="0"/>
              <a:t> und Rana Plaza (2013) hat Bangladesch</a:t>
            </a:r>
          </a:p>
          <a:p>
            <a:r>
              <a:rPr lang="de-DE" baseline="0" dirty="0"/>
              <a:t>zu Recht ein schlechtes Image, wenn es um Arbeits- und Gesundheitsschutz, Brandschutz</a:t>
            </a:r>
          </a:p>
          <a:p>
            <a:r>
              <a:rPr lang="de-DE" baseline="0" dirty="0"/>
              <a:t>und Gebäudesicherheit geht. Auch wenn die Situation in Sachen Arbeitsbedingungen, Sozial- und</a:t>
            </a:r>
          </a:p>
          <a:p>
            <a:r>
              <a:rPr lang="de-DE" baseline="0" dirty="0"/>
              <a:t>Umweltstandards schon lange unzureichend ist. In den letzten Jahren kam es immer wieder zu umfangreichen</a:t>
            </a:r>
          </a:p>
          <a:p>
            <a:r>
              <a:rPr lang="de-DE" baseline="0" dirty="0"/>
              <a:t>Protesten von </a:t>
            </a:r>
            <a:r>
              <a:rPr lang="de-DE" baseline="0" dirty="0" err="1"/>
              <a:t>Arbeiter_innen</a:t>
            </a:r>
            <a:r>
              <a:rPr lang="de-DE" baseline="0" dirty="0"/>
              <a:t>, die höhere Löhne und vor allem eine Anhebung des Mindestlohns einforderten.</a:t>
            </a:r>
          </a:p>
          <a:p>
            <a:r>
              <a:rPr lang="de-DE" baseline="0" dirty="0"/>
              <a:t>Diese Proteste wurden oft gewaltsam zerschlagen, </a:t>
            </a:r>
            <a:r>
              <a:rPr lang="de-DE" baseline="0" dirty="0" err="1"/>
              <a:t>Arbeiter_innen</a:t>
            </a:r>
            <a:r>
              <a:rPr lang="de-DE" baseline="0" dirty="0"/>
              <a:t> unrechtmäßig festgenommen.</a:t>
            </a:r>
          </a:p>
          <a:p>
            <a:r>
              <a:rPr lang="de-DE" baseline="0" dirty="0"/>
              <a:t>Dies erreichte zuletzt Ende 2016/Anfang 2017 die europäischen Medien und sogar große Marken setzten</a:t>
            </a:r>
          </a:p>
          <a:p>
            <a:r>
              <a:rPr lang="de-DE" baseline="0" dirty="0"/>
              <a:t>sich gegen den unrechtmäßigen Umgang ein. Zudem „verschwanden“ immer wieder </a:t>
            </a:r>
            <a:r>
              <a:rPr lang="de-DE" baseline="0" dirty="0" err="1"/>
              <a:t>Gewerkschafter_innen</a:t>
            </a:r>
            <a:r>
              <a:rPr lang="de-DE" baseline="0" dirty="0"/>
              <a:t>.</a:t>
            </a:r>
          </a:p>
          <a:p>
            <a:r>
              <a:rPr lang="de-DE" baseline="0" dirty="0"/>
              <a:t>Einige von ihnen kamen ums Leben.</a:t>
            </a:r>
          </a:p>
          <a:p>
            <a:r>
              <a:rPr lang="de-DE" baseline="0" dirty="0"/>
              <a:t>Dennoch bleibt Bangladesch ein wichtiger Standort an dem zu geringen Preisen relativ flexibel große Volumina</a:t>
            </a:r>
          </a:p>
          <a:p>
            <a:r>
              <a:rPr lang="de-DE" baseline="0" dirty="0"/>
              <a:t>produziert und schnell nach Europa verschifft werden können.</a:t>
            </a:r>
            <a:endParaRPr lang="de-DE" dirty="0"/>
          </a:p>
        </p:txBody>
      </p:sp>
    </p:spTree>
    <p:extLst>
      <p:ext uri="{BB962C8B-B14F-4D97-AF65-F5344CB8AC3E}">
        <p14:creationId xmlns:p14="http://schemas.microsoft.com/office/powerpoint/2010/main" val="2405555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17</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17</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de-DE" dirty="0"/>
              <a:t>Äthiopien liegt in Ostafrika, ist flächenmäßig ca. dreimal so groß wie Deutschland,</a:t>
            </a:r>
          </a:p>
          <a:p>
            <a:r>
              <a:rPr lang="de-DE" dirty="0"/>
              <a:t>hat aber „nur“ 110</a:t>
            </a:r>
            <a:r>
              <a:rPr lang="de-DE" baseline="0" dirty="0"/>
              <a:t> Mio.</a:t>
            </a:r>
            <a:r>
              <a:rPr lang="de-DE" dirty="0"/>
              <a:t> </a:t>
            </a:r>
            <a:r>
              <a:rPr lang="de-DE" dirty="0" err="1"/>
              <a:t>Einwohner_innen</a:t>
            </a:r>
            <a:r>
              <a:rPr lang="de-DE" dirty="0"/>
              <a:t> (Deutschland rund 82 Mio.)</a:t>
            </a:r>
          </a:p>
          <a:p>
            <a:r>
              <a:rPr lang="de-DE" i="1" dirty="0"/>
              <a:t>Quelle: https://population.un.org/wpp/DataQuery/, Zugriff 03.05.2019</a:t>
            </a:r>
          </a:p>
          <a:p>
            <a:endParaRPr lang="de-DE" dirty="0"/>
          </a:p>
          <a:p>
            <a:r>
              <a:rPr lang="de-DE" baseline="0" dirty="0"/>
              <a:t>Der Entwicklungsstand und das Durchschnittseinkommen der </a:t>
            </a:r>
            <a:r>
              <a:rPr lang="de-DE" baseline="0" dirty="0" err="1"/>
              <a:t>Äthiopier_innen</a:t>
            </a:r>
            <a:r>
              <a:rPr lang="de-DE" baseline="0" dirty="0"/>
              <a:t> liegt unter dem von Bangladesch.</a:t>
            </a:r>
          </a:p>
          <a:p>
            <a:r>
              <a:rPr lang="de-DE" baseline="0" dirty="0"/>
              <a:t>Offiziell ist Äthiopien eine parlamentarische Bundesrepublik, es wird jedoch von einigen </a:t>
            </a:r>
            <a:r>
              <a:rPr lang="de-DE" baseline="0" dirty="0" err="1"/>
              <a:t>Expert_innen</a:t>
            </a:r>
            <a:r>
              <a:rPr lang="de-DE" baseline="0" dirty="0"/>
              <a:t> auch als</a:t>
            </a:r>
          </a:p>
          <a:p>
            <a:r>
              <a:rPr lang="de-DE" baseline="0" dirty="0"/>
              <a:t>„Entwicklungsdiktatur“ bezeichnet (dazu auf der übernächsten Folie mehr).</a:t>
            </a:r>
          </a:p>
          <a:p>
            <a:endParaRPr lang="de-DE" baseline="0" dirty="0"/>
          </a:p>
          <a:p>
            <a:r>
              <a:rPr lang="de-DE" baseline="0" dirty="0"/>
              <a:t>Äthiopien gehört noch nicht zu den etablierten wichtigen Produktionsstandorten.</a:t>
            </a:r>
          </a:p>
          <a:p>
            <a:r>
              <a:rPr lang="de-DE" baseline="0" dirty="0"/>
              <a:t>Die Industrie steht noch relativ am Anfang, soll nach Wunsch der Regierung aber an Bedeutung gewinnen.</a:t>
            </a:r>
          </a:p>
          <a:p>
            <a:r>
              <a:rPr lang="de-DE" baseline="0" dirty="0"/>
              <a:t>Sowohl innerhalb des Landes als auch auf globaler Ebene.</a:t>
            </a:r>
          </a:p>
          <a:p>
            <a:endParaRPr lang="de-DE"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de-DE" sz="1200" baseline="0" dirty="0"/>
              <a:t>Korruptionswahrnehmungsindex von Transparency International: Platz 114/180, Wert 34/100.</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i="1" baseline="0" dirty="0"/>
              <a:t>Quelle: https://www.transparency.org/country/ETH, Zugriff 20.08.2019</a:t>
            </a:r>
          </a:p>
          <a:p>
            <a:endParaRPr lang="de-DE" baseline="0" dirty="0"/>
          </a:p>
          <a:p>
            <a:r>
              <a:rPr lang="de-DE" i="1" baseline="0" dirty="0"/>
              <a:t>Zur neuen Regierung findet sich ein „Zwischenfazit“ nach einem Jahr Regierungszeit im Ordner Hintergrundinfos:</a:t>
            </a:r>
          </a:p>
          <a:p>
            <a:r>
              <a:rPr lang="de-DE" i="1" baseline="0" dirty="0"/>
              <a:t>es gibt viele Reformen; in Sachen Wirtschaft/Textilindustrie sind bisher aber keine Änderungen absehbar (Stand Mai 2019)</a:t>
            </a:r>
          </a:p>
        </p:txBody>
      </p:sp>
    </p:spTree>
    <p:extLst>
      <p:ext uri="{BB962C8B-B14F-4D97-AF65-F5344CB8AC3E}">
        <p14:creationId xmlns:p14="http://schemas.microsoft.com/office/powerpoint/2010/main" val="1424778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18</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18</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dirty="0"/>
              <a:t>Äthiopien ist, wenn man sich die verschiedenen Eckdaten anschaut,</a:t>
            </a:r>
            <a:r>
              <a:rPr lang="de-DE" baseline="0" dirty="0"/>
              <a:t> im globalen Vergleich</a:t>
            </a:r>
          </a:p>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a:t>noch ein sehr kleiner Produktionsstandort. Auch für das Land selber, erwirtschaftet die Branche</a:t>
            </a:r>
          </a:p>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a:t>bisher noch keinen zentralen Umsatz. </a:t>
            </a:r>
            <a:r>
              <a:rPr lang="de-DE" sz="1200" kern="1200" dirty="0">
                <a:solidFill>
                  <a:schemeClr val="tx1"/>
                </a:solidFill>
                <a:effectLst/>
                <a:latin typeface="+mn-lt"/>
                <a:ea typeface="+mn-ea"/>
                <a:cs typeface="+mn-cs"/>
              </a:rPr>
              <a:t>Die äthiopische Textil- und Bekleidungsindustrie hat ein enormes</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Potenzial und ist in den letzten 5-6 Jahren um rund 50% gewachsen. </a:t>
            </a:r>
            <a:endParaRPr lang="de-DE" dirty="0"/>
          </a:p>
          <a:p>
            <a:endParaRPr lang="de-DE" baseline="0" dirty="0"/>
          </a:p>
          <a:p>
            <a:r>
              <a:rPr lang="de-DE" baseline="0" dirty="0"/>
              <a:t>Die Bedeutung von Äthiopien ergibt sich aus der Dynamik der Entwicklung:</a:t>
            </a:r>
          </a:p>
          <a:p>
            <a:r>
              <a:rPr lang="de-DE" baseline="0" dirty="0"/>
              <a:t>die Industrie ist von der Regierung als Wachstumsbranche auserkoren und wird massiv gefördert.</a:t>
            </a:r>
          </a:p>
          <a:p>
            <a:r>
              <a:rPr lang="de-DE" baseline="0" dirty="0"/>
              <a:t>Durch Infrastrukturprogramme, Subventionen und politischen Willen auf verschiedenen Ebenen.</a:t>
            </a:r>
          </a:p>
          <a:p>
            <a:r>
              <a:rPr lang="de-DE" baseline="0" dirty="0"/>
              <a:t>So ist es. z.B. auch politisch gewollt, dass es keinen Mindestlohn gibt, damit die Löhne gering bleiben.</a:t>
            </a:r>
          </a:p>
          <a:p>
            <a:endParaRPr lang="de-DE" baseline="0" dirty="0"/>
          </a:p>
          <a:p>
            <a:r>
              <a:rPr lang="de-DE" baseline="0" dirty="0"/>
              <a:t>Die Löhne sind so gering (20-50 Euro im Monat), dass sie für Familien (2 Erwachsene, 2 Kinder)</a:t>
            </a:r>
          </a:p>
          <a:p>
            <a:r>
              <a:rPr lang="de-DE" baseline="0" dirty="0"/>
              <a:t>nicht existenzsichernd sind. Für eine Familie würde mindestens das doppelte benötigt.</a:t>
            </a:r>
          </a:p>
          <a:p>
            <a:r>
              <a:rPr lang="de-DE" baseline="0" dirty="0"/>
              <a:t>Dadurch dass einige Arbeitgeber noch Transport und Essen zur Verfügung stellen, kommen die jungen</a:t>
            </a:r>
          </a:p>
          <a:p>
            <a:r>
              <a:rPr lang="de-DE" baseline="0" dirty="0"/>
              <a:t>und oft alleinstehenden Arbeiterinnen irgendwie über die Runden, können aber kein menschenwürdiges Leben führen. </a:t>
            </a:r>
          </a:p>
          <a:p>
            <a:endParaRPr lang="de-DE" baseline="0" dirty="0"/>
          </a:p>
          <a:p>
            <a:r>
              <a:rPr lang="de-DE" baseline="0" dirty="0"/>
              <a:t>Damit sind wir eigentlich auch schon bei den Besonderheiten von Äthiopien...</a:t>
            </a:r>
          </a:p>
          <a:p>
            <a:endParaRPr lang="de-DE" baseline="0" dirty="0"/>
          </a:p>
          <a:p>
            <a:r>
              <a:rPr lang="de-DE" i="1" baseline="0" dirty="0"/>
              <a:t>Quelle: https://www.rvo.nl/sites/default/files/2015/11/Rapport_Textile_Ethiopi%C3%AB.pdf, Zugriff 26.08.2019 und</a:t>
            </a:r>
          </a:p>
          <a:p>
            <a:r>
              <a:rPr lang="de-DE" i="1" dirty="0"/>
              <a:t>https://femnet.de/images/downloads/publikationen/FEMNET-FactSheet-Aethiopien-2018.pdf, Zugriff 26.08.2019</a:t>
            </a:r>
          </a:p>
        </p:txBody>
      </p:sp>
    </p:spTree>
    <p:extLst>
      <p:ext uri="{BB962C8B-B14F-4D97-AF65-F5344CB8AC3E}">
        <p14:creationId xmlns:p14="http://schemas.microsoft.com/office/powerpoint/2010/main" val="2340224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19</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19</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de-DE" sz="1200" dirty="0"/>
              <a:t>Politisch hat Äthiopien einige Parallelen zu China</a:t>
            </a:r>
            <a:r>
              <a:rPr lang="de-DE" sz="1200" baseline="0" dirty="0"/>
              <a:t> und wenn es nach der Regierung geht,</a:t>
            </a:r>
          </a:p>
          <a:p>
            <a:r>
              <a:rPr lang="de-DE" sz="1200" baseline="0" dirty="0"/>
              <a:t>soll die wirtschaftliche und politisches Entwicklung des Landes ähnlich verlaufen.</a:t>
            </a:r>
          </a:p>
          <a:p>
            <a:r>
              <a:rPr lang="de-DE" sz="1200" baseline="0" dirty="0"/>
              <a:t>Es</a:t>
            </a:r>
            <a:r>
              <a:rPr lang="de-DE" sz="1200" dirty="0"/>
              <a:t> ist ein Land mit sozialistischer Geschichte und die Art und Weise wie</a:t>
            </a:r>
            <a:r>
              <a:rPr lang="de-DE" sz="1200" baseline="0" dirty="0"/>
              <a:t> die Regierung die Wirtschaftsentwicklung</a:t>
            </a:r>
          </a:p>
          <a:p>
            <a:r>
              <a:rPr lang="de-DE" sz="1200" baseline="0" dirty="0"/>
              <a:t>mit 5-Jahres-Wachstumsplänen steuert ist noch immer stark zentral geplant.</a:t>
            </a:r>
          </a:p>
          <a:p>
            <a:r>
              <a:rPr lang="de-DE" sz="1200" baseline="0" dirty="0"/>
              <a:t>Durch Förderung und Investitionsanreize will die Regierung die Entwicklung der exportorientierten Bekleidungsproduktion</a:t>
            </a:r>
          </a:p>
          <a:p>
            <a:r>
              <a:rPr lang="de-DE" sz="1200" baseline="0" dirty="0"/>
              <a:t>fördern und steuern und so für das ganze Land Arbeitsplätze und wirtschaftliche Entwicklung schaffen.</a:t>
            </a:r>
          </a:p>
          <a:p>
            <a:r>
              <a:rPr lang="de-DE" sz="1200" baseline="0" dirty="0"/>
              <a:t>So werden beispielsweise in den letzten Jahren Industrieparks zentral geplant und gebaut und dann an Firmen vermietet</a:t>
            </a:r>
          </a:p>
          <a:p>
            <a:r>
              <a:rPr lang="de-DE" sz="1200" baseline="0" dirty="0"/>
              <a:t>(die Planung wird oft von der Regierung gemacht, manchmal von internationalen Investoren).</a:t>
            </a:r>
          </a:p>
          <a:p>
            <a:r>
              <a:rPr lang="de-DE" sz="1200" baseline="0" dirty="0"/>
              <a:t>Dadurch ist die bauliche Situation, Brandschutz- und Gebäudesicherheit in den meisten Fabriken relativ gut.</a:t>
            </a:r>
          </a:p>
          <a:p>
            <a:r>
              <a:rPr lang="de-DE" sz="1200" baseline="0" dirty="0"/>
              <a:t>Äthiopien wird aber nicht nur deswegen von einigen </a:t>
            </a:r>
            <a:r>
              <a:rPr lang="de-DE" sz="1200" baseline="0" dirty="0" err="1"/>
              <a:t>Landeskenner_innen</a:t>
            </a:r>
            <a:r>
              <a:rPr lang="de-DE" sz="1200" baseline="0" dirty="0"/>
              <a:t> als „Entwicklungsdiktatur“ bezeichnet:</a:t>
            </a:r>
          </a:p>
          <a:p>
            <a:r>
              <a:rPr lang="de-DE" sz="1200" baseline="0" dirty="0"/>
              <a:t>es mangelt auch an demokratischer Kontrolle, zivilgesellschaftlicher Freiheit und Transparenz.</a:t>
            </a:r>
          </a:p>
          <a:p>
            <a:r>
              <a:rPr lang="de-DE" sz="1200" baseline="0" dirty="0"/>
              <a:t>Die Opposition ist im Parlament nicht mehr vertreten, die Gewerkschaften sind in ihren Handlungsspielräumen</a:t>
            </a:r>
          </a:p>
          <a:p>
            <a:r>
              <a:rPr lang="de-DE" sz="1200" baseline="0" dirty="0"/>
              <a:t>stark eingeschränkt und es gibt nur lückenhafte unabhängige Informationen zur Situation im Land.</a:t>
            </a:r>
          </a:p>
          <a:p>
            <a:r>
              <a:rPr lang="de-DE" sz="1200" baseline="0" dirty="0"/>
              <a:t>Der Geheimdienst scheint überall präsent zu sein. Durch die politische Ausrichtung kam es bisher allerdings</a:t>
            </a:r>
          </a:p>
          <a:p>
            <a:r>
              <a:rPr lang="de-DE" sz="1200" baseline="0" dirty="0"/>
              <a:t>auch nicht zu größeren Protesten von </a:t>
            </a:r>
            <a:r>
              <a:rPr lang="de-DE" sz="1200" baseline="0" dirty="0" err="1"/>
              <a:t>Arbeiter_innen</a:t>
            </a:r>
            <a:r>
              <a:rPr lang="de-DE" sz="1200" baseline="0" dirty="0"/>
              <a:t>, die bessere Löhne oder Arbeitsbedingungen forderten.</a:t>
            </a:r>
          </a:p>
          <a:p>
            <a:r>
              <a:rPr lang="de-DE" sz="1200" baseline="0" dirty="0"/>
              <a:t>Aus Sicht vieler Auftraggeber ist Äthiopien somit „stabil.“</a:t>
            </a:r>
          </a:p>
          <a:p>
            <a:endParaRPr lang="de-DE" sz="1200" baseline="0" dirty="0"/>
          </a:p>
          <a:p>
            <a:r>
              <a:rPr lang="de-DE" sz="1200" baseline="0" dirty="0"/>
              <a:t>Eine andere Besonderheit des Landes ist, dass dort Baumwolle angebaut werden kann und angebaut wird</a:t>
            </a:r>
          </a:p>
          <a:p>
            <a:r>
              <a:rPr lang="de-DE" sz="1200" baseline="0" dirty="0"/>
              <a:t>(seit 2015 auch zertifizierte Bio-Baumwolle). So ergibt sich die Möglichkeit, zukünftig mehrere Schritte</a:t>
            </a:r>
          </a:p>
          <a:p>
            <a:r>
              <a:rPr lang="de-DE" sz="1200" baseline="0" dirty="0"/>
              <a:t>der Wertschöpfungskette im Land durchzuführen, was Äthiopien als Standort attraktiv macht.</a:t>
            </a:r>
          </a:p>
          <a:p>
            <a:r>
              <a:rPr lang="de-DE" sz="1200" baseline="0" dirty="0"/>
              <a:t>Das würde Transportwege und Produktionszeiten verkürzen, würde administrativ zu Vereinfachungen führen.</a:t>
            </a:r>
          </a:p>
          <a:p>
            <a:r>
              <a:rPr lang="de-DE" sz="1200" baseline="0" dirty="0"/>
              <a:t>Bisher deckt die Baumwolle hinsichtlich Qualität und Quantität jedoch noch nicht die Bedürfnisse der</a:t>
            </a:r>
          </a:p>
          <a:p>
            <a:r>
              <a:rPr lang="de-DE" sz="1200" baseline="0" dirty="0"/>
              <a:t>äthiopischen Bekleidungsindustrie. </a:t>
            </a:r>
            <a:r>
              <a:rPr lang="de-DE" sz="1200" baseline="0" dirty="0" err="1"/>
              <a:t>Branchenkenner_innen</a:t>
            </a:r>
            <a:r>
              <a:rPr lang="de-DE" sz="1200" baseline="0" dirty="0"/>
              <a:t> sehen hier jedoch großes Potenzial,</a:t>
            </a:r>
          </a:p>
          <a:p>
            <a:r>
              <a:rPr lang="de-DE" sz="1200" baseline="0" dirty="0"/>
              <a:t>welches nur wenige andere Länder haben.</a:t>
            </a:r>
          </a:p>
          <a:p>
            <a:endParaRPr lang="de-DE" sz="1200" baseline="0" dirty="0"/>
          </a:p>
          <a:p>
            <a:r>
              <a:rPr lang="de-DE" sz="1200" baseline="0" dirty="0"/>
              <a:t>Schließlich ist zu sagen, dass Äthiopien keinen eigenen Seehafen hat und somit der Export der Produkte langwierig ist.</a:t>
            </a:r>
          </a:p>
          <a:p>
            <a:r>
              <a:rPr lang="de-DE" sz="1200" baseline="0" dirty="0"/>
              <a:t>Aktuell wird zum Großteil über Dschibuti verschifft, wohin die Sachen erst transportiert werden müssen.</a:t>
            </a:r>
          </a:p>
          <a:p>
            <a:r>
              <a:rPr lang="de-DE" sz="1200" baseline="0" dirty="0"/>
              <a:t>Als Alternative subventioniert die Regierung aktuell Luftfracht.</a:t>
            </a:r>
          </a:p>
          <a:p>
            <a:r>
              <a:rPr lang="de-DE" sz="1200" baseline="0" dirty="0"/>
              <a:t>Der Bereich Transport ist aktuell wesentlicher Nachteil des Standorts Äthiopien.</a:t>
            </a:r>
            <a:endParaRPr lang="de-DE" sz="1200" dirty="0"/>
          </a:p>
        </p:txBody>
      </p:sp>
    </p:spTree>
    <p:extLst>
      <p:ext uri="{BB962C8B-B14F-4D97-AF65-F5344CB8AC3E}">
        <p14:creationId xmlns:p14="http://schemas.microsoft.com/office/powerpoint/2010/main" val="992082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1">
            <a:extLst>
              <a:ext uri="{FF2B5EF4-FFF2-40B4-BE49-F238E27FC236}">
                <a16:creationId xmlns:a16="http://schemas.microsoft.com/office/drawing/2014/main" id="{89BDC89B-9010-465C-BD5D-0726A79837E2}"/>
              </a:ext>
            </a:extLst>
          </p:cNvPr>
          <p:cNvSpPr>
            <a:spLocks noGrp="1" noChangeArrowheads="1"/>
          </p:cNvSpPr>
          <p:nvPr>
            <p:ph type="sldNum" sz="quarter"/>
          </p:nvPr>
        </p:nvSpPr>
        <p:spPr>
          <a:noFill/>
        </p:spPr>
        <p:txBody>
          <a:bodyPr/>
          <a:lstStyle>
            <a:lvl1pPr marL="215900" indent="-21590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1pPr>
            <a:lvl2pPr marL="685800" indent="-263525"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2pPr>
            <a:lvl3pPr marL="1054100"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3pPr>
            <a:lvl4pPr marL="1476375"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4pPr>
            <a:lvl5pPr marL="1898650"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5pPr>
            <a:lvl6pPr marL="23558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6pPr>
            <a:lvl7pPr marL="28130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7pPr>
            <a:lvl8pPr marL="32702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8pPr>
            <a:lvl9pPr marL="37274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SzTx/>
              <a:buFontTx/>
              <a:buNone/>
            </a:pPr>
            <a:fld id="{77B6B1C7-AAC5-4FF3-8D98-5D5034D92FEB}" type="slidenum">
              <a:rPr lang="de-DE" altLang="de-DE" smtClean="0">
                <a:ea typeface="Microsoft YaHei" panose="020B0503020204020204" pitchFamily="34" charset="-122"/>
              </a:rPr>
              <a:pPr>
                <a:spcBef>
                  <a:spcPct val="0"/>
                </a:spcBef>
                <a:buClrTx/>
                <a:buSzTx/>
                <a:buFontTx/>
                <a:buNone/>
              </a:pPr>
              <a:t>2</a:t>
            </a:fld>
            <a:endParaRPr lang="de-DE" altLang="de-DE">
              <a:ea typeface="Microsoft YaHei" panose="020B0503020204020204" pitchFamily="34" charset="-122"/>
            </a:endParaRPr>
          </a:p>
        </p:txBody>
      </p:sp>
      <p:sp>
        <p:nvSpPr>
          <p:cNvPr id="12291" name="Rectangle 1">
            <a:extLst>
              <a:ext uri="{FF2B5EF4-FFF2-40B4-BE49-F238E27FC236}">
                <a16:creationId xmlns:a16="http://schemas.microsoft.com/office/drawing/2014/main" id="{60221938-E03A-4826-8AF2-E6B58E87C9C0}"/>
              </a:ext>
            </a:extLst>
          </p:cNvPr>
          <p:cNvSpPr>
            <a:spLocks noGrp="1" noRot="1" noChangeAspect="1" noChangeArrowheads="1" noTextEdit="1"/>
          </p:cNvSpPr>
          <p:nvPr>
            <p:ph type="sldImg"/>
          </p:nvPr>
        </p:nvSpPr>
        <p:spPr>
          <a:xfrm>
            <a:off x="1144588" y="695325"/>
            <a:ext cx="4568825" cy="3427413"/>
          </a:xfrm>
          <a:solidFill>
            <a:srgbClr val="FFFFFF"/>
          </a:solidFill>
        </p:spPr>
      </p:sp>
      <p:sp>
        <p:nvSpPr>
          <p:cNvPr id="17412" name="Rectangle 2">
            <a:extLst>
              <a:ext uri="{FF2B5EF4-FFF2-40B4-BE49-F238E27FC236}">
                <a16:creationId xmlns:a16="http://schemas.microsoft.com/office/drawing/2014/main" id="{D5133509-33CA-42FA-91B6-00812F7D9B10}"/>
              </a:ext>
            </a:extLst>
          </p:cNvPr>
          <p:cNvSpPr>
            <a:spLocks noGrp="1" noChangeArrowheads="1"/>
          </p:cNvSpPr>
          <p:nvPr>
            <p:ph type="body" idx="1"/>
          </p:nvPr>
        </p:nvSpPr>
        <p:spPr>
          <a:xfrm>
            <a:off x="685800" y="4343400"/>
            <a:ext cx="5486400" cy="4114800"/>
          </a:xfrm>
          <a:extLst>
            <a:ext uri="{909E8E84-426E-40dd-AFC4-6F175D3DCCD1}"/>
            <a:ext uri="{91240B29-F687-4f45-9708-019B960494DF}"/>
          </a:extLst>
        </p:spPr>
        <p:txBody>
          <a:bodyPr wrap="none" lIns="80163" tIns="40081" rIns="80163" bIns="40081" anchor="ctr"/>
          <a:lstStyle/>
          <a:p>
            <a:pPr defTabSz="914400">
              <a:buClrTx/>
              <a:buSzTx/>
              <a:buFontTx/>
              <a:buNone/>
              <a:defRPr/>
            </a:pPr>
            <a:r>
              <a:rPr lang="de-DE" dirty="0">
                <a:cs typeface="+mn-cs"/>
              </a:rPr>
              <a:t>Unsere </a:t>
            </a:r>
            <a:r>
              <a:rPr lang="de-DE" dirty="0" err="1">
                <a:cs typeface="+mn-cs"/>
              </a:rPr>
              <a:t>Partner_innen</a:t>
            </a:r>
            <a:r>
              <a:rPr lang="de-DE" dirty="0">
                <a:cs typeface="+mn-cs"/>
              </a:rPr>
              <a:t> sind </a:t>
            </a:r>
            <a:r>
              <a:rPr lang="de-DE" dirty="0" err="1">
                <a:cs typeface="+mn-cs"/>
              </a:rPr>
              <a:t>basisnah</a:t>
            </a:r>
            <a:r>
              <a:rPr lang="de-DE" dirty="0">
                <a:cs typeface="+mn-cs"/>
              </a:rPr>
              <a:t>, sprich vor Ort und setzen sich größtenteils</a:t>
            </a:r>
          </a:p>
          <a:p>
            <a:pPr defTabSz="914400">
              <a:buClrTx/>
              <a:buSzTx/>
              <a:buFontTx/>
              <a:buNone/>
              <a:defRPr/>
            </a:pPr>
            <a:r>
              <a:rPr lang="de-DE" dirty="0">
                <a:cs typeface="+mn-cs"/>
              </a:rPr>
              <a:t>aus ehemaligen </a:t>
            </a:r>
            <a:r>
              <a:rPr lang="de-DE" dirty="0" err="1">
                <a:cs typeface="+mn-cs"/>
              </a:rPr>
              <a:t>Arbeiter_innen</a:t>
            </a:r>
            <a:r>
              <a:rPr lang="de-DE" dirty="0">
                <a:cs typeface="+mn-cs"/>
              </a:rPr>
              <a:t> zusammen.</a:t>
            </a:r>
          </a:p>
          <a:p>
            <a:pPr defTabSz="914400">
              <a:buClrTx/>
              <a:buSzTx/>
              <a:buFontTx/>
              <a:buNone/>
              <a:defRPr/>
            </a:pPr>
            <a:r>
              <a:rPr lang="de-DE" dirty="0">
                <a:cs typeface="+mn-cs"/>
              </a:rPr>
              <a:t>Dadurch sind sie mit den Problemen und Bedürfnissen der </a:t>
            </a:r>
            <a:r>
              <a:rPr lang="de-DE" dirty="0" err="1">
                <a:cs typeface="+mn-cs"/>
              </a:rPr>
              <a:t>Arbeiter_innen</a:t>
            </a:r>
            <a:r>
              <a:rPr lang="de-DE" dirty="0">
                <a:cs typeface="+mn-cs"/>
              </a:rPr>
              <a:t> besonders </a:t>
            </a:r>
            <a:r>
              <a:rPr lang="de-DE" dirty="0"/>
              <a:t>vertraut.</a:t>
            </a:r>
          </a:p>
          <a:p>
            <a:pPr defTabSz="914400">
              <a:buClrTx/>
              <a:buSzTx/>
              <a:buFontTx/>
              <a:buNone/>
              <a:defRPr/>
            </a:pPr>
            <a:r>
              <a:rPr lang="de-DE" dirty="0"/>
              <a:t>Sie </a:t>
            </a:r>
            <a:r>
              <a:rPr lang="de-DE" dirty="0">
                <a:cs typeface="+mn-cs"/>
              </a:rPr>
              <a:t>entwickeln ihre Projektideen selbstständig, arbeiten transparent, rechnen nachvollziehbar ab</a:t>
            </a:r>
          </a:p>
          <a:p>
            <a:pPr defTabSz="914400">
              <a:buClrTx/>
              <a:buSzTx/>
              <a:buFontTx/>
              <a:buNone/>
              <a:defRPr/>
            </a:pPr>
            <a:r>
              <a:rPr lang="de-DE" dirty="0">
                <a:cs typeface="+mn-cs"/>
              </a:rPr>
              <a:t>und statten Produktionsstätten regelmäßige Besuche ab.</a:t>
            </a:r>
          </a:p>
          <a:p>
            <a:pPr>
              <a:defRPr/>
            </a:pPr>
            <a:endParaRPr lang="de-DE" alt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20</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20</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de-DE" dirty="0"/>
              <a:t>Myanmar (ehemals Burma oder Birma) liegt in </a:t>
            </a:r>
            <a:r>
              <a:rPr lang="de-DE" dirty="0" err="1"/>
              <a:t>Südoastasien</a:t>
            </a:r>
            <a:r>
              <a:rPr lang="de-DE" dirty="0"/>
              <a:t> und grenzt u.a. an Bangladesch und Indien</a:t>
            </a:r>
          </a:p>
          <a:p>
            <a:r>
              <a:rPr lang="de-DE" dirty="0"/>
              <a:t>(gehören noch zu Südasien), China und Thailand. Es hat von allen drei Ländern die geringste </a:t>
            </a:r>
            <a:r>
              <a:rPr lang="de-DE" dirty="0" err="1"/>
              <a:t>Einwohner_innenzahl</a:t>
            </a:r>
            <a:r>
              <a:rPr lang="de-DE" dirty="0"/>
              <a:t>,</a:t>
            </a:r>
          </a:p>
          <a:p>
            <a:r>
              <a:rPr lang="de-DE" dirty="0"/>
              <a:t>ist jedoch ca. 4x so</a:t>
            </a:r>
            <a:r>
              <a:rPr lang="de-DE" baseline="0" dirty="0"/>
              <a:t> groß wie Bangladesch. Myanmar ist ein sogenannter Vielvölkerstaat und war zuletzt vor allem</a:t>
            </a:r>
          </a:p>
          <a:p>
            <a:r>
              <a:rPr lang="de-DE" baseline="0" dirty="0"/>
              <a:t>wegen der Flucht der Volksgruppe der Rohingya in den Medien. Davor war Myanmar lange Zeit als geächtete</a:t>
            </a:r>
          </a:p>
          <a:p>
            <a:r>
              <a:rPr lang="de-DE" baseline="0" dirty="0"/>
              <a:t>Militärdiktatur bekannt. In den letzten Jahren gab es zunehmend demokratische Reformen (Fachwort „Transformation“)</a:t>
            </a:r>
          </a:p>
          <a:p>
            <a:r>
              <a:rPr lang="de-DE" baseline="0" dirty="0"/>
              <a:t>und es wird als touristisches Reiseziel immer beliebter. Seit der politischen und wirtschaftlichen Öffnung wird es aber auch</a:t>
            </a:r>
          </a:p>
          <a:p>
            <a:r>
              <a:rPr lang="de-DE" baseline="0" dirty="0"/>
              <a:t>für internationale Unternehmen ein zunehmend interessanter Standort und die Regierung wirbt internationale Investoren an.</a:t>
            </a:r>
          </a:p>
          <a:p>
            <a:r>
              <a:rPr lang="de-DE" baseline="0" dirty="0"/>
              <a:t>Da es auch während der Militärdiktatur bereits exportorientierte Bekleidungsproduktion in Myanmar gab,</a:t>
            </a:r>
          </a:p>
          <a:p>
            <a:r>
              <a:rPr lang="de-DE" baseline="0" dirty="0"/>
              <a:t>ist diese nun wieder eine der Wachstumsbranchen.</a:t>
            </a:r>
          </a:p>
          <a:p>
            <a:endParaRPr lang="de-DE"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de-DE" sz="1200" baseline="0" dirty="0"/>
              <a:t>Korruptionswahrnehmungsindex von Transparency International: Platz 132/180, Wert 29/100</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i="1" baseline="0" dirty="0"/>
              <a:t>Quelle: https://www.transparency.org/country/MMR, Zugriff 20.08.2019</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de-DE" sz="1200" i="1" baseline="0" dirty="0"/>
              <a:t>Quellen https://femnet.de/images/downloads/publikationen/FEMNET-FactSheet-Myanmar-2018.pdf,</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i="1" baseline="0" dirty="0"/>
              <a:t>Zugriff 26.08.2019 und https://population.un.org/wpp/DataQuery/,Zugriff 03.05.2019</a:t>
            </a:r>
          </a:p>
        </p:txBody>
      </p:sp>
    </p:spTree>
    <p:extLst>
      <p:ext uri="{BB962C8B-B14F-4D97-AF65-F5344CB8AC3E}">
        <p14:creationId xmlns:p14="http://schemas.microsoft.com/office/powerpoint/2010/main" val="1297942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21</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21</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de-DE" dirty="0"/>
              <a:t>Auch Myanmar gehört noch nicht zu den global bedeutendsten Produktionsstandorten für Bekleidung,</a:t>
            </a:r>
          </a:p>
          <a:p>
            <a:r>
              <a:rPr lang="de-DE" dirty="0"/>
              <a:t>produziert aber bereits deutlich mehr als Äthiopien und entwickelt sich durchaus dynamisch.</a:t>
            </a:r>
          </a:p>
          <a:p>
            <a:r>
              <a:rPr lang="de-DE" dirty="0"/>
              <a:t>Aktuell</a:t>
            </a:r>
            <a:r>
              <a:rPr lang="de-DE" baseline="0" dirty="0"/>
              <a:t> sind rund 500.000 </a:t>
            </a:r>
            <a:r>
              <a:rPr lang="de-DE" baseline="0" dirty="0" err="1"/>
              <a:t>Arbeiter_innen</a:t>
            </a:r>
            <a:r>
              <a:rPr lang="de-DE" baseline="0" dirty="0"/>
              <a:t> in ca. 600 Fabriken beschäftigt. Es werden regelmäßig neue Standorte eröffnet.</a:t>
            </a:r>
          </a:p>
          <a:p>
            <a:r>
              <a:rPr lang="de-DE" baseline="0" dirty="0"/>
              <a:t>In den letzten drei Jahren haben sich die Exporteinnahmen aus Bekleidung ca. verdoppelt.</a:t>
            </a:r>
          </a:p>
          <a:p>
            <a:r>
              <a:rPr lang="de-DE" baseline="0" dirty="0"/>
              <a:t>Auch in Myanmar arbeiten vor allem junge Frauen vom Land mit geringem Bildungsstand.</a:t>
            </a:r>
          </a:p>
          <a:p>
            <a:endParaRPr lang="de-DE"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baseline="0" dirty="0"/>
              <a:t>Der Mindestlohn ist im Gesetz pro Tag angegeben und beträgt zurzeit 4.800 </a:t>
            </a:r>
            <a:r>
              <a:rPr lang="de-DE" baseline="0" dirty="0" err="1"/>
              <a:t>Kyat</a:t>
            </a:r>
            <a:r>
              <a:rPr lang="de-DE" baseline="0" dirty="0"/>
              <a:t>. Der Lohn ist nicht auf einem existenzsichernden Niveau.</a:t>
            </a:r>
          </a:p>
          <a:p>
            <a:endParaRPr lang="de-DE" baseline="0" dirty="0"/>
          </a:p>
          <a:p>
            <a:r>
              <a:rPr lang="de-DE" i="1" baseline="0" dirty="0"/>
              <a:t>Quellen https://femnet.de/images/downloads/publikationen/FEMNET-FactSheet-Myanmar-2018.pdf, Zugriff 26.08.2019,</a:t>
            </a:r>
          </a:p>
          <a:p>
            <a:r>
              <a:rPr lang="de-DE" i="1" baseline="0" dirty="0"/>
              <a:t>https://www.myanmargarments.org/wp-files/43-02_Myanmar-Garment-Industry-2018_-Attaining-Critical-Mass-Facing-Critical-Challenges.pdf,</a:t>
            </a:r>
          </a:p>
          <a:p>
            <a:r>
              <a:rPr lang="de-DE" i="1" baseline="0" dirty="0"/>
              <a:t>Folie 5 (gemittelter Wert aus Zahl für 2017 und Schätzung für 2018), Zugriff 03.05.2019 und https://www.myanmargarments.org/background-of-mgma/</a:t>
            </a:r>
          </a:p>
          <a:p>
            <a:r>
              <a:rPr lang="de-DE" i="1" baseline="0" dirty="0"/>
              <a:t>(hier gehen wir jeweils davon aus, dass nicht alle in der MGMA Mitglieder sind) sowie</a:t>
            </a:r>
          </a:p>
          <a:p>
            <a:r>
              <a:rPr lang="de-DE" i="1" baseline="0" dirty="0"/>
              <a:t>https://www.myanmargarments.org/wp-files/43-02_Myanmar-Garment-Industry-2018_-Attaining-Critical-Mass-Facing-Critical-Challenges.pdf,</a:t>
            </a:r>
          </a:p>
          <a:p>
            <a:r>
              <a:rPr lang="de-DE" i="1" baseline="0" dirty="0"/>
              <a:t>Folie 13, Zugriff 03.05.2019</a:t>
            </a:r>
            <a:endParaRPr lang="de-DE" i="1" dirty="0"/>
          </a:p>
        </p:txBody>
      </p:sp>
    </p:spTree>
    <p:extLst>
      <p:ext uri="{BB962C8B-B14F-4D97-AF65-F5344CB8AC3E}">
        <p14:creationId xmlns:p14="http://schemas.microsoft.com/office/powerpoint/2010/main" val="2845569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22</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22</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Das Land tritt aus fünf Jahrzehnten militärischer Herrschaft und Isolation hervor und unternimmt</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zögerlich Reformen in Richtung Demokratie, Frieden und einer modernen Wirtschaft.</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Doch diese Reformen bleiben fragil. Die aktuelle Verfassung sowie alle Bereiche der Gesellschaft</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sind noch immer stark vom Militär geprägt. Die Regierung schützt weder effektiv die Menschenrechte,</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noch sorgt sie für die Einhaltung von Umwelt- und Arbeitsstandards.</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weit verbreitete Korruption und das Fehlen von Rechtsstaatlichkeit, willkürliche Verhaftungen und</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das Fehlen einer unabhängigen Justiz bleiben bestehen. Der sich entwickelnde innerstaatliche Rechtsrahmen</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hinkt immer noch hinter den internationalen Standards zurück und die Regierung verfügt nicht über</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Fähigkeit, neue Rechtsvorschriften umzusetzen.</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Während der Militärdiktatur waren Zwangsarbeit und Kinderarbeit weit</a:t>
            </a:r>
            <a:r>
              <a:rPr lang="de-DE" sz="1200" kern="1200" baseline="0" dirty="0">
                <a:solidFill>
                  <a:schemeClr val="tx1"/>
                </a:solidFill>
                <a:effectLst/>
                <a:latin typeface="+mn-lt"/>
                <a:ea typeface="+mn-ea"/>
                <a:cs typeface="+mn-cs"/>
              </a:rPr>
              <a:t> verbreitet und</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baseline="0" dirty="0">
                <a:solidFill>
                  <a:schemeClr val="tx1"/>
                </a:solidFill>
                <a:effectLst/>
                <a:latin typeface="+mn-lt"/>
                <a:ea typeface="+mn-ea"/>
                <a:cs typeface="+mn-cs"/>
              </a:rPr>
              <a:t>gehörten zur Normalität. Die Abschaffung und Ächtung von Kinder- und Zwangsarbeit</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baseline="0" dirty="0">
                <a:solidFill>
                  <a:schemeClr val="tx1"/>
                </a:solidFill>
                <a:effectLst/>
                <a:latin typeface="+mn-lt"/>
                <a:ea typeface="+mn-ea"/>
                <a:cs typeface="+mn-cs"/>
              </a:rPr>
              <a:t>haben sich politisch und gesellschaftlich noch nicht durchgesetzt.</a:t>
            </a:r>
            <a:endParaRPr lang="de-DE"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In</a:t>
            </a:r>
            <a:r>
              <a:rPr lang="de-DE" sz="1200" kern="1200" baseline="0" dirty="0">
                <a:solidFill>
                  <a:schemeClr val="tx1"/>
                </a:solidFill>
                <a:effectLst/>
                <a:latin typeface="+mn-lt"/>
                <a:ea typeface="+mn-ea"/>
                <a:cs typeface="+mn-cs"/>
              </a:rPr>
              <a:t> der Bekleidungsindustrie hat es in den letzten Jahren immer wieder umfangreiche Proteste und</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baseline="0" dirty="0">
                <a:solidFill>
                  <a:schemeClr val="tx1"/>
                </a:solidFill>
                <a:effectLst/>
                <a:latin typeface="+mn-lt"/>
                <a:ea typeface="+mn-ea"/>
                <a:cs typeface="+mn-cs"/>
              </a:rPr>
              <a:t>Streiks für bessere Arbeitsbedingungen und höhere Löhne gegeben, die die Produktion mitunter gestört haben.</a:t>
            </a:r>
            <a:endParaRPr lang="de-DE" dirty="0"/>
          </a:p>
        </p:txBody>
      </p:sp>
    </p:spTree>
    <p:extLst>
      <p:ext uri="{BB962C8B-B14F-4D97-AF65-F5344CB8AC3E}">
        <p14:creationId xmlns:p14="http://schemas.microsoft.com/office/powerpoint/2010/main" val="3289041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a:extLst>
              <a:ext uri="{FF2B5EF4-FFF2-40B4-BE49-F238E27FC236}">
                <a16:creationId xmlns:a16="http://schemas.microsoft.com/office/drawing/2014/main" id="{6BD37794-156A-4857-8E96-F7CB7B1FB38A}"/>
              </a:ext>
            </a:extLst>
          </p:cNvPr>
          <p:cNvSpPr txBox="1"/>
          <p:nvPr/>
        </p:nvSpPr>
        <p:spPr>
          <a:xfrm>
            <a:off x="4022725" y="9723438"/>
            <a:ext cx="3076575" cy="511175"/>
          </a:xfrm>
          <a:prstGeom prst="rect">
            <a:avLst/>
          </a:prstGeom>
          <a:noFill/>
          <a:ln>
            <a:noFill/>
          </a:ln>
        </p:spPr>
        <p:txBody>
          <a:bodyPr lIns="99000" tIns="49680" rIns="99000" bIns="49680" anchor="b"/>
          <a:lstStyle/>
          <a:p>
            <a:pPr algn="r">
              <a:defRPr/>
            </a:pPr>
            <a:fld id="{B9DAF12D-05D8-4765-8D8D-B7BE51B108DE}" type="slidenum">
              <a:rPr lang="de-DE" sz="1300" spc="-1">
                <a:solidFill>
                  <a:srgbClr val="000000"/>
                </a:solidFill>
                <a:uFill>
                  <a:solidFill>
                    <a:srgbClr val="FFFFFF"/>
                  </a:solidFill>
                </a:uFill>
                <a:latin typeface="Times New Roman"/>
                <a:ea typeface="MS PGothic"/>
              </a:rPr>
              <a:pPr algn="r">
                <a:defRPr/>
              </a:pPr>
              <a:t>23</a:t>
            </a:fld>
            <a:endParaRPr lang="de-DE" sz="1400" spc="-1">
              <a:solidFill>
                <a:srgbClr val="000000"/>
              </a:solidFill>
              <a:uFill>
                <a:solidFill>
                  <a:srgbClr val="FFFFFF"/>
                </a:solidFill>
              </a:uFill>
              <a:latin typeface="Times New Roman"/>
            </a:endParaRPr>
          </a:p>
        </p:txBody>
      </p:sp>
      <p:sp>
        <p:nvSpPr>
          <p:cNvPr id="415" name="PlaceHolder 2">
            <a:extLst>
              <a:ext uri="{FF2B5EF4-FFF2-40B4-BE49-F238E27FC236}">
                <a16:creationId xmlns:a16="http://schemas.microsoft.com/office/drawing/2014/main" id="{CEA398A4-9A26-43DA-BC65-515F9978D6F6}"/>
              </a:ext>
            </a:extLst>
          </p:cNvPr>
          <p:cNvSpPr>
            <a:spLocks noGrp="1"/>
          </p:cNvSpPr>
          <p:nvPr>
            <p:ph type="body"/>
          </p:nvPr>
        </p:nvSpPr>
        <p:spPr>
          <a:xfrm>
            <a:off x="946150" y="4860925"/>
            <a:ext cx="5207000" cy="4605338"/>
          </a:xfrm>
        </p:spPr>
        <p:txBody>
          <a:bodyPr lIns="99000" tIns="49680" rIns="99000" bIns="49680"/>
          <a:lstStyle/>
          <a:p>
            <a:r>
              <a:rPr lang="de-DE" altLang="de-DE" sz="4400" dirty="0"/>
              <a:t>Arbeitsauftrag:</a:t>
            </a:r>
          </a:p>
          <a:p>
            <a:r>
              <a:rPr lang="de-DE" altLang="de-DE" sz="4400" dirty="0"/>
              <a:t>Die Materialien sollen in den Gruppen arbeitsteilig durchgearbeitet werden.</a:t>
            </a:r>
          </a:p>
          <a:p>
            <a:r>
              <a:rPr lang="de-DE" altLang="de-DE" sz="4400" dirty="0"/>
              <a:t>Dann sollen sich die Gruppenmitglieder untereinander austauschen und wichtige Punkte</a:t>
            </a:r>
          </a:p>
          <a:p>
            <a:r>
              <a:rPr lang="de-DE" altLang="de-DE" sz="4400" dirty="0"/>
              <a:t>zur Präsentation auf den Karten festhalten. Ziel ist der Vergleich der drei Länder.</a:t>
            </a:r>
          </a:p>
          <a:p>
            <a:r>
              <a:rPr lang="de-DE" altLang="de-DE" sz="4400" dirty="0"/>
              <a:t>Es gilt wie immer: Ein Gedanke pro Karte und leserlich schreiben. Der Arbeitsauftrag findet sich mit</a:t>
            </a:r>
          </a:p>
          <a:p>
            <a:r>
              <a:rPr lang="de-DE" altLang="de-DE" sz="4400" dirty="0"/>
              <a:t>detaillierten Anweisungen zur Ergebnispräsentation noch mal auf den Arbeitsblättern.</a:t>
            </a:r>
          </a:p>
        </p:txBody>
      </p:sp>
    </p:spTree>
    <p:extLst>
      <p:ext uri="{BB962C8B-B14F-4D97-AF65-F5344CB8AC3E}">
        <p14:creationId xmlns:p14="http://schemas.microsoft.com/office/powerpoint/2010/main" val="2933658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A2928549-663B-48F3-BF5F-DEB8D77463C7}"/>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15DB6619-F9D5-452E-9986-C77D501EB54E}" type="slidenum">
              <a:rPr lang="de-DE" altLang="de-DE" sz="1200" smtClean="0">
                <a:solidFill>
                  <a:srgbClr val="000000"/>
                </a:solidFill>
                <a:latin typeface="Times New Roman" panose="02020603050405020304" pitchFamily="18" charset="0"/>
                <a:ea typeface="MS PGothic" panose="020B0600070205080204" pitchFamily="34" charset="-128"/>
              </a:rPr>
              <a:pPr/>
              <a:t>24</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49155" name="Rectangle 1">
            <a:extLst>
              <a:ext uri="{FF2B5EF4-FFF2-40B4-BE49-F238E27FC236}">
                <a16:creationId xmlns:a16="http://schemas.microsoft.com/office/drawing/2014/main" id="{1F1FF980-EAD3-4727-A3CD-0EDCFB18F4C6}"/>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Text Box 2">
            <a:extLst>
              <a:ext uri="{FF2B5EF4-FFF2-40B4-BE49-F238E27FC236}">
                <a16:creationId xmlns:a16="http://schemas.microsoft.com/office/drawing/2014/main" id="{EBECEDF3-2764-4B31-9DFD-5B8D2B511007}"/>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49157" name="Text Box 3">
            <a:extLst>
              <a:ext uri="{FF2B5EF4-FFF2-40B4-BE49-F238E27FC236}">
                <a16:creationId xmlns:a16="http://schemas.microsoft.com/office/drawing/2014/main" id="{B1DDAB80-D73E-40C1-BFB1-127E70A658F0}"/>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8A279A33-CA8A-48F8-99F7-5FEE1B34627B}"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24</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49158" name="Notizenplatzhalter 1">
            <a:extLst>
              <a:ext uri="{FF2B5EF4-FFF2-40B4-BE49-F238E27FC236}">
                <a16:creationId xmlns:a16="http://schemas.microsoft.com/office/drawing/2014/main" id="{05BC4557-CD20-43CA-BEF6-74A78744853F}"/>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endParaRPr lang="de-DE" altLang="de-DE" i="1"/>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25</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25</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lvl="0"/>
            <a:r>
              <a:rPr lang="de-DE" sz="1200" dirty="0"/>
              <a:t>Einleitung: Es gibt verschiedene Gründe für die Diskrepanz zwischen Anspruch</a:t>
            </a:r>
          </a:p>
          <a:p>
            <a:pPr lvl="0"/>
            <a:r>
              <a:rPr lang="de-DE" sz="1200" dirty="0"/>
              <a:t>(Gesetzen und Übereinkommen) und der Realität. Meistens kommen mehrere Ursachen zusammen.</a:t>
            </a:r>
            <a:endParaRPr lang="de-DE" sz="1200" baseline="0" dirty="0"/>
          </a:p>
          <a:p>
            <a:pPr lvl="0"/>
            <a:r>
              <a:rPr lang="de-DE" sz="1200" baseline="0" dirty="0"/>
              <a:t>Folgende Ursachen gelten für alle drei Länder.</a:t>
            </a:r>
          </a:p>
          <a:p>
            <a:pPr lvl="0"/>
            <a:r>
              <a:rPr lang="de-DE" sz="1200" i="1" baseline="0" dirty="0"/>
              <a:t>Bei KLICK erscheint die Abbildung;</a:t>
            </a:r>
            <a:r>
              <a:rPr lang="de-DE" sz="1200" i="1" kern="1200" dirty="0">
                <a:solidFill>
                  <a:schemeClr val="tx1"/>
                </a:solidFill>
                <a:effectLst/>
                <a:latin typeface="+mn-lt"/>
                <a:ea typeface="+mn-ea"/>
                <a:cs typeface="+mn-cs"/>
              </a:rPr>
              <a:t> die leeren Sechsecke in der Folie stehen für mögliche weitere Gründe,</a:t>
            </a:r>
          </a:p>
          <a:p>
            <a:pPr lvl="0"/>
            <a:r>
              <a:rPr lang="de-DE" sz="1200" i="1" kern="1200" dirty="0">
                <a:solidFill>
                  <a:schemeClr val="tx1"/>
                </a:solidFill>
                <a:effectLst/>
                <a:latin typeface="+mn-lt"/>
                <a:ea typeface="+mn-ea"/>
                <a:cs typeface="+mn-cs"/>
              </a:rPr>
              <a:t>die hier nicht benannt werden.</a:t>
            </a:r>
            <a:endParaRPr lang="de-DE" sz="1200" i="1" baseline="0" dirty="0"/>
          </a:p>
          <a:p>
            <a:pPr lvl="0"/>
            <a:endParaRPr lang="de-DE"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1" u="none" dirty="0"/>
              <a:t>Abhängigkeit von der Industrie:</a:t>
            </a:r>
            <a:r>
              <a:rPr lang="de-DE" sz="1200" u="none" dirty="0"/>
              <a:t> </a:t>
            </a:r>
            <a:r>
              <a:rPr lang="de-DE" sz="1200" dirty="0"/>
              <a:t>Die Standorte sind oft wirtschaftlich abhängig von der Industrie.</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dirty="0"/>
              <a:t>Diese sorgt für Investitionen, Exporteinnahmen, Arbeitsplätze usw. Deswegen werden Missstände teilweise in Kauf genommen.</a:t>
            </a:r>
          </a:p>
          <a:p>
            <a:pPr lvl="0"/>
            <a:r>
              <a:rPr lang="de-DE" sz="1200" b="1" u="none" dirty="0"/>
              <a:t>Korruption:</a:t>
            </a:r>
            <a:r>
              <a:rPr lang="de-DE" sz="1200" u="none" dirty="0"/>
              <a:t> </a:t>
            </a:r>
            <a:r>
              <a:rPr lang="de-DE" sz="1200" dirty="0"/>
              <a:t>In allen Ländern ist Korruption verbreitet. So lässt es sich umgehen, sich an Gesetzte halten</a:t>
            </a:r>
          </a:p>
          <a:p>
            <a:pPr lvl="0"/>
            <a:r>
              <a:rPr lang="de-DE" sz="1200" dirty="0"/>
              <a:t>zu müssen sofern man zahlungsfähig ist.</a:t>
            </a:r>
          </a:p>
          <a:p>
            <a:pPr lvl="0"/>
            <a:r>
              <a:rPr lang="de-DE" sz="1200" b="1" u="none" dirty="0"/>
              <a:t>Tradition:</a:t>
            </a:r>
            <a:r>
              <a:rPr lang="de-DE" sz="1200" u="none" dirty="0"/>
              <a:t> </a:t>
            </a:r>
            <a:r>
              <a:rPr lang="de-DE" sz="1200" dirty="0"/>
              <a:t>Traditionen hinsichtlich der Rolle der Frau,</a:t>
            </a:r>
            <a:r>
              <a:rPr lang="de-DE" sz="1200" baseline="0" dirty="0"/>
              <a:t> Arbeitsbeziehungen, der Rolle von Autoritäten,</a:t>
            </a:r>
          </a:p>
          <a:p>
            <a:pPr lvl="0"/>
            <a:r>
              <a:rPr lang="de-DE" sz="1200" baseline="0" dirty="0"/>
              <a:t>dem Umgang mit Korruption usw. verhindern oder verlangsamen positive Veränderungen.</a:t>
            </a:r>
          </a:p>
          <a:p>
            <a:pPr lvl="0"/>
            <a:r>
              <a:rPr lang="de-DE" sz="1200" baseline="0" dirty="0"/>
              <a:t>Traditionen sind mitunter stärker als geschriebenes Recht oder internationale Absprachen zwischen </a:t>
            </a:r>
            <a:r>
              <a:rPr lang="de-DE" sz="1200" baseline="0" dirty="0" err="1"/>
              <a:t>Politiker_innen</a:t>
            </a:r>
            <a:r>
              <a:rPr lang="de-DE" sz="1200" baseline="0" dirty="0"/>
              <a:t>.</a:t>
            </a:r>
            <a:endParaRPr lang="de-DE" sz="1200" dirty="0"/>
          </a:p>
          <a:p>
            <a:pPr lvl="0"/>
            <a:r>
              <a:rPr lang="de-DE" sz="1200" b="1" u="none" dirty="0"/>
              <a:t>Politischer Einfluss der Produzenten:</a:t>
            </a:r>
            <a:r>
              <a:rPr lang="de-DE" sz="1200" u="none" dirty="0"/>
              <a:t> </a:t>
            </a:r>
            <a:r>
              <a:rPr lang="de-DE" sz="1200" dirty="0"/>
              <a:t>Die Fabrikbesitzer sind in den Produktionsländern oft einflussreiche</a:t>
            </a:r>
            <a:endParaRPr lang="de-DE" sz="1200" baseline="0" dirty="0"/>
          </a:p>
          <a:p>
            <a:pPr lvl="0"/>
            <a:r>
              <a:rPr lang="de-DE" sz="1200" baseline="0" dirty="0"/>
              <a:t>Persönlichkeiten und haben sich zu gut organisierten Verbänden zusammengeschlossen.</a:t>
            </a:r>
          </a:p>
          <a:p>
            <a:pPr lvl="0"/>
            <a:r>
              <a:rPr lang="de-DE" sz="1200" baseline="0" dirty="0"/>
              <a:t>Oft sitzen viele von ihnen in den Parlamenten oder sie betreiben erfolgreich Lobby-Arbeit.</a:t>
            </a:r>
          </a:p>
          <a:p>
            <a:pPr lvl="0"/>
            <a:r>
              <a:rPr lang="de-DE" sz="1200" baseline="0" dirty="0"/>
              <a:t>So können sie die nationalen Rahmenbedingungen mitgestalten oder beeinflussen, wo weggeschaut wird.</a:t>
            </a:r>
            <a:endParaRPr lang="de-DE" sz="1200" dirty="0"/>
          </a:p>
          <a:p>
            <a:pPr lvl="0"/>
            <a:r>
              <a:rPr lang="de-DE" sz="1200" b="1" u="none" dirty="0"/>
              <a:t>Zu wenig (unabhängige) Kontrollen:</a:t>
            </a:r>
            <a:r>
              <a:rPr lang="de-DE" sz="1200" u="none" dirty="0"/>
              <a:t> </a:t>
            </a:r>
            <a:r>
              <a:rPr lang="de-DE" sz="1200" dirty="0"/>
              <a:t>Von staatlicher Seite gibt es zu wenig Kontrolleure/Kontrolleurinnen.</a:t>
            </a:r>
          </a:p>
          <a:p>
            <a:pPr lvl="0"/>
            <a:r>
              <a:rPr lang="de-DE" sz="1200" dirty="0"/>
              <a:t>So kann</a:t>
            </a:r>
            <a:r>
              <a:rPr lang="de-DE" sz="1200" baseline="0" dirty="0"/>
              <a:t> die Einhaltung von Sozialstandards nicht sinnvoll überwacht werden. Zudem bieten die private Auditindustrie</a:t>
            </a:r>
          </a:p>
          <a:p>
            <a:pPr lvl="0"/>
            <a:r>
              <a:rPr lang="de-DE" sz="1200" baseline="0" dirty="0"/>
              <a:t>(das betrifft nicht nur die Produktionsländer, sondern ist ein globales Problem) und Korruption viele Möglichkeiten zur Beeinflussung.</a:t>
            </a:r>
            <a:endParaRPr lang="de-DE" sz="1200" dirty="0"/>
          </a:p>
          <a:p>
            <a:pPr lvl="0"/>
            <a:r>
              <a:rPr lang="de-DE" sz="1200" dirty="0"/>
              <a:t>Schwache Gewerkschaften: Durch die Schwäche</a:t>
            </a:r>
            <a:r>
              <a:rPr lang="de-DE" sz="1200" baseline="0" dirty="0"/>
              <a:t> von Gewerkschaften durch schlechte rechtliche Rahmenbedingungen,</a:t>
            </a:r>
          </a:p>
          <a:p>
            <a:pPr lvl="0"/>
            <a:r>
              <a:rPr lang="de-DE" sz="1200" baseline="0" dirty="0"/>
              <a:t>Gewerkschaftsdiskriminierung und schlechte Zusammenarbeit zwischen den Gewerkschaften,</a:t>
            </a:r>
          </a:p>
          <a:p>
            <a:pPr lvl="0"/>
            <a:r>
              <a:rPr lang="de-DE" sz="1200" baseline="0" dirty="0"/>
              <a:t>können die </a:t>
            </a:r>
            <a:r>
              <a:rPr lang="de-DE" sz="1200" baseline="0" dirty="0" err="1"/>
              <a:t>Arbeiter_innen</a:t>
            </a:r>
            <a:r>
              <a:rPr lang="de-DE" sz="1200" baseline="0" dirty="0"/>
              <a:t> wenig politischen Einfluss geltend machen und oft nur schlecht auf Missstände hinweisen.</a:t>
            </a:r>
            <a:endParaRPr lang="de-DE" sz="1200" dirty="0"/>
          </a:p>
          <a:p>
            <a:pPr lvl="0"/>
            <a:r>
              <a:rPr lang="de-DE" sz="1200" b="1" u="none" dirty="0"/>
              <a:t>Schwache Sanktionen:</a:t>
            </a:r>
            <a:r>
              <a:rPr lang="de-DE" sz="1200" u="none" dirty="0"/>
              <a:t> </a:t>
            </a:r>
            <a:r>
              <a:rPr lang="de-DE" sz="1200" dirty="0"/>
              <a:t>Wenn mal Rechtsverstöße</a:t>
            </a:r>
            <a:r>
              <a:rPr lang="de-DE" sz="1200" baseline="0" dirty="0"/>
              <a:t> auffliegen, sind die Strafen oft gering.</a:t>
            </a:r>
          </a:p>
          <a:p>
            <a:pPr lvl="0"/>
            <a:r>
              <a:rPr lang="de-DE" sz="1200" baseline="0" dirty="0"/>
              <a:t>So sind diese wenig abschreckend und es kann sich für Arbeitgeber finanziell sogar lohnen, diese in Kauf zu nehmen.</a:t>
            </a:r>
            <a:endParaRPr lang="de-DE"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1" u="none" dirty="0"/>
              <a:t>Kaum Alternativen für </a:t>
            </a:r>
            <a:r>
              <a:rPr lang="de-DE" sz="1200" b="1" u="none" dirty="0" err="1"/>
              <a:t>Arbeiter_innen</a:t>
            </a:r>
            <a:r>
              <a:rPr lang="de-DE" sz="1200" b="1" u="none" dirty="0"/>
              <a:t>:</a:t>
            </a:r>
            <a:r>
              <a:rPr lang="de-DE" sz="1200" u="none" dirty="0"/>
              <a:t> </a:t>
            </a:r>
            <a:r>
              <a:rPr lang="de-DE" sz="1200" dirty="0"/>
              <a:t>In den Produktionsländern gibt es oft eine</a:t>
            </a:r>
            <a:r>
              <a:rPr lang="de-DE" sz="1200" baseline="0" dirty="0"/>
              <a:t> hohe Arbeitslosigkeit</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und nur wenige Arbeitsplätze. Dadurch haben die </a:t>
            </a:r>
            <a:r>
              <a:rPr lang="de-DE" sz="1200" baseline="0" dirty="0" err="1"/>
              <a:t>Arbeiter_innen</a:t>
            </a:r>
            <a:r>
              <a:rPr lang="de-DE" sz="1200" baseline="0" dirty="0"/>
              <a:t> nur sehr wenig Alternativen bzw.</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diese sind genauso schlecht. Entsprechend sehen sie wenig Chancen darin, den Arbeitsplatz zu wechseln</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oder zu protestieren. Ein schlechter Job mit einem schlechten Einkommen ist für sie teilweise besser als</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aseline="0" dirty="0"/>
              <a:t>gar kein Job und gar kein Einkommen. In den Ländern gibt es kein soziales Netz, das sie auffängt.</a:t>
            </a:r>
            <a:endParaRPr lang="de-DE" sz="1200" dirty="0"/>
          </a:p>
          <a:p>
            <a:pPr lvl="0"/>
            <a:r>
              <a:rPr lang="de-DE" sz="1200" b="1" u="none" dirty="0"/>
              <a:t>Einkaufspraxis der Unternehmen:</a:t>
            </a:r>
            <a:r>
              <a:rPr lang="de-DE" sz="1200" u="none" dirty="0"/>
              <a:t> </a:t>
            </a:r>
            <a:r>
              <a:rPr lang="de-DE" sz="1200" dirty="0"/>
              <a:t>Durch den wachsenden Preis- und Zeitdruck</a:t>
            </a:r>
            <a:r>
              <a:rPr lang="de-DE" sz="1200" baseline="0" dirty="0"/>
              <a:t> von Seiten der großen Unternehmen,</a:t>
            </a:r>
          </a:p>
          <a:p>
            <a:pPr lvl="0"/>
            <a:r>
              <a:rPr lang="de-DE" sz="1200" baseline="0" dirty="0"/>
              <a:t>werden ausbeuterische Arbeitsbedingungen und Rechtsverstöße gefördert. Es ist quasi nicht möglich,</a:t>
            </a:r>
          </a:p>
          <a:p>
            <a:pPr lvl="0"/>
            <a:r>
              <a:rPr lang="de-DE" sz="1200" baseline="0" dirty="0"/>
              <a:t>für die großen Modemarken im Fast Fashion Segment zu diesen Konditionen zu produzieren und</a:t>
            </a:r>
          </a:p>
          <a:p>
            <a:pPr lvl="0"/>
            <a:r>
              <a:rPr lang="de-DE" sz="1200" baseline="0" dirty="0"/>
              <a:t>den </a:t>
            </a:r>
            <a:r>
              <a:rPr lang="de-DE" sz="1200" baseline="0" dirty="0" err="1"/>
              <a:t>Arbeiter_innen</a:t>
            </a:r>
            <a:r>
              <a:rPr lang="de-DE" sz="1200" baseline="0" dirty="0"/>
              <a:t> menschenwürdige und rechtskonforme Arbeitsbedingungen zu ermöglichen.</a:t>
            </a:r>
          </a:p>
          <a:p>
            <a:pPr lvl="0"/>
            <a:endParaRPr lang="de-DE" sz="1200" baseline="0" dirty="0"/>
          </a:p>
          <a:p>
            <a:pPr lvl="0"/>
            <a:endParaRPr lang="de-DE" sz="1200" baseline="0" dirty="0"/>
          </a:p>
          <a:p>
            <a:pPr lvl="0"/>
            <a:r>
              <a:rPr lang="de-DE" sz="1200" b="1" i="1" baseline="0" dirty="0"/>
              <a:t>Überleitung zu nächster Folie:</a:t>
            </a:r>
          </a:p>
          <a:p>
            <a:pPr lvl="0"/>
            <a:r>
              <a:rPr lang="de-DE" sz="1200" kern="1200" dirty="0">
                <a:solidFill>
                  <a:schemeClr val="tx1"/>
                </a:solidFill>
                <a:effectLst/>
                <a:latin typeface="+mn-lt"/>
                <a:ea typeface="+mn-ea"/>
                <a:cs typeface="+mn-cs"/>
              </a:rPr>
              <a:t>Wir haben nun gesehen, dass die Länder einige Gemeinsamkeiten haben, es aber auch Unterschiede gibt.</a:t>
            </a:r>
          </a:p>
          <a:p>
            <a:pPr lvl="0"/>
            <a:r>
              <a:rPr lang="de-DE" sz="1200" kern="1200" dirty="0">
                <a:solidFill>
                  <a:schemeClr val="tx1"/>
                </a:solidFill>
                <a:effectLst/>
                <a:latin typeface="+mn-lt"/>
                <a:ea typeface="+mn-ea"/>
                <a:cs typeface="+mn-cs"/>
              </a:rPr>
              <a:t>Im Folgenden wird ein Aspekt herausgegriffen und soll näher betrachtet werden.</a:t>
            </a:r>
          </a:p>
          <a:p>
            <a:pPr lvl="0"/>
            <a:r>
              <a:rPr lang="de-DE" sz="1200" kern="1200" dirty="0">
                <a:solidFill>
                  <a:schemeClr val="tx1"/>
                </a:solidFill>
                <a:effectLst/>
                <a:latin typeface="+mn-lt"/>
                <a:ea typeface="+mn-ea"/>
                <a:cs typeface="+mn-cs"/>
              </a:rPr>
              <a:t>Hier soll es auch exemplarisch um den Umgang mit Missständen in der Wertschöpfungskette gehen</a:t>
            </a:r>
          </a:p>
          <a:p>
            <a:pPr lvl="0"/>
            <a:r>
              <a:rPr lang="de-DE" sz="1200" kern="1200" dirty="0">
                <a:solidFill>
                  <a:schemeClr val="tx1"/>
                </a:solidFill>
                <a:effectLst/>
                <a:latin typeface="+mn-lt"/>
                <a:ea typeface="+mn-ea"/>
                <a:cs typeface="+mn-cs"/>
              </a:rPr>
              <a:t>und Handlungsansätze, die verschiedene Akteure verfolgen können. </a:t>
            </a:r>
            <a:endParaRPr lang="de-DE" sz="1200" dirty="0"/>
          </a:p>
        </p:txBody>
      </p:sp>
    </p:spTree>
    <p:extLst>
      <p:ext uri="{BB962C8B-B14F-4D97-AF65-F5344CB8AC3E}">
        <p14:creationId xmlns:p14="http://schemas.microsoft.com/office/powerpoint/2010/main" val="1855219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a:extLst>
              <a:ext uri="{FF2B5EF4-FFF2-40B4-BE49-F238E27FC236}">
                <a16:creationId xmlns:a16="http://schemas.microsoft.com/office/drawing/2014/main" id="{6BD37794-156A-4857-8E96-F7CB7B1FB38A}"/>
              </a:ext>
            </a:extLst>
          </p:cNvPr>
          <p:cNvSpPr txBox="1"/>
          <p:nvPr/>
        </p:nvSpPr>
        <p:spPr>
          <a:xfrm>
            <a:off x="4022725" y="9723438"/>
            <a:ext cx="3076575" cy="511175"/>
          </a:xfrm>
          <a:prstGeom prst="rect">
            <a:avLst/>
          </a:prstGeom>
          <a:noFill/>
          <a:ln>
            <a:noFill/>
          </a:ln>
        </p:spPr>
        <p:txBody>
          <a:bodyPr lIns="99000" tIns="49680" rIns="99000" bIns="49680" anchor="b"/>
          <a:lstStyle/>
          <a:p>
            <a:pPr algn="r">
              <a:defRPr/>
            </a:pPr>
            <a:fld id="{B9DAF12D-05D8-4765-8D8D-B7BE51B108DE}" type="slidenum">
              <a:rPr lang="de-DE" sz="1300" spc="-1">
                <a:solidFill>
                  <a:srgbClr val="000000"/>
                </a:solidFill>
                <a:uFill>
                  <a:solidFill>
                    <a:srgbClr val="FFFFFF"/>
                  </a:solidFill>
                </a:uFill>
                <a:latin typeface="Times New Roman"/>
                <a:ea typeface="MS PGothic"/>
              </a:rPr>
              <a:pPr algn="r">
                <a:defRPr/>
              </a:pPr>
              <a:t>26</a:t>
            </a:fld>
            <a:endParaRPr lang="de-DE" sz="1400" spc="-1">
              <a:solidFill>
                <a:srgbClr val="000000"/>
              </a:solidFill>
              <a:uFill>
                <a:solidFill>
                  <a:srgbClr val="FFFFFF"/>
                </a:solidFill>
              </a:uFill>
              <a:latin typeface="Times New Roman"/>
            </a:endParaRPr>
          </a:p>
        </p:txBody>
      </p:sp>
      <p:sp>
        <p:nvSpPr>
          <p:cNvPr id="415" name="PlaceHolder 2">
            <a:extLst>
              <a:ext uri="{FF2B5EF4-FFF2-40B4-BE49-F238E27FC236}">
                <a16:creationId xmlns:a16="http://schemas.microsoft.com/office/drawing/2014/main" id="{CEA398A4-9A26-43DA-BC65-515F9978D6F6}"/>
              </a:ext>
            </a:extLst>
          </p:cNvPr>
          <p:cNvSpPr>
            <a:spLocks noGrp="1"/>
          </p:cNvSpPr>
          <p:nvPr>
            <p:ph type="body"/>
          </p:nvPr>
        </p:nvSpPr>
        <p:spPr>
          <a:xfrm>
            <a:off x="946150" y="4860925"/>
            <a:ext cx="5207000" cy="4605338"/>
          </a:xfrm>
        </p:spPr>
        <p:txBody>
          <a:bodyPr lIns="99000" tIns="49680" rIns="99000" bIns="49680"/>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4400" dirty="0"/>
              <a:t>Einleitung: </a:t>
            </a:r>
            <a:r>
              <a:rPr lang="de-DE" sz="4400" kern="1200" dirty="0">
                <a:solidFill>
                  <a:schemeClr val="tx1"/>
                </a:solidFill>
                <a:effectLst/>
                <a:latin typeface="+mn-lt"/>
                <a:ea typeface="+mn-ea"/>
                <a:cs typeface="+mn-cs"/>
              </a:rPr>
              <a:t>Die Frauenrechtsverstöße sowie das Ausmaß geschlechtsspezifischer Gewalt</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4400" kern="1200" dirty="0">
                <a:solidFill>
                  <a:schemeClr val="tx1"/>
                </a:solidFill>
                <a:effectLst/>
                <a:latin typeface="+mn-lt"/>
                <a:ea typeface="+mn-ea"/>
                <a:cs typeface="+mn-cs"/>
              </a:rPr>
              <a:t>in den Ländern sind umfassend. Gleichzeitig ist die Situation von Frauen zentrales Anliegen für FEMNET</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4400" kern="1200" dirty="0">
                <a:solidFill>
                  <a:schemeClr val="tx1"/>
                </a:solidFill>
                <a:effectLst/>
                <a:latin typeface="+mn-lt"/>
                <a:ea typeface="+mn-ea"/>
                <a:cs typeface="+mn-cs"/>
              </a:rPr>
              <a:t>und in unserer Arbeit geht es darum, dass die Rechte von Frauen eingefordert und durchgesetzt werden.</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4400" kern="1200" dirty="0">
                <a:solidFill>
                  <a:schemeClr val="tx1"/>
                </a:solidFill>
                <a:effectLst/>
                <a:latin typeface="+mn-lt"/>
                <a:ea typeface="+mn-ea"/>
                <a:cs typeface="+mn-cs"/>
              </a:rPr>
              <a:t>Deswegen haben wir als Querschnittsaspekt für Äthiopien und Myanmar (und auch das „alte“ Produktionsland Bangladesch)</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4400" kern="1200" dirty="0">
                <a:solidFill>
                  <a:schemeClr val="tx1"/>
                </a:solidFill>
                <a:effectLst/>
                <a:latin typeface="+mn-lt"/>
                <a:ea typeface="+mn-ea"/>
                <a:cs typeface="+mn-cs"/>
              </a:rPr>
              <a:t>geschlechtsspezifische Gewalt (gender-</a:t>
            </a:r>
            <a:r>
              <a:rPr lang="de-DE" sz="4400" kern="1200" dirty="0" err="1">
                <a:solidFill>
                  <a:schemeClr val="tx1"/>
                </a:solidFill>
                <a:effectLst/>
                <a:latin typeface="+mn-lt"/>
                <a:ea typeface="+mn-ea"/>
                <a:cs typeface="+mn-cs"/>
              </a:rPr>
              <a:t>based</a:t>
            </a:r>
            <a:r>
              <a:rPr lang="de-DE" sz="4400" kern="1200" dirty="0">
                <a:solidFill>
                  <a:schemeClr val="tx1"/>
                </a:solidFill>
                <a:effectLst/>
                <a:latin typeface="+mn-lt"/>
                <a:ea typeface="+mn-ea"/>
                <a:cs typeface="+mn-cs"/>
              </a:rPr>
              <a:t> </a:t>
            </a:r>
            <a:r>
              <a:rPr lang="de-DE" sz="4400" kern="1200" dirty="0" err="1">
                <a:solidFill>
                  <a:schemeClr val="tx1"/>
                </a:solidFill>
                <a:effectLst/>
                <a:latin typeface="+mn-lt"/>
                <a:ea typeface="+mn-ea"/>
                <a:cs typeface="+mn-cs"/>
              </a:rPr>
              <a:t>violence</a:t>
            </a:r>
            <a:r>
              <a:rPr lang="de-DE" sz="4400" kern="1200" dirty="0">
                <a:solidFill>
                  <a:schemeClr val="tx1"/>
                </a:solidFill>
                <a:effectLst/>
                <a:latin typeface="+mn-lt"/>
                <a:ea typeface="+mn-ea"/>
                <a:cs typeface="+mn-cs"/>
              </a:rPr>
              <a:t>, GBV) ausgewählt. Was das ist, werden wir uns nun ansehen.</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4400" kern="1200" dirty="0">
                <a:solidFill>
                  <a:schemeClr val="tx1"/>
                </a:solidFill>
                <a:effectLst/>
                <a:latin typeface="+mn-lt"/>
                <a:ea typeface="+mn-ea"/>
                <a:cs typeface="+mn-cs"/>
              </a:rPr>
              <a:t>Das Thema hat aber auch für andere Produktionsländer große Relevanz.</a:t>
            </a:r>
            <a:r>
              <a:rPr lang="de-DE" sz="4400" dirty="0">
                <a:effectLst/>
              </a:rPr>
              <a:t> </a:t>
            </a:r>
            <a:endParaRPr lang="de-DE" sz="4400" dirty="0"/>
          </a:p>
        </p:txBody>
      </p:sp>
    </p:spTree>
    <p:extLst>
      <p:ext uri="{BB962C8B-B14F-4D97-AF65-F5344CB8AC3E}">
        <p14:creationId xmlns:p14="http://schemas.microsoft.com/office/powerpoint/2010/main" val="873232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27</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27</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Hinweise zur Moderation:</a:t>
            </a:r>
            <a:endParaRPr lang="de-DE"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Zum Thema „geschlechtsspezifische Gewalt</a:t>
            </a:r>
            <a:r>
              <a:rPr lang="de-DE" baseline="0" dirty="0"/>
              <a:t> am Arbeitsplatz“ werden wir nun ein Video angucken.</a:t>
            </a:r>
          </a:p>
          <a:p>
            <a:pPr marL="0" marR="0" lvl="0" indent="0" algn="l" defTabSz="457200" rtl="0" eaLnBrk="1" fontAlgn="auto" latinLnBrk="0" hangingPunct="1">
              <a:lnSpc>
                <a:spcPct val="100000"/>
              </a:lnSpc>
              <a:spcBef>
                <a:spcPts val="0"/>
              </a:spcBef>
              <a:spcAft>
                <a:spcPts val="0"/>
              </a:spcAft>
              <a:buClrTx/>
              <a:buSzTx/>
              <a:buFontTx/>
              <a:buNone/>
              <a:tabLst/>
              <a:defRPr/>
            </a:pPr>
            <a:r>
              <a:rPr lang="de-DE" baseline="0" dirty="0"/>
              <a:t>Das Video ist von der ILO und ist für die Bildungs- und </a:t>
            </a:r>
            <a:r>
              <a:rPr lang="de-DE" baseline="0" dirty="0" err="1"/>
              <a:t>Infomationsarbeit</a:t>
            </a:r>
            <a:r>
              <a:rPr lang="de-DE" baseline="0" dirty="0"/>
              <a:t> zum Thema erstellt worden.</a:t>
            </a:r>
          </a:p>
          <a:p>
            <a:pPr marL="0" marR="0" lvl="0" indent="0" algn="l" defTabSz="457200" rtl="0" eaLnBrk="1" fontAlgn="auto" latinLnBrk="0" hangingPunct="1">
              <a:lnSpc>
                <a:spcPct val="100000"/>
              </a:lnSpc>
              <a:spcBef>
                <a:spcPts val="0"/>
              </a:spcBef>
              <a:spcAft>
                <a:spcPts val="0"/>
              </a:spcAft>
              <a:buClrTx/>
              <a:buSzTx/>
              <a:buFontTx/>
              <a:buNone/>
              <a:tabLst/>
              <a:defRPr/>
            </a:pPr>
            <a:r>
              <a:rPr lang="de-DE" baseline="0" dirty="0"/>
              <a:t>Es richtet sich vor allem an die </a:t>
            </a:r>
            <a:r>
              <a:rPr lang="de-DE" baseline="0" dirty="0" err="1"/>
              <a:t>Mitarbeiter_innen</a:t>
            </a:r>
            <a:r>
              <a:rPr lang="de-DE" baseline="0" dirty="0"/>
              <a:t> in kleinen und mittleren Unternehmen,</a:t>
            </a:r>
          </a:p>
          <a:p>
            <a:pPr marL="0" marR="0" lvl="0" indent="0" algn="l" defTabSz="457200" rtl="0" eaLnBrk="1" fontAlgn="auto" latinLnBrk="0" hangingPunct="1">
              <a:lnSpc>
                <a:spcPct val="100000"/>
              </a:lnSpc>
              <a:spcBef>
                <a:spcPts val="0"/>
              </a:spcBef>
              <a:spcAft>
                <a:spcPts val="0"/>
              </a:spcAft>
              <a:buClrTx/>
              <a:buSzTx/>
              <a:buFontTx/>
              <a:buNone/>
              <a:tabLst/>
              <a:defRPr/>
            </a:pPr>
            <a:r>
              <a:rPr lang="de-DE" baseline="0" dirty="0"/>
              <a:t>die geschult werden sollen, um die Arbeitsbedingungen zu verbessern.</a:t>
            </a:r>
          </a:p>
          <a:p>
            <a:pPr marL="0" marR="0" lvl="0" indent="0" algn="l" defTabSz="457200" rtl="0" eaLnBrk="1" fontAlgn="auto" latinLnBrk="0" hangingPunct="1">
              <a:lnSpc>
                <a:spcPct val="100000"/>
              </a:lnSpc>
              <a:spcBef>
                <a:spcPts val="0"/>
              </a:spcBef>
              <a:spcAft>
                <a:spcPts val="0"/>
              </a:spcAft>
              <a:buClrTx/>
              <a:buSzTx/>
              <a:buFontTx/>
              <a:buNone/>
              <a:tabLst/>
              <a:defRPr/>
            </a:pPr>
            <a:r>
              <a:rPr lang="de-DE" baseline="0" dirty="0"/>
              <a:t>Das Video kommt im Stil einer Telenovela daher und bringt seine Message ziemlich plakativ rüber.</a:t>
            </a:r>
          </a:p>
          <a:p>
            <a:pPr marL="0" marR="0" lvl="0" indent="0" algn="l" defTabSz="457200" rtl="0" eaLnBrk="1" fontAlgn="auto" latinLnBrk="0" hangingPunct="1">
              <a:lnSpc>
                <a:spcPct val="100000"/>
              </a:lnSpc>
              <a:spcBef>
                <a:spcPts val="0"/>
              </a:spcBef>
              <a:spcAft>
                <a:spcPts val="0"/>
              </a:spcAft>
              <a:buClrTx/>
              <a:buSzTx/>
              <a:buFontTx/>
              <a:buNone/>
              <a:tabLst/>
              <a:defRPr/>
            </a:pPr>
            <a:r>
              <a:rPr lang="de-DE" i="1" baseline="0" dirty="0"/>
              <a:t>Video: </a:t>
            </a:r>
            <a:r>
              <a:rPr lang="en-GB" sz="1200" i="1" u="sng" kern="1200" dirty="0">
                <a:solidFill>
                  <a:schemeClr val="tx1"/>
                </a:solidFill>
                <a:effectLst/>
                <a:latin typeface="+mn-lt"/>
                <a:ea typeface="+mn-ea"/>
                <a:cs typeface="+mn-cs"/>
                <a:hlinkClick r:id="rId3"/>
              </a:rPr>
              <a:t>https://www.youtube.com/watch?v=1O4hKoOL9zo</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Zugriff</a:t>
            </a:r>
            <a:r>
              <a:rPr lang="en-GB" sz="1200" i="1" kern="1200" dirty="0">
                <a:solidFill>
                  <a:schemeClr val="tx1"/>
                </a:solidFill>
                <a:effectLst/>
                <a:latin typeface="+mn-lt"/>
                <a:ea typeface="+mn-ea"/>
                <a:cs typeface="+mn-cs"/>
              </a:rPr>
              <a:t> 22.08.2019</a:t>
            </a:r>
            <a:endParaRPr lang="de-DE" sz="1200" i="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baseline="0" dirty="0"/>
          </a:p>
          <a:p>
            <a:r>
              <a:rPr lang="de-DE" sz="1200" b="0" kern="1200" dirty="0">
                <a:solidFill>
                  <a:schemeClr val="tx1"/>
                </a:solidFill>
                <a:effectLst/>
                <a:latin typeface="+mn-lt"/>
                <a:ea typeface="+mn-ea"/>
                <a:cs typeface="+mn-cs"/>
              </a:rPr>
              <a:t> </a:t>
            </a:r>
            <a:endParaRPr lang="de-DE" sz="1200" b="1"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Sofern noch Zeit ist und/oder die Studierenden thematisieren, dass das Video ein wenig überspitzt ist:</a:t>
            </a:r>
            <a:endParaRPr lang="de-DE" sz="1200" kern="1200" baseline="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Kommt Ihnen das Verhalten realistisch vor?</a:t>
            </a:r>
          </a:p>
          <a:p>
            <a:r>
              <a:rPr lang="de-DE" sz="1200" b="0" kern="1200" dirty="0">
                <a:solidFill>
                  <a:schemeClr val="tx1"/>
                </a:solidFill>
                <a:effectLst/>
                <a:latin typeface="+mn-lt"/>
                <a:ea typeface="+mn-ea"/>
                <a:cs typeface="+mn-cs"/>
              </a:rPr>
              <a:t>Es kann thematisiert werden, dass der Stil des Videos nichts daran ändert, dass am Dargestellten viel Wahres dran ist.</a:t>
            </a:r>
          </a:p>
          <a:p>
            <a:r>
              <a:rPr lang="de-DE" sz="1200" b="0" kern="1200" dirty="0">
                <a:solidFill>
                  <a:schemeClr val="tx1"/>
                </a:solidFill>
                <a:effectLst/>
                <a:latin typeface="+mn-lt"/>
                <a:ea typeface="+mn-ea"/>
                <a:cs typeface="+mn-cs"/>
              </a:rPr>
              <a:t>WICHTIG: In der Realität</a:t>
            </a:r>
            <a:r>
              <a:rPr lang="de-DE" sz="1200" b="0" kern="1200" baseline="0" dirty="0">
                <a:solidFill>
                  <a:schemeClr val="tx1"/>
                </a:solidFill>
                <a:effectLst/>
                <a:latin typeface="+mn-lt"/>
                <a:ea typeface="+mn-ea"/>
                <a:cs typeface="+mn-cs"/>
              </a:rPr>
              <a:t> passiert geschlechtsspezifische Gewalt oft sehr viel subtiler, was es schwieriger macht,</a:t>
            </a:r>
          </a:p>
          <a:p>
            <a:r>
              <a:rPr lang="de-DE" sz="1200" b="0" kern="1200" baseline="0" dirty="0">
                <a:solidFill>
                  <a:schemeClr val="tx1"/>
                </a:solidFill>
                <a:effectLst/>
                <a:latin typeface="+mn-lt"/>
                <a:ea typeface="+mn-ea"/>
                <a:cs typeface="+mn-cs"/>
              </a:rPr>
              <a:t>sie zu erkennen (auch für die Opfer) und dagegen vorzugehen.</a:t>
            </a:r>
            <a:endParaRPr lang="de-DE" sz="1200" b="1"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30704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28</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28</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dirty="0"/>
              <a:t>Stand 2018: Mehr als 35% aller Frauen weltweit leiden unter physischer und/oder sexueller Gewalt.</a:t>
            </a:r>
          </a:p>
          <a:p>
            <a:pPr marL="0" marR="0" lvl="0" indent="0" algn="l" defTabSz="457200" rtl="0" eaLnBrk="1" fontAlgn="auto" latinLnBrk="0" hangingPunct="1">
              <a:lnSpc>
                <a:spcPct val="100000"/>
              </a:lnSpc>
              <a:spcBef>
                <a:spcPts val="0"/>
              </a:spcBef>
              <a:spcAft>
                <a:spcPts val="0"/>
              </a:spcAft>
              <a:buClrTx/>
              <a:buSzTx/>
              <a:buFontTx/>
              <a:buNone/>
              <a:tabLst/>
              <a:defRPr/>
            </a:pPr>
            <a:r>
              <a:rPr lang="de-DE" baseline="0" dirty="0"/>
              <a:t>Das sind rund 818 Millionen Frauen und somit ca. 10x so viele Menschen wie in Deutschland leben</a:t>
            </a:r>
            <a:endParaRPr lang="de-DE" dirty="0"/>
          </a:p>
          <a:p>
            <a:pPr marL="0" marR="0" indent="0" algn="l" defTabSz="457200" rtl="0" eaLnBrk="1" fontAlgn="auto" latinLnBrk="0" hangingPunct="1">
              <a:lnSpc>
                <a:spcPct val="100000"/>
              </a:lnSpc>
              <a:spcBef>
                <a:spcPts val="0"/>
              </a:spcBef>
              <a:spcAft>
                <a:spcPts val="0"/>
              </a:spcAft>
              <a:buClrTx/>
              <a:buSzTx/>
              <a:buFontTx/>
              <a:buNone/>
              <a:tabLst/>
              <a:defRPr/>
            </a:pPr>
            <a:r>
              <a:rPr lang="de-DE" dirty="0"/>
              <a:t>Hinweis: Bei dieser Zahl sind viele</a:t>
            </a:r>
            <a:r>
              <a:rPr lang="de-DE" baseline="0" dirty="0"/>
              <a:t> Aspekte geschlechtsspezifischer Gewalt ausgeklammert –</a:t>
            </a:r>
          </a:p>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a:t>die Zahl der von geschlechtsspezifischer Gewalt betroffenen Frauen liegt höher!</a:t>
            </a:r>
          </a:p>
          <a:p>
            <a:pPr marL="0" marR="0" indent="0" algn="l" defTabSz="457200" rtl="0" eaLnBrk="1" fontAlgn="auto" latinLnBrk="0" hangingPunct="1">
              <a:lnSpc>
                <a:spcPct val="100000"/>
              </a:lnSpc>
              <a:spcBef>
                <a:spcPts val="0"/>
              </a:spcBef>
              <a:spcAft>
                <a:spcPts val="0"/>
              </a:spcAft>
              <a:buClrTx/>
              <a:buSzTx/>
              <a:buFontTx/>
              <a:buNone/>
              <a:tabLst/>
              <a:defRPr/>
            </a:pPr>
            <a:r>
              <a:rPr lang="de-DE" i="1" baseline="0" dirty="0"/>
              <a:t>Quelle: Internationaler Gewerkschaftsbund (International Trade Union </a:t>
            </a:r>
            <a:r>
              <a:rPr lang="de-DE" i="1" baseline="0" dirty="0" err="1"/>
              <a:t>Confederation</a:t>
            </a:r>
            <a:r>
              <a:rPr lang="de-DE" i="1" baseline="0" dirty="0"/>
              <a:t>),</a:t>
            </a:r>
          </a:p>
          <a:p>
            <a:pPr marL="0" marR="0" indent="0" algn="l" defTabSz="457200" rtl="0" eaLnBrk="1" fontAlgn="auto" latinLnBrk="0" hangingPunct="1">
              <a:lnSpc>
                <a:spcPct val="100000"/>
              </a:lnSpc>
              <a:spcBef>
                <a:spcPts val="0"/>
              </a:spcBef>
              <a:spcAft>
                <a:spcPts val="0"/>
              </a:spcAft>
              <a:buClrTx/>
              <a:buSzTx/>
              <a:buFontTx/>
              <a:buNone/>
              <a:tabLst/>
              <a:defRPr/>
            </a:pPr>
            <a:r>
              <a:rPr lang="de-DE" i="1" baseline="0" dirty="0"/>
              <a:t>https://www.ituc-csi.org/IMG/pdf/tool_kits_en_2018_final-2.pdf, Seite 3, Zugriff 22.08.2019</a:t>
            </a:r>
          </a:p>
        </p:txBody>
      </p:sp>
    </p:spTree>
    <p:extLst>
      <p:ext uri="{BB962C8B-B14F-4D97-AF65-F5344CB8AC3E}">
        <p14:creationId xmlns:p14="http://schemas.microsoft.com/office/powerpoint/2010/main" val="313222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29</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29</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dirty="0"/>
              <a:t>Von diesen 35% aller Frauen weltweit (vorherige Folie), sind wiederum</a:t>
            </a:r>
            <a:r>
              <a:rPr lang="de-DE" baseline="0" dirty="0"/>
              <a:t> 40-50% von sexueller Gewalt am Arbeitsplatz betroffen.</a:t>
            </a:r>
          </a:p>
          <a:p>
            <a:pPr marL="0" marR="0" indent="0" algn="l" defTabSz="457200" rtl="0" eaLnBrk="1" fontAlgn="auto" latinLnBrk="0" hangingPunct="1">
              <a:lnSpc>
                <a:spcPct val="100000"/>
              </a:lnSpc>
              <a:spcBef>
                <a:spcPts val="0"/>
              </a:spcBef>
              <a:spcAft>
                <a:spcPts val="0"/>
              </a:spcAft>
              <a:buClrTx/>
              <a:buSzTx/>
              <a:buFontTx/>
              <a:buNone/>
              <a:tabLst/>
              <a:defRPr/>
            </a:pPr>
            <a:r>
              <a:rPr lang="de-DE" i="1" baseline="0" dirty="0"/>
              <a:t>Quelle: Internationaler Gewerkschaftsbund (International Trade Union </a:t>
            </a:r>
            <a:r>
              <a:rPr lang="de-DE" i="1" baseline="0" dirty="0" err="1"/>
              <a:t>Confederation</a:t>
            </a:r>
            <a:r>
              <a:rPr lang="de-DE" i="1" baseline="0" dirty="0"/>
              <a:t>),</a:t>
            </a:r>
          </a:p>
          <a:p>
            <a:pPr marL="0" marR="0" indent="0" algn="l" defTabSz="457200" rtl="0" eaLnBrk="1" fontAlgn="auto" latinLnBrk="0" hangingPunct="1">
              <a:lnSpc>
                <a:spcPct val="100000"/>
              </a:lnSpc>
              <a:spcBef>
                <a:spcPts val="0"/>
              </a:spcBef>
              <a:spcAft>
                <a:spcPts val="0"/>
              </a:spcAft>
              <a:buClrTx/>
              <a:buSzTx/>
              <a:buFontTx/>
              <a:buNone/>
              <a:tabLst/>
              <a:defRPr/>
            </a:pPr>
            <a:r>
              <a:rPr lang="de-DE" i="1" baseline="0" dirty="0"/>
              <a:t>https://www.ituc-csi.org/IMG/pdf/tool_kits_en_2018_final-2.pdf, Seite 3, Zugriff 22.08.2019</a:t>
            </a:r>
          </a:p>
        </p:txBody>
      </p:sp>
    </p:spTree>
    <p:extLst>
      <p:ext uri="{BB962C8B-B14F-4D97-AF65-F5344CB8AC3E}">
        <p14:creationId xmlns:p14="http://schemas.microsoft.com/office/powerpoint/2010/main" val="285315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1">
            <a:extLst>
              <a:ext uri="{FF2B5EF4-FFF2-40B4-BE49-F238E27FC236}">
                <a16:creationId xmlns:a16="http://schemas.microsoft.com/office/drawing/2014/main" id="{AD898534-F2B6-49CF-971A-EB6193C4401E}"/>
              </a:ext>
            </a:extLst>
          </p:cNvPr>
          <p:cNvSpPr>
            <a:spLocks noGrp="1" noChangeArrowheads="1"/>
          </p:cNvSpPr>
          <p:nvPr>
            <p:ph type="sldNum" sz="quarter"/>
          </p:nvPr>
        </p:nvSpPr>
        <p:spPr>
          <a:noFill/>
        </p:spPr>
        <p:txBody>
          <a:bodyPr/>
          <a:lstStyle>
            <a:lvl1pPr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1pPr>
            <a:lvl2pPr marL="741363" indent="-28416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2pPr>
            <a:lvl3pPr marL="1141413" indent="-22701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3pPr>
            <a:lvl4pPr marL="1598613" indent="-22701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4pPr>
            <a:lvl5pPr marL="2055813" indent="-22701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5pPr>
            <a:lvl6pPr marL="25130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6pPr>
            <a:lvl7pPr marL="29702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7pPr>
            <a:lvl8pPr marL="34274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8pPr>
            <a:lvl9pPr marL="38846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9pPr>
          </a:lstStyle>
          <a:p>
            <a:pPr algn="l">
              <a:spcBef>
                <a:spcPct val="0"/>
              </a:spcBef>
              <a:buClrTx/>
              <a:buSzTx/>
              <a:buFontTx/>
              <a:buNone/>
            </a:pPr>
            <a:fld id="{79066058-8430-46CB-99BB-F4ACEFC270A3}" type="slidenum">
              <a:rPr lang="de-DE" altLang="de-DE" sz="1800" smtClean="0">
                <a:ea typeface="Microsoft YaHei" panose="020B0503020204020204" pitchFamily="34" charset="-122"/>
              </a:rPr>
              <a:pPr algn="l">
                <a:spcBef>
                  <a:spcPct val="0"/>
                </a:spcBef>
                <a:buClrTx/>
                <a:buSzTx/>
                <a:buFontTx/>
                <a:buNone/>
              </a:pPr>
              <a:t>3</a:t>
            </a:fld>
            <a:endParaRPr lang="de-DE" altLang="de-DE" sz="1800">
              <a:ea typeface="Microsoft YaHei" panose="020B0503020204020204" pitchFamily="34" charset="-122"/>
            </a:endParaRPr>
          </a:p>
        </p:txBody>
      </p:sp>
      <p:sp>
        <p:nvSpPr>
          <p:cNvPr id="13315" name="Rectangle 1">
            <a:extLst>
              <a:ext uri="{FF2B5EF4-FFF2-40B4-BE49-F238E27FC236}">
                <a16:creationId xmlns:a16="http://schemas.microsoft.com/office/drawing/2014/main" id="{EC249270-BC9F-4B78-B0A1-F3DC432B92EF}"/>
              </a:ext>
            </a:extLst>
          </p:cNvPr>
          <p:cNvSpPr>
            <a:spLocks noGrp="1" noRot="1" noChangeAspect="1" noChangeArrowheads="1" noTextEdit="1"/>
          </p:cNvSpPr>
          <p:nvPr>
            <p:ph type="sldImg"/>
          </p:nvPr>
        </p:nvSpPr>
        <p:spPr>
          <a:xfrm>
            <a:off x="992188" y="777875"/>
            <a:ext cx="5114925" cy="3836988"/>
          </a:xfrm>
          <a:solidFill>
            <a:srgbClr val="FFFFFF"/>
          </a:solidFill>
        </p:spPr>
      </p:sp>
      <p:sp>
        <p:nvSpPr>
          <p:cNvPr id="19460" name="Rectangle 2">
            <a:extLst>
              <a:ext uri="{FF2B5EF4-FFF2-40B4-BE49-F238E27FC236}">
                <a16:creationId xmlns:a16="http://schemas.microsoft.com/office/drawing/2014/main" id="{DCFCD260-C044-4301-ABD9-6514889F54FE}"/>
              </a:ext>
            </a:extLst>
          </p:cNvPr>
          <p:cNvSpPr>
            <a:spLocks noGrp="1" noChangeArrowheads="1"/>
          </p:cNvSpPr>
          <p:nvPr>
            <p:ph type="body" idx="1"/>
          </p:nvPr>
        </p:nvSpPr>
        <p:spPr>
          <a:xfrm>
            <a:off x="709613" y="4860925"/>
            <a:ext cx="5680075" cy="4606925"/>
          </a:xfrm>
          <a:extLst>
            <a:ext uri="{909E8E84-426E-40dd-AFC4-6F175D3DCCD1}"/>
            <a:ext uri="{91240B29-F687-4f45-9708-019B960494DF}"/>
          </a:extLst>
        </p:spPr>
        <p:txBody>
          <a:bodyPr wrap="none" lIns="86833" tIns="43416" rIns="86833" bIns="43416" anchor="ctr"/>
          <a:lstStyle/>
          <a:p>
            <a:pPr>
              <a:buFont typeface="Arial" panose="020B0604020202020204" pitchFamily="34" charset="0"/>
              <a:buNone/>
              <a:defRPr/>
            </a:pPr>
            <a:r>
              <a:rPr lang="de-DE" sz="1700" dirty="0"/>
              <a:t>Mit dem Projekt möchten wir ein Bewusstsein schaffen und </a:t>
            </a:r>
            <a:r>
              <a:rPr lang="de-DE" sz="1300" dirty="0"/>
              <a:t>über globale</a:t>
            </a:r>
          </a:p>
          <a:p>
            <a:pPr>
              <a:buFont typeface="Arial" panose="020B0604020202020204" pitchFamily="34" charset="0"/>
              <a:buNone/>
              <a:defRPr/>
            </a:pPr>
            <a:r>
              <a:rPr lang="de-DE" sz="1300" dirty="0"/>
              <a:t>Produktionsketten in der Bekleidungsindustrie sowie vorhandene Umwelt-</a:t>
            </a:r>
          </a:p>
          <a:p>
            <a:pPr>
              <a:buFont typeface="Arial" panose="020B0604020202020204" pitchFamily="34" charset="0"/>
              <a:buNone/>
              <a:defRPr/>
            </a:pPr>
            <a:r>
              <a:rPr lang="de-DE" sz="1300" dirty="0"/>
              <a:t>und Menschenrechtsverletzungen </a:t>
            </a:r>
            <a:r>
              <a:rPr lang="de-DE" sz="1400" dirty="0"/>
              <a:t>informieren. </a:t>
            </a:r>
            <a:r>
              <a:rPr lang="de-DE" altLang="de-DE" sz="1300" dirty="0">
                <a:latin typeface="Arial" charset="0"/>
              </a:rPr>
              <a:t>Wir möchten Kenntnisse</a:t>
            </a:r>
          </a:p>
          <a:p>
            <a:pPr>
              <a:buFont typeface="Arial" panose="020B0604020202020204" pitchFamily="34" charset="0"/>
              <a:buNone/>
              <a:defRPr/>
            </a:pPr>
            <a:r>
              <a:rPr lang="de-DE" altLang="de-DE" sz="1300" dirty="0">
                <a:latin typeface="Arial" charset="0"/>
              </a:rPr>
              <a:t>über umweltverträgliche und soziale Produktionsweisen vermitteln, so dass</a:t>
            </a:r>
          </a:p>
          <a:p>
            <a:pPr>
              <a:buFont typeface="Arial" panose="020B0604020202020204" pitchFamily="34" charset="0"/>
              <a:buNone/>
              <a:defRPr/>
            </a:pPr>
            <a:r>
              <a:rPr lang="de-DE" altLang="de-DE" sz="1300" dirty="0">
                <a:latin typeface="Arial" charset="0"/>
              </a:rPr>
              <a:t>spätere </a:t>
            </a:r>
            <a:r>
              <a:rPr lang="de-DE" altLang="de-DE" sz="1300" dirty="0" err="1">
                <a:latin typeface="Arial" charset="0"/>
              </a:rPr>
              <a:t>Mitarbeiter_innen</a:t>
            </a:r>
            <a:r>
              <a:rPr lang="de-DE" altLang="de-DE" sz="1300" dirty="0">
                <a:latin typeface="Arial" charset="0"/>
              </a:rPr>
              <a:t> von Textil- und Bekleidungsunternehmen sich für</a:t>
            </a:r>
          </a:p>
          <a:p>
            <a:pPr>
              <a:buFont typeface="Arial" panose="020B0604020202020204" pitchFamily="34" charset="0"/>
              <a:buNone/>
              <a:defRPr/>
            </a:pPr>
            <a:r>
              <a:rPr lang="de-DE" altLang="de-DE" sz="1300" dirty="0">
                <a:latin typeface="Arial" charset="0"/>
              </a:rPr>
              <a:t>eine nachhaltige, ökologische und sozial-faire Produktionsweise einsetzen</a:t>
            </a:r>
          </a:p>
          <a:p>
            <a:pPr>
              <a:buFont typeface="Arial" panose="020B0604020202020204" pitchFamily="34" charset="0"/>
              <a:buNone/>
              <a:defRPr/>
            </a:pPr>
            <a:r>
              <a:rPr lang="de-DE" altLang="de-DE" sz="1300" dirty="0">
                <a:latin typeface="Arial" charset="0"/>
              </a:rPr>
              <a:t>können. </a:t>
            </a:r>
            <a:r>
              <a:rPr lang="de-DE" altLang="de-DE" sz="1300" dirty="0"/>
              <a:t>Wir setzen uns dafür ein, dass Themen nachhaltiger Entwicklung</a:t>
            </a:r>
          </a:p>
          <a:p>
            <a:pPr>
              <a:buFont typeface="Arial" panose="020B0604020202020204" pitchFamily="34" charset="0"/>
              <a:buNone/>
              <a:defRPr/>
            </a:pPr>
            <a:r>
              <a:rPr lang="de-DE" altLang="de-DE" sz="1300" dirty="0"/>
              <a:t>fester Ausbildungsinhalt von modebezogenen Studiengängen in Deutschland werden.</a:t>
            </a:r>
            <a:endParaRPr lang="en-US" altLang="de-DE" sz="1300" dirty="0"/>
          </a:p>
          <a:p>
            <a:pPr>
              <a:defRPr/>
            </a:pPr>
            <a:endParaRPr lang="de-DE" altLang="de-DE" dirty="0">
              <a:latin typeface="Arial" charset="0"/>
            </a:endParaRPr>
          </a:p>
          <a:p>
            <a:pPr>
              <a:defRPr/>
            </a:pPr>
            <a:r>
              <a:rPr lang="de-DE" altLang="de-DE" dirty="0">
                <a:latin typeface="Arial" charset="0"/>
              </a:rPr>
              <a:t>Projektaktivitäten:</a:t>
            </a:r>
          </a:p>
          <a:p>
            <a:pPr marL="171450" indent="-171450">
              <a:buFont typeface="Arial" panose="020B0604020202020204" pitchFamily="34" charset="0"/>
              <a:buChar char="•"/>
              <a:defRPr/>
            </a:pPr>
            <a:r>
              <a:rPr lang="de-DE" dirty="0"/>
              <a:t>Vorträge und Workshops an Hochschulen; dazu gehören Vortragsreisen mit</a:t>
            </a:r>
          </a:p>
          <a:p>
            <a:pPr>
              <a:buFont typeface="Arial" panose="020B0604020202020204" pitchFamily="34" charset="0"/>
              <a:buNone/>
              <a:defRPr/>
            </a:pPr>
            <a:r>
              <a:rPr lang="de-DE" dirty="0"/>
              <a:t>Gästen aus Produktionsländern und die Durchführung von Workshops, die</a:t>
            </a:r>
          </a:p>
          <a:p>
            <a:pPr>
              <a:buFont typeface="Arial" panose="020B0604020202020204" pitchFamily="34" charset="0"/>
              <a:buNone/>
              <a:defRPr/>
            </a:pPr>
            <a:r>
              <a:rPr lang="de-DE" dirty="0"/>
              <a:t>sich an 16 Bildungsmodulen orientieren, die während des Projekts entwickelt wurden</a:t>
            </a:r>
          </a:p>
          <a:p>
            <a:pPr marL="171450" indent="-171450">
              <a:buFont typeface="Arial" panose="020B0604020202020204" pitchFamily="34" charset="0"/>
              <a:buChar char="•"/>
              <a:defRPr/>
            </a:pPr>
            <a:r>
              <a:rPr lang="de-DE" dirty="0"/>
              <a:t>wir beraten und betreuen Studierende bei ihren Studien- und Abschlussarbeiten</a:t>
            </a:r>
          </a:p>
          <a:p>
            <a:pPr>
              <a:buFont typeface="Arial" panose="020B0604020202020204" pitchFamily="34" charset="0"/>
              <a:buNone/>
              <a:defRPr/>
            </a:pPr>
            <a:r>
              <a:rPr lang="de-DE" dirty="0"/>
              <a:t>oder bei Semesterprojekten (Interviews, Literaturhinweise, Kontakt zu anderen Organisationen)</a:t>
            </a:r>
          </a:p>
          <a:p>
            <a:pPr marL="171450" indent="-171450">
              <a:buFont typeface="Arial" panose="020B0604020202020204" pitchFamily="34" charset="0"/>
              <a:buChar char="•"/>
              <a:defRPr/>
            </a:pPr>
            <a:r>
              <a:rPr lang="de-DE" dirty="0"/>
              <a:t>wir vermitteln Praktika z.B. bei unseren Partnern oder im </a:t>
            </a:r>
            <a:r>
              <a:rPr lang="de-DE" dirty="0" err="1"/>
              <a:t>FairSchnitt</a:t>
            </a:r>
            <a:r>
              <a:rPr lang="de-DE" dirty="0"/>
              <a:t> Büro</a:t>
            </a:r>
          </a:p>
          <a:p>
            <a:pPr marL="171450" indent="-171450">
              <a:buFont typeface="Arial" panose="020B0604020202020204" pitchFamily="34" charset="0"/>
              <a:buChar char="•"/>
              <a:defRPr/>
            </a:pPr>
            <a:r>
              <a:rPr lang="de-DE" altLang="de-DE" dirty="0">
                <a:latin typeface="Arial" charset="0"/>
              </a:rPr>
              <a:t>eine Materialdatenbank auf unserer Projektwebseite bietet umfangreiche</a:t>
            </a:r>
          </a:p>
          <a:p>
            <a:pPr>
              <a:buFont typeface="Arial" panose="020B0604020202020204" pitchFamily="34" charset="0"/>
              <a:buNone/>
              <a:defRPr/>
            </a:pPr>
            <a:r>
              <a:rPr lang="de-DE" altLang="de-DE" dirty="0">
                <a:latin typeface="Arial" charset="0"/>
              </a:rPr>
              <a:t>Hintergrundinformationen und wird regelmäßig aktualisiert</a:t>
            </a:r>
          </a:p>
          <a:p>
            <a:pPr marL="171450" indent="-171450">
              <a:buFont typeface="Arial" panose="020B0604020202020204" pitchFamily="34" charset="0"/>
              <a:buChar char="•"/>
              <a:defRPr/>
            </a:pPr>
            <a:r>
              <a:rPr lang="de-DE" dirty="0" err="1"/>
              <a:t>FairSchnitt</a:t>
            </a:r>
            <a:r>
              <a:rPr lang="de-DE" dirty="0"/>
              <a:t> Konferenz (findet alle 2 Jahre statt, zuletzt 2018 in Hamburg – Berichte</a:t>
            </a:r>
          </a:p>
          <a:p>
            <a:pPr>
              <a:buFont typeface="Arial" panose="020B0604020202020204" pitchFamily="34" charset="0"/>
              <a:buNone/>
              <a:defRPr/>
            </a:pPr>
            <a:r>
              <a:rPr lang="de-DE" dirty="0"/>
              <a:t>gibt‘s auf der </a:t>
            </a:r>
            <a:r>
              <a:rPr lang="de-DE" dirty="0" err="1"/>
              <a:t>FairSchnitt</a:t>
            </a:r>
            <a:r>
              <a:rPr lang="de-DE" dirty="0"/>
              <a:t> Webseite)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30</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30</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indent="0">
              <a:buFont typeface="Arial"/>
              <a:buNone/>
            </a:pPr>
            <a:r>
              <a:rPr lang="de-DE" b="1" i="1" dirty="0"/>
              <a:t>Zusätzlich bitte mündlich ergänzen:</a:t>
            </a:r>
          </a:p>
          <a:p>
            <a:pPr marL="0" indent="0">
              <a:buFont typeface="Arial"/>
              <a:buNone/>
            </a:pPr>
            <a:r>
              <a:rPr lang="de-DE" b="0" dirty="0"/>
              <a:t>Laut UNO</a:t>
            </a:r>
            <a:r>
              <a:rPr lang="de-DE" b="0" baseline="0" dirty="0"/>
              <a:t> ist geschlechtsspezifische Gewalt eine Menschenrechtsverletzung.</a:t>
            </a:r>
            <a:endParaRPr lang="de-DE" b="0" dirty="0"/>
          </a:p>
        </p:txBody>
      </p:sp>
    </p:spTree>
    <p:extLst>
      <p:ext uri="{BB962C8B-B14F-4D97-AF65-F5344CB8AC3E}">
        <p14:creationId xmlns:p14="http://schemas.microsoft.com/office/powerpoint/2010/main" val="2633506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31</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31</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de-DE" dirty="0"/>
              <a:t>Typischerweise</a:t>
            </a:r>
            <a:r>
              <a:rPr lang="de-DE" baseline="0" dirty="0"/>
              <a:t> geht geschlechtsspezifische Gewalt von Männern aus und richtet sich gegen Frauen.</a:t>
            </a:r>
          </a:p>
          <a:p>
            <a:r>
              <a:rPr lang="de-DE" baseline="0" dirty="0"/>
              <a:t>Es sind aber auch Menschen anderer Geschlechtsidentität und sexuelle Minderheiten (sexuelle Orientierung) betroffen.</a:t>
            </a:r>
          </a:p>
          <a:p>
            <a:r>
              <a:rPr lang="de-DE" dirty="0"/>
              <a:t>Geschlechtsspezifische Gewalt kommt einerseits strukturell auf gesamtgesellschaftlicher Ebene vor,</a:t>
            </a:r>
          </a:p>
          <a:p>
            <a:r>
              <a:rPr lang="de-DE" dirty="0"/>
              <a:t>schlägt sich</a:t>
            </a:r>
            <a:r>
              <a:rPr lang="de-DE" baseline="0" dirty="0"/>
              <a:t> aber ganz konkret zum Beispiel im Arbeitskontext nieder.</a:t>
            </a:r>
          </a:p>
          <a:p>
            <a:r>
              <a:rPr lang="de-DE" baseline="0" dirty="0"/>
              <a:t>Sie kann sich gegen Gruppen (z.B. Frauen) richten, genauso aber gegen Individuen (z.B. einzelne Frauen)</a:t>
            </a:r>
          </a:p>
          <a:p>
            <a:r>
              <a:rPr lang="de-DE" baseline="0" dirty="0"/>
              <a:t>und sowohl von Gruppen als auch von Einzelpersonen ausgehen.</a:t>
            </a:r>
          </a:p>
        </p:txBody>
      </p:sp>
    </p:spTree>
    <p:extLst>
      <p:ext uri="{BB962C8B-B14F-4D97-AF65-F5344CB8AC3E}">
        <p14:creationId xmlns:p14="http://schemas.microsoft.com/office/powerpoint/2010/main" val="102419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32</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32</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de-DE" dirty="0"/>
              <a:t>Damit nicht der Eindruck entsteht, geschlechtsspezifische Gewalt sei nur ein Thema in sogenannten Entwicklungsländern,</a:t>
            </a:r>
          </a:p>
          <a:p>
            <a:r>
              <a:rPr lang="de-DE" dirty="0"/>
              <a:t>hier Zahlen zu Europa.</a:t>
            </a:r>
          </a:p>
          <a:p>
            <a:br>
              <a:rPr lang="de-DE" i="1" dirty="0"/>
            </a:br>
            <a:r>
              <a:rPr lang="de-DE" i="1" dirty="0"/>
              <a:t>Quelle: https://www.etuc.org/sites/default/files/document/files/angenommen-de-gender-based_violence_at_work_and_at_home_-_ein_gewerkschaftsthema_entschliessung.pdf, Zugriff 26.08.2019</a:t>
            </a:r>
          </a:p>
        </p:txBody>
      </p:sp>
    </p:spTree>
    <p:extLst>
      <p:ext uri="{BB962C8B-B14F-4D97-AF65-F5344CB8AC3E}">
        <p14:creationId xmlns:p14="http://schemas.microsoft.com/office/powerpoint/2010/main" val="970173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33</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33</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de-DE" baseline="0" dirty="0"/>
              <a:t>#</a:t>
            </a:r>
            <a:r>
              <a:rPr lang="de-DE" baseline="0" dirty="0" err="1"/>
              <a:t>MeToo</a:t>
            </a:r>
            <a:r>
              <a:rPr lang="de-DE" baseline="0" dirty="0"/>
              <a:t>-Debatte seit 2017: sexuelle Belästigung und auch andere Formen geschlechtsspezifischer Gewalt</a:t>
            </a:r>
          </a:p>
          <a:p>
            <a:r>
              <a:rPr lang="de-DE" baseline="0" dirty="0"/>
              <a:t>sind aktuelle Themen, die viele Menschen betreffen. In diesem Kontext hat sich auch wieder gezeigt,</a:t>
            </a:r>
          </a:p>
          <a:p>
            <a:r>
              <a:rPr lang="de-DE" baseline="0" dirty="0"/>
              <a:t>dass allein das Thematisieren die erste Hürde ist, die nächste ist, dass diese Form von Gewalt anerkannt wird</a:t>
            </a:r>
          </a:p>
          <a:p>
            <a:r>
              <a:rPr lang="de-DE" baseline="0" dirty="0"/>
              <a:t>und schließlich müssten noch Verbesserungen umgesetzt werden.</a:t>
            </a:r>
          </a:p>
          <a:p>
            <a:endParaRPr lang="de-DE" baseline="0" dirty="0"/>
          </a:p>
          <a:p>
            <a:r>
              <a:rPr lang="de-DE" b="0" i="1" u="none" dirty="0">
                <a:solidFill>
                  <a:srgbClr val="0A1635"/>
                </a:solidFill>
              </a:rPr>
              <a:t>Kurze Hintergrundinfo:</a:t>
            </a:r>
          </a:p>
          <a:p>
            <a:r>
              <a:rPr lang="de-DE" b="0" i="1" u="none" dirty="0">
                <a:solidFill>
                  <a:srgbClr val="0A1635"/>
                </a:solidFill>
              </a:rPr>
              <a:t>#</a:t>
            </a:r>
            <a:r>
              <a:rPr lang="de-DE" b="0" i="1" u="none" dirty="0" err="1">
                <a:solidFill>
                  <a:srgbClr val="0A1635"/>
                </a:solidFill>
              </a:rPr>
              <a:t>MeToo</a:t>
            </a:r>
            <a:r>
              <a:rPr lang="de-DE" b="0" i="1" u="none" dirty="0">
                <a:solidFill>
                  <a:srgbClr val="0A1635"/>
                </a:solidFill>
              </a:rPr>
              <a:t> ist ein </a:t>
            </a:r>
            <a:r>
              <a:rPr lang="de-DE" b="0" i="1" u="none" dirty="0">
                <a:solidFill>
                  <a:srgbClr val="0A1635"/>
                </a:solidFill>
                <a:hlinkClick r:id="rId3" tooltip="Hashtag">
                  <a:extLst>
                    <a:ext uri="{A12FA001-AC4F-418D-AE19-62706E023703}">
                      <ahyp:hlinkClr xmlns:ahyp="http://schemas.microsoft.com/office/drawing/2018/hyperlinkcolor" val="tx"/>
                    </a:ext>
                  </a:extLst>
                </a:hlinkClick>
              </a:rPr>
              <a:t>Hashtag</a:t>
            </a:r>
            <a:r>
              <a:rPr lang="de-DE" b="0" i="1" u="none" dirty="0">
                <a:solidFill>
                  <a:srgbClr val="0A1635"/>
                </a:solidFill>
              </a:rPr>
              <a:t>, das ab Mitte Oktober 2017 im Zuge des </a:t>
            </a:r>
            <a:r>
              <a:rPr lang="de-DE" b="0" i="1" u="none" dirty="0">
                <a:solidFill>
                  <a:srgbClr val="0A1635"/>
                </a:solidFill>
                <a:hlinkClick r:id="rId4" tooltip="Weinstein-Skandal">
                  <a:extLst>
                    <a:ext uri="{A12FA001-AC4F-418D-AE19-62706E023703}">
                      <ahyp:hlinkClr xmlns:ahyp="http://schemas.microsoft.com/office/drawing/2018/hyperlinkcolor" val="tx"/>
                    </a:ext>
                  </a:extLst>
                </a:hlinkClick>
              </a:rPr>
              <a:t>Weinstein-Skandals</a:t>
            </a:r>
            <a:r>
              <a:rPr lang="de-DE" b="0" i="1" u="none" dirty="0">
                <a:solidFill>
                  <a:srgbClr val="0A1635"/>
                </a:solidFill>
              </a:rPr>
              <a:t> Verbreitung</a:t>
            </a:r>
          </a:p>
          <a:p>
            <a:r>
              <a:rPr lang="de-DE" b="0" i="1" u="none" dirty="0">
                <a:solidFill>
                  <a:srgbClr val="0A1635"/>
                </a:solidFill>
              </a:rPr>
              <a:t>in den </a:t>
            </a:r>
            <a:r>
              <a:rPr lang="de-DE" b="0" i="1" u="none" dirty="0">
                <a:solidFill>
                  <a:srgbClr val="0A1635"/>
                </a:solidFill>
                <a:hlinkClick r:id="rId5" tooltip="Soziales Netzwerk (Internet)">
                  <a:extLst>
                    <a:ext uri="{A12FA001-AC4F-418D-AE19-62706E023703}">
                      <ahyp:hlinkClr xmlns:ahyp="http://schemas.microsoft.com/office/drawing/2018/hyperlinkcolor" val="tx"/>
                    </a:ext>
                  </a:extLst>
                </a:hlinkClick>
              </a:rPr>
              <a:t>sozialen Netzwerken</a:t>
            </a:r>
            <a:r>
              <a:rPr lang="de-DE" b="0" i="1" u="none" dirty="0">
                <a:solidFill>
                  <a:srgbClr val="0A1635"/>
                </a:solidFill>
              </a:rPr>
              <a:t> erfuhr. Die Phrase „Me </a:t>
            </a:r>
            <a:r>
              <a:rPr lang="de-DE" b="0" i="1" u="none" dirty="0" err="1">
                <a:solidFill>
                  <a:srgbClr val="0A1635"/>
                </a:solidFill>
              </a:rPr>
              <a:t>too</a:t>
            </a:r>
            <a:r>
              <a:rPr lang="de-DE" b="0" i="1" u="none" dirty="0">
                <a:solidFill>
                  <a:srgbClr val="0A1635"/>
                </a:solidFill>
              </a:rPr>
              <a:t>“ geht auf die Aktivistin </a:t>
            </a:r>
            <a:r>
              <a:rPr lang="de-DE" b="0" i="1" u="none" dirty="0" err="1">
                <a:solidFill>
                  <a:srgbClr val="0A1635"/>
                </a:solidFill>
                <a:hlinkClick r:id="rId6" tooltip="Tarana Burke (Seite nicht vorhanden)">
                  <a:extLst>
                    <a:ext uri="{A12FA001-AC4F-418D-AE19-62706E023703}">
                      <ahyp:hlinkClr xmlns:ahyp="http://schemas.microsoft.com/office/drawing/2018/hyperlinkcolor" val="tx"/>
                    </a:ext>
                  </a:extLst>
                </a:hlinkClick>
              </a:rPr>
              <a:t>Tarana</a:t>
            </a:r>
            <a:r>
              <a:rPr lang="de-DE" b="0" i="1" u="none" dirty="0">
                <a:solidFill>
                  <a:srgbClr val="0A1635"/>
                </a:solidFill>
                <a:hlinkClick r:id="rId6" tooltip="Tarana Burke (Seite nicht vorhanden)">
                  <a:extLst>
                    <a:ext uri="{A12FA001-AC4F-418D-AE19-62706E023703}">
                      <ahyp:hlinkClr xmlns:ahyp="http://schemas.microsoft.com/office/drawing/2018/hyperlinkcolor" val="tx"/>
                    </a:ext>
                  </a:extLst>
                </a:hlinkClick>
              </a:rPr>
              <a:t> Burke</a:t>
            </a:r>
            <a:r>
              <a:rPr lang="de-DE" b="0" i="1" u="none" dirty="0">
                <a:solidFill>
                  <a:srgbClr val="0A1635"/>
                </a:solidFill>
              </a:rPr>
              <a:t> zurück</a:t>
            </a:r>
          </a:p>
          <a:p>
            <a:r>
              <a:rPr lang="de-DE" b="0" i="1" u="none" dirty="0">
                <a:solidFill>
                  <a:srgbClr val="0A1635"/>
                </a:solidFill>
              </a:rPr>
              <a:t>und wurde als Hashtag durch die </a:t>
            </a:r>
            <a:r>
              <a:rPr lang="de-DE" b="0" i="1" u="none" dirty="0">
                <a:solidFill>
                  <a:srgbClr val="0A1635"/>
                </a:solidFill>
                <a:hlinkClick r:id="rId7" tooltip="Schauspieler">
                  <a:extLst>
                    <a:ext uri="{A12FA001-AC4F-418D-AE19-62706E023703}">
                      <ahyp:hlinkClr xmlns:ahyp="http://schemas.microsoft.com/office/drawing/2018/hyperlinkcolor" val="tx"/>
                    </a:ext>
                  </a:extLst>
                </a:hlinkClick>
              </a:rPr>
              <a:t>Schauspielerin</a:t>
            </a:r>
            <a:r>
              <a:rPr lang="de-DE" b="0" i="1" u="none" dirty="0">
                <a:solidFill>
                  <a:srgbClr val="0A1635"/>
                </a:solidFill>
              </a:rPr>
              <a:t> </a:t>
            </a:r>
            <a:r>
              <a:rPr lang="de-DE" b="0" i="1" u="none" dirty="0">
                <a:solidFill>
                  <a:srgbClr val="0A1635"/>
                </a:solidFill>
                <a:hlinkClick r:id="rId8" tooltip="Alyssa Milano">
                  <a:extLst>
                    <a:ext uri="{A12FA001-AC4F-418D-AE19-62706E023703}">
                      <ahyp:hlinkClr xmlns:ahyp="http://schemas.microsoft.com/office/drawing/2018/hyperlinkcolor" val="tx"/>
                    </a:ext>
                  </a:extLst>
                </a:hlinkClick>
              </a:rPr>
              <a:t>Alyssa Milano</a:t>
            </a:r>
            <a:r>
              <a:rPr lang="de-DE" b="0" i="1" u="none" dirty="0">
                <a:solidFill>
                  <a:srgbClr val="0A1635"/>
                </a:solidFill>
              </a:rPr>
              <a:t> populär, die betroffene Frauen ermutigte,</a:t>
            </a:r>
          </a:p>
          <a:p>
            <a:r>
              <a:rPr lang="de-DE" b="0" i="1" u="none" dirty="0">
                <a:solidFill>
                  <a:srgbClr val="0A1635"/>
                </a:solidFill>
              </a:rPr>
              <a:t>mit </a:t>
            </a:r>
            <a:r>
              <a:rPr lang="de-DE" b="0" i="1" u="none" dirty="0">
                <a:solidFill>
                  <a:srgbClr val="0A1635"/>
                </a:solidFill>
                <a:hlinkClick r:id="rId9" tooltip="Twitter">
                  <a:extLst>
                    <a:ext uri="{A12FA001-AC4F-418D-AE19-62706E023703}">
                      <ahyp:hlinkClr xmlns:ahyp="http://schemas.microsoft.com/office/drawing/2018/hyperlinkcolor" val="tx"/>
                    </a:ext>
                  </a:extLst>
                </a:hlinkClick>
              </a:rPr>
              <a:t>Tweets</a:t>
            </a:r>
            <a:r>
              <a:rPr lang="de-DE" b="0" i="1" u="none" dirty="0">
                <a:solidFill>
                  <a:srgbClr val="0A1635"/>
                </a:solidFill>
              </a:rPr>
              <a:t> auf das Ausmaß </a:t>
            </a:r>
            <a:r>
              <a:rPr lang="de-DE" b="0" i="1" u="none" dirty="0">
                <a:solidFill>
                  <a:srgbClr val="0A1635"/>
                </a:solidFill>
                <a:hlinkClick r:id="rId10" tooltip="Sexuelle Belästigung">
                  <a:extLst>
                    <a:ext uri="{A12FA001-AC4F-418D-AE19-62706E023703}">
                      <ahyp:hlinkClr xmlns:ahyp="http://schemas.microsoft.com/office/drawing/2018/hyperlinkcolor" val="tx"/>
                    </a:ext>
                  </a:extLst>
                </a:hlinkClick>
              </a:rPr>
              <a:t>sexueller Belästigung</a:t>
            </a:r>
            <a:r>
              <a:rPr lang="de-DE" b="0" i="1" u="none" dirty="0">
                <a:solidFill>
                  <a:srgbClr val="0A1635"/>
                </a:solidFill>
              </a:rPr>
              <a:t> und sexueller Übergriffe aufmerksam zu machen.</a:t>
            </a:r>
          </a:p>
          <a:p>
            <a:r>
              <a:rPr lang="de-DE" b="0" i="1" u="none" dirty="0">
                <a:solidFill>
                  <a:srgbClr val="0A1635"/>
                </a:solidFill>
              </a:rPr>
              <a:t>Seitdem wurde dieses Hashtag millionenfach verwendet. </a:t>
            </a:r>
          </a:p>
          <a:p>
            <a:pPr marL="0" marR="0" indent="0" algn="l" defTabSz="457200" rtl="0" eaLnBrk="1" fontAlgn="auto" latinLnBrk="0" hangingPunct="1">
              <a:lnSpc>
                <a:spcPct val="100000"/>
              </a:lnSpc>
              <a:spcBef>
                <a:spcPts val="0"/>
              </a:spcBef>
              <a:spcAft>
                <a:spcPts val="0"/>
              </a:spcAft>
              <a:buClrTx/>
              <a:buSzTx/>
              <a:buFontTx/>
              <a:buNone/>
              <a:tabLst/>
              <a:defRPr/>
            </a:pPr>
            <a:r>
              <a:rPr lang="de-DE" i="1" dirty="0"/>
              <a:t>Quelle: https://de.wikipedia.org/wiki/MeToo, Zugriff 22.08.2019</a:t>
            </a:r>
          </a:p>
        </p:txBody>
      </p:sp>
    </p:spTree>
    <p:extLst>
      <p:ext uri="{BB962C8B-B14F-4D97-AF65-F5344CB8AC3E}">
        <p14:creationId xmlns:p14="http://schemas.microsoft.com/office/powerpoint/2010/main" val="4034124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34</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34</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de-DE" dirty="0"/>
              <a:t>Es gibt viele unterschiedliche</a:t>
            </a:r>
            <a:r>
              <a:rPr lang="de-DE" baseline="0" dirty="0"/>
              <a:t> Formen geschlechtsspezifischer Gewalt. Diese Liste zeigt die zentralen.</a:t>
            </a:r>
          </a:p>
          <a:p>
            <a:r>
              <a:rPr lang="de-DE" baseline="0" dirty="0"/>
              <a:t>Jede Form für sich bedarf einer klaren Definition und oft werden verschiedene Formen oder Handlungen</a:t>
            </a:r>
          </a:p>
          <a:p>
            <a:r>
              <a:rPr lang="de-DE" baseline="0" dirty="0"/>
              <a:t>gar nicht entsprechend wahrgenommen (von Tätern, Opfern, Dritten).</a:t>
            </a:r>
            <a:endParaRPr lang="de-DE" dirty="0"/>
          </a:p>
          <a:p>
            <a:endParaRPr lang="de-DE" dirty="0"/>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Sexuelle Belästigung z.B. kann sehr viele Formen annehmen:</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von Bemerkungen und Witzen über sexuelle Merkmale einer Person über anzügliche Gesten und Blicke</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bis hin zu Berührungen und körperlichen Übergriffen gibt es viele Verhaltensweisen, die eine Person sexuell belästigen. </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i="1" kern="1200" dirty="0">
                <a:solidFill>
                  <a:schemeClr val="tx1"/>
                </a:solidFill>
                <a:effectLst/>
                <a:latin typeface="+mn-lt"/>
                <a:ea typeface="+mn-ea"/>
                <a:cs typeface="+mn-cs"/>
              </a:rPr>
              <a:t>Hinweis:</a:t>
            </a:r>
            <a:r>
              <a:rPr lang="de-DE" sz="1200" i="1" kern="1200" baseline="0" dirty="0">
                <a:solidFill>
                  <a:schemeClr val="tx1"/>
                </a:solidFill>
                <a:effectLst/>
                <a:latin typeface="+mn-lt"/>
                <a:ea typeface="+mn-ea"/>
                <a:cs typeface="+mn-cs"/>
              </a:rPr>
              <a:t> </a:t>
            </a:r>
            <a:r>
              <a:rPr lang="de-DE" sz="1200" i="1" kern="1200" dirty="0">
                <a:solidFill>
                  <a:schemeClr val="tx1"/>
                </a:solidFill>
                <a:effectLst/>
                <a:latin typeface="+mn-lt"/>
                <a:ea typeface="+mn-ea"/>
                <a:cs typeface="+mn-cs"/>
              </a:rPr>
              <a:t>Diskriminierung erfordert eine besondere Erläuterung,</a:t>
            </a:r>
            <a:r>
              <a:rPr lang="de-DE" sz="1200" i="1" kern="1200" baseline="0" dirty="0">
                <a:solidFill>
                  <a:schemeClr val="tx1"/>
                </a:solidFill>
                <a:effectLst/>
                <a:latin typeface="+mn-lt"/>
                <a:ea typeface="+mn-ea"/>
                <a:cs typeface="+mn-cs"/>
              </a:rPr>
              <a:t> warum es auch eine Form von Gewalt ist.</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i="1" kern="1200" baseline="0" dirty="0">
                <a:solidFill>
                  <a:schemeClr val="tx1"/>
                </a:solidFill>
                <a:effectLst/>
                <a:latin typeface="+mn-lt"/>
                <a:ea typeface="+mn-ea"/>
                <a:cs typeface="+mn-cs"/>
              </a:rPr>
              <a:t>Dazu auf der nächsten Folie mehr.</a:t>
            </a:r>
            <a:endParaRPr lang="de-DE" i="1" dirty="0"/>
          </a:p>
          <a:p>
            <a:endParaRPr lang="de-DE" dirty="0"/>
          </a:p>
          <a:p>
            <a:endParaRPr lang="de-DE" dirty="0"/>
          </a:p>
        </p:txBody>
      </p:sp>
    </p:spTree>
    <p:extLst>
      <p:ext uri="{BB962C8B-B14F-4D97-AF65-F5344CB8AC3E}">
        <p14:creationId xmlns:p14="http://schemas.microsoft.com/office/powerpoint/2010/main" val="3366961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35</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35</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de-DE" dirty="0"/>
              <a:t>Diese Folie soll helfen zu erklären, warum geschlechtsspezifische Gewalt </a:t>
            </a:r>
            <a:r>
              <a:rPr lang="de-DE" b="1" dirty="0"/>
              <a:t>KEINE</a:t>
            </a:r>
            <a:r>
              <a:rPr lang="de-DE" dirty="0"/>
              <a:t> Steigerung</a:t>
            </a:r>
            <a:endParaRPr lang="de-DE" baseline="0" dirty="0"/>
          </a:p>
          <a:p>
            <a:r>
              <a:rPr lang="de-DE" baseline="0" dirty="0"/>
              <a:t>von geschlechtsspezifischer Diskriminierung ist, sondern dass geschlechtsspezifische Diskriminierung</a:t>
            </a:r>
          </a:p>
          <a:p>
            <a:r>
              <a:rPr lang="de-DE" baseline="0" dirty="0"/>
              <a:t>viel mehr eine Form (eine von vielen) von geschlechtsspezifischer Gewalt ist.</a:t>
            </a:r>
          </a:p>
          <a:p>
            <a:endParaRPr lang="de-DE" baseline="0" dirty="0"/>
          </a:p>
          <a:p>
            <a:r>
              <a:rPr lang="de-DE" baseline="0" dirty="0"/>
              <a:t>Strukturelle Gewalt ist</a:t>
            </a:r>
          </a:p>
          <a:p>
            <a:pPr lvl="1" indent="-342900" eaLnBrk="1" hangingPunct="1">
              <a:lnSpc>
                <a:spcPct val="110000"/>
              </a:lnSpc>
              <a:spcBef>
                <a:spcPts val="0"/>
              </a:spcBef>
              <a:spcAft>
                <a:spcPts val="550"/>
              </a:spcAft>
              <a:buClr>
                <a:srgbClr val="003366"/>
              </a:buClr>
              <a:buSzPct val="75000"/>
              <a:buFont typeface="Courier New" panose="02070309020205020404" pitchFamily="49" charset="0"/>
              <a:buChar char="o"/>
              <a:tabLst/>
            </a:pPr>
            <a:r>
              <a:rPr lang="de-DE" dirty="0">
                <a:solidFill>
                  <a:srgbClr val="002060"/>
                </a:solidFill>
                <a:latin typeface="Calibri" panose="020F0502020204030204" pitchFamily="34" charset="0"/>
                <a:cs typeface="Calibri" panose="020F0502020204030204" pitchFamily="34" charset="0"/>
              </a:rPr>
              <a:t>Systemimmanent</a:t>
            </a:r>
          </a:p>
          <a:p>
            <a:pPr lvl="1" indent="-342900" eaLnBrk="1" hangingPunct="1">
              <a:lnSpc>
                <a:spcPct val="110000"/>
              </a:lnSpc>
              <a:spcBef>
                <a:spcPts val="0"/>
              </a:spcBef>
              <a:spcAft>
                <a:spcPts val="550"/>
              </a:spcAft>
              <a:buClr>
                <a:srgbClr val="003366"/>
              </a:buClr>
              <a:buSzPct val="75000"/>
              <a:buFont typeface="Courier New" panose="02070309020205020404" pitchFamily="49" charset="0"/>
              <a:buChar char="o"/>
              <a:tabLst/>
            </a:pPr>
            <a:r>
              <a:rPr lang="de-DE" dirty="0">
                <a:solidFill>
                  <a:srgbClr val="002060"/>
                </a:solidFill>
                <a:latin typeface="Calibri" panose="020F0502020204030204" pitchFamily="34" charset="0"/>
                <a:cs typeface="Calibri" panose="020F0502020204030204" pitchFamily="34" charset="0"/>
              </a:rPr>
              <a:t>wird nicht von einzelnen </a:t>
            </a:r>
            <a:r>
              <a:rPr lang="de-DE" dirty="0" err="1">
                <a:solidFill>
                  <a:srgbClr val="002060"/>
                </a:solidFill>
                <a:latin typeface="Calibri" panose="020F0502020204030204" pitchFamily="34" charset="0"/>
                <a:cs typeface="Calibri" panose="020F0502020204030204" pitchFamily="34" charset="0"/>
              </a:rPr>
              <a:t>Täter_innen</a:t>
            </a:r>
            <a:r>
              <a:rPr lang="de-DE" dirty="0">
                <a:solidFill>
                  <a:srgbClr val="002060"/>
                </a:solidFill>
                <a:latin typeface="Calibri" panose="020F0502020204030204" pitchFamily="34" charset="0"/>
                <a:cs typeface="Calibri" panose="020F0502020204030204" pitchFamily="34" charset="0"/>
              </a:rPr>
              <a:t> ausgeübt</a:t>
            </a:r>
          </a:p>
          <a:p>
            <a:pPr lvl="1" indent="-342900" eaLnBrk="1" hangingPunct="1">
              <a:lnSpc>
                <a:spcPct val="110000"/>
              </a:lnSpc>
              <a:spcBef>
                <a:spcPts val="0"/>
              </a:spcBef>
              <a:spcAft>
                <a:spcPts val="550"/>
              </a:spcAft>
              <a:buClr>
                <a:srgbClr val="003366"/>
              </a:buClr>
              <a:buSzPct val="75000"/>
              <a:buFont typeface="Courier New" panose="02070309020205020404" pitchFamily="49" charset="0"/>
              <a:buChar char="o"/>
              <a:tabLst/>
            </a:pPr>
            <a:r>
              <a:rPr lang="de-DE" dirty="0">
                <a:solidFill>
                  <a:srgbClr val="002060"/>
                </a:solidFill>
                <a:latin typeface="Calibri" panose="020F0502020204030204" pitchFamily="34" charset="0"/>
                <a:cs typeface="Calibri" panose="020F0502020204030204" pitchFamily="34" charset="0"/>
              </a:rPr>
              <a:t>beruht auf althergebrachten gesellschaftlichen Normen</a:t>
            </a:r>
          </a:p>
          <a:p>
            <a:pPr lvl="1" indent="-342900" eaLnBrk="1" hangingPunct="1">
              <a:lnSpc>
                <a:spcPct val="110000"/>
              </a:lnSpc>
              <a:spcBef>
                <a:spcPts val="0"/>
              </a:spcBef>
              <a:spcAft>
                <a:spcPts val="550"/>
              </a:spcAft>
              <a:buClr>
                <a:srgbClr val="003366"/>
              </a:buClr>
              <a:buSzPct val="75000"/>
              <a:buFont typeface="Courier New" panose="02070309020205020404" pitchFamily="49" charset="0"/>
              <a:buChar char="o"/>
              <a:tabLst/>
            </a:pPr>
            <a:r>
              <a:rPr lang="de-DE" dirty="0">
                <a:solidFill>
                  <a:srgbClr val="002060"/>
                </a:solidFill>
                <a:latin typeface="Calibri" panose="020F0502020204030204" pitchFamily="34" charset="0"/>
                <a:cs typeface="Calibri" panose="020F0502020204030204" pitchFamily="34" charset="0"/>
              </a:rPr>
              <a:t>ist schwer lokalisierbar</a:t>
            </a:r>
          </a:p>
          <a:p>
            <a:endParaRPr lang="de-DE" baseline="0" dirty="0"/>
          </a:p>
          <a:p>
            <a:endParaRPr lang="de-DE" dirty="0"/>
          </a:p>
          <a:p>
            <a:r>
              <a:rPr lang="de-DE" dirty="0"/>
              <a:t>Indikatoren für geschlechtsspezifische Diskriminierung sind z.B.:</a:t>
            </a:r>
          </a:p>
          <a:p>
            <a:pPr marL="171450" indent="-171450">
              <a:buFont typeface="Arial"/>
              <a:buChar char="•"/>
            </a:pPr>
            <a:r>
              <a:rPr lang="de-DE" b="1" u="sng" dirty="0"/>
              <a:t>Entscheidungsmacht:</a:t>
            </a:r>
            <a:r>
              <a:rPr lang="de-DE" dirty="0"/>
              <a:t> Frauen in Führungspositionen,</a:t>
            </a:r>
            <a:r>
              <a:rPr lang="de-DE" baseline="0" dirty="0"/>
              <a:t> Politik...</a:t>
            </a:r>
            <a:endParaRPr lang="de-DE" dirty="0"/>
          </a:p>
          <a:p>
            <a:pPr marL="171450" indent="-171450">
              <a:buFont typeface="Arial"/>
              <a:buChar char="•"/>
            </a:pPr>
            <a:r>
              <a:rPr lang="de-DE" b="1" u="sng" baseline="0" dirty="0"/>
              <a:t>Lohnungleichheit</a:t>
            </a:r>
            <a:r>
              <a:rPr lang="de-DE" baseline="0" dirty="0"/>
              <a:t> zwischen Männern und Frauen, auch Gender-Pay-Gap/Lohnlücke</a:t>
            </a:r>
          </a:p>
          <a:p>
            <a:pPr marL="171450" indent="-171450">
              <a:buFont typeface="Arial"/>
              <a:buChar char="•"/>
            </a:pPr>
            <a:r>
              <a:rPr lang="de-DE" b="1" u="sng" baseline="0" dirty="0"/>
              <a:t>Vereinbarkeit von Familie und Beruf:</a:t>
            </a:r>
            <a:r>
              <a:rPr lang="de-DE" baseline="0" dirty="0"/>
              <a:t> bestehen entsprechende Strukturen und Institutionen für Vereinbarkeit oder sind Frauen Doppelbelastung ausgesetzt?</a:t>
            </a:r>
          </a:p>
          <a:p>
            <a:pPr marL="171450" indent="-171450">
              <a:buFont typeface="Arial"/>
              <a:buChar char="•"/>
            </a:pPr>
            <a:r>
              <a:rPr lang="de-DE" b="1" u="sng" baseline="0" dirty="0"/>
              <a:t>Armut:</a:t>
            </a:r>
            <a:r>
              <a:rPr lang="de-DE" baseline="0" dirty="0"/>
              <a:t> sind Frauen stärker von Armut betroffen? Gibt es dafür strukturelle Gründe?</a:t>
            </a:r>
          </a:p>
          <a:p>
            <a:pPr marL="171450" indent="-171450">
              <a:buFont typeface="Arial"/>
              <a:buChar char="•"/>
            </a:pPr>
            <a:r>
              <a:rPr lang="de-DE" b="1" u="sng" baseline="0" dirty="0"/>
              <a:t>Gesundheit:</a:t>
            </a:r>
            <a:r>
              <a:rPr lang="de-DE" baseline="0" dirty="0"/>
              <a:t> ist die Gesundheit von Frauen schlechter als von Männern? Gibt es dafür strukturelle Gründe?</a:t>
            </a:r>
            <a:endParaRPr lang="de-DE" dirty="0"/>
          </a:p>
        </p:txBody>
      </p:sp>
    </p:spTree>
    <p:extLst>
      <p:ext uri="{BB962C8B-B14F-4D97-AF65-F5344CB8AC3E}">
        <p14:creationId xmlns:p14="http://schemas.microsoft.com/office/powerpoint/2010/main" val="279172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36</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36</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de-DE" dirty="0"/>
              <a:t>Kurz </a:t>
            </a:r>
            <a:r>
              <a:rPr lang="de-DE" baseline="0" dirty="0"/>
              <a:t>erläutern, womit sich die drei Gruppen beschäftigen werden:</a:t>
            </a:r>
          </a:p>
          <a:p>
            <a:pPr marL="171450" indent="-171450">
              <a:buFont typeface="Arial" panose="020B0604020202020204" pitchFamily="34" charset="0"/>
              <a:buChar char="•"/>
            </a:pPr>
            <a:r>
              <a:rPr lang="de-DE" baseline="0" dirty="0"/>
              <a:t>Gruppe 1: Es gibt eine Initiative, die vor allem von Gewerkschaften vorangetrieben wird, in der es darum geht,</a:t>
            </a:r>
          </a:p>
          <a:p>
            <a:pPr marL="0" indent="0">
              <a:buNone/>
            </a:pPr>
            <a:r>
              <a:rPr lang="de-DE" baseline="0" dirty="0"/>
              <a:t>eine neue ILO-Konvention zur Verabschiedung zu bringen. ILO = Internationale Arbeitsorganisation, dreiseitiges Gremium,</a:t>
            </a:r>
          </a:p>
          <a:p>
            <a:pPr marL="0" indent="0">
              <a:buNone/>
            </a:pPr>
            <a:r>
              <a:rPr lang="de-DE" baseline="0" dirty="0"/>
              <a:t>dass sich u.a. um internationale Arbeitsstandards kümmert.</a:t>
            </a:r>
          </a:p>
          <a:p>
            <a:pPr marL="171450" indent="-171450">
              <a:buFont typeface="Arial" panose="020B0604020202020204" pitchFamily="34" charset="0"/>
              <a:buChar char="•"/>
            </a:pPr>
            <a:r>
              <a:rPr lang="de-DE" baseline="0" dirty="0"/>
              <a:t>Gruppe 2: Hier geht es darum, sich die Gesetzeslage in Indien anzuschauen und wie es mit der Umsetzung steht</a:t>
            </a:r>
          </a:p>
          <a:p>
            <a:pPr marL="0" indent="0">
              <a:buFont typeface="Arial" panose="020B0604020202020204" pitchFamily="34" charset="0"/>
              <a:buNone/>
            </a:pPr>
            <a:r>
              <a:rPr lang="de-DE" baseline="0" dirty="0"/>
              <a:t>Das indische Beispiel macht hier Sinn, da es für die Länder des Moduls keine entsprechenden Infos gibt;</a:t>
            </a:r>
          </a:p>
          <a:p>
            <a:pPr marL="0" indent="0">
              <a:buFont typeface="Arial" panose="020B0604020202020204" pitchFamily="34" charset="0"/>
              <a:buNone/>
            </a:pPr>
            <a:r>
              <a:rPr lang="de-DE" baseline="0" dirty="0"/>
              <a:t>lässt sich aber gut übertragen.</a:t>
            </a:r>
          </a:p>
          <a:p>
            <a:pPr marL="171450" indent="-171450">
              <a:buFont typeface="Arial" panose="020B0604020202020204" pitchFamily="34" charset="0"/>
              <a:buChar char="•"/>
            </a:pPr>
            <a:r>
              <a:rPr lang="de-DE" baseline="0" dirty="0"/>
              <a:t>Gruppe 3: Die Fair </a:t>
            </a:r>
            <a:r>
              <a:rPr lang="de-DE" baseline="0" dirty="0" err="1"/>
              <a:t>Wear</a:t>
            </a:r>
            <a:r>
              <a:rPr lang="de-DE" baseline="0" dirty="0"/>
              <a:t> </a:t>
            </a:r>
            <a:r>
              <a:rPr lang="de-DE" baseline="0" dirty="0" err="1"/>
              <a:t>Foundation</a:t>
            </a:r>
            <a:r>
              <a:rPr lang="de-DE" baseline="0" dirty="0"/>
              <a:t> ist eine Multi-Stakeholder-Initiative aus Marken, Fabriken, Gewerkschaften, NGOs,</a:t>
            </a:r>
          </a:p>
          <a:p>
            <a:pPr marL="0" indent="0">
              <a:buFont typeface="Arial" panose="020B0604020202020204" pitchFamily="34" charset="0"/>
              <a:buNone/>
            </a:pPr>
            <a:r>
              <a:rPr lang="de-DE" baseline="0" dirty="0"/>
              <a:t>die die Arbeitsbedingungen verbessern wollen. Sie unternimmt verschiedene Maßnahmen gegen geschlechtsspezifische Gewalt.</a:t>
            </a:r>
            <a:endParaRPr lang="de-DE" dirty="0"/>
          </a:p>
          <a:p>
            <a:endParaRPr lang="de-DE" dirty="0"/>
          </a:p>
        </p:txBody>
      </p:sp>
    </p:spTree>
    <p:extLst>
      <p:ext uri="{BB962C8B-B14F-4D97-AF65-F5344CB8AC3E}">
        <p14:creationId xmlns:p14="http://schemas.microsoft.com/office/powerpoint/2010/main" val="16122448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1F5289BB-3B66-4EA3-AEE9-B214C725A538}"/>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5D8BCD0C-BE13-412A-AA75-5CD52EC3D287}" type="slidenum">
              <a:rPr lang="de-DE" altLang="de-DE" sz="1200" smtClean="0">
                <a:solidFill>
                  <a:srgbClr val="000000"/>
                </a:solidFill>
              </a:rPr>
              <a:pPr/>
              <a:t>37</a:t>
            </a:fld>
            <a:endParaRPr lang="de-DE" altLang="de-DE" sz="1200">
              <a:solidFill>
                <a:srgbClr val="000000"/>
              </a:solidFill>
            </a:endParaRPr>
          </a:p>
        </p:txBody>
      </p:sp>
      <p:sp>
        <p:nvSpPr>
          <p:cNvPr id="79875" name="Rectangle 1">
            <a:extLst>
              <a:ext uri="{FF2B5EF4-FFF2-40B4-BE49-F238E27FC236}">
                <a16:creationId xmlns:a16="http://schemas.microsoft.com/office/drawing/2014/main" id="{92B399E8-0A76-4883-9886-0CC69DAAAC09}"/>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Text Box 2">
            <a:extLst>
              <a:ext uri="{FF2B5EF4-FFF2-40B4-BE49-F238E27FC236}">
                <a16:creationId xmlns:a16="http://schemas.microsoft.com/office/drawing/2014/main" id="{A7C6BADE-376B-44BF-820E-7F55E3A98DE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latin typeface="Arial" panose="020B0604020202020204" pitchFamily="34" charset="0"/>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latin typeface="Arial" panose="020B0604020202020204" pitchFamily="34" charset="0"/>
              </a:rPr>
              <a:t>Soziale Verantwortung = ihr wirtschaftliches Handeln sozial verantwortlich gestalten</a:t>
            </a:r>
          </a:p>
          <a:p>
            <a:pPr eaLnBrk="1" hangingPunct="1">
              <a:spcBef>
                <a:spcPts val="450"/>
              </a:spcBef>
              <a:buSzPct val="100000"/>
            </a:pPr>
            <a:r>
              <a:rPr lang="de-DE" altLang="de-DE" sz="1200">
                <a:solidFill>
                  <a:srgbClr val="000000"/>
                </a:solidFill>
                <a:latin typeface="Arial" panose="020B0604020202020204" pitchFamily="34" charset="0"/>
              </a:rPr>
              <a:t>3.  Eigene Kodizes ernst nehmen und effektive Maßnahmen zur Umsetzung </a:t>
            </a:r>
          </a:p>
          <a:p>
            <a:pPr eaLnBrk="1" hangingPunct="1">
              <a:spcBef>
                <a:spcPts val="450"/>
              </a:spcBef>
              <a:buSzPct val="100000"/>
            </a:pPr>
            <a:r>
              <a:rPr lang="de-DE" altLang="de-DE" sz="1200">
                <a:solidFill>
                  <a:srgbClr val="000000"/>
                </a:solidFill>
                <a:latin typeface="Arial" panose="020B0604020202020204" pitchFamily="34" charset="0"/>
              </a:rPr>
              <a:t>6. Nicht nur rein kommerzielle audits</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79877" name="Text Box 3">
            <a:extLst>
              <a:ext uri="{FF2B5EF4-FFF2-40B4-BE49-F238E27FC236}">
                <a16:creationId xmlns:a16="http://schemas.microsoft.com/office/drawing/2014/main" id="{90DC4D84-1C06-4EC5-99F3-292EF6CEE292}"/>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BA65531E-A3B4-46EE-A826-C8458F8D957F}" type="slidenum">
              <a:rPr lang="de-DE" altLang="de-DE" sz="1200">
                <a:solidFill>
                  <a:srgbClr val="003366"/>
                </a:solidFill>
              </a:rPr>
              <a:pPr algn="r" eaLnBrk="1" hangingPunct="1">
                <a:buSzPct val="100000"/>
              </a:pPr>
              <a:t>37</a:t>
            </a:fld>
            <a:endParaRPr lang="de-DE" altLang="de-DE" sz="1200">
              <a:solidFill>
                <a:srgbClr val="003366"/>
              </a:solidFill>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de-DE" altLang="de-DE" dirty="0">
                <a:latin typeface="Times New Roman" panose="02020603050405020304" pitchFamily="18" charset="0"/>
              </a:rPr>
              <a:t>Unternehmen haben als Einkäufer eine wichtige Position. Sie haben die Macht,</a:t>
            </a:r>
          </a:p>
          <a:p>
            <a:pPr>
              <a:defRPr/>
            </a:pPr>
            <a:r>
              <a:rPr lang="de-DE" altLang="de-DE" dirty="0">
                <a:latin typeface="Times New Roman" panose="02020603050405020304" pitchFamily="18" charset="0"/>
              </a:rPr>
              <a:t>die Bedingungen in den Fabriken zu ändern. Das zeigen Beispiele von Unternehmen,</a:t>
            </a:r>
          </a:p>
          <a:p>
            <a:pPr>
              <a:defRPr/>
            </a:pPr>
            <a:r>
              <a:rPr lang="de-DE" altLang="de-DE" dirty="0">
                <a:latin typeface="Times New Roman" panose="02020603050405020304" pitchFamily="18" charset="0"/>
              </a:rPr>
              <a:t>die diese Verantwortung für die Arbeitsbedingungen bei ihren Zulieferern bereits übernehmen.</a:t>
            </a:r>
          </a:p>
          <a:p>
            <a:pPr>
              <a:defRPr/>
            </a:pPr>
            <a:endParaRPr lang="de-DE" altLang="de-DE" dirty="0">
              <a:latin typeface="Times New Roman" panose="02020603050405020304" pitchFamily="18" charset="0"/>
            </a:endParaRPr>
          </a:p>
          <a:p>
            <a:pPr>
              <a:defRPr/>
            </a:pPr>
            <a:r>
              <a:rPr lang="de-DE" altLang="de-DE" i="1" dirty="0">
                <a:latin typeface="Times New Roman" panose="02020603050405020304" pitchFamily="18" charset="0"/>
              </a:rPr>
              <a:t>Zu </a:t>
            </a:r>
            <a:r>
              <a:rPr lang="de-DE" altLang="de-DE" i="1" dirty="0">
                <a:solidFill>
                  <a:srgbClr val="003366"/>
                </a:solidFill>
                <a:latin typeface="Calibri" panose="020F0502020204030204" pitchFamily="34" charset="0"/>
                <a:cs typeface="Calibri" panose="020F0502020204030204" pitchFamily="34" charset="0"/>
              </a:rPr>
              <a:t>veränderte Einkaufspraktiken:</a:t>
            </a:r>
          </a:p>
          <a:p>
            <a:pPr>
              <a:defRPr/>
            </a:pPr>
            <a:r>
              <a:rPr lang="de-DE" altLang="de-DE" dirty="0">
                <a:latin typeface="Times New Roman" panose="02020603050405020304" pitchFamily="18" charset="0"/>
              </a:rPr>
              <a:t>Einkaufspolitik anpassen - angemessene Lieferzeiten, faire Preise,</a:t>
            </a:r>
          </a:p>
          <a:p>
            <a:pPr>
              <a:defRPr/>
            </a:pPr>
            <a:r>
              <a:rPr lang="de-DE" altLang="de-DE" dirty="0">
                <a:latin typeface="Times New Roman" panose="02020603050405020304" pitchFamily="18" charset="0"/>
              </a:rPr>
              <a:t>die Existenzlöhne ermöglichen, lange Lieferbeziehungen,</a:t>
            </a:r>
          </a:p>
          <a:p>
            <a:pPr>
              <a:defRPr/>
            </a:pPr>
            <a:endParaRPr lang="de-DE" altLang="de-DE" dirty="0">
              <a:latin typeface="Times New Roman" panose="02020603050405020304" pitchFamily="18" charset="0"/>
            </a:endParaRPr>
          </a:p>
          <a:p>
            <a:pPr>
              <a:defRPr/>
            </a:pPr>
            <a:r>
              <a:rPr lang="de-DE" altLang="de-DE" i="1" dirty="0">
                <a:latin typeface="Times New Roman" panose="02020603050405020304" pitchFamily="18" charset="0"/>
              </a:rPr>
              <a:t>Zu </a:t>
            </a:r>
            <a:r>
              <a:rPr lang="de-DE" altLang="de-DE" i="1" dirty="0">
                <a:solidFill>
                  <a:srgbClr val="003366"/>
                </a:solidFill>
                <a:latin typeface="Calibri" panose="020F0502020204030204" pitchFamily="34" charset="0"/>
                <a:cs typeface="Calibri" panose="020F0502020204030204" pitchFamily="34" charset="0"/>
              </a:rPr>
              <a:t>soziale Verantwortung wahrnehmen:</a:t>
            </a:r>
          </a:p>
          <a:p>
            <a:pPr>
              <a:defRPr/>
            </a:pPr>
            <a:r>
              <a:rPr lang="de-DE" altLang="de-DE" dirty="0">
                <a:latin typeface="Times New Roman" panose="02020603050405020304" pitchFamily="18" charset="0"/>
              </a:rPr>
              <a:t>Soziale Verantwortung = wirtschaftliches Handeln sozial verantwortlich gestalten</a:t>
            </a:r>
          </a:p>
          <a:p>
            <a:pPr>
              <a:defRPr/>
            </a:pPr>
            <a:endParaRPr lang="de-DE" altLang="de-DE" dirty="0">
              <a:latin typeface="Times New Roman" panose="02020603050405020304" pitchFamily="18" charset="0"/>
            </a:endParaRPr>
          </a:p>
          <a:p>
            <a:pPr>
              <a:defRPr/>
            </a:pPr>
            <a:r>
              <a:rPr lang="de-DE" altLang="de-DE" i="1" dirty="0">
                <a:latin typeface="Times New Roman" panose="02020603050405020304" pitchFamily="18" charset="0"/>
              </a:rPr>
              <a:t>Zu </a:t>
            </a:r>
            <a:r>
              <a:rPr lang="de-DE" altLang="de-DE" i="1" dirty="0">
                <a:solidFill>
                  <a:srgbClr val="003366"/>
                </a:solidFill>
                <a:latin typeface="Calibri" panose="020F0502020204030204" pitchFamily="34" charset="0"/>
                <a:cs typeface="Calibri" panose="020F0502020204030204" pitchFamily="34" charset="0"/>
              </a:rPr>
              <a:t>verbindlichen Verhaltenskodex umsetzen:</a:t>
            </a:r>
          </a:p>
          <a:p>
            <a:pPr>
              <a:defRPr/>
            </a:pPr>
            <a:r>
              <a:rPr lang="de-DE" altLang="de-DE" dirty="0">
                <a:latin typeface="Times New Roman" panose="02020603050405020304" pitchFamily="18" charset="0"/>
              </a:rPr>
              <a:t>Eigene Kodizes ernst nehmen und effektive Maßnahmen zur Umsetzung</a:t>
            </a:r>
          </a:p>
          <a:p>
            <a:pPr>
              <a:defRPr/>
            </a:pPr>
            <a:endParaRPr lang="de-DE" altLang="de-DE" dirty="0">
              <a:latin typeface="Times New Roman" panose="02020603050405020304" pitchFamily="18" charset="0"/>
            </a:endParaRPr>
          </a:p>
          <a:p>
            <a:pPr>
              <a:defRPr/>
            </a:pPr>
            <a:r>
              <a:rPr lang="de-DE" altLang="de-DE" i="1" dirty="0">
                <a:latin typeface="Times New Roman" panose="02020603050405020304" pitchFamily="18" charset="0"/>
                <a:cs typeface="Calibri" panose="020F0502020204030204" pitchFamily="34" charset="0"/>
              </a:rPr>
              <a:t>Zu u</a:t>
            </a:r>
            <a:r>
              <a:rPr lang="de-DE" altLang="de-DE" i="1" dirty="0">
                <a:solidFill>
                  <a:srgbClr val="003366"/>
                </a:solidFill>
                <a:latin typeface="Calibri" panose="020F0502020204030204" pitchFamily="34" charset="0"/>
                <a:cs typeface="Calibri" panose="020F0502020204030204" pitchFamily="34" charset="0"/>
              </a:rPr>
              <a:t>nabhängige, externe Kontrollen durch Multi-Stakeholder-Initiativen</a:t>
            </a:r>
            <a:r>
              <a:rPr lang="de-DE" altLang="de-DE" i="1" dirty="0">
                <a:latin typeface="Times New Roman" panose="02020603050405020304" pitchFamily="18" charset="0"/>
              </a:rPr>
              <a:t>:</a:t>
            </a:r>
          </a:p>
          <a:p>
            <a:pPr>
              <a:defRPr/>
            </a:pPr>
            <a:r>
              <a:rPr lang="de-DE" altLang="de-DE" dirty="0">
                <a:latin typeface="Times New Roman" panose="02020603050405020304" pitchFamily="18" charset="0"/>
              </a:rPr>
              <a:t>Nicht nur rein kommerzielle Audits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7ACD973E-845E-4A86-B6AF-0FF161BD3534}"/>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8FAB2BD7-E060-4164-AE9D-A2226801852B}" type="slidenum">
              <a:rPr lang="de-DE" altLang="de-DE" sz="1200" smtClean="0">
                <a:solidFill>
                  <a:srgbClr val="000000"/>
                </a:solidFill>
              </a:rPr>
              <a:pPr/>
              <a:t>38</a:t>
            </a:fld>
            <a:endParaRPr lang="de-DE" altLang="de-DE" sz="1200">
              <a:solidFill>
                <a:srgbClr val="000000"/>
              </a:solidFill>
            </a:endParaRPr>
          </a:p>
        </p:txBody>
      </p:sp>
      <p:sp>
        <p:nvSpPr>
          <p:cNvPr id="81923" name="Rectangle 1">
            <a:extLst>
              <a:ext uri="{FF2B5EF4-FFF2-40B4-BE49-F238E27FC236}">
                <a16:creationId xmlns:a16="http://schemas.microsoft.com/office/drawing/2014/main" id="{5B701DD3-952C-4ECF-AEFB-6CD61F9DCBC1}"/>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Text Box 2">
            <a:extLst>
              <a:ext uri="{FF2B5EF4-FFF2-40B4-BE49-F238E27FC236}">
                <a16:creationId xmlns:a16="http://schemas.microsoft.com/office/drawing/2014/main" id="{32D15886-193A-47AC-AA22-903DC2C9CBCA}"/>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81925" name="Text Box 3">
            <a:extLst>
              <a:ext uri="{FF2B5EF4-FFF2-40B4-BE49-F238E27FC236}">
                <a16:creationId xmlns:a16="http://schemas.microsoft.com/office/drawing/2014/main" id="{41F8B100-3619-47FA-820D-D711872489F5}"/>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D00E93E1-A668-41E4-9297-5C90A32628D9}" type="slidenum">
              <a:rPr lang="de-DE" altLang="de-DE" sz="1200">
                <a:solidFill>
                  <a:srgbClr val="003366"/>
                </a:solidFill>
              </a:rPr>
              <a:pPr algn="r" eaLnBrk="1" hangingPunct="1">
                <a:buSzPct val="100000"/>
              </a:pPr>
              <a:t>38</a:t>
            </a:fld>
            <a:endParaRPr lang="de-DE" altLang="de-DE" sz="1200">
              <a:solidFill>
                <a:srgbClr val="003366"/>
              </a:solidFill>
            </a:endParaRPr>
          </a:p>
        </p:txBody>
      </p:sp>
      <p:sp>
        <p:nvSpPr>
          <p:cNvPr id="2" name="Notizenplatzhalter 1">
            <a:extLst>
              <a:ext uri="{FF2B5EF4-FFF2-40B4-BE49-F238E27FC236}">
                <a16:creationId xmlns:a16="http://schemas.microsoft.com/office/drawing/2014/main" id="{06B7D1ED-3CF6-4FE1-B86F-A6F43D87AAEF}"/>
              </a:ext>
            </a:extLst>
          </p:cNvPr>
          <p:cNvSpPr>
            <a:spLocks noGrp="1"/>
          </p:cNvSpPr>
          <p:nvPr>
            <p:ph type="body" idx="1"/>
          </p:nvPr>
        </p:nvSpPr>
        <p:spPr/>
        <p:txBody>
          <a:bodyPr/>
          <a:lstStyle/>
          <a:p>
            <a:pPr>
              <a:defRPr/>
            </a:pPr>
            <a:r>
              <a:rPr kumimoji="1" lang="de-DE" dirty="0">
                <a:solidFill>
                  <a:schemeClr val="tx1"/>
                </a:solidFill>
                <a:latin typeface="Arial" panose="020B0604020202020204" pitchFamily="34" charset="0"/>
              </a:rPr>
              <a:t>Wir fordern: gesetzliche Sorgfaltspflicht und Unternehmenshaftung</a:t>
            </a:r>
          </a:p>
          <a:p>
            <a:pPr>
              <a:defRPr/>
            </a:pPr>
            <a:r>
              <a:rPr kumimoji="1" lang="de-DE" dirty="0">
                <a:solidFill>
                  <a:schemeClr val="tx1"/>
                </a:solidFill>
                <a:latin typeface="Arial" panose="020B0604020202020204" pitchFamily="34" charset="0"/>
              </a:rPr>
              <a:t>bei Verletzung dieser Pflicht</a:t>
            </a:r>
          </a:p>
          <a:p>
            <a:pPr>
              <a:defRPr/>
            </a:pPr>
            <a:endParaRPr kumimoji="1" lang="de-DE" dirty="0">
              <a:solidFill>
                <a:schemeClr val="tx1"/>
              </a:solidFill>
              <a:latin typeface="Arial" panose="020B0604020202020204" pitchFamily="34" charset="0"/>
            </a:endParaRPr>
          </a:p>
          <a:p>
            <a:pPr marL="171450" indent="-171450">
              <a:buFont typeface="Arial" panose="020B0604020202020204" pitchFamily="34" charset="0"/>
              <a:buChar char="•"/>
              <a:defRPr/>
            </a:pPr>
            <a:r>
              <a:rPr kumimoji="1" lang="de-DE" dirty="0">
                <a:solidFill>
                  <a:schemeClr val="tx1"/>
                </a:solidFill>
                <a:latin typeface="Arial" panose="020B0604020202020204" pitchFamily="34" charset="0"/>
              </a:rPr>
              <a:t>Gesetzliche und verbindliche Vorgaben, dass deutsche/europäische Unternehmen</a:t>
            </a:r>
          </a:p>
          <a:p>
            <a:pPr>
              <a:buFont typeface="Arial" panose="020B0604020202020204" pitchFamily="34" charset="0"/>
              <a:buNone/>
              <a:defRPr/>
            </a:pPr>
            <a:r>
              <a:rPr kumimoji="1" lang="de-DE" dirty="0">
                <a:solidFill>
                  <a:schemeClr val="tx1"/>
                </a:solidFill>
                <a:latin typeface="Arial" panose="020B0604020202020204" pitchFamily="34" charset="0"/>
              </a:rPr>
              <a:t>auf die Einhaltung von Sozialstandards in ihrer gesamten Lieferkette achten müssen</a:t>
            </a:r>
          </a:p>
          <a:p>
            <a:pPr>
              <a:buFont typeface="Arial" panose="020B0604020202020204" pitchFamily="34" charset="0"/>
              <a:buNone/>
              <a:defRPr/>
            </a:pPr>
            <a:r>
              <a:rPr kumimoji="1" lang="de-DE" dirty="0">
                <a:solidFill>
                  <a:schemeClr val="tx1"/>
                </a:solidFill>
                <a:latin typeface="Arial" panose="020B0604020202020204" pitchFamily="34" charset="0"/>
              </a:rPr>
              <a:t>(Unternehmen sind verpflichtet, selbst aktiv zu werden und dafür zu sorgen, dass ihre</a:t>
            </a:r>
          </a:p>
          <a:p>
            <a:pPr>
              <a:buFont typeface="Arial" panose="020B0604020202020204" pitchFamily="34" charset="0"/>
              <a:buNone/>
              <a:defRPr/>
            </a:pPr>
            <a:r>
              <a:rPr kumimoji="1" lang="de-DE" dirty="0">
                <a:solidFill>
                  <a:schemeClr val="tx1"/>
                </a:solidFill>
                <a:latin typeface="Arial" panose="020B0604020202020204" pitchFamily="34" charset="0"/>
              </a:rPr>
              <a:t>Lieferanten Gesetze einhalten (siehe UN-Leitprinzipien für Wirtschaft und Menschenrechte)).</a:t>
            </a:r>
          </a:p>
          <a:p>
            <a:pPr>
              <a:buFont typeface="Arial" panose="020B0604020202020204" pitchFamily="34" charset="0"/>
              <a:buNone/>
              <a:defRPr/>
            </a:pPr>
            <a:r>
              <a:rPr kumimoji="1" lang="de-DE" dirty="0">
                <a:solidFill>
                  <a:schemeClr val="tx1"/>
                </a:solidFill>
                <a:latin typeface="Arial" panose="020B0604020202020204" pitchFamily="34" charset="0"/>
              </a:rPr>
              <a:t>Das deutsche Bündnis für nachhaltige Textilien als freiwillige Initiative ergänzt</a:t>
            </a:r>
          </a:p>
          <a:p>
            <a:pPr>
              <a:buFont typeface="Arial" panose="020B0604020202020204" pitchFamily="34" charset="0"/>
              <a:buNone/>
              <a:defRPr/>
            </a:pPr>
            <a:r>
              <a:rPr kumimoji="1" lang="de-DE" dirty="0">
                <a:solidFill>
                  <a:schemeClr val="tx1"/>
                </a:solidFill>
                <a:latin typeface="Arial" panose="020B0604020202020204" pitchFamily="34" charset="0"/>
              </a:rPr>
              <a:t>gesetzliche Maßnahmen, kann sie nicht ersetzen.</a:t>
            </a:r>
          </a:p>
          <a:p>
            <a:pPr>
              <a:defRPr/>
            </a:pPr>
            <a:endParaRPr kumimoji="1" lang="de-DE" dirty="0">
              <a:solidFill>
                <a:schemeClr val="tx1"/>
              </a:solidFill>
              <a:latin typeface="Arial" panose="020B0604020202020204" pitchFamily="34" charset="0"/>
            </a:endParaRPr>
          </a:p>
          <a:p>
            <a:pPr marL="171450" indent="-171450">
              <a:buFont typeface="Arial" panose="020B0604020202020204" pitchFamily="34" charset="0"/>
              <a:buChar char="•"/>
              <a:defRPr/>
            </a:pPr>
            <a:r>
              <a:rPr kumimoji="1" lang="de-DE" dirty="0">
                <a:solidFill>
                  <a:schemeClr val="tx1"/>
                </a:solidFill>
                <a:latin typeface="Arial" panose="020B0604020202020204" pitchFamily="34" charset="0"/>
              </a:rPr>
              <a:t>Verletzungen vom Menschenrechten müssen geahndet werden können.</a:t>
            </a:r>
          </a:p>
          <a:p>
            <a:pPr>
              <a:buFont typeface="Arial" panose="020B0604020202020204" pitchFamily="34" charset="0"/>
              <a:buNone/>
              <a:defRPr/>
            </a:pPr>
            <a:r>
              <a:rPr kumimoji="1" lang="de-DE" dirty="0">
                <a:solidFill>
                  <a:schemeClr val="tx1"/>
                </a:solidFill>
                <a:latin typeface="Arial" panose="020B0604020202020204" pitchFamily="34" charset="0"/>
              </a:rPr>
              <a:t>Wenn es diese Haftung gäbe, würden Unternehmen mehr vorbeugen.</a:t>
            </a:r>
          </a:p>
          <a:p>
            <a:pPr>
              <a:defRPr/>
            </a:pPr>
            <a:endParaRPr kumimoji="1" lang="de-DE" dirty="0">
              <a:solidFill>
                <a:schemeClr val="tx1"/>
              </a:solidFill>
              <a:latin typeface="Arial" panose="020B0604020202020204" pitchFamily="34" charset="0"/>
            </a:endParaRPr>
          </a:p>
          <a:p>
            <a:pPr marL="171450" indent="-171450">
              <a:buFont typeface="Arial" panose="020B0604020202020204" pitchFamily="34" charset="0"/>
              <a:buChar char="•"/>
              <a:defRPr/>
            </a:pPr>
            <a:r>
              <a:rPr kumimoji="1" lang="de-DE" dirty="0">
                <a:solidFill>
                  <a:schemeClr val="tx1"/>
                </a:solidFill>
                <a:latin typeface="Arial" panose="020B0604020202020204" pitchFamily="34" charset="0"/>
              </a:rPr>
              <a:t>Wiedergutmachung und Entschädigung von Opfern = Zugang zu Gerichten</a:t>
            </a:r>
          </a:p>
          <a:p>
            <a:pPr>
              <a:buFont typeface="Arial" panose="020B0604020202020204" pitchFamily="34" charset="0"/>
              <a:buNone/>
              <a:defRPr/>
            </a:pPr>
            <a:r>
              <a:rPr kumimoji="1" lang="de-DE" dirty="0">
                <a:solidFill>
                  <a:schemeClr val="tx1"/>
                </a:solidFill>
                <a:latin typeface="Arial" panose="020B0604020202020204" pitchFamily="34" charset="0"/>
              </a:rPr>
              <a:t>in der EU für Arbeiterinnen, um europäische Unternehmen verklagen zu können.</a:t>
            </a:r>
          </a:p>
          <a:p>
            <a:pPr>
              <a:buFont typeface="Arial" panose="020B0604020202020204" pitchFamily="34" charset="0"/>
              <a:buNone/>
              <a:defRPr/>
            </a:pPr>
            <a:r>
              <a:rPr kumimoji="1" lang="de-DE" dirty="0">
                <a:solidFill>
                  <a:schemeClr val="tx1"/>
                </a:solidFill>
                <a:latin typeface="Arial" panose="020B0604020202020204" pitchFamily="34" charset="0"/>
              </a:rPr>
              <a:t>Dabei: Zulassung von Sammelklagen (bisher nach deutschem. Recht nicht möglich)</a:t>
            </a:r>
          </a:p>
          <a:p>
            <a:pPr>
              <a:defRPr/>
            </a:pPr>
            <a:endParaRPr kumimoji="1" lang="de-DE" dirty="0">
              <a:solidFill>
                <a:schemeClr val="tx1"/>
              </a:solidFill>
              <a:latin typeface="Arial" panose="020B0604020202020204" pitchFamily="34" charset="0"/>
            </a:endParaRPr>
          </a:p>
          <a:p>
            <a:pPr marL="171450" indent="-171450">
              <a:buFont typeface="Arial" panose="020B0604020202020204" pitchFamily="34" charset="0"/>
              <a:buChar char="•"/>
              <a:defRPr/>
            </a:pPr>
            <a:r>
              <a:rPr kumimoji="1" lang="de-DE" dirty="0">
                <a:solidFill>
                  <a:schemeClr val="tx1"/>
                </a:solidFill>
                <a:latin typeface="Arial" panose="020B0604020202020204" pitchFamily="34" charset="0"/>
              </a:rPr>
              <a:t>Transparenz herstellen durch Offenlegungs- und Berichtpflichten z.B.</a:t>
            </a:r>
          </a:p>
          <a:p>
            <a:pPr>
              <a:buFont typeface="Arial" panose="020B0604020202020204" pitchFamily="34" charset="0"/>
              <a:buNone/>
              <a:defRPr/>
            </a:pPr>
            <a:r>
              <a:rPr kumimoji="1" lang="de-DE" dirty="0">
                <a:solidFill>
                  <a:schemeClr val="tx1"/>
                </a:solidFill>
                <a:latin typeface="Arial" panose="020B0604020202020204" pitchFamily="34" charset="0"/>
              </a:rPr>
              <a:t>verbindliche Nachhaltigkeitsberichte</a:t>
            </a:r>
          </a:p>
          <a:p>
            <a:pPr>
              <a:defRPr/>
            </a:pPr>
            <a:endParaRPr kumimoji="1" lang="de-DE" dirty="0">
              <a:solidFill>
                <a:schemeClr val="tx1"/>
              </a:solidFill>
              <a:latin typeface="Arial" panose="020B0604020202020204" pitchFamily="34" charset="0"/>
            </a:endParaRPr>
          </a:p>
          <a:p>
            <a:pPr marL="171450" indent="-171450">
              <a:buFont typeface="Arial" panose="020B0604020202020204" pitchFamily="34" charset="0"/>
              <a:buChar char="•"/>
              <a:defRPr/>
            </a:pPr>
            <a:r>
              <a:rPr kumimoji="1" lang="de-DE" dirty="0">
                <a:solidFill>
                  <a:schemeClr val="tx1"/>
                </a:solidFill>
                <a:latin typeface="Arial" panose="020B0604020202020204" pitchFamily="34" charset="0"/>
              </a:rPr>
              <a:t>Handelsbeziehungen von DE regelt die EU: Forderung: Die Menschenrechtsklauseln</a:t>
            </a:r>
          </a:p>
          <a:p>
            <a:pPr>
              <a:buFont typeface="Arial" panose="020B0604020202020204" pitchFamily="34" charset="0"/>
              <a:buNone/>
              <a:defRPr/>
            </a:pPr>
            <a:r>
              <a:rPr kumimoji="1" lang="de-DE" dirty="0">
                <a:solidFill>
                  <a:schemeClr val="tx1"/>
                </a:solidFill>
                <a:latin typeface="Arial" panose="020B0604020202020204" pitchFamily="34" charset="0"/>
              </a:rPr>
              <a:t>in Handelsabkommen müssen verbindlichen Charakter haben, also z.B. Sanktionen/Aussetzung</a:t>
            </a:r>
          </a:p>
          <a:p>
            <a:pPr>
              <a:buFont typeface="Arial" panose="020B0604020202020204" pitchFamily="34" charset="0"/>
              <a:buNone/>
              <a:defRPr/>
            </a:pPr>
            <a:r>
              <a:rPr kumimoji="1" lang="de-DE" dirty="0">
                <a:solidFill>
                  <a:schemeClr val="tx1"/>
                </a:solidFill>
                <a:latin typeface="Arial" panose="020B0604020202020204" pitchFamily="34" charset="0"/>
              </a:rPr>
              <a:t>von Handelspräferenzen bei Missachtung nach sich ziehen.</a:t>
            </a:r>
          </a:p>
          <a:p>
            <a:pPr>
              <a:defRPr/>
            </a:pPr>
            <a:endParaRPr kumimoji="1" lang="de-DE" dirty="0">
              <a:solidFill>
                <a:schemeClr val="tx1"/>
              </a:solidFill>
              <a:latin typeface="Arial" panose="020B0604020202020204" pitchFamily="34" charset="0"/>
            </a:endParaRPr>
          </a:p>
          <a:p>
            <a:pPr>
              <a:buFontTx/>
              <a:buNone/>
              <a:defRPr/>
            </a:pPr>
            <a:r>
              <a:rPr kumimoji="1" lang="de-DE" dirty="0">
                <a:solidFill>
                  <a:schemeClr val="tx1"/>
                </a:solidFill>
                <a:latin typeface="Arial" panose="020B0604020202020204" pitchFamily="34" charset="0"/>
              </a:rPr>
              <a:t>Fazit:</a:t>
            </a:r>
          </a:p>
          <a:p>
            <a:pPr marL="171450" indent="-171450">
              <a:buFont typeface="Arial" panose="020B0604020202020204" pitchFamily="34" charset="0"/>
              <a:buChar char="•"/>
              <a:defRPr/>
            </a:pPr>
            <a:r>
              <a:rPr kumimoji="1" lang="de-DE" i="1" dirty="0">
                <a:solidFill>
                  <a:schemeClr val="tx1"/>
                </a:solidFill>
                <a:latin typeface="Arial" panose="020B0604020202020204" pitchFamily="34" charset="0"/>
                <a:sym typeface="Wingdings" pitchFamily="2" charset="2"/>
              </a:rPr>
              <a:t>R</a:t>
            </a:r>
            <a:r>
              <a:rPr kumimoji="1" lang="de-DE" i="1" dirty="0">
                <a:solidFill>
                  <a:schemeClr val="tx1"/>
                </a:solidFill>
                <a:latin typeface="Arial" panose="020B0604020202020204" pitchFamily="34" charset="0"/>
              </a:rPr>
              <a:t>egierungen in DE  und der EU haben über Außenhandelspolitik Einfluss</a:t>
            </a:r>
          </a:p>
          <a:p>
            <a:pPr>
              <a:buFont typeface="Arial" panose="020B0604020202020204" pitchFamily="34" charset="0"/>
              <a:buNone/>
              <a:defRPr/>
            </a:pPr>
            <a:r>
              <a:rPr kumimoji="1" lang="de-DE" i="1" dirty="0">
                <a:solidFill>
                  <a:schemeClr val="tx1"/>
                </a:solidFill>
                <a:latin typeface="Arial" panose="020B0604020202020204" pitchFamily="34" charset="0"/>
              </a:rPr>
              <a:t>auf Arbeitsbedingungen in Produktionsländern;</a:t>
            </a:r>
          </a:p>
          <a:p>
            <a:pPr marL="171450" indent="-171450">
              <a:buFont typeface="Arial" panose="020B0604020202020204" pitchFamily="34" charset="0"/>
              <a:buChar char="•"/>
              <a:defRPr/>
            </a:pPr>
            <a:r>
              <a:rPr kumimoji="1" lang="de-DE" i="1" dirty="0">
                <a:solidFill>
                  <a:schemeClr val="tx1"/>
                </a:solidFill>
                <a:latin typeface="Arial" panose="020B0604020202020204" pitchFamily="34" charset="0"/>
              </a:rPr>
              <a:t>sie hätten auch die Möglichkeit Gesetze zur Haftbarmachung von Unternehmen</a:t>
            </a:r>
          </a:p>
          <a:p>
            <a:pPr>
              <a:buFont typeface="Arial" panose="020B0604020202020204" pitchFamily="34" charset="0"/>
              <a:buNone/>
              <a:defRPr/>
            </a:pPr>
            <a:r>
              <a:rPr kumimoji="1" lang="de-DE" i="1" dirty="0">
                <a:solidFill>
                  <a:schemeClr val="tx1"/>
                </a:solidFill>
                <a:latin typeface="Arial" panose="020B0604020202020204" pitchFamily="34" charset="0"/>
              </a:rPr>
              <a:t>für ihre Auslandsaktivitäten zu machen und zur Ermöglichung von Schadensersatzklagen</a:t>
            </a:r>
          </a:p>
          <a:p>
            <a:pPr>
              <a:buFont typeface="Arial" panose="020B0604020202020204" pitchFamily="34" charset="0"/>
              <a:buNone/>
              <a:defRPr/>
            </a:pPr>
            <a:r>
              <a:rPr kumimoji="1" lang="de-DE" i="1" dirty="0">
                <a:solidFill>
                  <a:schemeClr val="tx1"/>
                </a:solidFill>
                <a:latin typeface="Arial" panose="020B0604020202020204" pitchFamily="34" charset="0"/>
              </a:rPr>
              <a:t>von Opfern von Arbeitsrechtsverletzungen</a:t>
            </a:r>
          </a:p>
          <a:p>
            <a:pPr marL="171450" indent="-171450">
              <a:buFont typeface="Arial" panose="020B0604020202020204" pitchFamily="34" charset="0"/>
              <a:buChar char="•"/>
              <a:defRPr/>
            </a:pPr>
            <a:r>
              <a:rPr kumimoji="1" lang="de-DE" i="1" dirty="0">
                <a:solidFill>
                  <a:schemeClr val="tx1"/>
                </a:solidFill>
                <a:latin typeface="Arial" panose="020B0604020202020204" pitchFamily="34" charset="0"/>
              </a:rPr>
              <a:t>dass es für solche Maßnahmen Spielräume gibt, zeigt z.B. das Engagement von</a:t>
            </a:r>
          </a:p>
          <a:p>
            <a:pPr>
              <a:buFont typeface="Arial" panose="020B0604020202020204" pitchFamily="34" charset="0"/>
              <a:buNone/>
              <a:defRPr/>
            </a:pPr>
            <a:r>
              <a:rPr kumimoji="1" lang="de-DE" i="1" dirty="0">
                <a:solidFill>
                  <a:schemeClr val="tx1"/>
                </a:solidFill>
                <a:latin typeface="Arial" panose="020B0604020202020204" pitchFamily="34" charset="0"/>
              </a:rPr>
              <a:t>Entwicklungsminister Müller für das Textilbündnis; unabhängig von den Inhalten des</a:t>
            </a:r>
          </a:p>
          <a:p>
            <a:pPr>
              <a:buFont typeface="Arial" panose="020B0604020202020204" pitchFamily="34" charset="0"/>
              <a:buNone/>
              <a:defRPr/>
            </a:pPr>
            <a:r>
              <a:rPr kumimoji="1" lang="de-DE" i="1" dirty="0">
                <a:solidFill>
                  <a:schemeClr val="tx1"/>
                </a:solidFill>
                <a:latin typeface="Arial" panose="020B0604020202020204" pitchFamily="34" charset="0"/>
              </a:rPr>
              <a:t>Bündnisses wird klar: wenn der politische Wille da ist, kann viel passieren.</a:t>
            </a:r>
          </a:p>
          <a:p>
            <a:pPr>
              <a:buFont typeface="Wingdings"/>
              <a:buNone/>
              <a:defRPr/>
            </a:pPr>
            <a:endParaRPr kumimoji="1" lang="de-DE" i="1" dirty="0">
              <a:solidFill>
                <a:schemeClr val="tx1"/>
              </a:solidFill>
              <a:latin typeface="Arial" panose="020B0604020202020204" pitchFamily="34" charset="0"/>
            </a:endParaRPr>
          </a:p>
          <a:p>
            <a:pPr>
              <a:buFont typeface="Wingdings"/>
              <a:buNone/>
              <a:defRPr/>
            </a:pPr>
            <a:r>
              <a:rPr kumimoji="1" lang="de-DE" i="1" dirty="0">
                <a:solidFill>
                  <a:schemeClr val="tx1"/>
                </a:solidFill>
                <a:latin typeface="Arial" panose="020B0604020202020204" pitchFamily="34" charset="0"/>
              </a:rPr>
              <a:t>Weitere Infos: Todschick, S. 179-193</a:t>
            </a:r>
            <a:endParaRPr lang="de-DE" i="1"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a:extLst>
              <a:ext uri="{FF2B5EF4-FFF2-40B4-BE49-F238E27FC236}">
                <a16:creationId xmlns:a16="http://schemas.microsoft.com/office/drawing/2014/main" id="{6BD37794-156A-4857-8E96-F7CB7B1FB38A}"/>
              </a:ext>
            </a:extLst>
          </p:cNvPr>
          <p:cNvSpPr txBox="1"/>
          <p:nvPr/>
        </p:nvSpPr>
        <p:spPr>
          <a:xfrm>
            <a:off x="4022725" y="9723438"/>
            <a:ext cx="3076575" cy="511175"/>
          </a:xfrm>
          <a:prstGeom prst="rect">
            <a:avLst/>
          </a:prstGeom>
          <a:noFill/>
          <a:ln>
            <a:noFill/>
          </a:ln>
        </p:spPr>
        <p:txBody>
          <a:bodyPr lIns="99000" tIns="49680" rIns="99000" bIns="49680" anchor="b"/>
          <a:lstStyle/>
          <a:p>
            <a:pPr algn="r">
              <a:defRPr/>
            </a:pPr>
            <a:fld id="{B9DAF12D-05D8-4765-8D8D-B7BE51B108DE}" type="slidenum">
              <a:rPr lang="de-DE" sz="1300" spc="-1">
                <a:solidFill>
                  <a:srgbClr val="000000"/>
                </a:solidFill>
                <a:uFill>
                  <a:solidFill>
                    <a:srgbClr val="FFFFFF"/>
                  </a:solidFill>
                </a:uFill>
                <a:latin typeface="Times New Roman"/>
                <a:ea typeface="MS PGothic"/>
              </a:rPr>
              <a:pPr algn="r">
                <a:defRPr/>
              </a:pPr>
              <a:t>39</a:t>
            </a:fld>
            <a:endParaRPr lang="de-DE" sz="1400" spc="-1">
              <a:solidFill>
                <a:srgbClr val="000000"/>
              </a:solidFill>
              <a:uFill>
                <a:solidFill>
                  <a:srgbClr val="FFFFFF"/>
                </a:solidFill>
              </a:uFill>
              <a:latin typeface="Times New Roman"/>
            </a:endParaRPr>
          </a:p>
        </p:txBody>
      </p:sp>
      <p:sp>
        <p:nvSpPr>
          <p:cNvPr id="415" name="PlaceHolder 2">
            <a:extLst>
              <a:ext uri="{FF2B5EF4-FFF2-40B4-BE49-F238E27FC236}">
                <a16:creationId xmlns:a16="http://schemas.microsoft.com/office/drawing/2014/main" id="{CEA398A4-9A26-43DA-BC65-515F9978D6F6}"/>
              </a:ext>
            </a:extLst>
          </p:cNvPr>
          <p:cNvSpPr>
            <a:spLocks noGrp="1"/>
          </p:cNvSpPr>
          <p:nvPr>
            <p:ph type="body"/>
          </p:nvPr>
        </p:nvSpPr>
        <p:spPr>
          <a:xfrm>
            <a:off x="946150" y="4860925"/>
            <a:ext cx="5207000" cy="4605338"/>
          </a:xfrm>
        </p:spPr>
        <p:txBody>
          <a:bodyPr lIns="99000" tIns="49680" rIns="99000" bIns="49680"/>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e-DE" sz="4400" dirty="0"/>
          </a:p>
        </p:txBody>
      </p:sp>
    </p:spTree>
    <p:extLst>
      <p:ext uri="{BB962C8B-B14F-4D97-AF65-F5344CB8AC3E}">
        <p14:creationId xmlns:p14="http://schemas.microsoft.com/office/powerpoint/2010/main" val="1735830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506158D8-C504-47A0-9DD6-CE9517CC4547}"/>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marL="215900" marR="0" lvl="0" indent="-21590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Lst>
              <a:defRPr/>
            </a:pPr>
            <a:fld id="{FDAD1F57-772B-49E6-9E4A-94572E691516}" type="slidenum">
              <a:rPr kumimoji="0"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215900" marR="0" lvl="0" indent="-21590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Lst>
                <a:defRPr/>
              </a:pPr>
              <a:t>4</a:t>
            </a:fld>
            <a:endParaRPr kumimoji="0" lang="de-DE" altLang="de-DE"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16387" name="Rectangle 1">
            <a:extLst>
              <a:ext uri="{FF2B5EF4-FFF2-40B4-BE49-F238E27FC236}">
                <a16:creationId xmlns:a16="http://schemas.microsoft.com/office/drawing/2014/main" id="{6730FE75-0145-4A94-B4BA-2A6E32F12DF5}"/>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Text Box 2">
            <a:extLst>
              <a:ext uri="{FF2B5EF4-FFF2-40B4-BE49-F238E27FC236}">
                <a16:creationId xmlns:a16="http://schemas.microsoft.com/office/drawing/2014/main" id="{C6F333B5-8D10-411C-9C3B-A299B8AD73E7}"/>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marL="0" marR="0" lvl="0" indent="0" algn="l" defTabSz="449263" rtl="0" eaLnBrk="1" fontAlgn="base" latinLnBrk="0" hangingPunct="1">
              <a:lnSpc>
                <a:spcPct val="10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Unternehmen sitzen als Einkäufer einer wichtigen Position, sie haben die Macht, die Bedingungen in den Fabriken zu ändern, das zeigen Beispiele von Unternehmen, die diese Verantwortung für die Arbeitsbedingungen bei ihren Zulieferern bereits übernehmen</a:t>
            </a:r>
          </a:p>
          <a:p>
            <a:pPr marL="0" marR="0" lvl="0" indent="0" algn="l" defTabSz="449263"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AutoNum type="arabicPeriod"/>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Einkaufspolitik anpassen: angemessene Lieferzeiten, faire Preise, die Existenzlöhne ermöglichen, lange Lieferbeziehungen… </a:t>
            </a:r>
          </a:p>
          <a:p>
            <a:pPr marL="0" marR="0" lvl="0" indent="0" algn="l" defTabSz="449263"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AutoNum type="arabicPeriod"/>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Soziale Verantwortung = ihr wirtschaftliches Handeln sozial verantwortlich gestalten</a:t>
            </a:r>
          </a:p>
          <a:p>
            <a:pPr marL="0" marR="0" lvl="0" indent="0" algn="l" defTabSz="449263" rtl="0" eaLnBrk="1" fontAlgn="base" latinLnBrk="0" hangingPunct="1">
              <a:lnSpc>
                <a:spcPct val="10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3.  Eigene Kodizes ernst nehmen und effektive Maßnahmen zur Umsetzung </a:t>
            </a:r>
          </a:p>
          <a:p>
            <a:pPr marL="0" marR="0" lvl="0" indent="0" algn="l" defTabSz="449263" rtl="0" eaLnBrk="1" fontAlgn="base" latinLnBrk="0" hangingPunct="1">
              <a:lnSpc>
                <a:spcPct val="10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6. Nicht nur rein kommerzielle audits</a:t>
            </a:r>
          </a:p>
          <a:p>
            <a:pPr marL="0" marR="0" lvl="0" indent="0" algn="l" defTabSz="449263" rtl="0" eaLnBrk="1" fontAlgn="base" latinLnBrk="0" hangingPunct="1">
              <a:lnSpc>
                <a:spcPct val="10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89" name="Text Box 3">
            <a:extLst>
              <a:ext uri="{FF2B5EF4-FFF2-40B4-BE49-F238E27FC236}">
                <a16:creationId xmlns:a16="http://schemas.microsoft.com/office/drawing/2014/main" id="{F92396A3-73ED-42D2-A44B-1BFC0EFA9092}"/>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69E0F50F-228F-4EC4-92D0-CA89ABF75048}" type="slidenum">
              <a:rPr kumimoji="0" lang="de-DE" altLang="de-DE" sz="1200" b="0" i="0" u="none" strike="noStrike" kern="1200" cap="none" spc="0" normalizeH="0" baseline="0" noProof="0" smtClean="0">
                <a:ln>
                  <a:noFill/>
                </a:ln>
                <a:solidFill>
                  <a:srgbClr val="003366"/>
                </a:solidFill>
                <a:effectLst/>
                <a:uLnTx/>
                <a:uFillTx/>
                <a:latin typeface="Times New Roman" panose="02020603050405020304" pitchFamily="18" charset="0"/>
                <a:ea typeface="MS PGothic" panose="020B0600070205080204" pitchFamily="34" charset="-128"/>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4</a:t>
            </a:fld>
            <a:endParaRPr kumimoji="0" lang="de-DE" altLang="de-DE" sz="1200" b="0" i="0" u="none" strike="noStrike" kern="1200" cap="none" spc="0" normalizeH="0" baseline="0" noProof="0">
              <a:ln>
                <a:noFill/>
              </a:ln>
              <a:solidFill>
                <a:srgbClr val="003366"/>
              </a:solidFill>
              <a:effectLst/>
              <a:uLnTx/>
              <a:uFillTx/>
              <a:latin typeface="Times New Roman" panose="02020603050405020304" pitchFamily="18" charset="0"/>
              <a:ea typeface="MS PGothic" panose="020B0600070205080204" pitchFamily="34" charset="-128"/>
              <a:cs typeface="+mn-cs"/>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90000"/>
              </a:lnSpc>
              <a:defRPr/>
            </a:pPr>
            <a:r>
              <a:rPr lang="de-DE" altLang="de-DE" dirty="0">
                <a:cs typeface="Times New Roman" charset="0"/>
              </a:rPr>
              <a:t>Kampagne für Saubere Kleidung bzw. Clean Clothes Campaign ist ein Name</a:t>
            </a:r>
          </a:p>
          <a:p>
            <a:pPr>
              <a:lnSpc>
                <a:spcPct val="90000"/>
              </a:lnSpc>
              <a:defRPr/>
            </a:pPr>
            <a:r>
              <a:rPr lang="de-DE" altLang="de-DE" dirty="0">
                <a:cs typeface="Times New Roman" charset="0"/>
              </a:rPr>
              <a:t>für ein Netzwerk von Organisationen und keine Kampagne im eigentlichen Wortsinn.</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Mitgliedsorganisationen sind Gewerkschaften, entwicklungspolitische Gruppen</a:t>
            </a:r>
          </a:p>
          <a:p>
            <a:pPr>
              <a:lnSpc>
                <a:spcPct val="90000"/>
              </a:lnSpc>
              <a:defRPr/>
            </a:pPr>
            <a:r>
              <a:rPr lang="de-DE" altLang="de-DE" dirty="0">
                <a:cs typeface="Times New Roman" charset="0"/>
              </a:rPr>
              <a:t>und Vereine, kirchliche Organisationen…</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Partner in Produktionsländern sind Gewerkschaften oder NGOs</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Aktivitäten:</a:t>
            </a:r>
          </a:p>
          <a:p>
            <a:pPr marL="171450" indent="-171450">
              <a:lnSpc>
                <a:spcPct val="90000"/>
              </a:lnSpc>
              <a:buFont typeface="Arial" panose="020B0604020202020204" pitchFamily="34" charset="0"/>
              <a:buChar char="•"/>
              <a:defRPr/>
            </a:pPr>
            <a:r>
              <a:rPr lang="de-DE" altLang="de-DE" dirty="0">
                <a:cs typeface="Times New Roman" charset="0"/>
              </a:rPr>
              <a:t>Kampagnen gegen Unternehmen: z.B. Sport/Outdoor Bekleidungshersteller (z.B. adidas),</a:t>
            </a:r>
          </a:p>
          <a:p>
            <a:pPr>
              <a:lnSpc>
                <a:spcPct val="90000"/>
              </a:lnSpc>
              <a:buFont typeface="Arial" panose="020B0604020202020204" pitchFamily="34" charset="0"/>
              <a:buNone/>
              <a:defRPr/>
            </a:pPr>
            <a:r>
              <a:rPr lang="de-DE" altLang="de-DE" dirty="0">
                <a:cs typeface="Times New Roman" charset="0"/>
              </a:rPr>
              <a:t>Discounter, Existenzlohn</a:t>
            </a:r>
          </a:p>
          <a:p>
            <a:pPr marL="171450" indent="-171450">
              <a:lnSpc>
                <a:spcPct val="90000"/>
              </a:lnSpc>
              <a:buFont typeface="Arial" panose="020B0604020202020204" pitchFamily="34" charset="0"/>
              <a:buChar char="•"/>
              <a:defRPr/>
            </a:pPr>
            <a:r>
              <a:rPr lang="de-DE" altLang="de-DE" dirty="0">
                <a:cs typeface="Times New Roman" charset="0"/>
              </a:rPr>
              <a:t>Kampagnen an Regierungsstellen: z.B. öffentliche Beschaffung, verbindliche Regulierung</a:t>
            </a:r>
          </a:p>
          <a:p>
            <a:pPr>
              <a:lnSpc>
                <a:spcPct val="90000"/>
              </a:lnSpc>
              <a:defRPr/>
            </a:pPr>
            <a:r>
              <a:rPr lang="de-DE" altLang="de-DE" dirty="0">
                <a:cs typeface="Times New Roman" charset="0"/>
              </a:rPr>
              <a:t>zu Haftungen und Entschädigung</a:t>
            </a:r>
          </a:p>
          <a:p>
            <a:pPr marL="171450" indent="-171450">
              <a:lnSpc>
                <a:spcPct val="90000"/>
              </a:lnSpc>
              <a:buFont typeface="Arial" panose="020B0604020202020204" pitchFamily="34" charset="0"/>
              <a:buChar char="•"/>
              <a:defRPr/>
            </a:pPr>
            <a:r>
              <a:rPr lang="de-DE" altLang="de-DE" dirty="0">
                <a:cs typeface="Times New Roman" charset="0"/>
              </a:rPr>
              <a:t>Eilaktions-Netzwerk: zur Skandalisierung und Mobilisierung im Fall von akuten</a:t>
            </a:r>
          </a:p>
          <a:p>
            <a:pPr>
              <a:lnSpc>
                <a:spcPct val="90000"/>
              </a:lnSpc>
              <a:defRPr/>
            </a:pPr>
            <a:r>
              <a:rPr lang="de-DE" altLang="de-DE" dirty="0">
                <a:cs typeface="Times New Roman" charset="0"/>
              </a:rPr>
              <a:t>Arbeitsrechtsverletzungen </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FEMNET unterstützt folgende Arbeitsbereiche:</a:t>
            </a:r>
          </a:p>
          <a:p>
            <a:pPr marL="171450" indent="-171450">
              <a:lnSpc>
                <a:spcPct val="90000"/>
              </a:lnSpc>
              <a:buFont typeface="Arial" panose="020B0604020202020204" pitchFamily="34" charset="0"/>
              <a:buChar char="•"/>
              <a:defRPr/>
            </a:pPr>
            <a:r>
              <a:rPr lang="de-DE" altLang="de-DE" dirty="0">
                <a:cs typeface="Times New Roman" charset="0"/>
              </a:rPr>
              <a:t>Kampagnen (Sport/Outdoor, Discounter, Existenzlohn, öffentliche Beschaffung, CSR)</a:t>
            </a:r>
          </a:p>
          <a:p>
            <a:pPr marL="171450" indent="-171450">
              <a:lnSpc>
                <a:spcPct val="90000"/>
              </a:lnSpc>
              <a:buFont typeface="Arial" panose="020B0604020202020204" pitchFamily="34" charset="0"/>
              <a:buChar char="•"/>
              <a:defRPr/>
            </a:pPr>
            <a:r>
              <a:rPr lang="de-DE" altLang="de-DE" dirty="0">
                <a:cs typeface="Times New Roman" charset="0"/>
              </a:rPr>
              <a:t>Textilbündnis</a:t>
            </a:r>
          </a:p>
          <a:p>
            <a:pPr marL="171450" indent="-171450">
              <a:lnSpc>
                <a:spcPct val="90000"/>
              </a:lnSpc>
              <a:buFont typeface="Arial" panose="020B0604020202020204" pitchFamily="34" charset="0"/>
              <a:buChar char="•"/>
              <a:defRPr/>
            </a:pPr>
            <a:r>
              <a:rPr lang="de-DE" altLang="de-DE" dirty="0">
                <a:cs typeface="Times New Roman" charset="0"/>
              </a:rPr>
              <a:t>Verbraucherinformation</a:t>
            </a:r>
          </a:p>
          <a:p>
            <a:pPr marL="171450" indent="-171450">
              <a:lnSpc>
                <a:spcPct val="90000"/>
              </a:lnSpc>
              <a:buFont typeface="Arial" panose="020B0604020202020204" pitchFamily="34" charset="0"/>
              <a:buChar char="•"/>
              <a:defRPr/>
            </a:pPr>
            <a:r>
              <a:rPr lang="de-DE" altLang="de-DE" dirty="0">
                <a:cs typeface="Times New Roman" charset="0"/>
              </a:rPr>
              <a:t>Eilaktions-Netzwerk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A885BB4F-FCB0-4C7B-98DB-3F613AA738F7}"/>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9E94FA8E-8FE2-4808-8AAE-5F514FE641A7}" type="slidenum">
              <a:rPr lang="de-DE" altLang="de-DE" sz="1200" smtClean="0">
                <a:solidFill>
                  <a:srgbClr val="000000"/>
                </a:solidFill>
              </a:rPr>
              <a:pPr/>
              <a:t>40</a:t>
            </a:fld>
            <a:endParaRPr lang="de-DE" altLang="de-DE" sz="1200">
              <a:solidFill>
                <a:srgbClr val="000000"/>
              </a:solidFill>
            </a:endParaRPr>
          </a:p>
        </p:txBody>
      </p:sp>
      <p:sp>
        <p:nvSpPr>
          <p:cNvPr id="83971" name="Rectangle 1">
            <a:extLst>
              <a:ext uri="{FF2B5EF4-FFF2-40B4-BE49-F238E27FC236}">
                <a16:creationId xmlns:a16="http://schemas.microsoft.com/office/drawing/2014/main" id="{9296BD46-8AAD-478E-A58C-8674EEF31C0D}"/>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a:extLst>
              <a:ext uri="{FF2B5EF4-FFF2-40B4-BE49-F238E27FC236}">
                <a16:creationId xmlns:a16="http://schemas.microsoft.com/office/drawing/2014/main" id="{D1D183F8-D3DD-43BE-945E-5255D0CCDEFB}"/>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F7F6837E-EAA2-4EB1-8BDE-3997073807E4}"/>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01ACD5E2-6A3F-4E32-B7AF-E9F5EF6A3AF1}" type="slidenum">
              <a:rPr lang="de-DE" altLang="de-DE" sz="1200" smtClean="0">
                <a:solidFill>
                  <a:srgbClr val="000000"/>
                </a:solidFill>
              </a:rPr>
              <a:pPr/>
              <a:t>41</a:t>
            </a:fld>
            <a:endParaRPr lang="de-DE" altLang="de-DE" sz="1200">
              <a:solidFill>
                <a:srgbClr val="000000"/>
              </a:solidFill>
            </a:endParaRPr>
          </a:p>
        </p:txBody>
      </p:sp>
      <p:sp>
        <p:nvSpPr>
          <p:cNvPr id="86019" name="Rectangle 2">
            <a:extLst>
              <a:ext uri="{FF2B5EF4-FFF2-40B4-BE49-F238E27FC236}">
                <a16:creationId xmlns:a16="http://schemas.microsoft.com/office/drawing/2014/main" id="{133949A5-925F-4DBD-B0C3-73142CB7F970}"/>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AE98C641-208F-43E0-B31A-3F8F0A941DE3}"/>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buFont typeface="Times New Roman" charset="0"/>
              <a:buNone/>
              <a:defRPr/>
            </a:pPr>
            <a:endParaRPr lang="de-DE" dirty="0">
              <a:latin typeface="Arial" charset="0"/>
              <a:ea typeface="ＭＳ Ｐゴシック" charset="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88ACD541-B377-46C9-87AF-A46A9E2D0DD2}"/>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FCC3FEC7-F330-41AD-BE97-DE0C1BC337FD}" type="slidenum">
              <a:rPr lang="de-DE" altLang="de-DE" sz="1200" smtClean="0">
                <a:solidFill>
                  <a:srgbClr val="000000"/>
                </a:solidFill>
              </a:rPr>
              <a:pPr/>
              <a:t>42</a:t>
            </a:fld>
            <a:endParaRPr lang="de-DE" altLang="de-DE" sz="1200">
              <a:solidFill>
                <a:srgbClr val="000000"/>
              </a:solidFill>
            </a:endParaRPr>
          </a:p>
        </p:txBody>
      </p:sp>
      <p:sp>
        <p:nvSpPr>
          <p:cNvPr id="88067" name="Rectangle 1">
            <a:extLst>
              <a:ext uri="{FF2B5EF4-FFF2-40B4-BE49-F238E27FC236}">
                <a16:creationId xmlns:a16="http://schemas.microsoft.com/office/drawing/2014/main" id="{5DFEDCB0-91FB-4E22-AB81-151F4C140805}"/>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8" name="Rectangle 2">
            <a:extLst>
              <a:ext uri="{FF2B5EF4-FFF2-40B4-BE49-F238E27FC236}">
                <a16:creationId xmlns:a16="http://schemas.microsoft.com/office/drawing/2014/main" id="{865AFB64-464F-483C-B161-1AD2BD41C6E6}"/>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dirty="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5</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5</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Wir spielen Bingo mit dem </a:t>
            </a:r>
            <a:r>
              <a:rPr lang="de-DE" sz="1200" kern="1200" dirty="0" err="1">
                <a:solidFill>
                  <a:schemeClr val="tx1"/>
                </a:solidFill>
                <a:effectLst/>
                <a:latin typeface="+mn-lt"/>
                <a:ea typeface="+mn-ea"/>
                <a:cs typeface="+mn-cs"/>
              </a:rPr>
              <a:t>Bingoblatt</a:t>
            </a:r>
            <a:r>
              <a:rPr lang="de-DE" sz="1200" kern="1200" dirty="0">
                <a:solidFill>
                  <a:schemeClr val="tx1"/>
                </a:solidFill>
                <a:effectLst/>
                <a:latin typeface="+mn-lt"/>
                <a:ea typeface="+mn-ea"/>
                <a:cs typeface="+mn-cs"/>
              </a:rPr>
              <a:t>, das mit</a:t>
            </a:r>
            <a:r>
              <a:rPr lang="de-DE" sz="1200" kern="1200" baseline="0" dirty="0">
                <a:solidFill>
                  <a:schemeClr val="tx1"/>
                </a:solidFill>
                <a:effectLst/>
                <a:latin typeface="+mn-lt"/>
                <a:ea typeface="+mn-ea"/>
                <a:cs typeface="+mn-cs"/>
              </a:rPr>
              <a:t> der nächsten Folie auf die Wand geworfen wird</a:t>
            </a:r>
            <a:r>
              <a:rPr lang="de-DE" sz="1200" kern="1200" dirty="0">
                <a:solidFill>
                  <a:schemeClr val="tx1"/>
                </a:solidFill>
                <a:effectLst/>
                <a:latin typeface="+mn-lt"/>
                <a:ea typeface="+mn-ea"/>
                <a:cs typeface="+mn-cs"/>
              </a:rPr>
              <a:t>.</a:t>
            </a:r>
            <a:r>
              <a:rPr lang="de-DE" sz="1200" kern="1200" baseline="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baseline="0" dirty="0">
                <a:solidFill>
                  <a:schemeClr val="tx1"/>
                </a:solidFill>
                <a:effectLst/>
                <a:latin typeface="+mn-lt"/>
                <a:ea typeface="+mn-ea"/>
                <a:cs typeface="+mn-cs"/>
              </a:rPr>
              <a:t>Darauf sind 25 Felder und in jedem Feld steht ein Kriterium. „Finde eine Person, die...“</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baseline="0" dirty="0">
                <a:solidFill>
                  <a:schemeClr val="tx1"/>
                </a:solidFill>
                <a:effectLst/>
                <a:latin typeface="+mn-lt"/>
                <a:ea typeface="+mn-ea"/>
                <a:cs typeface="+mn-cs"/>
              </a:rPr>
              <a:t>Es soll versucht werden, passende Personen zu finden. Dazu bitte im Raum umher gehen und die anderen ansprechen.</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baseline="0" dirty="0">
                <a:solidFill>
                  <a:schemeClr val="tx1"/>
                </a:solidFill>
                <a:effectLst/>
                <a:latin typeface="+mn-lt"/>
                <a:ea typeface="+mn-ea"/>
                <a:cs typeface="+mn-cs"/>
              </a:rPr>
              <a:t>Wurde jemand passendes gefunden, bitte den Namen der Person merken.</a:t>
            </a:r>
            <a:r>
              <a:rPr lang="de-DE" sz="1200" kern="1200" dirty="0">
                <a:solidFill>
                  <a:schemeClr val="tx1"/>
                </a:solidFill>
                <a:effectLst/>
                <a:latin typeface="+mn-lt"/>
                <a:ea typeface="+mn-ea"/>
                <a:cs typeface="+mn-cs"/>
              </a:rPr>
              <a:t> Wer als erstes eine komplette Reihe</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(horizontal, vertikal oder diagonal – auf der Folie zeigen) voll hat, ruft „Bingo“ und das Spiel ist beendet.</a:t>
            </a:r>
            <a:endParaRPr lang="de-DE" dirty="0">
              <a:effectLst/>
            </a:endParaRPr>
          </a:p>
          <a:p>
            <a:endParaRPr lang="de-DE" dirty="0"/>
          </a:p>
          <a:p>
            <a:pPr>
              <a:lnSpc>
                <a:spcPct val="90000"/>
              </a:lnSpc>
              <a:defRPr/>
            </a:pPr>
            <a:endParaRPr lang="de-DE" altLang="de-DE" dirty="0">
              <a:cs typeface="Times New Roman" charset="0"/>
            </a:endParaRPr>
          </a:p>
        </p:txBody>
      </p:sp>
    </p:spTree>
    <p:extLst>
      <p:ext uri="{BB962C8B-B14F-4D97-AF65-F5344CB8AC3E}">
        <p14:creationId xmlns:p14="http://schemas.microsoft.com/office/powerpoint/2010/main" val="2836332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6</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6</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90000"/>
              </a:lnSpc>
              <a:defRPr/>
            </a:pPr>
            <a:r>
              <a:rPr lang="de-DE" altLang="de-DE" dirty="0">
                <a:cs typeface="Times New Roman" charset="0"/>
              </a:rPr>
              <a:t>Antworten finden sich in der Anleitung</a:t>
            </a:r>
          </a:p>
        </p:txBody>
      </p:sp>
    </p:spTree>
    <p:extLst>
      <p:ext uri="{BB962C8B-B14F-4D97-AF65-F5344CB8AC3E}">
        <p14:creationId xmlns:p14="http://schemas.microsoft.com/office/powerpoint/2010/main" val="3694018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extShape 1">
            <a:extLst>
              <a:ext uri="{FF2B5EF4-FFF2-40B4-BE49-F238E27FC236}">
                <a16:creationId xmlns:a16="http://schemas.microsoft.com/office/drawing/2014/main" id="{5E7F7B21-C025-4336-A2BD-4A00312463BD}"/>
              </a:ext>
            </a:extLst>
          </p:cNvPr>
          <p:cNvSpPr txBox="1"/>
          <p:nvPr/>
        </p:nvSpPr>
        <p:spPr>
          <a:xfrm>
            <a:off x="4022725" y="9723438"/>
            <a:ext cx="3076575" cy="511175"/>
          </a:xfrm>
          <a:prstGeom prst="rect">
            <a:avLst/>
          </a:prstGeom>
          <a:noFill/>
          <a:ln>
            <a:noFill/>
          </a:ln>
        </p:spPr>
        <p:txBody>
          <a:bodyPr lIns="99000" tIns="49680" rIns="99000" bIns="49680" anchor="b"/>
          <a:lstStyle/>
          <a:p>
            <a:pPr algn="r">
              <a:defRPr/>
            </a:pPr>
            <a:fld id="{3EA83296-B29B-42AF-9CBA-F85A13B039AA}" type="slidenum">
              <a:rPr lang="de-DE" sz="1300" spc="-1">
                <a:solidFill>
                  <a:srgbClr val="000000"/>
                </a:solidFill>
                <a:uFill>
                  <a:solidFill>
                    <a:srgbClr val="FFFFFF"/>
                  </a:solidFill>
                </a:uFill>
                <a:latin typeface="Times New Roman"/>
                <a:ea typeface="MS PGothic"/>
              </a:rPr>
              <a:pPr algn="r">
                <a:defRPr/>
              </a:pPr>
              <a:t>7</a:t>
            </a:fld>
            <a:endParaRPr lang="de-DE" sz="1400" spc="-1">
              <a:solidFill>
                <a:srgbClr val="000000"/>
              </a:solidFill>
              <a:uFill>
                <a:solidFill>
                  <a:srgbClr val="FFFFFF"/>
                </a:solidFill>
              </a:uFill>
              <a:latin typeface="Times New Roman"/>
            </a:endParaRPr>
          </a:p>
        </p:txBody>
      </p:sp>
      <p:sp>
        <p:nvSpPr>
          <p:cNvPr id="397" name="PlaceHolder 2">
            <a:extLst>
              <a:ext uri="{FF2B5EF4-FFF2-40B4-BE49-F238E27FC236}">
                <a16:creationId xmlns:a16="http://schemas.microsoft.com/office/drawing/2014/main" id="{4FAD5B5A-7621-434B-9576-2330000FB8AC}"/>
              </a:ext>
            </a:extLst>
          </p:cNvPr>
          <p:cNvSpPr>
            <a:spLocks noGrp="1"/>
          </p:cNvSpPr>
          <p:nvPr>
            <p:ph type="body"/>
          </p:nvPr>
        </p:nvSpPr>
        <p:spPr>
          <a:xfrm>
            <a:off x="946150" y="4860925"/>
            <a:ext cx="5207000" cy="4605338"/>
          </a:xfrm>
        </p:spPr>
        <p:txBody>
          <a:bodyPr lIns="99000" tIns="49680" rIns="99000" bIns="49680"/>
          <a:lstStyle/>
          <a:p>
            <a:r>
              <a:rPr lang="de-DE" altLang="de-DE" sz="2000" b="0" baseline="0" dirty="0"/>
              <a:t>Ablauf:</a:t>
            </a:r>
          </a:p>
          <a:p>
            <a:pPr marL="342900" indent="-342900">
              <a:buFont typeface="Arial" panose="020B0604020202020204" pitchFamily="34" charset="0"/>
              <a:buChar char="•"/>
            </a:pPr>
            <a:r>
              <a:rPr lang="de-DE" altLang="de-DE" sz="2000" b="0" dirty="0"/>
              <a:t>Allgemeiner Einstieg zum</a:t>
            </a:r>
            <a:r>
              <a:rPr lang="de-DE" altLang="de-DE" sz="2000" b="0" baseline="0" dirty="0"/>
              <a:t> Thema Standortfaktoren, Standortwahl und Standortverlagerung</a:t>
            </a:r>
          </a:p>
          <a:p>
            <a:pPr marL="342900" indent="-342900">
              <a:buFont typeface="Arial" panose="020B0604020202020204" pitchFamily="34" charset="0"/>
              <a:buChar char="•"/>
            </a:pPr>
            <a:r>
              <a:rPr lang="de-DE" altLang="de-DE" sz="2000" b="0" baseline="0" dirty="0"/>
              <a:t>Konkreter Blick auf die beiden Länder Äthiopien und Myanmar als neue Produktionsstandorte.</a:t>
            </a:r>
          </a:p>
          <a:p>
            <a:pPr marL="0" indent="0">
              <a:buNone/>
            </a:pPr>
            <a:r>
              <a:rPr lang="de-DE" altLang="de-DE" sz="2000" b="0" baseline="0" dirty="0"/>
              <a:t>Diese werden wir im Vergleich mit dem „alten“ bzw. bereits recht gut bekannten Standort Bangladesch betrachten.</a:t>
            </a:r>
          </a:p>
          <a:p>
            <a:pPr marL="0" indent="0">
              <a:buNone/>
            </a:pPr>
            <a:r>
              <a:rPr lang="de-DE" altLang="de-DE" sz="2000" b="0" baseline="0" dirty="0"/>
              <a:t>In Gruppenarbeiten werden wir Gemeinsamkeiten und Unterschiede herausarbeiten und uns insbesondere</a:t>
            </a:r>
          </a:p>
          <a:p>
            <a:pPr marL="0" indent="0">
              <a:buNone/>
            </a:pPr>
            <a:r>
              <a:rPr lang="de-DE" altLang="de-DE" sz="2000" b="0" baseline="0" dirty="0"/>
              <a:t>die Rechtslage und die Situation von Frauen ansehen.</a:t>
            </a:r>
          </a:p>
          <a:p>
            <a:pPr marL="342900" indent="-342900">
              <a:buFont typeface="Arial" panose="020B0604020202020204" pitchFamily="34" charset="0"/>
              <a:buChar char="•"/>
            </a:pPr>
            <a:r>
              <a:rPr lang="de-DE" altLang="de-DE" sz="2000" b="0" baseline="0" dirty="0"/>
              <a:t>Danach gucken wir uns ein Themenfeld an, das für beide Standorte (aber auch für Bangladesch und</a:t>
            </a:r>
          </a:p>
          <a:p>
            <a:pPr marL="0" indent="0">
              <a:buFont typeface="Arial" panose="020B0604020202020204" pitchFamily="34" charset="0"/>
              <a:buNone/>
            </a:pPr>
            <a:r>
              <a:rPr lang="de-DE" altLang="de-DE" sz="2000" b="0" baseline="0" dirty="0"/>
              <a:t>andere Produktionsländer) von großer Relevanz ist: geschlechtsspezifische Gewalt.</a:t>
            </a:r>
          </a:p>
          <a:p>
            <a:pPr marL="0" indent="0">
              <a:buFont typeface="Arial" panose="020B0604020202020204" pitchFamily="34" charset="0"/>
              <a:buNone/>
            </a:pPr>
            <a:r>
              <a:rPr lang="de-DE" altLang="de-DE" sz="2000" b="0" baseline="0" dirty="0"/>
              <a:t>Hier beschäftigen wir uns zuerst damit, was das ist.</a:t>
            </a:r>
          </a:p>
          <a:p>
            <a:pPr marL="342900" indent="-342900">
              <a:buFont typeface="Arial" panose="020B0604020202020204" pitchFamily="34" charset="0"/>
              <a:buChar char="•"/>
            </a:pPr>
            <a:r>
              <a:rPr lang="de-DE" altLang="de-DE" sz="2000" b="0" baseline="0" dirty="0"/>
              <a:t>Danach werden wir uns mit drei konkreten Lösungsansätzen beschäftigen und schauen,</a:t>
            </a:r>
          </a:p>
          <a:p>
            <a:pPr marL="0" indent="0">
              <a:buFont typeface="Arial" panose="020B0604020202020204" pitchFamily="34" charset="0"/>
              <a:buNone/>
            </a:pPr>
            <a:r>
              <a:rPr lang="de-DE" altLang="de-DE" sz="2000" b="0" baseline="0" dirty="0"/>
              <a:t>welche Stärken und Schwächen diese haben.</a:t>
            </a:r>
          </a:p>
          <a:p>
            <a:pPr marL="342900" indent="-342900">
              <a:buFont typeface="Arial" panose="020B0604020202020204" pitchFamily="34" charset="0"/>
              <a:buChar char="•"/>
            </a:pPr>
            <a:r>
              <a:rPr lang="de-DE" altLang="de-DE" sz="2000" b="0" baseline="0" dirty="0"/>
              <a:t>Abschließend (nicht mehr im Diagramm dargestellt) werden wir als Gesamtfazit</a:t>
            </a:r>
          </a:p>
          <a:p>
            <a:pPr marL="0" indent="0">
              <a:buFont typeface="Arial" panose="020B0604020202020204" pitchFamily="34" charset="0"/>
              <a:buNone/>
            </a:pPr>
            <a:r>
              <a:rPr lang="de-DE" altLang="de-DE" sz="2000" b="0" baseline="0" dirty="0"/>
              <a:t>Handlungsansätze und Forderungen entwickeln.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8</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8</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de-DE" altLang="de-DE" dirty="0"/>
              <a:t>Fragen zur Standortwahl</a:t>
            </a:r>
            <a:r>
              <a:rPr lang="de-DE" altLang="de-DE" baseline="0" dirty="0"/>
              <a:t> stellen sich entlang der gesamten Wertschöpfungskette von Bekleidung:</a:t>
            </a:r>
          </a:p>
          <a:p>
            <a:pPr marL="0" marR="0" lvl="0" indent="0" algn="l" defTabSz="457200" rtl="0" eaLnBrk="1" fontAlgn="auto" latinLnBrk="0" hangingPunct="1">
              <a:lnSpc>
                <a:spcPct val="90000"/>
              </a:lnSpc>
              <a:spcBef>
                <a:spcPts val="0"/>
              </a:spcBef>
              <a:spcAft>
                <a:spcPts val="0"/>
              </a:spcAft>
              <a:buClrTx/>
              <a:buSzTx/>
              <a:buFontTx/>
              <a:buNone/>
              <a:tabLst/>
              <a:defRPr/>
            </a:pPr>
            <a:r>
              <a:rPr lang="de-DE" altLang="de-DE" baseline="0" dirty="0"/>
              <a:t>von Bodenbeschaffenheit, Wasserverfügbarkeit und Klima beim Baumwollanbau über Transportwege,</a:t>
            </a:r>
          </a:p>
          <a:p>
            <a:pPr marL="0" marR="0" lvl="0" indent="0" algn="l" defTabSz="457200" rtl="0" eaLnBrk="1" fontAlgn="auto" latinLnBrk="0" hangingPunct="1">
              <a:lnSpc>
                <a:spcPct val="90000"/>
              </a:lnSpc>
              <a:spcBef>
                <a:spcPts val="0"/>
              </a:spcBef>
              <a:spcAft>
                <a:spcPts val="0"/>
              </a:spcAft>
              <a:buClrTx/>
              <a:buSzTx/>
              <a:buFontTx/>
              <a:buNone/>
              <a:tabLst/>
              <a:defRPr/>
            </a:pPr>
            <a:r>
              <a:rPr lang="de-DE" altLang="de-DE" baseline="0" dirty="0"/>
              <a:t>Lohnkosten, Umweltschutz und Arbeitsrecht in der Garnherstellung und Konfektionierung.</a:t>
            </a:r>
          </a:p>
          <a:p>
            <a:pPr marL="0" marR="0" lvl="0" indent="0" algn="l" defTabSz="457200" rtl="0" eaLnBrk="1" fontAlgn="auto" latinLnBrk="0" hangingPunct="1">
              <a:lnSpc>
                <a:spcPct val="90000"/>
              </a:lnSpc>
              <a:spcBef>
                <a:spcPts val="0"/>
              </a:spcBef>
              <a:spcAft>
                <a:spcPts val="0"/>
              </a:spcAft>
              <a:buClrTx/>
              <a:buSzTx/>
              <a:buFontTx/>
              <a:buNone/>
              <a:tabLst/>
              <a:defRPr/>
            </a:pPr>
            <a:r>
              <a:rPr lang="de-DE" altLang="de-DE" baseline="0" dirty="0"/>
              <a:t>In Äthiopien und Myanmar finden neben der Konfektionierung teilweise noch andere Arbeitsschritte</a:t>
            </a:r>
          </a:p>
          <a:p>
            <a:pPr marL="0" marR="0" lvl="0" indent="0" algn="l" defTabSz="457200" rtl="0" eaLnBrk="1" fontAlgn="auto" latinLnBrk="0" hangingPunct="1">
              <a:lnSpc>
                <a:spcPct val="90000"/>
              </a:lnSpc>
              <a:spcBef>
                <a:spcPts val="0"/>
              </a:spcBef>
              <a:spcAft>
                <a:spcPts val="0"/>
              </a:spcAft>
              <a:buClrTx/>
              <a:buSzTx/>
              <a:buFontTx/>
              <a:buNone/>
              <a:tabLst/>
              <a:defRPr/>
            </a:pPr>
            <a:r>
              <a:rPr lang="de-DE" altLang="de-DE" baseline="0" dirty="0"/>
              <a:t>der Wertschöpfungskette statt. Unser Fokus wird jedoch heute auf dem Arbeitsschritt der Konfektion liegen.</a:t>
            </a:r>
          </a:p>
          <a:p>
            <a:pPr marL="0" marR="0" lvl="0" indent="0" algn="l" defTabSz="457200" rtl="0" eaLnBrk="1" fontAlgn="auto" latinLnBrk="0" hangingPunct="1">
              <a:lnSpc>
                <a:spcPct val="90000"/>
              </a:lnSpc>
              <a:spcBef>
                <a:spcPts val="0"/>
              </a:spcBef>
              <a:spcAft>
                <a:spcPts val="0"/>
              </a:spcAft>
              <a:buClrTx/>
              <a:buSzTx/>
              <a:buFontTx/>
              <a:buNone/>
              <a:tabLst/>
              <a:defRPr/>
            </a:pPr>
            <a:r>
              <a:rPr lang="de-DE" altLang="de-DE" baseline="0" dirty="0"/>
              <a:t>Andere Module befassen sich ausgiebig mit den anderen Arbeitsschritten. </a:t>
            </a:r>
            <a:endParaRPr lang="de-DE" altLang="de-DE" dirty="0"/>
          </a:p>
          <a:p>
            <a:pPr>
              <a:lnSpc>
                <a:spcPct val="90000"/>
              </a:lnSpc>
              <a:defRPr/>
            </a:pPr>
            <a:endParaRPr lang="de-DE" altLang="de-DE" dirty="0">
              <a:cs typeface="Times New Roman" charset="0"/>
            </a:endParaRPr>
          </a:p>
        </p:txBody>
      </p:sp>
    </p:spTree>
    <p:extLst>
      <p:ext uri="{BB962C8B-B14F-4D97-AF65-F5344CB8AC3E}">
        <p14:creationId xmlns:p14="http://schemas.microsoft.com/office/powerpoint/2010/main" val="1640088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46F4684-8CE2-421D-8EA5-83030E90DF4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3DED1C2-BFE1-4CEE-8235-5ED00764E6D9}" type="slidenum">
              <a:rPr lang="de-DE" altLang="de-DE" sz="1200" smtClean="0">
                <a:solidFill>
                  <a:srgbClr val="000000"/>
                </a:solidFill>
                <a:latin typeface="Times New Roman" panose="02020603050405020304" pitchFamily="18" charset="0"/>
                <a:ea typeface="MS PGothic" panose="020B0600070205080204" pitchFamily="34" charset="-128"/>
              </a:rPr>
              <a:pPr/>
              <a:t>9</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5363" name="Rectangle 1">
            <a:extLst>
              <a:ext uri="{FF2B5EF4-FFF2-40B4-BE49-F238E27FC236}">
                <a16:creationId xmlns:a16="http://schemas.microsoft.com/office/drawing/2014/main" id="{DC029C24-5B95-43EC-B1F0-3DB36A0F8904}"/>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5D2FD6AF-EE34-47FE-B23F-6FA6DEED790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5365" name="Text Box 3">
            <a:extLst>
              <a:ext uri="{FF2B5EF4-FFF2-40B4-BE49-F238E27FC236}">
                <a16:creationId xmlns:a16="http://schemas.microsoft.com/office/drawing/2014/main" id="{E1C82CAC-E332-406C-AE71-413F1FE7D9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E954B4E-7728-4500-88F3-769107FF6C2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9</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de-DE" dirty="0"/>
              <a:t>Wie der Titel</a:t>
            </a:r>
            <a:r>
              <a:rPr lang="de-DE" baseline="0" dirty="0"/>
              <a:t> des Moduls schon sagt, geht es um NEUE Standorte. Das heißt Standorte,</a:t>
            </a:r>
          </a:p>
          <a:p>
            <a:r>
              <a:rPr lang="de-DE" baseline="0" dirty="0"/>
              <a:t>über die man noch gar nicht so viel weiß und die vielleicht auch noch gar nicht so bekannt sind.</a:t>
            </a:r>
          </a:p>
          <a:p>
            <a:r>
              <a:rPr lang="de-DE" baseline="0" dirty="0"/>
              <a:t>Das gilt somit auch für die Eigenschaften, Stärken und Schwächen der Standorte – also die genauen Standortfaktoren.</a:t>
            </a:r>
          </a:p>
          <a:p>
            <a:r>
              <a:rPr lang="de-DE" baseline="0" dirty="0"/>
              <a:t>Sowohl Äthiopien als auch Myanmar werben um internationale Investoren und für sich als Standort.</a:t>
            </a:r>
          </a:p>
          <a:p>
            <a:pPr marL="0" marR="0" lvl="0" indent="0" algn="l" defTabSz="457200" rtl="0" eaLnBrk="1" fontAlgn="auto" latinLnBrk="0" hangingPunct="1">
              <a:lnSpc>
                <a:spcPct val="100000"/>
              </a:lnSpc>
              <a:spcBef>
                <a:spcPts val="0"/>
              </a:spcBef>
              <a:spcAft>
                <a:spcPts val="0"/>
              </a:spcAft>
              <a:buClrTx/>
              <a:buSzTx/>
              <a:buFontTx/>
              <a:buNone/>
              <a:tabLst/>
              <a:defRPr/>
            </a:pPr>
            <a:r>
              <a:rPr lang="de-DE" baseline="0" dirty="0"/>
              <a:t>Zum Einstieg</a:t>
            </a:r>
            <a:r>
              <a:rPr lang="de-DE" i="1" baseline="0" dirty="0"/>
              <a:t> </a:t>
            </a:r>
            <a:r>
              <a:rPr lang="de-DE" i="0" baseline="0" dirty="0"/>
              <a:t>jetzt</a:t>
            </a:r>
            <a:r>
              <a:rPr lang="de-DE" baseline="0" dirty="0"/>
              <a:t> ein kurzer Ausschnitt aus einem „Imagefilm“ für Äthiopien auf Englisch</a:t>
            </a:r>
          </a:p>
          <a:p>
            <a:pPr marL="0" marR="0" lvl="0" indent="0" algn="l" defTabSz="457200" rtl="0" eaLnBrk="1" fontAlgn="auto" latinLnBrk="0" hangingPunct="1">
              <a:lnSpc>
                <a:spcPct val="100000"/>
              </a:lnSpc>
              <a:spcBef>
                <a:spcPts val="0"/>
              </a:spcBef>
              <a:spcAft>
                <a:spcPts val="0"/>
              </a:spcAft>
              <a:buClrTx/>
              <a:buSzTx/>
              <a:buFontTx/>
              <a:buNone/>
              <a:tabLst/>
              <a:defRPr/>
            </a:pPr>
            <a:r>
              <a:rPr lang="de-DE" i="1" baseline="0" dirty="0"/>
              <a:t>Video: https://www.youtube.com/watch?v=sBeKNt8ssXg, Zugriff 19.08.2019</a:t>
            </a:r>
          </a:p>
          <a:p>
            <a:endParaRPr lang="de-DE" b="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de-DE" b="0" baseline="0" dirty="0"/>
              <a:t>Nach dem Zeigen des Videos ein kurzes Blitzlicht: Was ist Ihr Eindruck?</a:t>
            </a:r>
          </a:p>
          <a:p>
            <a:pPr marL="0" marR="0" indent="0" algn="l" defTabSz="4572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de-DE" i="1" baseline="0" dirty="0"/>
              <a:t>Das Video ist von der Website des African Growth and </a:t>
            </a:r>
            <a:r>
              <a:rPr lang="de-DE" i="1" baseline="0" dirty="0" err="1"/>
              <a:t>Opportunity</a:t>
            </a:r>
            <a:r>
              <a:rPr lang="de-DE" i="1" baseline="0" dirty="0"/>
              <a:t> Act,</a:t>
            </a:r>
          </a:p>
          <a:p>
            <a:pPr marL="0" marR="0" indent="0" algn="l" defTabSz="457200" rtl="0" eaLnBrk="1" fontAlgn="auto" latinLnBrk="0" hangingPunct="1">
              <a:lnSpc>
                <a:spcPct val="100000"/>
              </a:lnSpc>
              <a:spcBef>
                <a:spcPts val="0"/>
              </a:spcBef>
              <a:spcAft>
                <a:spcPts val="0"/>
              </a:spcAft>
              <a:buClrTx/>
              <a:buSzTx/>
              <a:buFontTx/>
              <a:buNone/>
              <a:tabLst/>
              <a:defRPr/>
            </a:pPr>
            <a:r>
              <a:rPr lang="de-DE" i="1" baseline="0" dirty="0"/>
              <a:t>einem Handelsabkommen zwischen den USA und verschiedenen afrikanischen Ländern.</a:t>
            </a:r>
          </a:p>
          <a:p>
            <a:pPr marL="0" marR="0" indent="0" algn="l" defTabSz="457200" rtl="0" eaLnBrk="1" fontAlgn="auto" latinLnBrk="0" hangingPunct="1">
              <a:lnSpc>
                <a:spcPct val="100000"/>
              </a:lnSpc>
              <a:spcBef>
                <a:spcPts val="0"/>
              </a:spcBef>
              <a:spcAft>
                <a:spcPts val="0"/>
              </a:spcAft>
              <a:buClrTx/>
              <a:buSzTx/>
              <a:buFontTx/>
              <a:buNone/>
              <a:tabLst/>
              <a:defRPr/>
            </a:pPr>
            <a:r>
              <a:rPr lang="de-DE" i="1" baseline="0" dirty="0"/>
              <a:t>Außerdem waren an der Erstellung des Videos der East </a:t>
            </a:r>
            <a:r>
              <a:rPr lang="de-DE" i="1" baseline="0" dirty="0" err="1"/>
              <a:t>Africa</a:t>
            </a:r>
            <a:r>
              <a:rPr lang="de-DE" i="1" baseline="0" dirty="0"/>
              <a:t> Trade and Investment Hub</a:t>
            </a:r>
          </a:p>
          <a:p>
            <a:pPr marL="0" marR="0" indent="0" algn="l" defTabSz="457200" rtl="0" eaLnBrk="1" fontAlgn="auto" latinLnBrk="0" hangingPunct="1">
              <a:lnSpc>
                <a:spcPct val="100000"/>
              </a:lnSpc>
              <a:spcBef>
                <a:spcPts val="0"/>
              </a:spcBef>
              <a:spcAft>
                <a:spcPts val="0"/>
              </a:spcAft>
              <a:buClrTx/>
              <a:buSzTx/>
              <a:buFontTx/>
              <a:buNone/>
              <a:tabLst/>
              <a:defRPr/>
            </a:pPr>
            <a:r>
              <a:rPr lang="de-DE" i="1" baseline="0" dirty="0"/>
              <a:t>und die amerikanische Entwicklungsorganisation US Aid beteiligt.</a:t>
            </a:r>
          </a:p>
        </p:txBody>
      </p:sp>
    </p:spTree>
    <p:extLst>
      <p:ext uri="{BB962C8B-B14F-4D97-AF65-F5344CB8AC3E}">
        <p14:creationId xmlns:p14="http://schemas.microsoft.com/office/powerpoint/2010/main" val="8914188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3493C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de-DE"/>
          </a:p>
        </p:txBody>
      </p:sp>
      <p:sp>
        <p:nvSpPr>
          <p:cNvPr id="5" name="AutoShape 3"/>
          <p:cNvSpPr>
            <a:spLocks noChangeArrowheads="1"/>
          </p:cNvSpPr>
          <p:nvPr/>
        </p:nvSpPr>
        <p:spPr bwMode="auto">
          <a:xfrm>
            <a:off x="611188" y="1235075"/>
            <a:ext cx="5181600" cy="1905000"/>
          </a:xfrm>
          <a:prstGeom prst="roundRect">
            <a:avLst>
              <a:gd name="adj" fmla="val 50000"/>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de-DE"/>
          </a:p>
        </p:txBody>
      </p:sp>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a:t>Master-Untertitelformat bearbeiten</a:t>
            </a:r>
            <a:endParaRPr lang="de-DE" noProof="0" dirty="0"/>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Mastertitelformat bearbeiten</a:t>
            </a:r>
            <a:endParaRPr lang="de-DE" noProof="0" dirty="0"/>
          </a:p>
        </p:txBody>
      </p:sp>
      <p:sp>
        <p:nvSpPr>
          <p:cNvPr id="7" name="Rectangle 14"/>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fld id="{99AA7CA6-98C9-4C34-915A-57156DEF5D89}" type="datetime1">
              <a:rPr lang="de-DE" smtClean="0"/>
              <a:t>21.10.2019</a:t>
            </a:fld>
            <a:endParaRPr lang="de-DE"/>
          </a:p>
        </p:txBody>
      </p:sp>
      <p:sp>
        <p:nvSpPr>
          <p:cNvPr id="8" name="Rectangle 15"/>
          <p:cNvSpPr>
            <a:spLocks noGrp="1" noChangeArrowheads="1"/>
          </p:cNvSpPr>
          <p:nvPr>
            <p:ph type="ftr" sz="quarter" idx="11"/>
          </p:nvPr>
        </p:nvSpPr>
        <p:spPr>
          <a:xfrm>
            <a:off x="5195888" y="6553200"/>
            <a:ext cx="3279775" cy="304800"/>
          </a:xfrm>
        </p:spPr>
        <p:txBody>
          <a:bodyPr/>
          <a:lstStyle>
            <a:lvl1pPr algn="r">
              <a:defRPr/>
            </a:lvl1pPr>
          </a:lstStyle>
          <a:p>
            <a:pPr>
              <a:defRPr/>
            </a:pPr>
            <a:r>
              <a:rPr lang="de-DE"/>
              <a:t>Multiplikatorin I Hochschule </a:t>
            </a:r>
          </a:p>
        </p:txBody>
      </p:sp>
      <p:sp>
        <p:nvSpPr>
          <p:cNvPr id="9" name="Rectangle 17"/>
          <p:cNvSpPr>
            <a:spLocks noGrp="1" noChangeArrowheads="1"/>
          </p:cNvSpPr>
          <p:nvPr>
            <p:ph type="sldNum" sz="quarter" idx="12"/>
          </p:nvPr>
        </p:nvSpPr>
        <p:spPr>
          <a:xfrm>
            <a:off x="9525" y="5962650"/>
            <a:ext cx="1033463" cy="885825"/>
          </a:xfrm>
        </p:spPr>
        <p:txBody>
          <a:bodyPr anchorCtr="0"/>
          <a:lstStyle>
            <a:lvl1pPr>
              <a:defRPr smtClean="0"/>
            </a:lvl1pPr>
          </a:lstStyle>
          <a:p>
            <a:pPr>
              <a:defRPr/>
            </a:pPr>
            <a:fld id="{5405AA9F-0BCE-4092-A1DD-F8364E4FB927}" type="slidenum">
              <a:rPr lang="de-DE" altLang="de-DE"/>
              <a:pPr>
                <a:defRPr/>
              </a:pPr>
              <a:t>‹Nr.›</a:t>
            </a:fld>
            <a:endParaRPr lang="de-DE" altLang="de-DE"/>
          </a:p>
        </p:txBody>
      </p:sp>
      <p:pic>
        <p:nvPicPr>
          <p:cNvPr id="10" name="Grafik 9">
            <a:extLst>
              <a:ext uri="{FF2B5EF4-FFF2-40B4-BE49-F238E27FC236}">
                <a16:creationId xmlns:a16="http://schemas.microsoft.com/office/drawing/2014/main" id="{90C4342F-AF21-4CBE-B936-1CF6C35684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104" y="27004"/>
            <a:ext cx="3419856" cy="1078992"/>
          </a:xfrm>
          <a:prstGeom prst="rect">
            <a:avLst/>
          </a:prstGeom>
        </p:spPr>
      </p:pic>
    </p:spTree>
    <p:extLst>
      <p:ext uri="{BB962C8B-B14F-4D97-AF65-F5344CB8AC3E}">
        <p14:creationId xmlns:p14="http://schemas.microsoft.com/office/powerpoint/2010/main" val="323203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p:cNvSpPr>
            <a:spLocks noGrp="1" noChangeArrowheads="1"/>
          </p:cNvSpPr>
          <p:nvPr>
            <p:ph type="dt" sz="half" idx="10"/>
          </p:nvPr>
        </p:nvSpPr>
        <p:spPr>
          <a:ln/>
        </p:spPr>
        <p:txBody>
          <a:bodyPr/>
          <a:lstStyle>
            <a:lvl1pPr>
              <a:defRPr/>
            </a:lvl1pPr>
          </a:lstStyle>
          <a:p>
            <a:pPr>
              <a:defRPr/>
            </a:pPr>
            <a:fld id="{0E8B5F59-D6DE-4956-8080-5916CDB59CFA}" type="datetime1">
              <a:rPr lang="de-DE" smtClean="0"/>
              <a:t>21.10.2019</a:t>
            </a:fld>
            <a:endParaRPr lang="de-DE"/>
          </a:p>
        </p:txBody>
      </p:sp>
      <p:sp>
        <p:nvSpPr>
          <p:cNvPr id="5" name="Rectangle 14"/>
          <p:cNvSpPr>
            <a:spLocks noGrp="1" noChangeArrowheads="1"/>
          </p:cNvSpPr>
          <p:nvPr>
            <p:ph type="ftr" sz="quarter" idx="11"/>
          </p:nvPr>
        </p:nvSpPr>
        <p:spPr>
          <a:ln/>
        </p:spPr>
        <p:txBody>
          <a:bodyPr/>
          <a:lstStyle>
            <a:lvl1pPr>
              <a:defRPr/>
            </a:lvl1pPr>
          </a:lstStyle>
          <a:p>
            <a:pPr>
              <a:defRPr/>
            </a:pPr>
            <a:r>
              <a:rPr lang="de-DE"/>
              <a:t>Multiplikatorin I Hochschule </a:t>
            </a:r>
          </a:p>
        </p:txBody>
      </p:sp>
      <p:sp>
        <p:nvSpPr>
          <p:cNvPr id="6" name="Rectangle 15"/>
          <p:cNvSpPr>
            <a:spLocks noGrp="1" noChangeArrowheads="1"/>
          </p:cNvSpPr>
          <p:nvPr>
            <p:ph type="sldNum" sz="quarter" idx="12"/>
          </p:nvPr>
        </p:nvSpPr>
        <p:spPr>
          <a:ln/>
        </p:spPr>
        <p:txBody>
          <a:bodyPr/>
          <a:lstStyle>
            <a:lvl1pPr>
              <a:defRPr/>
            </a:lvl1pPr>
          </a:lstStyle>
          <a:p>
            <a:pPr>
              <a:defRPr/>
            </a:pPr>
            <a:fld id="{36D8B215-8500-4916-8117-F49694DB6937}" type="slidenum">
              <a:rPr lang="de-DE" altLang="de-DE"/>
              <a:pPr>
                <a:defRPr/>
              </a:pPr>
              <a:t>‹Nr.›</a:t>
            </a:fld>
            <a:endParaRPr lang="de-DE" altLang="de-DE"/>
          </a:p>
        </p:txBody>
      </p:sp>
    </p:spTree>
    <p:extLst>
      <p:ext uri="{BB962C8B-B14F-4D97-AF65-F5344CB8AC3E}">
        <p14:creationId xmlns:p14="http://schemas.microsoft.com/office/powerpoint/2010/main" val="1944274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Mastertitelformat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lvl1pPr>
              <a:defRPr/>
            </a:lvl1pPr>
          </a:lstStyle>
          <a:p>
            <a:pPr>
              <a:defRPr/>
            </a:pPr>
            <a:fld id="{E8312B13-97A4-4E0D-8F28-FFF04FE09210}" type="datetime1">
              <a:rPr lang="de-DE" smtClean="0"/>
              <a:t>21.10.2019</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t>Multiplikatorin I Hochschule </a:t>
            </a:r>
          </a:p>
        </p:txBody>
      </p:sp>
      <p:sp>
        <p:nvSpPr>
          <p:cNvPr id="6" name="Foliennummernplatzhalter 5"/>
          <p:cNvSpPr>
            <a:spLocks noGrp="1"/>
          </p:cNvSpPr>
          <p:nvPr>
            <p:ph type="sldNum" sz="quarter" idx="12"/>
          </p:nvPr>
        </p:nvSpPr>
        <p:spPr/>
        <p:txBody>
          <a:bodyPr/>
          <a:lstStyle>
            <a:lvl1pPr>
              <a:defRPr smtClean="0"/>
            </a:lvl1pPr>
          </a:lstStyle>
          <a:p>
            <a:pPr>
              <a:defRPr/>
            </a:pPr>
            <a:fld id="{E10BD47F-8A51-4459-8940-A105C721FBA2}" type="slidenum">
              <a:rPr lang="de-DE" altLang="de-DE"/>
              <a:pPr>
                <a:defRPr/>
              </a:pPr>
              <a:t>‹Nr.›</a:t>
            </a:fld>
            <a:endParaRPr lang="de-DE" altLang="de-DE"/>
          </a:p>
        </p:txBody>
      </p:sp>
    </p:spTree>
    <p:extLst>
      <p:ext uri="{BB962C8B-B14F-4D97-AF65-F5344CB8AC3E}">
        <p14:creationId xmlns:p14="http://schemas.microsoft.com/office/powerpoint/2010/main" val="3301508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Mastertitelformat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SmartArt-Grafik durch Klicken auf Symbol hinzuzufügen</a:t>
            </a:r>
          </a:p>
        </p:txBody>
      </p:sp>
      <p:sp>
        <p:nvSpPr>
          <p:cNvPr id="4" name="Datumsplatzhalter 3"/>
          <p:cNvSpPr>
            <a:spLocks noGrp="1"/>
          </p:cNvSpPr>
          <p:nvPr>
            <p:ph type="dt" sz="half" idx="10"/>
          </p:nvPr>
        </p:nvSpPr>
        <p:spPr/>
        <p:txBody>
          <a:bodyPr/>
          <a:lstStyle>
            <a:lvl1pPr>
              <a:defRPr/>
            </a:lvl1pPr>
          </a:lstStyle>
          <a:p>
            <a:pPr>
              <a:defRPr/>
            </a:pPr>
            <a:fld id="{921A7468-6913-494B-8861-79F9B6F7ED7D}" type="datetime1">
              <a:rPr lang="de-DE" smtClean="0"/>
              <a:t>21.10.2019</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t>Multiplikatorin I Hochschule </a:t>
            </a:r>
          </a:p>
        </p:txBody>
      </p:sp>
      <p:sp>
        <p:nvSpPr>
          <p:cNvPr id="6" name="Foliennummernplatzhalter 5"/>
          <p:cNvSpPr>
            <a:spLocks noGrp="1"/>
          </p:cNvSpPr>
          <p:nvPr>
            <p:ph type="sldNum" sz="quarter" idx="12"/>
          </p:nvPr>
        </p:nvSpPr>
        <p:spPr>
          <a:xfrm>
            <a:off x="84138" y="5946775"/>
            <a:ext cx="671512" cy="885825"/>
          </a:xfrm>
        </p:spPr>
        <p:txBody>
          <a:bodyPr/>
          <a:lstStyle>
            <a:lvl1pPr>
              <a:defRPr smtClean="0"/>
            </a:lvl1pPr>
          </a:lstStyle>
          <a:p>
            <a:pPr>
              <a:defRPr/>
            </a:pPr>
            <a:fld id="{D608AF2D-4108-424D-BC55-576B0E2E627F}" type="slidenum">
              <a:rPr lang="de-DE" altLang="de-DE"/>
              <a:pPr>
                <a:defRPr/>
              </a:pPr>
              <a:t>‹Nr.›</a:t>
            </a:fld>
            <a:endParaRPr lang="de-DE" altLang="de-DE"/>
          </a:p>
        </p:txBody>
      </p:sp>
    </p:spTree>
    <p:extLst>
      <p:ext uri="{BB962C8B-B14F-4D97-AF65-F5344CB8AC3E}">
        <p14:creationId xmlns:p14="http://schemas.microsoft.com/office/powerpoint/2010/main" val="3002144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Mastertitelformat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p:cNvSpPr>
            <a:spLocks noGrp="1"/>
          </p:cNvSpPr>
          <p:nvPr>
            <p:ph type="dt" sz="half" idx="10"/>
          </p:nvPr>
        </p:nvSpPr>
        <p:spPr/>
        <p:txBody>
          <a:bodyPr/>
          <a:lstStyle>
            <a:lvl1pPr>
              <a:defRPr/>
            </a:lvl1pPr>
          </a:lstStyle>
          <a:p>
            <a:pPr>
              <a:defRPr/>
            </a:pPr>
            <a:fld id="{6F67AE39-DB85-4170-91D7-C02EEB9F770A}" type="datetime1">
              <a:rPr lang="de-DE" smtClean="0"/>
              <a:t>21.10.2019</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t>Multiplikatorin I Hochschule </a:t>
            </a:r>
          </a:p>
        </p:txBody>
      </p:sp>
      <p:sp>
        <p:nvSpPr>
          <p:cNvPr id="6" name="Foliennummernplatzhalter 5"/>
          <p:cNvSpPr>
            <a:spLocks noGrp="1"/>
          </p:cNvSpPr>
          <p:nvPr>
            <p:ph type="sldNum" sz="quarter" idx="12"/>
          </p:nvPr>
        </p:nvSpPr>
        <p:spPr>
          <a:xfrm>
            <a:off x="84138" y="5946775"/>
            <a:ext cx="671512" cy="885825"/>
          </a:xfrm>
        </p:spPr>
        <p:txBody>
          <a:bodyPr/>
          <a:lstStyle>
            <a:lvl1pPr>
              <a:defRPr smtClean="0"/>
            </a:lvl1pPr>
          </a:lstStyle>
          <a:p>
            <a:pPr>
              <a:defRPr/>
            </a:pPr>
            <a:fld id="{3B5C63A6-44F4-49AB-B98D-4C4958F3B623}" type="slidenum">
              <a:rPr lang="de-DE" altLang="de-DE"/>
              <a:pPr>
                <a:defRPr/>
              </a:pPr>
              <a:t>‹Nr.›</a:t>
            </a:fld>
            <a:endParaRPr lang="de-DE" altLang="de-DE"/>
          </a:p>
        </p:txBody>
      </p:sp>
    </p:spTree>
    <p:extLst>
      <p:ext uri="{BB962C8B-B14F-4D97-AF65-F5344CB8AC3E}">
        <p14:creationId xmlns:p14="http://schemas.microsoft.com/office/powerpoint/2010/main" val="1077951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762000"/>
            <a:ext cx="8001000" cy="1143000"/>
          </a:xfrm>
        </p:spPr>
        <p:txBody>
          <a:bodyPr/>
          <a:lstStyle/>
          <a:p>
            <a:r>
              <a:rPr lang="de-DE"/>
              <a:t>Mastertitelformat bearbeiten</a:t>
            </a:r>
          </a:p>
        </p:txBody>
      </p:sp>
      <p:sp>
        <p:nvSpPr>
          <p:cNvPr id="3" name="Textplatzhalter 2"/>
          <p:cNvSpPr>
            <a:spLocks noGrp="1"/>
          </p:cNvSpPr>
          <p:nvPr>
            <p:ph type="body" sz="half" idx="1"/>
          </p:nvPr>
        </p:nvSpPr>
        <p:spPr>
          <a:xfrm>
            <a:off x="914400" y="2362200"/>
            <a:ext cx="3924300" cy="3733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991100" y="2362200"/>
            <a:ext cx="3924300" cy="3733800"/>
          </a:xfrm>
        </p:spPr>
        <p:txBody>
          <a:bodyPr/>
          <a:lstStyle/>
          <a:p>
            <a:pPr lvl="0"/>
            <a:r>
              <a:rPr lang="de-DE" noProof="0"/>
              <a:t>Diagramm durch Klicken auf Symbol hinzufügen</a:t>
            </a:r>
          </a:p>
        </p:txBody>
      </p:sp>
      <p:sp>
        <p:nvSpPr>
          <p:cNvPr id="5" name="Rectangle 13"/>
          <p:cNvSpPr>
            <a:spLocks noGrp="1" noChangeArrowheads="1"/>
          </p:cNvSpPr>
          <p:nvPr>
            <p:ph type="dt" sz="half" idx="10"/>
          </p:nvPr>
        </p:nvSpPr>
        <p:spPr>
          <a:ln/>
        </p:spPr>
        <p:txBody>
          <a:bodyPr/>
          <a:lstStyle>
            <a:lvl1pPr>
              <a:defRPr/>
            </a:lvl1pPr>
          </a:lstStyle>
          <a:p>
            <a:pPr>
              <a:defRPr/>
            </a:pPr>
            <a:fld id="{8F957A94-3169-4BB3-A715-BC19D84D28C7}" type="datetime1">
              <a:rPr lang="de-DE" smtClean="0"/>
              <a:t>21.10.2019</a:t>
            </a:fld>
            <a:endParaRPr lang="de-DE"/>
          </a:p>
        </p:txBody>
      </p:sp>
      <p:sp>
        <p:nvSpPr>
          <p:cNvPr id="6" name="Rectangle 14"/>
          <p:cNvSpPr>
            <a:spLocks noGrp="1" noChangeArrowheads="1"/>
          </p:cNvSpPr>
          <p:nvPr>
            <p:ph type="ftr" sz="quarter" idx="11"/>
          </p:nvPr>
        </p:nvSpPr>
        <p:spPr>
          <a:ln/>
        </p:spPr>
        <p:txBody>
          <a:bodyPr/>
          <a:lstStyle>
            <a:lvl1pPr>
              <a:defRPr/>
            </a:lvl1pPr>
          </a:lstStyle>
          <a:p>
            <a:pPr>
              <a:defRPr/>
            </a:pPr>
            <a:r>
              <a:rPr lang="de-DE"/>
              <a:t>Multiplikatorin I Hochschule </a:t>
            </a:r>
          </a:p>
        </p:txBody>
      </p:sp>
      <p:sp>
        <p:nvSpPr>
          <p:cNvPr id="7" name="Rectangle 15"/>
          <p:cNvSpPr>
            <a:spLocks noGrp="1" noChangeArrowheads="1"/>
          </p:cNvSpPr>
          <p:nvPr>
            <p:ph type="sldNum" sz="quarter" idx="12"/>
          </p:nvPr>
        </p:nvSpPr>
        <p:spPr>
          <a:ln/>
        </p:spPr>
        <p:txBody>
          <a:bodyPr/>
          <a:lstStyle>
            <a:lvl1pPr>
              <a:defRPr/>
            </a:lvl1pPr>
          </a:lstStyle>
          <a:p>
            <a:pPr>
              <a:defRPr/>
            </a:pPr>
            <a:fld id="{A0A1D824-D55A-A741-B1BF-EDB52A1394AC}" type="slidenum">
              <a:rPr lang="de-DE"/>
              <a:pPr>
                <a:defRPr/>
              </a:pPr>
              <a:t>‹Nr.›</a:t>
            </a:fld>
            <a:endParaRPr lang="de-DE"/>
          </a:p>
        </p:txBody>
      </p:sp>
    </p:spTree>
    <p:extLst>
      <p:ext uri="{BB962C8B-B14F-4D97-AF65-F5344CB8AC3E}">
        <p14:creationId xmlns:p14="http://schemas.microsoft.com/office/powerpoint/2010/main" val="2732383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Vorstellun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737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9AF96CD-F856-432B-ADED-DCA8E23A9E7D}"/>
              </a:ext>
            </a:extLst>
          </p:cNvPr>
          <p:cNvSpPr>
            <a:spLocks noChangeArrowheads="1"/>
          </p:cNvSpPr>
          <p:nvPr/>
        </p:nvSpPr>
        <p:spPr bwMode="auto">
          <a:xfrm>
            <a:off x="0" y="0"/>
            <a:ext cx="4572000" cy="6858000"/>
          </a:xfrm>
          <a:prstGeom prst="rect">
            <a:avLst/>
          </a:prstGeom>
          <a:solidFill>
            <a:srgbClr val="3493C5"/>
          </a:solidFill>
          <a:ln>
            <a:noFill/>
          </a:ln>
          <a:extLst>
            <a:ext uri="{91240B29-F687-4f45-9708-019B960494DF}"/>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sp>
        <p:nvSpPr>
          <p:cNvPr id="5" name="AutoShape 3">
            <a:extLst>
              <a:ext uri="{FF2B5EF4-FFF2-40B4-BE49-F238E27FC236}">
                <a16:creationId xmlns:a16="http://schemas.microsoft.com/office/drawing/2014/main" id="{408A4022-C7C6-4EDB-8E79-8D86D24DE49D}"/>
              </a:ext>
            </a:extLst>
          </p:cNvPr>
          <p:cNvSpPr>
            <a:spLocks noChangeArrowheads="1"/>
          </p:cNvSpPr>
          <p:nvPr/>
        </p:nvSpPr>
        <p:spPr bwMode="auto">
          <a:xfrm>
            <a:off x="611188" y="1235075"/>
            <a:ext cx="5181600" cy="19050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a:t>Formatvorlage des Untertitelmasters durch Klicken bearbeiten</a:t>
            </a:r>
            <a:endParaRPr lang="de-DE" noProof="0" dirty="0"/>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Titelmasterformat durch Klicken bearbeiten</a:t>
            </a:r>
            <a:endParaRPr lang="de-DE" noProof="0" dirty="0"/>
          </a:p>
        </p:txBody>
      </p:sp>
      <p:sp>
        <p:nvSpPr>
          <p:cNvPr id="7" name="Rectangle 14">
            <a:extLst>
              <a:ext uri="{FF2B5EF4-FFF2-40B4-BE49-F238E27FC236}">
                <a16:creationId xmlns:a16="http://schemas.microsoft.com/office/drawing/2014/main" id="{47A7805D-E101-415D-9EF7-07E849ECC010}"/>
              </a:ext>
            </a:extLst>
          </p:cNvPr>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r>
              <a:rPr lang="de-DE" altLang="de-DE"/>
              <a:t>05.12.16</a:t>
            </a:r>
          </a:p>
        </p:txBody>
      </p:sp>
      <p:sp>
        <p:nvSpPr>
          <p:cNvPr id="8" name="Rectangle 15">
            <a:extLst>
              <a:ext uri="{FF2B5EF4-FFF2-40B4-BE49-F238E27FC236}">
                <a16:creationId xmlns:a16="http://schemas.microsoft.com/office/drawing/2014/main" id="{B50567F1-4AFA-4CB8-BCC1-B318ACCDA0BE}"/>
              </a:ext>
            </a:extLst>
          </p:cNvPr>
          <p:cNvSpPr>
            <a:spLocks noGrp="1" noChangeArrowheads="1"/>
          </p:cNvSpPr>
          <p:nvPr>
            <p:ph type="ftr" sz="quarter" idx="11"/>
          </p:nvPr>
        </p:nvSpPr>
        <p:spPr>
          <a:xfrm>
            <a:off x="5195888" y="6553200"/>
            <a:ext cx="3279775" cy="304800"/>
          </a:xfrm>
        </p:spPr>
        <p:txBody>
          <a:bodyPr/>
          <a:lstStyle>
            <a:lvl1pPr algn="r">
              <a:defRPr/>
            </a:lvl1pPr>
          </a:lstStyle>
          <a:p>
            <a:pPr>
              <a:defRPr/>
            </a:pPr>
            <a:r>
              <a:rPr lang="de-DE" altLang="de-DE"/>
              <a:t>Multiplikatorin I Hochschule </a:t>
            </a:r>
          </a:p>
        </p:txBody>
      </p:sp>
      <p:sp>
        <p:nvSpPr>
          <p:cNvPr id="9" name="Rectangle 17">
            <a:extLst>
              <a:ext uri="{FF2B5EF4-FFF2-40B4-BE49-F238E27FC236}">
                <a16:creationId xmlns:a16="http://schemas.microsoft.com/office/drawing/2014/main" id="{42325AC8-073D-4171-BC6B-3BCC16B4DA1D}"/>
              </a:ext>
            </a:extLst>
          </p:cNvPr>
          <p:cNvSpPr>
            <a:spLocks noGrp="1" noChangeArrowheads="1"/>
          </p:cNvSpPr>
          <p:nvPr>
            <p:ph type="sldNum" sz="quarter" idx="12"/>
          </p:nvPr>
        </p:nvSpPr>
        <p:spPr>
          <a:xfrm>
            <a:off x="9525" y="5962650"/>
            <a:ext cx="1033463" cy="885825"/>
          </a:xfrm>
        </p:spPr>
        <p:txBody>
          <a:bodyPr anchorCtr="0"/>
          <a:lstStyle>
            <a:lvl1pPr>
              <a:defRPr/>
            </a:lvl1pPr>
          </a:lstStyle>
          <a:p>
            <a:pPr>
              <a:defRPr/>
            </a:pPr>
            <a:fld id="{2704E38D-8C60-4317-93F2-8E1BF5BCE60F}" type="slidenum">
              <a:rPr lang="de-DE" altLang="de-DE"/>
              <a:pPr>
                <a:defRPr/>
              </a:pPr>
              <a:t>‹Nr.›</a:t>
            </a:fld>
            <a:endParaRPr lang="de-DE" altLang="de-DE"/>
          </a:p>
        </p:txBody>
      </p:sp>
      <p:pic>
        <p:nvPicPr>
          <p:cNvPr id="10" name="Grafik 9">
            <a:extLst>
              <a:ext uri="{FF2B5EF4-FFF2-40B4-BE49-F238E27FC236}">
                <a16:creationId xmlns:a16="http://schemas.microsoft.com/office/drawing/2014/main" id="{7DB9F53B-892C-4142-BA7E-2A382158AF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104" y="27004"/>
            <a:ext cx="3419856" cy="1078992"/>
          </a:xfrm>
          <a:prstGeom prst="rect">
            <a:avLst/>
          </a:prstGeom>
        </p:spPr>
      </p:pic>
    </p:spTree>
    <p:extLst>
      <p:ext uri="{BB962C8B-B14F-4D97-AF65-F5344CB8AC3E}">
        <p14:creationId xmlns:p14="http://schemas.microsoft.com/office/powerpoint/2010/main" val="2039813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EB89DDD6-BDBD-45EE-993C-183B4B251EAF}"/>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28FE849C-CBA6-4976-8D50-2D01142B8CF2}"/>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34164783-5EBD-48A1-803F-D525CC238E22}"/>
              </a:ext>
            </a:extLst>
          </p:cNvPr>
          <p:cNvSpPr>
            <a:spLocks noGrp="1" noChangeArrowheads="1"/>
          </p:cNvSpPr>
          <p:nvPr>
            <p:ph type="sldNum" sz="quarter" idx="12"/>
          </p:nvPr>
        </p:nvSpPr>
        <p:spPr>
          <a:ln/>
        </p:spPr>
        <p:txBody>
          <a:bodyPr/>
          <a:lstStyle>
            <a:lvl1pPr>
              <a:defRPr/>
            </a:lvl1pPr>
          </a:lstStyle>
          <a:p>
            <a:pPr>
              <a:defRPr/>
            </a:pPr>
            <a:fld id="{3315A282-1EB5-4322-BF94-50BFC457E666}" type="slidenum">
              <a:rPr lang="de-DE" altLang="de-DE"/>
              <a:pPr>
                <a:defRPr/>
              </a:pPr>
              <a:t>‹Nr.›</a:t>
            </a:fld>
            <a:endParaRPr lang="de-DE" altLang="de-DE"/>
          </a:p>
        </p:txBody>
      </p:sp>
    </p:spTree>
    <p:extLst>
      <p:ext uri="{BB962C8B-B14F-4D97-AF65-F5344CB8AC3E}">
        <p14:creationId xmlns:p14="http://schemas.microsoft.com/office/powerpoint/2010/main" val="1830635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Titelmasterformat durch Klicken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13">
            <a:extLst>
              <a:ext uri="{FF2B5EF4-FFF2-40B4-BE49-F238E27FC236}">
                <a16:creationId xmlns:a16="http://schemas.microsoft.com/office/drawing/2014/main" id="{210A2BF0-33BA-4DCB-A1D3-3EA2080AD523}"/>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F8A28B95-57E5-4B6F-A4D5-EF63DF62969A}"/>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93DA59C8-D4BE-4B88-8035-AC6AEF7F8514}"/>
              </a:ext>
            </a:extLst>
          </p:cNvPr>
          <p:cNvSpPr>
            <a:spLocks noGrp="1" noChangeArrowheads="1"/>
          </p:cNvSpPr>
          <p:nvPr>
            <p:ph type="sldNum" sz="quarter" idx="12"/>
          </p:nvPr>
        </p:nvSpPr>
        <p:spPr>
          <a:ln/>
        </p:spPr>
        <p:txBody>
          <a:bodyPr/>
          <a:lstStyle>
            <a:lvl1pPr>
              <a:defRPr/>
            </a:lvl1pPr>
          </a:lstStyle>
          <a:p>
            <a:pPr>
              <a:defRPr/>
            </a:pPr>
            <a:fld id="{A21BCFC7-2A7C-484E-ACE9-ECF6127DC7C6}" type="slidenum">
              <a:rPr lang="de-DE" altLang="de-DE"/>
              <a:pPr>
                <a:defRPr/>
              </a:pPr>
              <a:t>‹Nr.›</a:t>
            </a:fld>
            <a:endParaRPr lang="de-DE" altLang="de-DE"/>
          </a:p>
        </p:txBody>
      </p:sp>
    </p:spTree>
    <p:extLst>
      <p:ext uri="{BB962C8B-B14F-4D97-AF65-F5344CB8AC3E}">
        <p14:creationId xmlns:p14="http://schemas.microsoft.com/office/powerpoint/2010/main" val="2624367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3">
            <a:extLst>
              <a:ext uri="{FF2B5EF4-FFF2-40B4-BE49-F238E27FC236}">
                <a16:creationId xmlns:a16="http://schemas.microsoft.com/office/drawing/2014/main" id="{6E3E6DDE-A6DB-4EB4-8B5C-8E3FBCF94C1C}"/>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D85E0A9A-7C7B-4EA8-83D1-03D5807B3653}"/>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10280E09-8516-4978-88FD-DC987436FE7B}"/>
              </a:ext>
            </a:extLst>
          </p:cNvPr>
          <p:cNvSpPr>
            <a:spLocks noGrp="1" noChangeArrowheads="1"/>
          </p:cNvSpPr>
          <p:nvPr>
            <p:ph type="sldNum" sz="quarter" idx="12"/>
          </p:nvPr>
        </p:nvSpPr>
        <p:spPr>
          <a:ln/>
        </p:spPr>
        <p:txBody>
          <a:bodyPr/>
          <a:lstStyle>
            <a:lvl1pPr>
              <a:defRPr/>
            </a:lvl1pPr>
          </a:lstStyle>
          <a:p>
            <a:pPr>
              <a:defRPr/>
            </a:pPr>
            <a:fld id="{DC153C0F-DFBB-4E6B-806B-23817C5D2604}" type="slidenum">
              <a:rPr lang="de-DE" altLang="de-DE"/>
              <a:pPr>
                <a:defRPr/>
              </a:pPr>
              <a:t>‹Nr.›</a:t>
            </a:fld>
            <a:endParaRPr lang="de-DE" altLang="de-DE"/>
          </a:p>
        </p:txBody>
      </p:sp>
    </p:spTree>
    <p:extLst>
      <p:ext uri="{BB962C8B-B14F-4D97-AF65-F5344CB8AC3E}">
        <p14:creationId xmlns:p14="http://schemas.microsoft.com/office/powerpoint/2010/main" val="1493919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8DF04E4B-BADF-4FC9-949A-FA8141166FB7}" type="datetime1">
              <a:rPr lang="de-DE" smtClean="0"/>
              <a:t>21.10.2019</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t>Multiplikatorin I Hochschule </a:t>
            </a:r>
          </a:p>
        </p:txBody>
      </p:sp>
      <p:sp>
        <p:nvSpPr>
          <p:cNvPr id="6" name="Foliennummernplatzhalter 5"/>
          <p:cNvSpPr>
            <a:spLocks noGrp="1"/>
          </p:cNvSpPr>
          <p:nvPr>
            <p:ph type="sldNum" sz="quarter" idx="12"/>
          </p:nvPr>
        </p:nvSpPr>
        <p:spPr/>
        <p:txBody>
          <a:bodyPr/>
          <a:lstStyle>
            <a:lvl1pPr>
              <a:defRPr smtClean="0"/>
            </a:lvl1pPr>
          </a:lstStyle>
          <a:p>
            <a:pPr>
              <a:defRPr/>
            </a:pPr>
            <a:fld id="{01981E4A-6541-40FC-9E12-0756EAF619A3}" type="slidenum">
              <a:rPr lang="de-DE" altLang="de-DE"/>
              <a:pPr>
                <a:defRPr/>
              </a:pPr>
              <a:t>‹Nr.›</a:t>
            </a:fld>
            <a:endParaRPr lang="de-DE" altLang="de-DE"/>
          </a:p>
        </p:txBody>
      </p:sp>
    </p:spTree>
    <p:extLst>
      <p:ext uri="{BB962C8B-B14F-4D97-AF65-F5344CB8AC3E}">
        <p14:creationId xmlns:p14="http://schemas.microsoft.com/office/powerpoint/2010/main" val="993202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Titelmasterformat durch Klicken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90560" y="2503664"/>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a:extLst>
              <a:ext uri="{FF2B5EF4-FFF2-40B4-BE49-F238E27FC236}">
                <a16:creationId xmlns:a16="http://schemas.microsoft.com/office/drawing/2014/main" id="{8A0E100D-C5A6-4596-A668-04DEAE793CAD}"/>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8" name="Rectangle 14">
            <a:extLst>
              <a:ext uri="{FF2B5EF4-FFF2-40B4-BE49-F238E27FC236}">
                <a16:creationId xmlns:a16="http://schemas.microsoft.com/office/drawing/2014/main" id="{EFEB6930-9AF2-4FE8-A0F5-DF92A60A520B}"/>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9" name="Rectangle 15">
            <a:extLst>
              <a:ext uri="{FF2B5EF4-FFF2-40B4-BE49-F238E27FC236}">
                <a16:creationId xmlns:a16="http://schemas.microsoft.com/office/drawing/2014/main" id="{3996CEE7-8838-41A5-A4A2-950A854EA976}"/>
              </a:ext>
            </a:extLst>
          </p:cNvPr>
          <p:cNvSpPr>
            <a:spLocks noGrp="1" noChangeArrowheads="1"/>
          </p:cNvSpPr>
          <p:nvPr>
            <p:ph type="sldNum" sz="quarter" idx="12"/>
          </p:nvPr>
        </p:nvSpPr>
        <p:spPr>
          <a:ln/>
        </p:spPr>
        <p:txBody>
          <a:bodyPr/>
          <a:lstStyle>
            <a:lvl1pPr>
              <a:defRPr/>
            </a:lvl1pPr>
          </a:lstStyle>
          <a:p>
            <a:pPr>
              <a:defRPr/>
            </a:pPr>
            <a:fld id="{9E6FC5AF-3441-401B-A410-DD3F7B11EF5A}" type="slidenum">
              <a:rPr lang="de-DE" altLang="de-DE"/>
              <a:pPr>
                <a:defRPr/>
              </a:pPr>
              <a:t>‹Nr.›</a:t>
            </a:fld>
            <a:endParaRPr lang="de-DE" altLang="de-DE"/>
          </a:p>
        </p:txBody>
      </p:sp>
    </p:spTree>
    <p:extLst>
      <p:ext uri="{BB962C8B-B14F-4D97-AF65-F5344CB8AC3E}">
        <p14:creationId xmlns:p14="http://schemas.microsoft.com/office/powerpoint/2010/main" val="2957703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3">
            <a:extLst>
              <a:ext uri="{FF2B5EF4-FFF2-40B4-BE49-F238E27FC236}">
                <a16:creationId xmlns:a16="http://schemas.microsoft.com/office/drawing/2014/main" id="{9E0DF4A2-9674-4E26-BF52-BDAEE7BDCE08}"/>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4" name="Rectangle 14">
            <a:extLst>
              <a:ext uri="{FF2B5EF4-FFF2-40B4-BE49-F238E27FC236}">
                <a16:creationId xmlns:a16="http://schemas.microsoft.com/office/drawing/2014/main" id="{5086CC77-F527-431F-823F-20AD0681269B}"/>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5" name="Rectangle 15">
            <a:extLst>
              <a:ext uri="{FF2B5EF4-FFF2-40B4-BE49-F238E27FC236}">
                <a16:creationId xmlns:a16="http://schemas.microsoft.com/office/drawing/2014/main" id="{22F5221A-EA7B-4F9B-92A6-79B138105672}"/>
              </a:ext>
            </a:extLst>
          </p:cNvPr>
          <p:cNvSpPr>
            <a:spLocks noGrp="1" noChangeArrowheads="1"/>
          </p:cNvSpPr>
          <p:nvPr>
            <p:ph type="sldNum" sz="quarter" idx="12"/>
          </p:nvPr>
        </p:nvSpPr>
        <p:spPr>
          <a:ln/>
        </p:spPr>
        <p:txBody>
          <a:bodyPr/>
          <a:lstStyle>
            <a:lvl1pPr>
              <a:defRPr/>
            </a:lvl1pPr>
          </a:lstStyle>
          <a:p>
            <a:pPr>
              <a:defRPr/>
            </a:pPr>
            <a:fld id="{E4A07059-2FB2-4F44-A9A6-AC78234CA12F}" type="slidenum">
              <a:rPr lang="de-DE" altLang="de-DE"/>
              <a:pPr>
                <a:defRPr/>
              </a:pPr>
              <a:t>‹Nr.›</a:t>
            </a:fld>
            <a:endParaRPr lang="de-DE" altLang="de-DE"/>
          </a:p>
        </p:txBody>
      </p:sp>
    </p:spTree>
    <p:extLst>
      <p:ext uri="{BB962C8B-B14F-4D97-AF65-F5344CB8AC3E}">
        <p14:creationId xmlns:p14="http://schemas.microsoft.com/office/powerpoint/2010/main" val="309410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CCE53291-2089-4F5D-877D-DE5D5B04CBED}"/>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3" name="Rectangle 14">
            <a:extLst>
              <a:ext uri="{FF2B5EF4-FFF2-40B4-BE49-F238E27FC236}">
                <a16:creationId xmlns:a16="http://schemas.microsoft.com/office/drawing/2014/main" id="{741E88C3-B455-4B38-9F38-EE25DDB078A6}"/>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4" name="Rectangle 15">
            <a:extLst>
              <a:ext uri="{FF2B5EF4-FFF2-40B4-BE49-F238E27FC236}">
                <a16:creationId xmlns:a16="http://schemas.microsoft.com/office/drawing/2014/main" id="{17E2ADEE-C5E8-4E03-B934-1EB583BE5CC5}"/>
              </a:ext>
            </a:extLst>
          </p:cNvPr>
          <p:cNvSpPr>
            <a:spLocks noGrp="1" noChangeArrowheads="1"/>
          </p:cNvSpPr>
          <p:nvPr>
            <p:ph type="sldNum" sz="quarter" idx="12"/>
          </p:nvPr>
        </p:nvSpPr>
        <p:spPr>
          <a:ln/>
        </p:spPr>
        <p:txBody>
          <a:bodyPr/>
          <a:lstStyle>
            <a:lvl1pPr>
              <a:defRPr/>
            </a:lvl1pPr>
          </a:lstStyle>
          <a:p>
            <a:pPr>
              <a:defRPr/>
            </a:pPr>
            <a:fld id="{A489B739-3F78-48B7-9232-A8A659C06E51}" type="slidenum">
              <a:rPr lang="de-DE" altLang="de-DE"/>
              <a:pPr>
                <a:defRPr/>
              </a:pPr>
              <a:t>‹Nr.›</a:t>
            </a:fld>
            <a:endParaRPr lang="de-DE" altLang="de-DE"/>
          </a:p>
        </p:txBody>
      </p:sp>
    </p:spTree>
    <p:extLst>
      <p:ext uri="{BB962C8B-B14F-4D97-AF65-F5344CB8AC3E}">
        <p14:creationId xmlns:p14="http://schemas.microsoft.com/office/powerpoint/2010/main" val="144001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Titelmasterformat durch Klicken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77B80CA8-102D-4B4D-9D29-3674A7A5E68E}"/>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4765BD02-23A8-44B3-8C6A-C63435FE49D7}"/>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A89DBEF2-4767-459D-98A4-C2769AC65CC6}"/>
              </a:ext>
            </a:extLst>
          </p:cNvPr>
          <p:cNvSpPr>
            <a:spLocks noGrp="1" noChangeArrowheads="1"/>
          </p:cNvSpPr>
          <p:nvPr>
            <p:ph type="sldNum" sz="quarter" idx="12"/>
          </p:nvPr>
        </p:nvSpPr>
        <p:spPr>
          <a:ln/>
        </p:spPr>
        <p:txBody>
          <a:bodyPr/>
          <a:lstStyle>
            <a:lvl1pPr>
              <a:defRPr/>
            </a:lvl1pPr>
          </a:lstStyle>
          <a:p>
            <a:pPr>
              <a:defRPr/>
            </a:pPr>
            <a:fld id="{BF9E5082-8B04-4058-92BE-49D65BBB6EAD}" type="slidenum">
              <a:rPr lang="de-DE" altLang="de-DE"/>
              <a:pPr>
                <a:defRPr/>
              </a:pPr>
              <a:t>‹Nr.›</a:t>
            </a:fld>
            <a:endParaRPr lang="de-DE" altLang="de-DE"/>
          </a:p>
        </p:txBody>
      </p:sp>
    </p:spTree>
    <p:extLst>
      <p:ext uri="{BB962C8B-B14F-4D97-AF65-F5344CB8AC3E}">
        <p14:creationId xmlns:p14="http://schemas.microsoft.com/office/powerpoint/2010/main" val="21182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Titelmasterformat durch Klicken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B6BC845C-27A8-46DC-80FE-E10541DAB00F}"/>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BC6C89D4-F6D4-469E-A4EF-96F8577A136C}"/>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DA6CB406-09C2-4520-B5D5-DFC21843D48A}"/>
              </a:ext>
            </a:extLst>
          </p:cNvPr>
          <p:cNvSpPr>
            <a:spLocks noGrp="1" noChangeArrowheads="1"/>
          </p:cNvSpPr>
          <p:nvPr>
            <p:ph type="sldNum" sz="quarter" idx="12"/>
          </p:nvPr>
        </p:nvSpPr>
        <p:spPr>
          <a:ln/>
        </p:spPr>
        <p:txBody>
          <a:bodyPr/>
          <a:lstStyle>
            <a:lvl1pPr>
              <a:defRPr/>
            </a:lvl1pPr>
          </a:lstStyle>
          <a:p>
            <a:pPr>
              <a:defRPr/>
            </a:pPr>
            <a:fld id="{A4DBDC55-069A-4619-A2EA-0E3889E6D81F}" type="slidenum">
              <a:rPr lang="de-DE" altLang="de-DE"/>
              <a:pPr>
                <a:defRPr/>
              </a:pPr>
              <a:t>‹Nr.›</a:t>
            </a:fld>
            <a:endParaRPr lang="de-DE" altLang="de-DE"/>
          </a:p>
        </p:txBody>
      </p:sp>
    </p:spTree>
    <p:extLst>
      <p:ext uri="{BB962C8B-B14F-4D97-AF65-F5344CB8AC3E}">
        <p14:creationId xmlns:p14="http://schemas.microsoft.com/office/powerpoint/2010/main" val="831986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81945D8B-496C-4109-AEA8-7B468CC6E5E5}"/>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F28CC47D-CC32-4541-A938-C68B30D13A90}"/>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AD4FC350-B8D9-43C0-A213-3D2E465CB49E}"/>
              </a:ext>
            </a:extLst>
          </p:cNvPr>
          <p:cNvSpPr>
            <a:spLocks noGrp="1" noChangeArrowheads="1"/>
          </p:cNvSpPr>
          <p:nvPr>
            <p:ph type="sldNum" sz="quarter" idx="12"/>
          </p:nvPr>
        </p:nvSpPr>
        <p:spPr>
          <a:ln/>
        </p:spPr>
        <p:txBody>
          <a:bodyPr/>
          <a:lstStyle>
            <a:lvl1pPr>
              <a:defRPr/>
            </a:lvl1pPr>
          </a:lstStyle>
          <a:p>
            <a:pPr>
              <a:defRPr/>
            </a:pPr>
            <a:fld id="{537DEB39-06FA-4576-BE44-0063ED2577D2}" type="slidenum">
              <a:rPr lang="de-DE" altLang="de-DE"/>
              <a:pPr>
                <a:defRPr/>
              </a:pPr>
              <a:t>‹Nr.›</a:t>
            </a:fld>
            <a:endParaRPr lang="de-DE" altLang="de-DE"/>
          </a:p>
        </p:txBody>
      </p:sp>
    </p:spTree>
    <p:extLst>
      <p:ext uri="{BB962C8B-B14F-4D97-AF65-F5344CB8AC3E}">
        <p14:creationId xmlns:p14="http://schemas.microsoft.com/office/powerpoint/2010/main" val="1454469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3">
            <a:extLst>
              <a:ext uri="{FF2B5EF4-FFF2-40B4-BE49-F238E27FC236}">
                <a16:creationId xmlns:a16="http://schemas.microsoft.com/office/drawing/2014/main" id="{A3E933D1-34F5-46B0-AC8C-3891D5F463F9}"/>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7CD1FAEB-DD8C-4469-85B6-594F05E3889E}"/>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DAC37B30-8660-45FB-B692-5052CB251030}"/>
              </a:ext>
            </a:extLst>
          </p:cNvPr>
          <p:cNvSpPr>
            <a:spLocks noGrp="1" noChangeArrowheads="1"/>
          </p:cNvSpPr>
          <p:nvPr>
            <p:ph type="sldNum" sz="quarter" idx="12"/>
          </p:nvPr>
        </p:nvSpPr>
        <p:spPr>
          <a:ln/>
        </p:spPr>
        <p:txBody>
          <a:bodyPr/>
          <a:lstStyle>
            <a:lvl1pPr>
              <a:defRPr/>
            </a:lvl1pPr>
          </a:lstStyle>
          <a:p>
            <a:pPr>
              <a:defRPr/>
            </a:pPr>
            <a:fld id="{B82C37C1-D84B-484D-9E68-09A1118DE0CE}" type="slidenum">
              <a:rPr lang="de-DE" altLang="de-DE"/>
              <a:pPr>
                <a:defRPr/>
              </a:pPr>
              <a:t>‹Nr.›</a:t>
            </a:fld>
            <a:endParaRPr lang="de-DE" altLang="de-DE"/>
          </a:p>
        </p:txBody>
      </p:sp>
    </p:spTree>
    <p:extLst>
      <p:ext uri="{BB962C8B-B14F-4D97-AF65-F5344CB8AC3E}">
        <p14:creationId xmlns:p14="http://schemas.microsoft.com/office/powerpoint/2010/main" val="808914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Titelmasterformat durch Klicken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Klicken Sie auf das Symbol, um die SmartArt-Grafik hinzuzufügen</a:t>
            </a:r>
          </a:p>
        </p:txBody>
      </p:sp>
      <p:sp>
        <p:nvSpPr>
          <p:cNvPr id="4" name="Datumsplatzhalter 3">
            <a:extLst>
              <a:ext uri="{FF2B5EF4-FFF2-40B4-BE49-F238E27FC236}">
                <a16:creationId xmlns:a16="http://schemas.microsoft.com/office/drawing/2014/main" id="{CAC5990B-B2B0-4F0F-8309-F54825DBBCD4}"/>
              </a:ext>
            </a:extLst>
          </p:cNvPr>
          <p:cNvSpPr>
            <a:spLocks noGrp="1"/>
          </p:cNvSpPr>
          <p:nvPr>
            <p:ph type="dt" sz="half" idx="10"/>
          </p:nvPr>
        </p:nvSpPr>
        <p:spPr/>
        <p:txBody>
          <a:bodyPr/>
          <a:lstStyle>
            <a:lvl1pPr>
              <a:defRPr/>
            </a:lvl1pPr>
          </a:lstStyle>
          <a:p>
            <a:pPr>
              <a:defRPr/>
            </a:pPr>
            <a:r>
              <a:rPr lang="de-DE" altLang="de-DE"/>
              <a:t>05.12.16</a:t>
            </a:r>
          </a:p>
        </p:txBody>
      </p:sp>
      <p:sp>
        <p:nvSpPr>
          <p:cNvPr id="5" name="Fußzeilenplatzhalter 4">
            <a:extLst>
              <a:ext uri="{FF2B5EF4-FFF2-40B4-BE49-F238E27FC236}">
                <a16:creationId xmlns:a16="http://schemas.microsoft.com/office/drawing/2014/main" id="{B61790B5-68D0-4A27-82E3-C1D36F336303}"/>
              </a:ext>
            </a:extLst>
          </p:cNvPr>
          <p:cNvSpPr>
            <a:spLocks noGrp="1"/>
          </p:cNvSpPr>
          <p:nvPr>
            <p:ph type="ftr" sz="quarter" idx="11"/>
          </p:nvPr>
        </p:nvSpPr>
        <p:spPr/>
        <p:txBody>
          <a:bodyPr/>
          <a:lstStyle>
            <a:lvl1pPr>
              <a:defRPr/>
            </a:lvl1pPr>
          </a:lstStyle>
          <a:p>
            <a:pPr>
              <a:defRPr/>
            </a:pPr>
            <a:r>
              <a:rPr lang="de-DE" altLang="de-DE"/>
              <a:t>Multiplikatorin I Hochschule </a:t>
            </a:r>
          </a:p>
        </p:txBody>
      </p:sp>
      <p:sp>
        <p:nvSpPr>
          <p:cNvPr id="6" name="Foliennummernplatzhalter 5">
            <a:extLst>
              <a:ext uri="{FF2B5EF4-FFF2-40B4-BE49-F238E27FC236}">
                <a16:creationId xmlns:a16="http://schemas.microsoft.com/office/drawing/2014/main" id="{0ABAAC72-CF2F-4470-A821-2A1A25E38E01}"/>
              </a:ext>
            </a:extLst>
          </p:cNvPr>
          <p:cNvSpPr>
            <a:spLocks noGrp="1"/>
          </p:cNvSpPr>
          <p:nvPr>
            <p:ph type="sldNum" sz="quarter" idx="12"/>
          </p:nvPr>
        </p:nvSpPr>
        <p:spPr>
          <a:xfrm>
            <a:off x="84138" y="5946775"/>
            <a:ext cx="671512" cy="885825"/>
          </a:xfrm>
        </p:spPr>
        <p:txBody>
          <a:bodyPr/>
          <a:lstStyle>
            <a:lvl1pPr>
              <a:defRPr/>
            </a:lvl1pPr>
          </a:lstStyle>
          <a:p>
            <a:pPr>
              <a:defRPr/>
            </a:pPr>
            <a:fld id="{E151F3EE-C56F-40CE-A28D-625BF3CA484F}" type="slidenum">
              <a:rPr lang="de-DE" altLang="de-DE"/>
              <a:pPr>
                <a:defRPr/>
              </a:pPr>
              <a:t>‹Nr.›</a:t>
            </a:fld>
            <a:endParaRPr lang="de-DE" altLang="de-DE"/>
          </a:p>
        </p:txBody>
      </p:sp>
    </p:spTree>
    <p:extLst>
      <p:ext uri="{BB962C8B-B14F-4D97-AF65-F5344CB8AC3E}">
        <p14:creationId xmlns:p14="http://schemas.microsoft.com/office/powerpoint/2010/main" val="38782549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Titelmasterformat durch Klicken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a:extLst>
              <a:ext uri="{FF2B5EF4-FFF2-40B4-BE49-F238E27FC236}">
                <a16:creationId xmlns:a16="http://schemas.microsoft.com/office/drawing/2014/main" id="{53BE7D12-1C91-4B4A-B735-967BB380DC1E}"/>
              </a:ext>
            </a:extLst>
          </p:cNvPr>
          <p:cNvSpPr>
            <a:spLocks noGrp="1"/>
          </p:cNvSpPr>
          <p:nvPr>
            <p:ph type="dt" sz="half" idx="10"/>
          </p:nvPr>
        </p:nvSpPr>
        <p:spPr/>
        <p:txBody>
          <a:bodyPr/>
          <a:lstStyle>
            <a:lvl1pPr>
              <a:defRPr/>
            </a:lvl1pPr>
          </a:lstStyle>
          <a:p>
            <a:pPr>
              <a:defRPr/>
            </a:pPr>
            <a:r>
              <a:rPr lang="de-DE" altLang="de-DE"/>
              <a:t>05.12.16</a:t>
            </a:r>
          </a:p>
        </p:txBody>
      </p:sp>
      <p:sp>
        <p:nvSpPr>
          <p:cNvPr id="5" name="Fußzeilenplatzhalter 4">
            <a:extLst>
              <a:ext uri="{FF2B5EF4-FFF2-40B4-BE49-F238E27FC236}">
                <a16:creationId xmlns:a16="http://schemas.microsoft.com/office/drawing/2014/main" id="{E12BFFA8-5260-49EE-B822-80D0BC7D0C7A}"/>
              </a:ext>
            </a:extLst>
          </p:cNvPr>
          <p:cNvSpPr>
            <a:spLocks noGrp="1"/>
          </p:cNvSpPr>
          <p:nvPr>
            <p:ph type="ftr" sz="quarter" idx="11"/>
          </p:nvPr>
        </p:nvSpPr>
        <p:spPr/>
        <p:txBody>
          <a:bodyPr/>
          <a:lstStyle>
            <a:lvl1pPr>
              <a:defRPr/>
            </a:lvl1pPr>
          </a:lstStyle>
          <a:p>
            <a:pPr>
              <a:defRPr/>
            </a:pPr>
            <a:r>
              <a:rPr lang="de-DE" altLang="de-DE"/>
              <a:t>Multiplikatorin I Hochschule </a:t>
            </a:r>
          </a:p>
        </p:txBody>
      </p:sp>
      <p:sp>
        <p:nvSpPr>
          <p:cNvPr id="6" name="Foliennummernplatzhalter 5">
            <a:extLst>
              <a:ext uri="{FF2B5EF4-FFF2-40B4-BE49-F238E27FC236}">
                <a16:creationId xmlns:a16="http://schemas.microsoft.com/office/drawing/2014/main" id="{4ED9A932-292C-4933-8D2C-1BBD42B7A975}"/>
              </a:ext>
            </a:extLst>
          </p:cNvPr>
          <p:cNvSpPr>
            <a:spLocks noGrp="1"/>
          </p:cNvSpPr>
          <p:nvPr>
            <p:ph type="sldNum" sz="quarter" idx="12"/>
          </p:nvPr>
        </p:nvSpPr>
        <p:spPr>
          <a:xfrm>
            <a:off x="84138" y="5946775"/>
            <a:ext cx="671512" cy="885825"/>
          </a:xfrm>
        </p:spPr>
        <p:txBody>
          <a:bodyPr/>
          <a:lstStyle>
            <a:lvl1pPr>
              <a:defRPr/>
            </a:lvl1pPr>
          </a:lstStyle>
          <a:p>
            <a:pPr>
              <a:defRPr/>
            </a:pPr>
            <a:fld id="{4090BB8A-E6BF-40B0-AB92-8AE2736E89EA}" type="slidenum">
              <a:rPr lang="de-DE" altLang="de-DE"/>
              <a:pPr>
                <a:defRPr/>
              </a:pPr>
              <a:t>‹Nr.›</a:t>
            </a:fld>
            <a:endParaRPr lang="de-DE" altLang="de-DE"/>
          </a:p>
        </p:txBody>
      </p:sp>
    </p:spTree>
    <p:extLst>
      <p:ext uri="{BB962C8B-B14F-4D97-AF65-F5344CB8AC3E}">
        <p14:creationId xmlns:p14="http://schemas.microsoft.com/office/powerpoint/2010/main" val="3425251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hart">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762000"/>
            <a:ext cx="8001000" cy="1143000"/>
          </a:xfrm>
        </p:spPr>
        <p:txBody>
          <a:bodyPr/>
          <a:lstStyle/>
          <a:p>
            <a:r>
              <a:rPr lang="de-DE"/>
              <a:t>Titelmasterformat durch Klicken bearbeiten</a:t>
            </a:r>
          </a:p>
        </p:txBody>
      </p:sp>
      <p:sp>
        <p:nvSpPr>
          <p:cNvPr id="3" name="Textplatzhalter 2"/>
          <p:cNvSpPr>
            <a:spLocks noGrp="1"/>
          </p:cNvSpPr>
          <p:nvPr>
            <p:ph type="body"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991100" y="2362200"/>
            <a:ext cx="3924300" cy="3733800"/>
          </a:xfrm>
        </p:spPr>
        <p:txBody>
          <a:bodyPr/>
          <a:lstStyle/>
          <a:p>
            <a:pPr lvl="0"/>
            <a:r>
              <a:rPr lang="de-DE" noProof="0"/>
              <a:t>Diagramm durch Klicken auf Symbol hinzufügen</a:t>
            </a:r>
          </a:p>
        </p:txBody>
      </p:sp>
      <p:sp>
        <p:nvSpPr>
          <p:cNvPr id="5" name="Rectangle 13">
            <a:extLst>
              <a:ext uri="{FF2B5EF4-FFF2-40B4-BE49-F238E27FC236}">
                <a16:creationId xmlns:a16="http://schemas.microsoft.com/office/drawing/2014/main" id="{8BE55956-EE01-41B4-A7FD-D515C2EC6876}"/>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45446E39-38B9-48BC-A063-6EDE8581F1AE}"/>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95F65BFE-00D6-4971-9C86-329A2BC4E4E2}"/>
              </a:ext>
            </a:extLst>
          </p:cNvPr>
          <p:cNvSpPr>
            <a:spLocks noGrp="1" noChangeArrowheads="1"/>
          </p:cNvSpPr>
          <p:nvPr>
            <p:ph type="sldNum" sz="quarter" idx="12"/>
          </p:nvPr>
        </p:nvSpPr>
        <p:spPr>
          <a:ln/>
        </p:spPr>
        <p:txBody>
          <a:bodyPr/>
          <a:lstStyle>
            <a:lvl1pPr>
              <a:defRPr/>
            </a:lvl1pPr>
          </a:lstStyle>
          <a:p>
            <a:pPr>
              <a:defRPr/>
            </a:pPr>
            <a:fld id="{83816A4A-95DF-49F1-AB26-72211805725A}" type="slidenum">
              <a:rPr lang="de-DE" altLang="de-DE"/>
              <a:pPr>
                <a:defRPr/>
              </a:pPr>
              <a:t>‹Nr.›</a:t>
            </a:fld>
            <a:endParaRPr lang="de-DE" altLang="de-DE"/>
          </a:p>
        </p:txBody>
      </p:sp>
    </p:spTree>
    <p:extLst>
      <p:ext uri="{BB962C8B-B14F-4D97-AF65-F5344CB8AC3E}">
        <p14:creationId xmlns:p14="http://schemas.microsoft.com/office/powerpoint/2010/main" val="2367038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Mastertitelformat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
        <p:nvSpPr>
          <p:cNvPr id="4" name="Rectangle 13"/>
          <p:cNvSpPr>
            <a:spLocks noGrp="1" noChangeArrowheads="1"/>
          </p:cNvSpPr>
          <p:nvPr>
            <p:ph type="dt" sz="half" idx="10"/>
          </p:nvPr>
        </p:nvSpPr>
        <p:spPr>
          <a:ln/>
        </p:spPr>
        <p:txBody>
          <a:bodyPr/>
          <a:lstStyle>
            <a:lvl1pPr>
              <a:defRPr/>
            </a:lvl1pPr>
          </a:lstStyle>
          <a:p>
            <a:pPr>
              <a:defRPr/>
            </a:pPr>
            <a:fld id="{1F81D1FE-506C-4534-A03F-130A57323870}" type="datetime1">
              <a:rPr lang="de-DE" smtClean="0"/>
              <a:t>21.10.2019</a:t>
            </a:fld>
            <a:endParaRPr lang="de-DE"/>
          </a:p>
        </p:txBody>
      </p:sp>
      <p:sp>
        <p:nvSpPr>
          <p:cNvPr id="5" name="Rectangle 14"/>
          <p:cNvSpPr>
            <a:spLocks noGrp="1" noChangeArrowheads="1"/>
          </p:cNvSpPr>
          <p:nvPr>
            <p:ph type="ftr" sz="quarter" idx="11"/>
          </p:nvPr>
        </p:nvSpPr>
        <p:spPr>
          <a:ln/>
        </p:spPr>
        <p:txBody>
          <a:bodyPr/>
          <a:lstStyle>
            <a:lvl1pPr>
              <a:defRPr/>
            </a:lvl1pPr>
          </a:lstStyle>
          <a:p>
            <a:pPr>
              <a:defRPr/>
            </a:pPr>
            <a:r>
              <a:rPr lang="de-DE"/>
              <a:t>Multiplikatorin I Hochschule </a:t>
            </a:r>
          </a:p>
        </p:txBody>
      </p:sp>
      <p:sp>
        <p:nvSpPr>
          <p:cNvPr id="6" name="Rectangle 15"/>
          <p:cNvSpPr>
            <a:spLocks noGrp="1" noChangeArrowheads="1"/>
          </p:cNvSpPr>
          <p:nvPr>
            <p:ph type="sldNum" sz="quarter" idx="12"/>
          </p:nvPr>
        </p:nvSpPr>
        <p:spPr>
          <a:ln/>
        </p:spPr>
        <p:txBody>
          <a:bodyPr/>
          <a:lstStyle>
            <a:lvl1pPr>
              <a:defRPr/>
            </a:lvl1pPr>
          </a:lstStyle>
          <a:p>
            <a:pPr>
              <a:defRPr/>
            </a:pPr>
            <a:fld id="{C35DDCDE-B86D-425D-A0AF-8AF6E6CB1CC6}" type="slidenum">
              <a:rPr lang="de-DE" altLang="de-DE"/>
              <a:pPr>
                <a:defRPr/>
              </a:pPr>
              <a:t>‹Nr.›</a:t>
            </a:fld>
            <a:endParaRPr lang="de-DE" altLang="de-DE"/>
          </a:p>
        </p:txBody>
      </p:sp>
    </p:spTree>
    <p:extLst>
      <p:ext uri="{BB962C8B-B14F-4D97-AF65-F5344CB8AC3E}">
        <p14:creationId xmlns:p14="http://schemas.microsoft.com/office/powerpoint/2010/main" val="3964883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323850" y="1581150"/>
            <a:ext cx="7770813" cy="1462088"/>
          </a:xfrm>
        </p:spPr>
        <p:txBody>
          <a:bodyPr/>
          <a:lstStyle/>
          <a:p>
            <a:r>
              <a:rPr lang="de-DE"/>
              <a:t>Titelmasterformat durch Klicken bearbeiten</a:t>
            </a:r>
          </a:p>
        </p:txBody>
      </p:sp>
      <p:sp>
        <p:nvSpPr>
          <p:cNvPr id="3" name="Datumsplatzhalter 2">
            <a:extLst>
              <a:ext uri="{FF2B5EF4-FFF2-40B4-BE49-F238E27FC236}">
                <a16:creationId xmlns:a16="http://schemas.microsoft.com/office/drawing/2014/main" id="{9181AFA4-9F22-49B4-840D-A33CF15C3500}"/>
              </a:ext>
            </a:extLst>
          </p:cNvPr>
          <p:cNvSpPr>
            <a:spLocks noGrp="1"/>
          </p:cNvSpPr>
          <p:nvPr>
            <p:ph type="dt" idx="10"/>
          </p:nvPr>
        </p:nvSpPr>
        <p:spPr>
          <a:xfrm>
            <a:off x="2667000" y="6553200"/>
            <a:ext cx="1903413" cy="303213"/>
          </a:xfrm>
        </p:spPr>
        <p:txBody>
          <a:bodyPr/>
          <a:lstStyle>
            <a:lvl1pPr>
              <a:defRPr/>
            </a:lvl1pPr>
          </a:lstStyle>
          <a:p>
            <a:pPr>
              <a:defRPr/>
            </a:pPr>
            <a:r>
              <a:rPr lang="de-DE" altLang="de-DE"/>
              <a:t>05.12.16</a:t>
            </a:r>
          </a:p>
        </p:txBody>
      </p:sp>
      <p:sp>
        <p:nvSpPr>
          <p:cNvPr id="4" name="Fußzeilenplatzhalter 3">
            <a:extLst>
              <a:ext uri="{FF2B5EF4-FFF2-40B4-BE49-F238E27FC236}">
                <a16:creationId xmlns:a16="http://schemas.microsoft.com/office/drawing/2014/main" id="{F32AEA1A-5C16-4F01-883B-6C3E2DDCCBD3}"/>
              </a:ext>
            </a:extLst>
          </p:cNvPr>
          <p:cNvSpPr>
            <a:spLocks noGrp="1"/>
          </p:cNvSpPr>
          <p:nvPr>
            <p:ph type="ftr" idx="11"/>
          </p:nvPr>
        </p:nvSpPr>
        <p:spPr>
          <a:xfrm>
            <a:off x="5195888" y="6553200"/>
            <a:ext cx="3278187" cy="303213"/>
          </a:xfrm>
        </p:spPr>
        <p:txBody>
          <a:bodyPr/>
          <a:lstStyle>
            <a:lvl1pPr>
              <a:defRPr/>
            </a:lvl1pPr>
          </a:lstStyle>
          <a:p>
            <a:pPr>
              <a:defRPr/>
            </a:pPr>
            <a:r>
              <a:rPr lang="de-DE" altLang="de-DE"/>
              <a:t>Multiplikatorin I Hochschule </a:t>
            </a:r>
          </a:p>
        </p:txBody>
      </p:sp>
      <p:sp>
        <p:nvSpPr>
          <p:cNvPr id="5" name="Foliennummernplatzhalter 4">
            <a:extLst>
              <a:ext uri="{FF2B5EF4-FFF2-40B4-BE49-F238E27FC236}">
                <a16:creationId xmlns:a16="http://schemas.microsoft.com/office/drawing/2014/main" id="{C8D164B3-1110-4CEC-AB5D-D0A15AB6F32E}"/>
              </a:ext>
            </a:extLst>
          </p:cNvPr>
          <p:cNvSpPr>
            <a:spLocks noGrp="1"/>
          </p:cNvSpPr>
          <p:nvPr>
            <p:ph type="sldNum" idx="12"/>
          </p:nvPr>
        </p:nvSpPr>
        <p:spPr>
          <a:xfrm>
            <a:off x="9525" y="5962650"/>
            <a:ext cx="1031875" cy="884238"/>
          </a:xfrm>
        </p:spPr>
        <p:txBody>
          <a:bodyPr/>
          <a:lstStyle>
            <a:lvl1pPr>
              <a:defRPr/>
            </a:lvl1pPr>
          </a:lstStyle>
          <a:p>
            <a:pPr>
              <a:defRPr/>
            </a:pPr>
            <a:fld id="{6A8F0637-12A0-4744-9632-E14A243E5520}" type="slidenum">
              <a:rPr lang="de-DE" altLang="de-DE"/>
              <a:pPr>
                <a:defRPr/>
              </a:pPr>
              <a:t>‹Nr.›</a:t>
            </a:fld>
            <a:endParaRPr lang="de-DE" altLang="de-DE"/>
          </a:p>
        </p:txBody>
      </p:sp>
    </p:spTree>
    <p:extLst>
      <p:ext uri="{BB962C8B-B14F-4D97-AF65-F5344CB8AC3E}">
        <p14:creationId xmlns:p14="http://schemas.microsoft.com/office/powerpoint/2010/main" val="2674529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Vorstellun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006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914400" y="2362200"/>
            <a:ext cx="3924300" cy="3733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pPr>
              <a:defRPr/>
            </a:pPr>
            <a:fld id="{59685288-0588-44D3-9D43-44C521BE6A77}" type="datetime1">
              <a:rPr lang="de-DE" smtClean="0"/>
              <a:t>21.10.2019</a:t>
            </a:fld>
            <a:endParaRPr lang="de-DE"/>
          </a:p>
        </p:txBody>
      </p:sp>
      <p:sp>
        <p:nvSpPr>
          <p:cNvPr id="6" name="Fußzeilenplatzhalter 5"/>
          <p:cNvSpPr>
            <a:spLocks noGrp="1"/>
          </p:cNvSpPr>
          <p:nvPr>
            <p:ph type="ftr" sz="quarter" idx="11"/>
          </p:nvPr>
        </p:nvSpPr>
        <p:spPr/>
        <p:txBody>
          <a:bodyPr/>
          <a:lstStyle>
            <a:lvl1pPr>
              <a:defRPr/>
            </a:lvl1pPr>
          </a:lstStyle>
          <a:p>
            <a:pPr>
              <a:defRPr/>
            </a:pPr>
            <a:r>
              <a:rPr lang="de-DE"/>
              <a:t>Multiplikatorin I Hochschule </a:t>
            </a:r>
          </a:p>
        </p:txBody>
      </p:sp>
      <p:sp>
        <p:nvSpPr>
          <p:cNvPr id="7" name="Foliennummernplatzhalter 6"/>
          <p:cNvSpPr>
            <a:spLocks noGrp="1"/>
          </p:cNvSpPr>
          <p:nvPr>
            <p:ph type="sldNum" sz="quarter" idx="12"/>
          </p:nvPr>
        </p:nvSpPr>
        <p:spPr/>
        <p:txBody>
          <a:bodyPr/>
          <a:lstStyle>
            <a:lvl1pPr>
              <a:defRPr smtClean="0"/>
            </a:lvl1pPr>
          </a:lstStyle>
          <a:p>
            <a:pPr>
              <a:defRPr/>
            </a:pPr>
            <a:fld id="{19B6B12D-6307-4863-A3CA-8AEF9864B3B5}" type="slidenum">
              <a:rPr lang="de-DE" altLang="de-DE"/>
              <a:pPr>
                <a:defRPr/>
              </a:pPr>
              <a:t>‹Nr.›</a:t>
            </a:fld>
            <a:endParaRPr lang="de-DE" altLang="de-DE"/>
          </a:p>
        </p:txBody>
      </p:sp>
    </p:spTree>
    <p:extLst>
      <p:ext uri="{BB962C8B-B14F-4D97-AF65-F5344CB8AC3E}">
        <p14:creationId xmlns:p14="http://schemas.microsoft.com/office/powerpoint/2010/main" val="791033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Mastertitelformat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890560" y="2503664"/>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p:cNvSpPr>
            <a:spLocks noGrp="1" noChangeArrowheads="1"/>
          </p:cNvSpPr>
          <p:nvPr>
            <p:ph type="dt" sz="half" idx="10"/>
          </p:nvPr>
        </p:nvSpPr>
        <p:spPr>
          <a:ln/>
        </p:spPr>
        <p:txBody>
          <a:bodyPr/>
          <a:lstStyle>
            <a:lvl1pPr>
              <a:defRPr/>
            </a:lvl1pPr>
          </a:lstStyle>
          <a:p>
            <a:pPr>
              <a:defRPr/>
            </a:pPr>
            <a:fld id="{D2413188-FF42-4989-AD41-908700D54908}" type="datetime1">
              <a:rPr lang="de-DE" smtClean="0"/>
              <a:t>21.10.2019</a:t>
            </a:fld>
            <a:endParaRPr lang="de-DE"/>
          </a:p>
        </p:txBody>
      </p:sp>
      <p:sp>
        <p:nvSpPr>
          <p:cNvPr id="8" name="Rectangle 14"/>
          <p:cNvSpPr>
            <a:spLocks noGrp="1" noChangeArrowheads="1"/>
          </p:cNvSpPr>
          <p:nvPr>
            <p:ph type="ftr" sz="quarter" idx="11"/>
          </p:nvPr>
        </p:nvSpPr>
        <p:spPr>
          <a:ln/>
        </p:spPr>
        <p:txBody>
          <a:bodyPr/>
          <a:lstStyle>
            <a:lvl1pPr>
              <a:defRPr/>
            </a:lvl1pPr>
          </a:lstStyle>
          <a:p>
            <a:pPr>
              <a:defRPr/>
            </a:pPr>
            <a:r>
              <a:rPr lang="de-DE"/>
              <a:t>Multiplikatorin I Hochschule </a:t>
            </a:r>
          </a:p>
        </p:txBody>
      </p:sp>
      <p:sp>
        <p:nvSpPr>
          <p:cNvPr id="9" name="Rectangle 15"/>
          <p:cNvSpPr>
            <a:spLocks noGrp="1" noChangeArrowheads="1"/>
          </p:cNvSpPr>
          <p:nvPr>
            <p:ph type="sldNum" sz="quarter" idx="12"/>
          </p:nvPr>
        </p:nvSpPr>
        <p:spPr>
          <a:ln/>
        </p:spPr>
        <p:txBody>
          <a:bodyPr/>
          <a:lstStyle>
            <a:lvl1pPr>
              <a:defRPr/>
            </a:lvl1pPr>
          </a:lstStyle>
          <a:p>
            <a:pPr>
              <a:defRPr/>
            </a:pPr>
            <a:fld id="{0906568A-9176-4FAB-B126-81A1B5056C41}" type="slidenum">
              <a:rPr lang="de-DE" altLang="de-DE"/>
              <a:pPr>
                <a:defRPr/>
              </a:pPr>
              <a:t>‹Nr.›</a:t>
            </a:fld>
            <a:endParaRPr lang="de-DE" altLang="de-DE"/>
          </a:p>
        </p:txBody>
      </p:sp>
    </p:spTree>
    <p:extLst>
      <p:ext uri="{BB962C8B-B14F-4D97-AF65-F5344CB8AC3E}">
        <p14:creationId xmlns:p14="http://schemas.microsoft.com/office/powerpoint/2010/main" val="1113892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Rectangle 13"/>
          <p:cNvSpPr>
            <a:spLocks noGrp="1" noChangeArrowheads="1"/>
          </p:cNvSpPr>
          <p:nvPr>
            <p:ph type="dt" sz="half" idx="10"/>
          </p:nvPr>
        </p:nvSpPr>
        <p:spPr>
          <a:ln/>
        </p:spPr>
        <p:txBody>
          <a:bodyPr/>
          <a:lstStyle>
            <a:lvl1pPr>
              <a:defRPr/>
            </a:lvl1pPr>
          </a:lstStyle>
          <a:p>
            <a:pPr>
              <a:defRPr/>
            </a:pPr>
            <a:fld id="{2D4C03AD-662B-4F46-B896-4DA071C0DFAB}" type="datetime1">
              <a:rPr lang="de-DE" smtClean="0"/>
              <a:t>21.10.2019</a:t>
            </a:fld>
            <a:endParaRPr lang="de-DE"/>
          </a:p>
        </p:txBody>
      </p:sp>
      <p:sp>
        <p:nvSpPr>
          <p:cNvPr id="4" name="Rectangle 14"/>
          <p:cNvSpPr>
            <a:spLocks noGrp="1" noChangeArrowheads="1"/>
          </p:cNvSpPr>
          <p:nvPr>
            <p:ph type="ftr" sz="quarter" idx="11"/>
          </p:nvPr>
        </p:nvSpPr>
        <p:spPr>
          <a:ln/>
        </p:spPr>
        <p:txBody>
          <a:bodyPr/>
          <a:lstStyle>
            <a:lvl1pPr>
              <a:defRPr/>
            </a:lvl1pPr>
          </a:lstStyle>
          <a:p>
            <a:pPr>
              <a:defRPr/>
            </a:pPr>
            <a:r>
              <a:rPr lang="de-DE"/>
              <a:t>Multiplikatorin I Hochschule </a:t>
            </a:r>
          </a:p>
        </p:txBody>
      </p:sp>
      <p:sp>
        <p:nvSpPr>
          <p:cNvPr id="5" name="Rectangle 15"/>
          <p:cNvSpPr>
            <a:spLocks noGrp="1" noChangeArrowheads="1"/>
          </p:cNvSpPr>
          <p:nvPr>
            <p:ph type="sldNum" sz="quarter" idx="12"/>
          </p:nvPr>
        </p:nvSpPr>
        <p:spPr>
          <a:ln/>
        </p:spPr>
        <p:txBody>
          <a:bodyPr/>
          <a:lstStyle>
            <a:lvl1pPr>
              <a:defRPr/>
            </a:lvl1pPr>
          </a:lstStyle>
          <a:p>
            <a:pPr>
              <a:defRPr/>
            </a:pPr>
            <a:fld id="{2A675FF9-E149-4FBC-A940-31F9E2456FBA}" type="slidenum">
              <a:rPr lang="de-DE" altLang="de-DE"/>
              <a:pPr>
                <a:defRPr/>
              </a:pPr>
              <a:t>‹Nr.›</a:t>
            </a:fld>
            <a:endParaRPr lang="de-DE" altLang="de-DE"/>
          </a:p>
        </p:txBody>
      </p:sp>
    </p:spTree>
    <p:extLst>
      <p:ext uri="{BB962C8B-B14F-4D97-AF65-F5344CB8AC3E}">
        <p14:creationId xmlns:p14="http://schemas.microsoft.com/office/powerpoint/2010/main" val="2836645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fld id="{E7BEABA9-11F7-425B-B48C-CA30FDAADF3D}" type="datetime1">
              <a:rPr lang="de-DE" smtClean="0"/>
              <a:t>21.10.2019</a:t>
            </a:fld>
            <a:endParaRPr lang="de-DE"/>
          </a:p>
        </p:txBody>
      </p:sp>
      <p:sp>
        <p:nvSpPr>
          <p:cNvPr id="3" name="Rectangle 14"/>
          <p:cNvSpPr>
            <a:spLocks noGrp="1" noChangeArrowheads="1"/>
          </p:cNvSpPr>
          <p:nvPr>
            <p:ph type="ftr" sz="quarter" idx="11"/>
          </p:nvPr>
        </p:nvSpPr>
        <p:spPr>
          <a:ln/>
        </p:spPr>
        <p:txBody>
          <a:bodyPr/>
          <a:lstStyle>
            <a:lvl1pPr>
              <a:defRPr/>
            </a:lvl1pPr>
          </a:lstStyle>
          <a:p>
            <a:pPr>
              <a:defRPr/>
            </a:pPr>
            <a:r>
              <a:rPr lang="de-DE"/>
              <a:t>Multiplikatorin I Hochschule </a:t>
            </a:r>
          </a:p>
        </p:txBody>
      </p:sp>
      <p:sp>
        <p:nvSpPr>
          <p:cNvPr id="4" name="Rectangle 15"/>
          <p:cNvSpPr>
            <a:spLocks noGrp="1" noChangeArrowheads="1"/>
          </p:cNvSpPr>
          <p:nvPr>
            <p:ph type="sldNum" sz="quarter" idx="12"/>
          </p:nvPr>
        </p:nvSpPr>
        <p:spPr>
          <a:ln/>
        </p:spPr>
        <p:txBody>
          <a:bodyPr/>
          <a:lstStyle>
            <a:lvl1pPr>
              <a:defRPr/>
            </a:lvl1pPr>
          </a:lstStyle>
          <a:p>
            <a:pPr>
              <a:defRPr/>
            </a:pPr>
            <a:fld id="{86A8062F-05E1-4067-9C84-D0838666CF68}" type="slidenum">
              <a:rPr lang="de-DE" altLang="de-DE"/>
              <a:pPr>
                <a:defRPr/>
              </a:pPr>
              <a:t>‹Nr.›</a:t>
            </a:fld>
            <a:endParaRPr lang="de-DE" altLang="de-DE"/>
          </a:p>
        </p:txBody>
      </p:sp>
    </p:spTree>
    <p:extLst>
      <p:ext uri="{BB962C8B-B14F-4D97-AF65-F5344CB8AC3E}">
        <p14:creationId xmlns:p14="http://schemas.microsoft.com/office/powerpoint/2010/main" val="3133374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Mastertitelformat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p:cNvSpPr>
            <a:spLocks noGrp="1"/>
          </p:cNvSpPr>
          <p:nvPr>
            <p:ph type="dt" sz="half" idx="10"/>
          </p:nvPr>
        </p:nvSpPr>
        <p:spPr/>
        <p:txBody>
          <a:bodyPr/>
          <a:lstStyle>
            <a:lvl1pPr>
              <a:defRPr/>
            </a:lvl1pPr>
          </a:lstStyle>
          <a:p>
            <a:pPr>
              <a:defRPr/>
            </a:pPr>
            <a:fld id="{A30F2099-424E-4A5E-99B6-710B2A5BCF63}" type="datetime1">
              <a:rPr lang="de-DE" smtClean="0"/>
              <a:t>21.10.2019</a:t>
            </a:fld>
            <a:endParaRPr lang="de-DE"/>
          </a:p>
        </p:txBody>
      </p:sp>
      <p:sp>
        <p:nvSpPr>
          <p:cNvPr id="6" name="Fußzeilenplatzhalter 5"/>
          <p:cNvSpPr>
            <a:spLocks noGrp="1"/>
          </p:cNvSpPr>
          <p:nvPr>
            <p:ph type="ftr" sz="quarter" idx="11"/>
          </p:nvPr>
        </p:nvSpPr>
        <p:spPr/>
        <p:txBody>
          <a:bodyPr/>
          <a:lstStyle>
            <a:lvl1pPr>
              <a:defRPr/>
            </a:lvl1pPr>
          </a:lstStyle>
          <a:p>
            <a:pPr>
              <a:defRPr/>
            </a:pPr>
            <a:r>
              <a:rPr lang="de-DE"/>
              <a:t>Multiplikatorin I Hochschule </a:t>
            </a:r>
          </a:p>
        </p:txBody>
      </p:sp>
      <p:sp>
        <p:nvSpPr>
          <p:cNvPr id="7" name="Foliennummernplatzhalter 6"/>
          <p:cNvSpPr>
            <a:spLocks noGrp="1"/>
          </p:cNvSpPr>
          <p:nvPr>
            <p:ph type="sldNum" sz="quarter" idx="12"/>
          </p:nvPr>
        </p:nvSpPr>
        <p:spPr/>
        <p:txBody>
          <a:bodyPr/>
          <a:lstStyle>
            <a:lvl1pPr>
              <a:defRPr smtClean="0"/>
            </a:lvl1pPr>
          </a:lstStyle>
          <a:p>
            <a:pPr>
              <a:defRPr/>
            </a:pPr>
            <a:fld id="{F6FCCA87-FC4D-4965-B692-D56C2C2FA4A4}" type="slidenum">
              <a:rPr lang="de-DE" altLang="de-DE"/>
              <a:pPr>
                <a:defRPr/>
              </a:pPr>
              <a:t>‹Nr.›</a:t>
            </a:fld>
            <a:endParaRPr lang="de-DE" altLang="de-DE"/>
          </a:p>
        </p:txBody>
      </p:sp>
    </p:spTree>
    <p:extLst>
      <p:ext uri="{BB962C8B-B14F-4D97-AF65-F5344CB8AC3E}">
        <p14:creationId xmlns:p14="http://schemas.microsoft.com/office/powerpoint/2010/main" val="203287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Mastertitelformat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auf Platzhalter ziehen oder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Rectangle 13"/>
          <p:cNvSpPr>
            <a:spLocks noGrp="1" noChangeArrowheads="1"/>
          </p:cNvSpPr>
          <p:nvPr>
            <p:ph type="dt" sz="half" idx="10"/>
          </p:nvPr>
        </p:nvSpPr>
        <p:spPr>
          <a:ln/>
        </p:spPr>
        <p:txBody>
          <a:bodyPr/>
          <a:lstStyle>
            <a:lvl1pPr>
              <a:defRPr/>
            </a:lvl1pPr>
          </a:lstStyle>
          <a:p>
            <a:pPr>
              <a:defRPr/>
            </a:pPr>
            <a:fld id="{54EF0FF1-A37B-43D6-BA0D-2AB797F0AFCD}" type="datetime1">
              <a:rPr lang="de-DE" smtClean="0"/>
              <a:t>21.10.2019</a:t>
            </a:fld>
            <a:endParaRPr lang="de-DE"/>
          </a:p>
        </p:txBody>
      </p:sp>
      <p:sp>
        <p:nvSpPr>
          <p:cNvPr id="6" name="Rectangle 14"/>
          <p:cNvSpPr>
            <a:spLocks noGrp="1" noChangeArrowheads="1"/>
          </p:cNvSpPr>
          <p:nvPr>
            <p:ph type="ftr" sz="quarter" idx="11"/>
          </p:nvPr>
        </p:nvSpPr>
        <p:spPr>
          <a:ln/>
        </p:spPr>
        <p:txBody>
          <a:bodyPr/>
          <a:lstStyle>
            <a:lvl1pPr>
              <a:defRPr/>
            </a:lvl1pPr>
          </a:lstStyle>
          <a:p>
            <a:pPr>
              <a:defRPr/>
            </a:pPr>
            <a:r>
              <a:rPr lang="de-DE"/>
              <a:t>Multiplikatorin I Hochschule </a:t>
            </a:r>
          </a:p>
        </p:txBody>
      </p:sp>
      <p:sp>
        <p:nvSpPr>
          <p:cNvPr id="7" name="Rectangle 15"/>
          <p:cNvSpPr>
            <a:spLocks noGrp="1" noChangeArrowheads="1"/>
          </p:cNvSpPr>
          <p:nvPr>
            <p:ph type="sldNum" sz="quarter" idx="12"/>
          </p:nvPr>
        </p:nvSpPr>
        <p:spPr>
          <a:ln/>
        </p:spPr>
        <p:txBody>
          <a:bodyPr/>
          <a:lstStyle>
            <a:lvl1pPr>
              <a:defRPr/>
            </a:lvl1pPr>
          </a:lstStyle>
          <a:p>
            <a:pPr>
              <a:defRPr/>
            </a:pPr>
            <a:fld id="{739B1666-4157-42C4-914B-1CEE0405E042}" type="slidenum">
              <a:rPr lang="de-DE" altLang="de-DE"/>
              <a:pPr>
                <a:defRPr/>
              </a:pPr>
              <a:t>‹Nr.›</a:t>
            </a:fld>
            <a:endParaRPr lang="de-DE" altLang="de-DE"/>
          </a:p>
        </p:txBody>
      </p:sp>
    </p:spTree>
    <p:extLst>
      <p:ext uri="{BB962C8B-B14F-4D97-AF65-F5344CB8AC3E}">
        <p14:creationId xmlns:p14="http://schemas.microsoft.com/office/powerpoint/2010/main" val="2927134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tif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tiff"/><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6" name="Group 22"/>
          <p:cNvGrpSpPr>
            <a:grpSpLocks/>
          </p:cNvGrpSpPr>
          <p:nvPr/>
        </p:nvGrpSpPr>
        <p:grpSpPr bwMode="auto">
          <a:xfrm>
            <a:off x="0" y="0"/>
            <a:ext cx="3200400" cy="6858000"/>
            <a:chOff x="0" y="0"/>
            <a:chExt cx="2016" cy="4320"/>
          </a:xfrm>
          <a:solidFill>
            <a:srgbClr val="3493C5"/>
          </a:solidFill>
        </p:grpSpPr>
        <p:sp>
          <p:nvSpPr>
            <p:cNvPr id="1027" name="Rectangle 3"/>
            <p:cNvSpPr>
              <a:spLocks noChangeArrowheads="1"/>
            </p:cNvSpPr>
            <p:nvPr/>
          </p:nvSpPr>
          <p:spPr bwMode="auto">
            <a:xfrm>
              <a:off x="0" y="0"/>
              <a:ext cx="480" cy="4320"/>
            </a:xfrm>
            <a:prstGeom prst="rect">
              <a:avLst/>
            </a:prstGeom>
            <a:grp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de-DE">
                <a:latin typeface="Times New Roman" panose="02020603050405020304" pitchFamily="18" charset="0"/>
              </a:endParaRPr>
            </a:p>
          </p:txBody>
        </p:sp>
        <p:sp>
          <p:nvSpPr>
            <p:cNvPr id="1028" name="Rectangle 4"/>
            <p:cNvSpPr>
              <a:spLocks noChangeArrowheads="1"/>
            </p:cNvSpPr>
            <p:nvPr/>
          </p:nvSpPr>
          <p:spPr bwMode="auto">
            <a:xfrm>
              <a:off x="432" y="0"/>
              <a:ext cx="1584" cy="672"/>
            </a:xfrm>
            <a:prstGeom prst="rect">
              <a:avLst/>
            </a:prstGeom>
            <a:gr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de-DE">
                <a:latin typeface="Times New Roman" panose="02020603050405020304" pitchFamily="18" charset="0"/>
              </a:endParaRPr>
            </a:p>
          </p:txBody>
        </p:sp>
      </p:grpSp>
      <p:sp>
        <p:nvSpPr>
          <p:cNvPr id="2"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de-DE"/>
          </a:p>
        </p:txBody>
      </p:sp>
      <p:sp>
        <p:nvSpPr>
          <p:cNvPr id="1029" name="Rectangle 7"/>
          <p:cNvSpPr>
            <a:spLocks noGrp="1" noChangeArrowheads="1"/>
          </p:cNvSpPr>
          <p:nvPr>
            <p:ph type="title"/>
          </p:nvPr>
        </p:nvSpPr>
        <p:spPr bwMode="auto">
          <a:xfrm>
            <a:off x="914400" y="941062"/>
            <a:ext cx="8001000" cy="636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de-DE" altLang="de-DE" dirty="0"/>
              <a:t>Klicken Sie, um das Titelformat zu bearbeiten</a:t>
            </a:r>
          </a:p>
        </p:txBody>
      </p:sp>
      <p:sp>
        <p:nvSpPr>
          <p:cNvPr id="1030" name="Rectangle 8"/>
          <p:cNvSpPr>
            <a:spLocks noGrp="1" noChangeArrowheads="1"/>
          </p:cNvSpPr>
          <p:nvPr>
            <p:ph type="body" idx="1"/>
          </p:nvPr>
        </p:nvSpPr>
        <p:spPr bwMode="auto">
          <a:xfrm>
            <a:off x="914400" y="1964105"/>
            <a:ext cx="8001000" cy="41318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37" name="Rectangle 13"/>
          <p:cNvSpPr>
            <a:spLocks noGrp="1" noChangeArrowheads="1"/>
          </p:cNvSpPr>
          <p:nvPr>
            <p:ph type="dt" sz="half" idx="2"/>
          </p:nvPr>
        </p:nvSpPr>
        <p:spPr bwMode="auto">
          <a:xfrm>
            <a:off x="7010400" y="6553200"/>
            <a:ext cx="1905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r" eaLnBrk="1" hangingPunct="1">
              <a:defRPr sz="1400">
                <a:latin typeface="+mn-lt"/>
              </a:defRPr>
            </a:lvl1pPr>
          </a:lstStyle>
          <a:p>
            <a:pPr>
              <a:defRPr/>
            </a:pPr>
            <a:fld id="{A1A092E9-19DD-421C-AB18-99320C9D7BD7}" type="datetime1">
              <a:rPr lang="de-DE" smtClean="0"/>
              <a:t>21.10.2019</a:t>
            </a:fld>
            <a:endParaRPr lang="de-DE"/>
          </a:p>
        </p:txBody>
      </p:sp>
      <p:sp>
        <p:nvSpPr>
          <p:cNvPr id="1038" name="Rectangle 14"/>
          <p:cNvSpPr>
            <a:spLocks noGrp="1" noChangeArrowheads="1"/>
          </p:cNvSpPr>
          <p:nvPr>
            <p:ph type="ftr" sz="quarter" idx="3"/>
          </p:nvPr>
        </p:nvSpPr>
        <p:spPr bwMode="auto">
          <a:xfrm>
            <a:off x="2936875" y="6529388"/>
            <a:ext cx="2895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ctr" eaLnBrk="1" hangingPunct="1">
              <a:defRPr sz="1400">
                <a:latin typeface="+mn-lt"/>
              </a:defRPr>
            </a:lvl1pPr>
          </a:lstStyle>
          <a:p>
            <a:pPr>
              <a:defRPr/>
            </a:pPr>
            <a:r>
              <a:rPr lang="de-DE"/>
              <a:t>Multiplikatorin I Hochschule </a:t>
            </a:r>
          </a:p>
        </p:txBody>
      </p:sp>
      <p:sp>
        <p:nvSpPr>
          <p:cNvPr id="1039" name="Rectangle 15"/>
          <p:cNvSpPr>
            <a:spLocks noGrp="1" noChangeArrowheads="1"/>
          </p:cNvSpPr>
          <p:nvPr>
            <p:ph type="sldNum" sz="quarter" idx="4"/>
          </p:nvPr>
        </p:nvSpPr>
        <p:spPr bwMode="auto">
          <a:xfrm>
            <a:off x="84138" y="6462713"/>
            <a:ext cx="887412" cy="369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spAutoFit/>
          </a:bodyPr>
          <a:lstStyle>
            <a:lvl1pPr eaLnBrk="1" hangingPunct="1">
              <a:defRPr sz="1800" b="1" smtClean="0">
                <a:solidFill>
                  <a:schemeClr val="bg1"/>
                </a:solidFill>
                <a:latin typeface="Arial" charset="0"/>
              </a:defRPr>
            </a:lvl1pPr>
          </a:lstStyle>
          <a:p>
            <a:pPr>
              <a:defRPr/>
            </a:pPr>
            <a:fld id="{DBE57EB1-10B9-4AC8-A599-06926DE424B9}" type="slidenum">
              <a:rPr lang="de-DE" altLang="de-DE"/>
              <a:pPr>
                <a:defRPr/>
              </a:pPr>
              <a:t>‹Nr.›</a:t>
            </a:fld>
            <a:endParaRPr lang="de-DE" altLang="de-DE"/>
          </a:p>
        </p:txBody>
      </p:sp>
      <p:pic>
        <p:nvPicPr>
          <p:cNvPr id="12" name="Grafik 11">
            <a:extLst>
              <a:ext uri="{FF2B5EF4-FFF2-40B4-BE49-F238E27FC236}">
                <a16:creationId xmlns:a16="http://schemas.microsoft.com/office/drawing/2014/main" id="{8247F06B-177C-48AF-B0C4-7907367A471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010400" y="0"/>
            <a:ext cx="2017659" cy="636587"/>
          </a:xfrm>
          <a:prstGeom prst="rect">
            <a:avLst/>
          </a:prstGeom>
        </p:spPr>
      </p:pic>
    </p:spTree>
  </p:cSld>
  <p:clrMap bg1="lt1" tx1="dk1" bg2="lt2" tx2="dk2" accent1="accent1" accent2="accent2" accent3="accent3" accent4="accent4" accent5="accent5" accent6="accent6" hlink="hlink" folHlink="folHlink"/>
  <p:sldLayoutIdLst>
    <p:sldLayoutId id="2147483720" r:id="rId1"/>
    <p:sldLayoutId id="2147483721" r:id="rId2"/>
    <p:sldLayoutId id="2147483714" r:id="rId3"/>
    <p:sldLayoutId id="2147483722" r:id="rId4"/>
    <p:sldLayoutId id="2147483715" r:id="rId5"/>
    <p:sldLayoutId id="2147483716" r:id="rId6"/>
    <p:sldLayoutId id="2147483717" r:id="rId7"/>
    <p:sldLayoutId id="2147483723" r:id="rId8"/>
    <p:sldLayoutId id="2147483718" r:id="rId9"/>
    <p:sldLayoutId id="2147483719" r:id="rId10"/>
    <p:sldLayoutId id="2147483724" r:id="rId11"/>
    <p:sldLayoutId id="2147483725" r:id="rId12"/>
    <p:sldLayoutId id="2147483726" r:id="rId13"/>
    <p:sldLayoutId id="2147483727" r:id="rId14"/>
    <p:sldLayoutId id="2147483728" r:id="rId15"/>
  </p:sldLayoutIdLst>
  <p:hf hdr="0"/>
  <p:txStyles>
    <p:titleStyle>
      <a:lvl1pPr algn="l" rtl="0" eaLnBrk="1" fontAlgn="base" hangingPunct="1">
        <a:lnSpc>
          <a:spcPct val="90000"/>
        </a:lnSpc>
        <a:spcBef>
          <a:spcPct val="0"/>
        </a:spcBef>
        <a:spcAft>
          <a:spcPct val="0"/>
        </a:spcAft>
        <a:defRPr sz="2800" b="1" kern="1200">
          <a:solidFill>
            <a:schemeClr val="bg2"/>
          </a:solidFill>
          <a:latin typeface="+mj-lt"/>
          <a:ea typeface="+mj-ea"/>
          <a:cs typeface="+mj-cs"/>
        </a:defRPr>
      </a:lvl1pPr>
      <a:lvl2pPr algn="l" rtl="0" eaLnBrk="1" fontAlgn="base" hangingPunct="1">
        <a:lnSpc>
          <a:spcPct val="90000"/>
        </a:lnSpc>
        <a:spcBef>
          <a:spcPct val="0"/>
        </a:spcBef>
        <a:spcAft>
          <a:spcPct val="0"/>
        </a:spcAft>
        <a:defRPr sz="2800" b="1">
          <a:solidFill>
            <a:schemeClr val="bg2"/>
          </a:solidFill>
          <a:latin typeface="Arial" panose="020B0604020202020204" pitchFamily="34" charset="0"/>
        </a:defRPr>
      </a:lvl2pPr>
      <a:lvl3pPr algn="l" rtl="0" eaLnBrk="1" fontAlgn="base" hangingPunct="1">
        <a:lnSpc>
          <a:spcPct val="90000"/>
        </a:lnSpc>
        <a:spcBef>
          <a:spcPct val="0"/>
        </a:spcBef>
        <a:spcAft>
          <a:spcPct val="0"/>
        </a:spcAft>
        <a:defRPr sz="2800" b="1">
          <a:solidFill>
            <a:schemeClr val="bg2"/>
          </a:solidFill>
          <a:latin typeface="Arial" panose="020B0604020202020204" pitchFamily="34" charset="0"/>
        </a:defRPr>
      </a:lvl3pPr>
      <a:lvl4pPr algn="l" rtl="0" eaLnBrk="1" fontAlgn="base" hangingPunct="1">
        <a:lnSpc>
          <a:spcPct val="90000"/>
        </a:lnSpc>
        <a:spcBef>
          <a:spcPct val="0"/>
        </a:spcBef>
        <a:spcAft>
          <a:spcPct val="0"/>
        </a:spcAft>
        <a:defRPr sz="2800" b="1">
          <a:solidFill>
            <a:schemeClr val="bg2"/>
          </a:solidFill>
          <a:latin typeface="Arial" panose="020B0604020202020204" pitchFamily="34" charset="0"/>
        </a:defRPr>
      </a:lvl4pPr>
      <a:lvl5pPr algn="l" rtl="0" eaLnBrk="1" fontAlgn="base" hangingPunct="1">
        <a:lnSpc>
          <a:spcPct val="90000"/>
        </a:lnSpc>
        <a:spcBef>
          <a:spcPct val="0"/>
        </a:spcBef>
        <a:spcAft>
          <a:spcPct val="0"/>
        </a:spcAft>
        <a:defRPr sz="2800" b="1">
          <a:solidFill>
            <a:schemeClr val="bg2"/>
          </a:solidFill>
          <a:latin typeface="Arial" panose="020B0604020202020204" pitchFamily="34"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1" fontAlgn="base" hangingPunct="1">
        <a:lnSpc>
          <a:spcPct val="110000"/>
        </a:lnSpc>
        <a:spcBef>
          <a:spcPts val="0"/>
        </a:spcBef>
        <a:spcAft>
          <a:spcPts val="550"/>
        </a:spcAft>
        <a:buClr>
          <a:schemeClr val="tx1"/>
        </a:buClr>
        <a:buSzPct val="75000"/>
        <a:buFont typeface="Wingdings" charset="2"/>
        <a:buChar char="l"/>
        <a:defRPr sz="2200" kern="1200">
          <a:solidFill>
            <a:schemeClr val="tx1"/>
          </a:solidFill>
          <a:latin typeface="+mn-lt"/>
          <a:ea typeface="+mn-ea"/>
          <a:cs typeface="+mn-cs"/>
        </a:defRPr>
      </a:lvl1pPr>
      <a:lvl2pPr marL="742950" indent="-285750" algn="l" rtl="0" eaLnBrk="1" fontAlgn="base" hangingPunct="1">
        <a:lnSpc>
          <a:spcPct val="110000"/>
        </a:lnSpc>
        <a:spcBef>
          <a:spcPts val="0"/>
        </a:spcBef>
        <a:spcAft>
          <a:spcPts val="550"/>
        </a:spcAft>
        <a:buClr>
          <a:schemeClr val="tx1"/>
        </a:buClr>
        <a:buSzPct val="75000"/>
        <a:buChar char="–"/>
        <a:defRPr sz="2000" kern="1200">
          <a:solidFill>
            <a:schemeClr val="tx1"/>
          </a:solidFill>
          <a:latin typeface="+mn-lt"/>
          <a:ea typeface="+mn-ea"/>
          <a:cs typeface="+mn-cs"/>
        </a:defRPr>
      </a:lvl2pPr>
      <a:lvl3pPr marL="1143000" indent="-228600" algn="l" rtl="0" eaLnBrk="1" fontAlgn="base" hangingPunct="1">
        <a:lnSpc>
          <a:spcPct val="110000"/>
        </a:lnSpc>
        <a:spcBef>
          <a:spcPts val="0"/>
        </a:spcBef>
        <a:spcAft>
          <a:spcPts val="550"/>
        </a:spcAft>
        <a:buClr>
          <a:schemeClr val="tx1"/>
        </a:buClr>
        <a:buSzPct val="75000"/>
        <a:buFont typeface="Wingdings" charset="2"/>
        <a:buChar char="l"/>
        <a:defRPr sz="1800" kern="1200">
          <a:solidFill>
            <a:schemeClr val="tx1"/>
          </a:solidFill>
          <a:latin typeface="+mn-lt"/>
          <a:ea typeface="+mn-ea"/>
          <a:cs typeface="+mn-cs"/>
        </a:defRPr>
      </a:lvl3pPr>
      <a:lvl4pPr marL="1600200" indent="-228600" algn="l" rtl="0" eaLnBrk="1" fontAlgn="base" hangingPunct="1">
        <a:lnSpc>
          <a:spcPct val="110000"/>
        </a:lnSpc>
        <a:spcBef>
          <a:spcPts val="0"/>
        </a:spcBef>
        <a:spcAft>
          <a:spcPts val="550"/>
        </a:spcAft>
        <a:buClr>
          <a:schemeClr val="tx1"/>
        </a:buClr>
        <a:buSzPct val="80000"/>
        <a:buChar char="–"/>
        <a:defRPr sz="1600" kern="1200">
          <a:solidFill>
            <a:schemeClr val="tx1"/>
          </a:solidFill>
          <a:latin typeface="+mn-lt"/>
          <a:ea typeface="+mn-ea"/>
          <a:cs typeface="+mn-cs"/>
        </a:defRPr>
      </a:lvl4pPr>
      <a:lvl5pPr marL="2057400" indent="-228600" algn="l" rtl="0" eaLnBrk="1" fontAlgn="base" hangingPunct="1">
        <a:lnSpc>
          <a:spcPct val="110000"/>
        </a:lnSpc>
        <a:spcBef>
          <a:spcPts val="0"/>
        </a:spcBef>
        <a:spcAft>
          <a:spcPts val="550"/>
        </a:spcAft>
        <a:buClr>
          <a:schemeClr val="tx1"/>
        </a:buClr>
        <a:buSzPct val="65000"/>
        <a:buFont typeface="Wingdings" charset="2"/>
        <a:buChar char="l"/>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6" name="Group 22">
            <a:extLst>
              <a:ext uri="{FF2B5EF4-FFF2-40B4-BE49-F238E27FC236}">
                <a16:creationId xmlns:a16="http://schemas.microsoft.com/office/drawing/2014/main" id="{160E035D-4F75-43EC-A8C3-D6ADA0770F1B}"/>
              </a:ext>
            </a:extLst>
          </p:cNvPr>
          <p:cNvGrpSpPr>
            <a:grpSpLocks/>
          </p:cNvGrpSpPr>
          <p:nvPr/>
        </p:nvGrpSpPr>
        <p:grpSpPr bwMode="auto">
          <a:xfrm>
            <a:off x="0" y="0"/>
            <a:ext cx="3200400" cy="6858000"/>
            <a:chOff x="0" y="0"/>
            <a:chExt cx="2016" cy="4320"/>
          </a:xfrm>
          <a:solidFill>
            <a:srgbClr val="3493C5"/>
          </a:solidFill>
        </p:grpSpPr>
        <p:sp>
          <p:nvSpPr>
            <p:cNvPr id="1027" name="Rectangle 3">
              <a:extLst>
                <a:ext uri="{FF2B5EF4-FFF2-40B4-BE49-F238E27FC236}">
                  <a16:creationId xmlns:a16="http://schemas.microsoft.com/office/drawing/2014/main" id="{458BED7F-A6E5-4201-BC42-762FF3C26331}"/>
                </a:ext>
              </a:extLst>
            </p:cNvPr>
            <p:cNvSpPr>
              <a:spLocks noChangeArrowheads="1"/>
            </p:cNvSpPr>
            <p:nvPr/>
          </p:nvSpPr>
          <p:spPr bwMode="auto">
            <a:xfrm>
              <a:off x="0" y="0"/>
              <a:ext cx="480" cy="4320"/>
            </a:xfrm>
            <a:prstGeom prst="rect">
              <a:avLst/>
            </a:prstGeom>
            <a:grpFill/>
            <a:ln w="9525">
              <a:solidFill>
                <a:schemeClr val="tx1"/>
              </a:solidFill>
              <a:miter lim="800000"/>
              <a:headEnd/>
              <a:tailEnd/>
            </a:ln>
            <a:effectLst/>
            <a:extLst>
              <a:ext uri="{AF507438-7753-43e0-B8FC-AC1667EBCBE1}"/>
            </a:ex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latin typeface="Times New Roman" panose="02020603050405020304" pitchFamily="18" charset="0"/>
                <a:ea typeface="Microsoft YaHei" panose="020B0503020204020204" pitchFamily="34" charset="-122"/>
              </a:endParaRPr>
            </a:p>
          </p:txBody>
        </p:sp>
        <p:sp>
          <p:nvSpPr>
            <p:cNvPr id="1028" name="Rectangle 4">
              <a:extLst>
                <a:ext uri="{FF2B5EF4-FFF2-40B4-BE49-F238E27FC236}">
                  <a16:creationId xmlns:a16="http://schemas.microsoft.com/office/drawing/2014/main" id="{5721775F-17DE-4350-8698-E384EDBF34B9}"/>
                </a:ext>
              </a:extLst>
            </p:cNvPr>
            <p:cNvSpPr>
              <a:spLocks noChangeArrowheads="1"/>
            </p:cNvSpPr>
            <p:nvPr/>
          </p:nvSpPr>
          <p:spPr bwMode="auto">
            <a:xfrm>
              <a:off x="432" y="0"/>
              <a:ext cx="1584" cy="672"/>
            </a:xfrm>
            <a:prstGeom prst="rect">
              <a:avLst/>
            </a:prstGeom>
            <a:grpFill/>
            <a:ln>
              <a:noFill/>
            </a:ln>
            <a:effectLst/>
            <a:extLst>
              <a:ext uri="{91240B29-F687-4f45-9708-019B960494DF}"/>
              <a:ext uri="{AF507438-7753-43e0-B8FC-AC1667EBCBE1}"/>
            </a:ex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latin typeface="Times New Roman" panose="02020603050405020304" pitchFamily="18" charset="0"/>
                <a:ea typeface="Microsoft YaHei" panose="020B0503020204020204" pitchFamily="34" charset="-122"/>
              </a:endParaRPr>
            </a:p>
          </p:txBody>
        </p:sp>
      </p:grpSp>
      <p:sp>
        <p:nvSpPr>
          <p:cNvPr id="2" name="AutoShape 5">
            <a:extLst>
              <a:ext uri="{FF2B5EF4-FFF2-40B4-BE49-F238E27FC236}">
                <a16:creationId xmlns:a16="http://schemas.microsoft.com/office/drawing/2014/main" id="{E12EC5E6-8F02-4A9E-BE17-DA97C375591A}"/>
              </a:ext>
            </a:extLst>
          </p:cNvPr>
          <p:cNvSpPr>
            <a:spLocks noChangeArrowheads="1"/>
          </p:cNvSpPr>
          <p:nvPr/>
        </p:nvSpPr>
        <p:spPr bwMode="auto">
          <a:xfrm>
            <a:off x="762000" y="762000"/>
            <a:ext cx="5105400" cy="6096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sp>
        <p:nvSpPr>
          <p:cNvPr id="1029" name="Rectangle 7">
            <a:extLst>
              <a:ext uri="{FF2B5EF4-FFF2-40B4-BE49-F238E27FC236}">
                <a16:creationId xmlns:a16="http://schemas.microsoft.com/office/drawing/2014/main" id="{2B21FF15-145F-4B99-A34E-2B040D1EC748}"/>
              </a:ext>
            </a:extLst>
          </p:cNvPr>
          <p:cNvSpPr>
            <a:spLocks noGrp="1" noChangeArrowheads="1"/>
          </p:cNvSpPr>
          <p:nvPr>
            <p:ph type="title"/>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a:t>Klicken Sie, um das Titelformat zu bearbeiten</a:t>
            </a:r>
          </a:p>
        </p:txBody>
      </p:sp>
      <p:sp>
        <p:nvSpPr>
          <p:cNvPr id="1030" name="Rectangle 8">
            <a:extLst>
              <a:ext uri="{FF2B5EF4-FFF2-40B4-BE49-F238E27FC236}">
                <a16:creationId xmlns:a16="http://schemas.microsoft.com/office/drawing/2014/main" id="{EE767C7B-4DD6-4A2C-BC9A-D508830B6AE0}"/>
              </a:ext>
            </a:extLst>
          </p:cNvPr>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7" name="Rectangle 13">
            <a:extLst>
              <a:ext uri="{FF2B5EF4-FFF2-40B4-BE49-F238E27FC236}">
                <a16:creationId xmlns:a16="http://schemas.microsoft.com/office/drawing/2014/main" id="{032E2DCA-1A81-4203-A80B-35DBF8DE7066}"/>
              </a:ext>
            </a:extLst>
          </p:cNvPr>
          <p:cNvSpPr>
            <a:spLocks noGrp="1" noChangeArrowheads="1"/>
          </p:cNvSpPr>
          <p:nvPr>
            <p:ph type="dt" sz="half" idx="2"/>
          </p:nvPr>
        </p:nvSpPr>
        <p:spPr bwMode="auto">
          <a:xfrm>
            <a:off x="701040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r" eaLnBrk="1" hangingPunct="1">
              <a:lnSpc>
                <a:spcPct val="93000"/>
              </a:lnSpc>
              <a:buClr>
                <a:srgbClr val="000000"/>
              </a:buClr>
              <a:buSzPct val="100000"/>
              <a:buFont typeface="Times New Roman" panose="02020603050405020304" pitchFamily="18" charset="0"/>
              <a:buNone/>
              <a:defRPr sz="1400">
                <a:latin typeface="+mn-lt"/>
                <a:ea typeface="Microsoft YaHei" panose="020B0503020204020204" pitchFamily="34" charset="-122"/>
                <a:cs typeface="+mn-cs"/>
              </a:defRPr>
            </a:lvl1pPr>
          </a:lstStyle>
          <a:p>
            <a:pPr>
              <a:defRPr/>
            </a:pPr>
            <a:r>
              <a:rPr lang="de-DE" altLang="de-DE"/>
              <a:t>05.12.16</a:t>
            </a:r>
          </a:p>
        </p:txBody>
      </p:sp>
      <p:sp>
        <p:nvSpPr>
          <p:cNvPr id="1038" name="Rectangle 14">
            <a:extLst>
              <a:ext uri="{FF2B5EF4-FFF2-40B4-BE49-F238E27FC236}">
                <a16:creationId xmlns:a16="http://schemas.microsoft.com/office/drawing/2014/main" id="{255FD7E0-B59C-48DF-AA01-5473969DA864}"/>
              </a:ext>
            </a:extLst>
          </p:cNvPr>
          <p:cNvSpPr>
            <a:spLocks noGrp="1" noChangeArrowheads="1"/>
          </p:cNvSpPr>
          <p:nvPr>
            <p:ph type="ftr" sz="quarter" idx="3"/>
          </p:nvPr>
        </p:nvSpPr>
        <p:spPr bwMode="auto">
          <a:xfrm>
            <a:off x="2936875" y="6529388"/>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ctr" eaLnBrk="1" hangingPunct="1">
              <a:lnSpc>
                <a:spcPct val="93000"/>
              </a:lnSpc>
              <a:buClr>
                <a:srgbClr val="000000"/>
              </a:buClr>
              <a:buSzPct val="100000"/>
              <a:buFont typeface="Times New Roman" panose="02020603050405020304" pitchFamily="18" charset="0"/>
              <a:buNone/>
              <a:defRPr sz="1400">
                <a:latin typeface="+mn-lt"/>
                <a:ea typeface="Microsoft YaHei" panose="020B0503020204020204" pitchFamily="34" charset="-122"/>
                <a:cs typeface="+mn-cs"/>
              </a:defRPr>
            </a:lvl1pPr>
          </a:lstStyle>
          <a:p>
            <a:pPr>
              <a:defRPr/>
            </a:pPr>
            <a:r>
              <a:rPr lang="de-DE" altLang="de-DE"/>
              <a:t>Multiplikatorin I Hochschule </a:t>
            </a:r>
          </a:p>
        </p:txBody>
      </p:sp>
      <p:sp>
        <p:nvSpPr>
          <p:cNvPr id="1039" name="Rectangle 15">
            <a:extLst>
              <a:ext uri="{FF2B5EF4-FFF2-40B4-BE49-F238E27FC236}">
                <a16:creationId xmlns:a16="http://schemas.microsoft.com/office/drawing/2014/main" id="{EEE0F028-A396-4D1A-B261-D1751E4D7746}"/>
              </a:ext>
            </a:extLst>
          </p:cNvPr>
          <p:cNvSpPr>
            <a:spLocks noGrp="1" noChangeArrowheads="1"/>
          </p:cNvSpPr>
          <p:nvPr>
            <p:ph type="sldNum" sz="quarter" idx="4"/>
          </p:nvPr>
        </p:nvSpPr>
        <p:spPr bwMode="auto">
          <a:xfrm>
            <a:off x="84138" y="6462713"/>
            <a:ext cx="88741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spAutoFit/>
          </a:bodyPr>
          <a:lstStyle>
            <a:lvl1pPr eaLnBrk="1" hangingPunct="1">
              <a:lnSpc>
                <a:spcPct val="93000"/>
              </a:lnSpc>
              <a:buClr>
                <a:srgbClr val="000000"/>
              </a:buClr>
              <a:buSzPct val="100000"/>
              <a:buFont typeface="Times New Roman" panose="02020603050405020304" pitchFamily="18" charset="0"/>
              <a:buNone/>
              <a:defRPr b="1">
                <a:solidFill>
                  <a:schemeClr val="bg1"/>
                </a:solidFill>
              </a:defRPr>
            </a:lvl1pPr>
          </a:lstStyle>
          <a:p>
            <a:pPr>
              <a:defRPr/>
            </a:pPr>
            <a:fld id="{80B512EB-305E-4A24-AFD3-63E6F14CEF62}" type="slidenum">
              <a:rPr lang="de-DE" altLang="de-DE"/>
              <a:pPr>
                <a:defRPr/>
              </a:pPr>
              <a:t>‹Nr.›</a:t>
            </a:fld>
            <a:endParaRPr lang="de-DE" altLang="de-DE"/>
          </a:p>
        </p:txBody>
      </p:sp>
      <p:pic>
        <p:nvPicPr>
          <p:cNvPr id="12" name="Grafik 11">
            <a:extLst>
              <a:ext uri="{FF2B5EF4-FFF2-40B4-BE49-F238E27FC236}">
                <a16:creationId xmlns:a16="http://schemas.microsoft.com/office/drawing/2014/main" id="{DCA03078-D9B4-44A3-909C-F74286C8223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010400" y="0"/>
            <a:ext cx="2017659" cy="636587"/>
          </a:xfrm>
          <a:prstGeom prst="rect">
            <a:avLst/>
          </a:prstGeom>
        </p:spPr>
      </p:pic>
    </p:spTree>
    <p:extLst>
      <p:ext uri="{BB962C8B-B14F-4D97-AF65-F5344CB8AC3E}">
        <p14:creationId xmlns:p14="http://schemas.microsoft.com/office/powerpoint/2010/main" val="188189969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Lst>
  <p:hf hdr="0"/>
  <p:txStyles>
    <p:titleStyle>
      <a:lvl1pPr algn="l" rtl="0" eaLnBrk="0" fontAlgn="base" hangingPunct="0">
        <a:lnSpc>
          <a:spcPct val="90000"/>
        </a:lnSpc>
        <a:spcBef>
          <a:spcPct val="0"/>
        </a:spcBef>
        <a:spcAft>
          <a:spcPct val="0"/>
        </a:spcAft>
        <a:defRPr sz="2800" b="1" kern="1200">
          <a:solidFill>
            <a:schemeClr val="bg2"/>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C94DA389-F84E-40EF-864B-BDC4CE4B7254}"/>
              </a:ext>
            </a:extLst>
          </p:cNvPr>
          <p:cNvSpPr>
            <a:spLocks noGrp="1" noChangeArrowheads="1"/>
          </p:cNvSpPr>
          <p:nvPr>
            <p:ph type="ctrTitle" sz="quarter"/>
          </p:nvPr>
        </p:nvSpPr>
        <p:spPr>
          <a:xfrm>
            <a:off x="685800" y="1412875"/>
            <a:ext cx="7772400" cy="1463675"/>
          </a:xfrm>
        </p:spPr>
        <p:txBody>
          <a:bodyPr/>
          <a:lstStyle/>
          <a:p>
            <a:pPr>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lang="de-DE" altLang="de-DE" dirty="0">
                <a:latin typeface="Calibri" panose="020F0502020204030204" pitchFamily="34" charset="0"/>
                <a:cs typeface="Calibri" panose="020F0502020204030204" pitchFamily="34" charset="0"/>
              </a:rPr>
              <a:t>Äthiopien und Myanmar:</a:t>
            </a:r>
            <a:br>
              <a:rPr lang="de-DE" altLang="de-DE" dirty="0">
                <a:latin typeface="Calibri" panose="020F0502020204030204" pitchFamily="34" charset="0"/>
                <a:cs typeface="Calibri" panose="020F0502020204030204" pitchFamily="34" charset="0"/>
              </a:rPr>
            </a:br>
            <a:r>
              <a:rPr lang="de-DE" altLang="de-DE" dirty="0">
                <a:latin typeface="Calibri" panose="020F0502020204030204" pitchFamily="34" charset="0"/>
                <a:cs typeface="Calibri" panose="020F0502020204030204" pitchFamily="34" charset="0"/>
              </a:rPr>
              <a:t>Arbeiterinnen in aufstrebenden Textilproduktionsländern </a:t>
            </a:r>
            <a:endParaRPr lang="en-US" altLang="de-DE" dirty="0">
              <a:latin typeface="Calibri" panose="020F0502020204030204" pitchFamily="34" charset="0"/>
              <a:cs typeface="Calibri" panose="020F0502020204030204" pitchFamily="34" charset="0"/>
            </a:endParaRPr>
          </a:p>
        </p:txBody>
      </p:sp>
      <p:sp>
        <p:nvSpPr>
          <p:cNvPr id="8195" name="Rectangle 2">
            <a:extLst>
              <a:ext uri="{FF2B5EF4-FFF2-40B4-BE49-F238E27FC236}">
                <a16:creationId xmlns:a16="http://schemas.microsoft.com/office/drawing/2014/main" id="{D2576F0C-093F-4122-83E9-DBDE7435097D}"/>
              </a:ext>
            </a:extLst>
          </p:cNvPr>
          <p:cNvSpPr>
            <a:spLocks noChangeArrowheads="1"/>
          </p:cNvSpPr>
          <p:nvPr/>
        </p:nvSpPr>
        <p:spPr bwMode="auto">
          <a:xfrm>
            <a:off x="4737100" y="5410200"/>
            <a:ext cx="367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ea typeface="Microsoft YaHei" panose="020B0503020204020204" pitchFamily="34" charset="-122"/>
            </a:endParaRPr>
          </a:p>
        </p:txBody>
      </p:sp>
      <p:sp>
        <p:nvSpPr>
          <p:cNvPr id="8196" name="Rectangle 3">
            <a:extLst>
              <a:ext uri="{FF2B5EF4-FFF2-40B4-BE49-F238E27FC236}">
                <a16:creationId xmlns:a16="http://schemas.microsoft.com/office/drawing/2014/main" id="{C72C9D65-ED37-4B92-BC39-E802FF1E9AAE}"/>
              </a:ext>
            </a:extLst>
          </p:cNvPr>
          <p:cNvSpPr>
            <a:spLocks noChangeArrowheads="1"/>
          </p:cNvSpPr>
          <p:nvPr/>
        </p:nvSpPr>
        <p:spPr bwMode="auto">
          <a:xfrm>
            <a:off x="4737100" y="3429000"/>
            <a:ext cx="388778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spAutoFit/>
          </a:bodyPr>
          <a:lstStyle>
            <a:lvl1pPr>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ヒラギノ角ゴ Pro W3" pitchFamily="6" charset="-128"/>
              </a:defRPr>
            </a:lvl9pPr>
          </a:lstStyle>
          <a:p>
            <a:pPr eaLnBrk="1">
              <a:buClr>
                <a:srgbClr val="000000"/>
              </a:buClr>
              <a:buSzPct val="100000"/>
              <a:buFont typeface="Times New Roman" panose="02020603050405020304" pitchFamily="18" charset="0"/>
              <a:buNone/>
            </a:pPr>
            <a:r>
              <a:rPr lang="de-DE" altLang="de-DE" sz="2400">
                <a:solidFill>
                  <a:srgbClr val="003366"/>
                </a:solidFill>
                <a:latin typeface="Calibri" panose="020F0502020204030204" pitchFamily="34" charset="0"/>
                <a:ea typeface="Microsoft YaHei" panose="020B0503020204020204" pitchFamily="34" charset="-122"/>
                <a:cs typeface="Calibri" panose="020F0502020204030204" pitchFamily="34" charset="0"/>
              </a:rPr>
              <a:t>Multiplikatorin</a:t>
            </a:r>
          </a:p>
          <a:p>
            <a:pPr eaLnBrk="1">
              <a:buClr>
                <a:srgbClr val="000000"/>
              </a:buClr>
              <a:buSzPct val="100000"/>
              <a:buFont typeface="Times New Roman" panose="02020603050405020304" pitchFamily="18" charset="0"/>
              <a:buNone/>
            </a:pPr>
            <a:r>
              <a:rPr lang="de-DE" altLang="de-DE" sz="2400">
                <a:solidFill>
                  <a:srgbClr val="003366"/>
                </a:solidFill>
                <a:latin typeface="Calibri" panose="020F0502020204030204" pitchFamily="34" charset="0"/>
                <a:ea typeface="Microsoft YaHei" panose="020B0503020204020204" pitchFamily="34" charset="-122"/>
                <a:cs typeface="Calibri" panose="020F0502020204030204" pitchFamily="34" charset="0"/>
              </a:rPr>
              <a:t>Hochschule </a:t>
            </a:r>
          </a:p>
          <a:p>
            <a:pPr eaLnBrk="1">
              <a:buClr>
                <a:srgbClr val="000000"/>
              </a:buClr>
              <a:buSzPct val="100000"/>
              <a:buFont typeface="Times New Roman" panose="02020603050405020304" pitchFamily="18" charset="0"/>
              <a:buNone/>
            </a:pPr>
            <a:r>
              <a:rPr lang="de-DE" altLang="de-DE" sz="2400">
                <a:solidFill>
                  <a:srgbClr val="003366"/>
                </a:solidFill>
                <a:latin typeface="Calibri" panose="020F0502020204030204" pitchFamily="34" charset="0"/>
                <a:ea typeface="Microsoft YaHei" panose="020B0503020204020204" pitchFamily="34" charset="-122"/>
                <a:cs typeface="Calibri" panose="020F0502020204030204" pitchFamily="34" charset="0"/>
              </a:rPr>
              <a:t>Datum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Standortwahl, Standortfaktoren und Standortverlagerung</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lvl="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3366"/>
                </a:solidFill>
                <a:latin typeface="Calibri" panose="020F0502020204030204" pitchFamily="34" charset="0"/>
                <a:ea typeface="+mn-ea"/>
                <a:cs typeface="Calibri" panose="020F0502020204030204" pitchFamily="34" charset="0"/>
              </a:rPr>
              <a:t>Unternehmen streben nach Optimierung</a:t>
            </a:r>
          </a:p>
          <a:p>
            <a:pPr lvl="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3366"/>
                </a:solidFill>
                <a:latin typeface="Calibri" panose="020F0502020204030204" pitchFamily="34" charset="0"/>
                <a:ea typeface="+mn-ea"/>
                <a:cs typeface="Calibri" panose="020F0502020204030204" pitchFamily="34" charset="0"/>
              </a:rPr>
              <a:t>Standortwahl:</a:t>
            </a:r>
          </a:p>
          <a:p>
            <a:pPr marL="800100" lvl="1" indent="-342900" eaLnBrk="1" hangingPunct="1">
              <a:lnSpc>
                <a:spcPct val="110000"/>
              </a:lnSpc>
              <a:spcBef>
                <a:spcPts val="0"/>
              </a:spcBef>
              <a:spcAft>
                <a:spcPts val="550"/>
              </a:spcAft>
              <a:buClr>
                <a:srgbClr val="003366"/>
              </a:buClr>
              <a:buSzPct val="75000"/>
              <a:buFont typeface="Courier New" panose="02070309020205020404" pitchFamily="49" charset="0"/>
              <a:buChar char="o"/>
              <a:tabLst/>
            </a:pPr>
            <a:r>
              <a:rPr lang="de-DE" dirty="0">
                <a:solidFill>
                  <a:srgbClr val="003366"/>
                </a:solidFill>
                <a:latin typeface="Calibri" panose="020F0502020204030204" pitchFamily="34" charset="0"/>
                <a:cs typeface="Calibri" panose="020F0502020204030204" pitchFamily="34" charset="0"/>
              </a:rPr>
              <a:t>unterschiedliche Kriterien werden überprüft und gegeneinander abgewogen</a:t>
            </a:r>
          </a:p>
          <a:p>
            <a:pPr marL="800100" lvl="1" indent="-342900" eaLnBrk="1" hangingPunct="1">
              <a:lnSpc>
                <a:spcPct val="110000"/>
              </a:lnSpc>
              <a:spcBef>
                <a:spcPts val="0"/>
              </a:spcBef>
              <a:spcAft>
                <a:spcPts val="550"/>
              </a:spcAft>
              <a:buClr>
                <a:srgbClr val="003366"/>
              </a:buClr>
              <a:buSzPct val="75000"/>
              <a:buFont typeface="Courier New" panose="02070309020205020404" pitchFamily="49" charset="0"/>
              <a:buChar char="o"/>
              <a:tabLst/>
            </a:pPr>
            <a:r>
              <a:rPr lang="de-DE" dirty="0">
                <a:solidFill>
                  <a:srgbClr val="003366"/>
                </a:solidFill>
                <a:latin typeface="Calibri" panose="020F0502020204030204" pitchFamily="34" charset="0"/>
                <a:cs typeface="Calibri" panose="020F0502020204030204" pitchFamily="34" charset="0"/>
                <a:sym typeface="Wingdings"/>
              </a:rPr>
              <a:t>sogenannte  </a:t>
            </a:r>
            <a:r>
              <a:rPr lang="de-DE" dirty="0">
                <a:solidFill>
                  <a:srgbClr val="003366"/>
                </a:solidFill>
                <a:latin typeface="Calibri" panose="020F0502020204030204" pitchFamily="34" charset="0"/>
                <a:cs typeface="Calibri" panose="020F0502020204030204" pitchFamily="34" charset="0"/>
              </a:rPr>
              <a:t>Standortfaktoren</a:t>
            </a:r>
            <a:endParaRPr lang="de-DE" dirty="0">
              <a:solidFill>
                <a:srgbClr val="003366"/>
              </a:solidFill>
              <a:latin typeface="Calibri" panose="020F0502020204030204" pitchFamily="34" charset="0"/>
              <a:ea typeface="+mn-ea"/>
              <a:cs typeface="Calibri" panose="020F0502020204030204" pitchFamily="34" charset="0"/>
            </a:endParaRPr>
          </a:p>
          <a:p>
            <a:pPr lvl="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3366"/>
                </a:solidFill>
                <a:latin typeface="Calibri" panose="020F0502020204030204" pitchFamily="34" charset="0"/>
                <a:cs typeface="Calibri" panose="020F0502020204030204" pitchFamily="34" charset="0"/>
              </a:rPr>
              <a:t>Bewertung von Standorten bzw. die Situation im Vergleich kann sich im Verlauf der Zeit ändern</a:t>
            </a:r>
          </a:p>
          <a:p>
            <a:pPr marL="800100" lvl="1" indent="-342900" eaLnBrk="1" hangingPunct="1">
              <a:lnSpc>
                <a:spcPct val="110000"/>
              </a:lnSpc>
              <a:spcBef>
                <a:spcPts val="0"/>
              </a:spcBef>
              <a:spcAft>
                <a:spcPts val="550"/>
              </a:spcAft>
              <a:buClr>
                <a:srgbClr val="003366"/>
              </a:buClr>
              <a:buSzPct val="75000"/>
              <a:buFont typeface="Courier New" panose="02070309020205020404" pitchFamily="49" charset="0"/>
              <a:buChar char="o"/>
              <a:tabLst/>
            </a:pPr>
            <a:r>
              <a:rPr lang="de-DE" dirty="0">
                <a:solidFill>
                  <a:srgbClr val="003366"/>
                </a:solidFill>
                <a:latin typeface="Calibri" panose="020F0502020204030204" pitchFamily="34" charset="0"/>
                <a:cs typeface="Calibri" panose="020F0502020204030204" pitchFamily="34" charset="0"/>
              </a:rPr>
              <a:t>führt zu Standortverlagerungen</a:t>
            </a:r>
          </a:p>
          <a:p>
            <a:pPr marL="800100" lvl="1" indent="-342900" eaLnBrk="1" hangingPunct="1">
              <a:lnSpc>
                <a:spcPct val="110000"/>
              </a:lnSpc>
              <a:spcBef>
                <a:spcPts val="0"/>
              </a:spcBef>
              <a:spcAft>
                <a:spcPts val="550"/>
              </a:spcAft>
              <a:buClr>
                <a:srgbClr val="003366"/>
              </a:buClr>
              <a:buSzPct val="75000"/>
              <a:buFont typeface="Courier New" panose="02070309020205020404" pitchFamily="49" charset="0"/>
              <a:buChar char="o"/>
              <a:tabLst/>
            </a:pPr>
            <a:endParaRPr lang="de-DE" dirty="0">
              <a:solidFill>
                <a:srgbClr val="003366"/>
              </a:solidFill>
              <a:latin typeface="Calibri" panose="020F0502020204030204" pitchFamily="34" charset="0"/>
              <a:ea typeface="+mn-ea"/>
              <a:cs typeface="Calibri" panose="020F0502020204030204" pitchFamily="34" charset="0"/>
            </a:endParaRP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10</a:t>
            </a:r>
          </a:p>
        </p:txBody>
      </p:sp>
    </p:spTree>
    <p:extLst>
      <p:ext uri="{BB962C8B-B14F-4D97-AF65-F5344CB8AC3E}">
        <p14:creationId xmlns:p14="http://schemas.microsoft.com/office/powerpoint/2010/main" val="2325305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Standortfaktoren für die Bekleidungsindustrie</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lvl="0" eaLnBrk="1" hangingPunct="1">
              <a:lnSpc>
                <a:spcPct val="110000"/>
              </a:lnSpc>
              <a:spcBef>
                <a:spcPts val="0"/>
              </a:spcBef>
              <a:spcAft>
                <a:spcPts val="550"/>
              </a:spcAft>
              <a:buClr>
                <a:srgbClr val="003366"/>
              </a:buClr>
              <a:buSzPct val="75000"/>
              <a:buFont typeface="Arial" panose="020B0604020202020204" pitchFamily="34" charset="0"/>
              <a:buChar char="•"/>
              <a:tabLst/>
            </a:pPr>
            <a:endParaRPr lang="de-DE" sz="1600" dirty="0">
              <a:solidFill>
                <a:srgbClr val="003366"/>
              </a:solidFill>
              <a:latin typeface="Calibri" panose="020F0502020204030204" pitchFamily="34" charset="0"/>
              <a:ea typeface="+mn-ea"/>
              <a:cs typeface="Calibri" panose="020F0502020204030204" pitchFamily="34" charset="0"/>
            </a:endParaRP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522028"/>
            <a:ext cx="75565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1600" b="1" dirty="0">
                <a:solidFill>
                  <a:srgbClr val="FFFFFF"/>
                </a:solidFill>
                <a:latin typeface="Calibri" panose="020F0502020204030204" pitchFamily="34" charset="0"/>
                <a:ea typeface="MS PGothic" panose="020B0600070205080204" pitchFamily="34" charset="-128"/>
                <a:cs typeface="Calibri" panose="020F0502020204030204" pitchFamily="34" charset="0"/>
              </a:rPr>
              <a:t>11</a:t>
            </a:r>
          </a:p>
        </p:txBody>
      </p:sp>
      <p:grpSp>
        <p:nvGrpSpPr>
          <p:cNvPr id="5" name="Gruppieren 4">
            <a:extLst>
              <a:ext uri="{FF2B5EF4-FFF2-40B4-BE49-F238E27FC236}">
                <a16:creationId xmlns:a16="http://schemas.microsoft.com/office/drawing/2014/main" id="{58E57A08-3C53-446E-AB93-DC2CD6B83921}"/>
              </a:ext>
            </a:extLst>
          </p:cNvPr>
          <p:cNvGrpSpPr/>
          <p:nvPr/>
        </p:nvGrpSpPr>
        <p:grpSpPr>
          <a:xfrm>
            <a:off x="44882" y="1957339"/>
            <a:ext cx="1615445" cy="969267"/>
            <a:chOff x="3125" y="426039"/>
            <a:chExt cx="1692175" cy="1015305"/>
          </a:xfrm>
        </p:grpSpPr>
        <p:sp>
          <p:nvSpPr>
            <p:cNvPr id="63" name="Rechteck 62">
              <a:extLst>
                <a:ext uri="{FF2B5EF4-FFF2-40B4-BE49-F238E27FC236}">
                  <a16:creationId xmlns:a16="http://schemas.microsoft.com/office/drawing/2014/main" id="{3418EAE0-5B25-4388-8626-1AAA7FE1259B}"/>
                </a:ext>
              </a:extLst>
            </p:cNvPr>
            <p:cNvSpPr/>
            <p:nvPr/>
          </p:nvSpPr>
          <p:spPr>
            <a:xfrm>
              <a:off x="3125" y="426039"/>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64" name="Textfeld 63">
              <a:extLst>
                <a:ext uri="{FF2B5EF4-FFF2-40B4-BE49-F238E27FC236}">
                  <a16:creationId xmlns:a16="http://schemas.microsoft.com/office/drawing/2014/main" id="{BC9BE36E-4819-4876-AD48-6420975983BE}"/>
                </a:ext>
              </a:extLst>
            </p:cNvPr>
            <p:cNvSpPr txBox="1"/>
            <p:nvPr/>
          </p:nvSpPr>
          <p:spPr>
            <a:xfrm>
              <a:off x="3125" y="426039"/>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Lohnkosten</a:t>
              </a:r>
            </a:p>
          </p:txBody>
        </p:sp>
      </p:grpSp>
      <p:grpSp>
        <p:nvGrpSpPr>
          <p:cNvPr id="6" name="Gruppieren 5">
            <a:extLst>
              <a:ext uri="{FF2B5EF4-FFF2-40B4-BE49-F238E27FC236}">
                <a16:creationId xmlns:a16="http://schemas.microsoft.com/office/drawing/2014/main" id="{37A1B0AE-94B2-41E4-9EF9-5932AEE6E8E2}"/>
              </a:ext>
            </a:extLst>
          </p:cNvPr>
          <p:cNvGrpSpPr/>
          <p:nvPr/>
        </p:nvGrpSpPr>
        <p:grpSpPr>
          <a:xfrm>
            <a:off x="1906275" y="1957339"/>
            <a:ext cx="1615445" cy="969267"/>
            <a:chOff x="1864518" y="426039"/>
            <a:chExt cx="1692175" cy="1015305"/>
          </a:xfrm>
        </p:grpSpPr>
        <p:sp>
          <p:nvSpPr>
            <p:cNvPr id="61" name="Rechteck 60">
              <a:extLst>
                <a:ext uri="{FF2B5EF4-FFF2-40B4-BE49-F238E27FC236}">
                  <a16:creationId xmlns:a16="http://schemas.microsoft.com/office/drawing/2014/main" id="{057DB729-3C78-4221-AEE5-6A58EE86E39F}"/>
                </a:ext>
              </a:extLst>
            </p:cNvPr>
            <p:cNvSpPr/>
            <p:nvPr/>
          </p:nvSpPr>
          <p:spPr>
            <a:xfrm>
              <a:off x="1864518" y="426039"/>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62" name="Textfeld 61">
              <a:extLst>
                <a:ext uri="{FF2B5EF4-FFF2-40B4-BE49-F238E27FC236}">
                  <a16:creationId xmlns:a16="http://schemas.microsoft.com/office/drawing/2014/main" id="{0473847A-51A5-433C-B78A-833B0AD5BAC3}"/>
                </a:ext>
              </a:extLst>
            </p:cNvPr>
            <p:cNvSpPr txBox="1"/>
            <p:nvPr/>
          </p:nvSpPr>
          <p:spPr>
            <a:xfrm>
              <a:off x="1864518" y="426039"/>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Ausbildungs-niveau</a:t>
              </a:r>
            </a:p>
          </p:txBody>
        </p:sp>
      </p:grpSp>
      <p:grpSp>
        <p:nvGrpSpPr>
          <p:cNvPr id="7" name="Gruppieren 6">
            <a:extLst>
              <a:ext uri="{FF2B5EF4-FFF2-40B4-BE49-F238E27FC236}">
                <a16:creationId xmlns:a16="http://schemas.microsoft.com/office/drawing/2014/main" id="{47A16CF2-38E4-4FB3-BFEF-1F324FC80230}"/>
              </a:ext>
            </a:extLst>
          </p:cNvPr>
          <p:cNvGrpSpPr/>
          <p:nvPr/>
        </p:nvGrpSpPr>
        <p:grpSpPr>
          <a:xfrm>
            <a:off x="3767669" y="1957339"/>
            <a:ext cx="1615445" cy="969267"/>
            <a:chOff x="3725912" y="426039"/>
            <a:chExt cx="1692175" cy="1015305"/>
          </a:xfrm>
        </p:grpSpPr>
        <p:sp>
          <p:nvSpPr>
            <p:cNvPr id="59" name="Rechteck 58">
              <a:extLst>
                <a:ext uri="{FF2B5EF4-FFF2-40B4-BE49-F238E27FC236}">
                  <a16:creationId xmlns:a16="http://schemas.microsoft.com/office/drawing/2014/main" id="{09238F20-CB37-4DC0-B230-FB5972DB1368}"/>
                </a:ext>
              </a:extLst>
            </p:cNvPr>
            <p:cNvSpPr/>
            <p:nvPr/>
          </p:nvSpPr>
          <p:spPr>
            <a:xfrm>
              <a:off x="3725912" y="426039"/>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60" name="Textfeld 59">
              <a:extLst>
                <a:ext uri="{FF2B5EF4-FFF2-40B4-BE49-F238E27FC236}">
                  <a16:creationId xmlns:a16="http://schemas.microsoft.com/office/drawing/2014/main" id="{2C230DD9-C097-4AD8-B2F0-1DACFC36685B}"/>
                </a:ext>
              </a:extLst>
            </p:cNvPr>
            <p:cNvSpPr txBox="1"/>
            <p:nvPr/>
          </p:nvSpPr>
          <p:spPr>
            <a:xfrm>
              <a:off x="3725912" y="426039"/>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Verfügbarkeit von Arbeitskräften</a:t>
              </a:r>
            </a:p>
          </p:txBody>
        </p:sp>
      </p:grpSp>
      <p:grpSp>
        <p:nvGrpSpPr>
          <p:cNvPr id="8" name="Gruppieren 7">
            <a:extLst>
              <a:ext uri="{FF2B5EF4-FFF2-40B4-BE49-F238E27FC236}">
                <a16:creationId xmlns:a16="http://schemas.microsoft.com/office/drawing/2014/main" id="{C1951D98-E1AC-4C4B-B240-FB341D78465F}"/>
              </a:ext>
            </a:extLst>
          </p:cNvPr>
          <p:cNvGrpSpPr/>
          <p:nvPr/>
        </p:nvGrpSpPr>
        <p:grpSpPr>
          <a:xfrm>
            <a:off x="5629062" y="1957339"/>
            <a:ext cx="1615445" cy="969267"/>
            <a:chOff x="5587305" y="426039"/>
            <a:chExt cx="1692175" cy="1015305"/>
          </a:xfrm>
        </p:grpSpPr>
        <p:sp>
          <p:nvSpPr>
            <p:cNvPr id="57" name="Rechteck 56">
              <a:extLst>
                <a:ext uri="{FF2B5EF4-FFF2-40B4-BE49-F238E27FC236}">
                  <a16:creationId xmlns:a16="http://schemas.microsoft.com/office/drawing/2014/main" id="{5869C7EE-2A00-4FFE-A4AB-B59188AC585D}"/>
                </a:ext>
              </a:extLst>
            </p:cNvPr>
            <p:cNvSpPr/>
            <p:nvPr/>
          </p:nvSpPr>
          <p:spPr>
            <a:xfrm>
              <a:off x="5587305" y="426039"/>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58" name="Textfeld 57">
              <a:extLst>
                <a:ext uri="{FF2B5EF4-FFF2-40B4-BE49-F238E27FC236}">
                  <a16:creationId xmlns:a16="http://schemas.microsoft.com/office/drawing/2014/main" id="{C320306C-C9C7-42CF-A56E-806C52629282}"/>
                </a:ext>
              </a:extLst>
            </p:cNvPr>
            <p:cNvSpPr txBox="1"/>
            <p:nvPr/>
          </p:nvSpPr>
          <p:spPr>
            <a:xfrm>
              <a:off x="5587305" y="426039"/>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Produktions-kapazitäten</a:t>
              </a:r>
            </a:p>
          </p:txBody>
        </p:sp>
      </p:grpSp>
      <p:grpSp>
        <p:nvGrpSpPr>
          <p:cNvPr id="9" name="Gruppieren 8">
            <a:extLst>
              <a:ext uri="{FF2B5EF4-FFF2-40B4-BE49-F238E27FC236}">
                <a16:creationId xmlns:a16="http://schemas.microsoft.com/office/drawing/2014/main" id="{DA7B7EC3-CC69-4535-A764-FBB6074E8FB3}"/>
              </a:ext>
            </a:extLst>
          </p:cNvPr>
          <p:cNvGrpSpPr/>
          <p:nvPr/>
        </p:nvGrpSpPr>
        <p:grpSpPr>
          <a:xfrm>
            <a:off x="7490455" y="1957339"/>
            <a:ext cx="1615445" cy="969267"/>
            <a:chOff x="7448698" y="426039"/>
            <a:chExt cx="1692175" cy="1015305"/>
          </a:xfrm>
        </p:grpSpPr>
        <p:sp>
          <p:nvSpPr>
            <p:cNvPr id="55" name="Rechteck 54">
              <a:extLst>
                <a:ext uri="{FF2B5EF4-FFF2-40B4-BE49-F238E27FC236}">
                  <a16:creationId xmlns:a16="http://schemas.microsoft.com/office/drawing/2014/main" id="{17706544-7AE9-4344-925F-62C4B95A6D44}"/>
                </a:ext>
              </a:extLst>
            </p:cNvPr>
            <p:cNvSpPr/>
            <p:nvPr/>
          </p:nvSpPr>
          <p:spPr>
            <a:xfrm>
              <a:off x="7448698" y="426039"/>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56" name="Textfeld 55">
              <a:extLst>
                <a:ext uri="{FF2B5EF4-FFF2-40B4-BE49-F238E27FC236}">
                  <a16:creationId xmlns:a16="http://schemas.microsoft.com/office/drawing/2014/main" id="{A7FFB617-1322-438D-A15C-B9A264999ED5}"/>
                </a:ext>
              </a:extLst>
            </p:cNvPr>
            <p:cNvSpPr txBox="1"/>
            <p:nvPr/>
          </p:nvSpPr>
          <p:spPr>
            <a:xfrm>
              <a:off x="7448698" y="426039"/>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Verkehrs-anbindung</a:t>
              </a:r>
            </a:p>
          </p:txBody>
        </p:sp>
      </p:grpSp>
      <p:grpSp>
        <p:nvGrpSpPr>
          <p:cNvPr id="10" name="Gruppieren 9">
            <a:extLst>
              <a:ext uri="{FF2B5EF4-FFF2-40B4-BE49-F238E27FC236}">
                <a16:creationId xmlns:a16="http://schemas.microsoft.com/office/drawing/2014/main" id="{0C1E9D4C-D744-49B6-B0D7-100B0DFA2175}"/>
              </a:ext>
            </a:extLst>
          </p:cNvPr>
          <p:cNvGrpSpPr/>
          <p:nvPr/>
        </p:nvGrpSpPr>
        <p:grpSpPr>
          <a:xfrm>
            <a:off x="44882" y="3141862"/>
            <a:ext cx="1615445" cy="969267"/>
            <a:chOff x="3125" y="1610562"/>
            <a:chExt cx="1692175" cy="1015305"/>
          </a:xfrm>
        </p:grpSpPr>
        <p:sp>
          <p:nvSpPr>
            <p:cNvPr id="53" name="Rechteck 52">
              <a:extLst>
                <a:ext uri="{FF2B5EF4-FFF2-40B4-BE49-F238E27FC236}">
                  <a16:creationId xmlns:a16="http://schemas.microsoft.com/office/drawing/2014/main" id="{0883DCF6-87EC-4B63-9D4D-C94B0FFA9269}"/>
                </a:ext>
              </a:extLst>
            </p:cNvPr>
            <p:cNvSpPr/>
            <p:nvPr/>
          </p:nvSpPr>
          <p:spPr>
            <a:xfrm>
              <a:off x="3125" y="1610562"/>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54" name="Textfeld 53">
              <a:extLst>
                <a:ext uri="{FF2B5EF4-FFF2-40B4-BE49-F238E27FC236}">
                  <a16:creationId xmlns:a16="http://schemas.microsoft.com/office/drawing/2014/main" id="{CCEAE5C2-A278-4A11-AD82-21048E25EE55}"/>
                </a:ext>
              </a:extLst>
            </p:cNvPr>
            <p:cNvSpPr txBox="1"/>
            <p:nvPr/>
          </p:nvSpPr>
          <p:spPr>
            <a:xfrm>
              <a:off x="3125" y="1610562"/>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Transportkosten</a:t>
              </a:r>
            </a:p>
          </p:txBody>
        </p:sp>
      </p:grpSp>
      <p:grpSp>
        <p:nvGrpSpPr>
          <p:cNvPr id="11" name="Gruppieren 10">
            <a:extLst>
              <a:ext uri="{FF2B5EF4-FFF2-40B4-BE49-F238E27FC236}">
                <a16:creationId xmlns:a16="http://schemas.microsoft.com/office/drawing/2014/main" id="{EB552E35-F710-4ADE-BC66-C328D74CD9BE}"/>
              </a:ext>
            </a:extLst>
          </p:cNvPr>
          <p:cNvGrpSpPr/>
          <p:nvPr/>
        </p:nvGrpSpPr>
        <p:grpSpPr>
          <a:xfrm>
            <a:off x="1906275" y="3141862"/>
            <a:ext cx="1615445" cy="969267"/>
            <a:chOff x="1864518" y="1610562"/>
            <a:chExt cx="1692175" cy="1015305"/>
          </a:xfrm>
        </p:grpSpPr>
        <p:sp>
          <p:nvSpPr>
            <p:cNvPr id="51" name="Rechteck 50">
              <a:extLst>
                <a:ext uri="{FF2B5EF4-FFF2-40B4-BE49-F238E27FC236}">
                  <a16:creationId xmlns:a16="http://schemas.microsoft.com/office/drawing/2014/main" id="{799BD199-CF22-40F3-B1DA-697EE17D160F}"/>
                </a:ext>
              </a:extLst>
            </p:cNvPr>
            <p:cNvSpPr/>
            <p:nvPr/>
          </p:nvSpPr>
          <p:spPr>
            <a:xfrm>
              <a:off x="1864518" y="1610562"/>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52" name="Textfeld 51">
              <a:extLst>
                <a:ext uri="{FF2B5EF4-FFF2-40B4-BE49-F238E27FC236}">
                  <a16:creationId xmlns:a16="http://schemas.microsoft.com/office/drawing/2014/main" id="{367EB603-CBC7-4072-BFD3-D1452D49100B}"/>
                </a:ext>
              </a:extLst>
            </p:cNvPr>
            <p:cNvSpPr txBox="1"/>
            <p:nvPr/>
          </p:nvSpPr>
          <p:spPr>
            <a:xfrm>
              <a:off x="1864518" y="1610562"/>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Transportzeiten</a:t>
              </a:r>
            </a:p>
          </p:txBody>
        </p:sp>
      </p:grpSp>
      <p:grpSp>
        <p:nvGrpSpPr>
          <p:cNvPr id="12" name="Gruppieren 11">
            <a:extLst>
              <a:ext uri="{FF2B5EF4-FFF2-40B4-BE49-F238E27FC236}">
                <a16:creationId xmlns:a16="http://schemas.microsoft.com/office/drawing/2014/main" id="{B1781C7C-00B3-4171-B52B-7D3054055705}"/>
              </a:ext>
            </a:extLst>
          </p:cNvPr>
          <p:cNvGrpSpPr/>
          <p:nvPr/>
        </p:nvGrpSpPr>
        <p:grpSpPr>
          <a:xfrm>
            <a:off x="3767669" y="3141862"/>
            <a:ext cx="1615445" cy="969267"/>
            <a:chOff x="3725912" y="1610562"/>
            <a:chExt cx="1692175" cy="1015305"/>
          </a:xfrm>
        </p:grpSpPr>
        <p:sp>
          <p:nvSpPr>
            <p:cNvPr id="49" name="Rechteck 48">
              <a:extLst>
                <a:ext uri="{FF2B5EF4-FFF2-40B4-BE49-F238E27FC236}">
                  <a16:creationId xmlns:a16="http://schemas.microsoft.com/office/drawing/2014/main" id="{19EBD783-DD4F-4708-8F7C-A88631BFBBA1}"/>
                </a:ext>
              </a:extLst>
            </p:cNvPr>
            <p:cNvSpPr/>
            <p:nvPr/>
          </p:nvSpPr>
          <p:spPr>
            <a:xfrm>
              <a:off x="3725912" y="1610562"/>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50" name="Textfeld 49">
              <a:extLst>
                <a:ext uri="{FF2B5EF4-FFF2-40B4-BE49-F238E27FC236}">
                  <a16:creationId xmlns:a16="http://schemas.microsoft.com/office/drawing/2014/main" id="{2E59FF0F-298A-47DD-99DD-B962BBEE2A4A}"/>
                </a:ext>
              </a:extLst>
            </p:cNvPr>
            <p:cNvSpPr txBox="1"/>
            <p:nvPr/>
          </p:nvSpPr>
          <p:spPr>
            <a:xfrm>
              <a:off x="3725912" y="1610562"/>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Energiepreise</a:t>
              </a:r>
            </a:p>
          </p:txBody>
        </p:sp>
      </p:grpSp>
      <p:grpSp>
        <p:nvGrpSpPr>
          <p:cNvPr id="13" name="Gruppieren 12">
            <a:extLst>
              <a:ext uri="{FF2B5EF4-FFF2-40B4-BE49-F238E27FC236}">
                <a16:creationId xmlns:a16="http://schemas.microsoft.com/office/drawing/2014/main" id="{EE7C5675-3289-4EA3-9399-A2143410AE0B}"/>
              </a:ext>
            </a:extLst>
          </p:cNvPr>
          <p:cNvGrpSpPr/>
          <p:nvPr/>
        </p:nvGrpSpPr>
        <p:grpSpPr>
          <a:xfrm>
            <a:off x="5629062" y="3141862"/>
            <a:ext cx="1615445" cy="969267"/>
            <a:chOff x="5587305" y="1610562"/>
            <a:chExt cx="1692175" cy="1015305"/>
          </a:xfrm>
        </p:grpSpPr>
        <p:sp>
          <p:nvSpPr>
            <p:cNvPr id="47" name="Rechteck 46">
              <a:extLst>
                <a:ext uri="{FF2B5EF4-FFF2-40B4-BE49-F238E27FC236}">
                  <a16:creationId xmlns:a16="http://schemas.microsoft.com/office/drawing/2014/main" id="{DCA2DD85-8988-4601-89F2-375315E58DF2}"/>
                </a:ext>
              </a:extLst>
            </p:cNvPr>
            <p:cNvSpPr/>
            <p:nvPr/>
          </p:nvSpPr>
          <p:spPr>
            <a:xfrm>
              <a:off x="5587305" y="1610562"/>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48" name="Textfeld 47">
              <a:extLst>
                <a:ext uri="{FF2B5EF4-FFF2-40B4-BE49-F238E27FC236}">
                  <a16:creationId xmlns:a16="http://schemas.microsoft.com/office/drawing/2014/main" id="{825124C5-EF42-48CB-9281-1A7EB6EB9115}"/>
                </a:ext>
              </a:extLst>
            </p:cNvPr>
            <p:cNvSpPr txBox="1"/>
            <p:nvPr/>
          </p:nvSpPr>
          <p:spPr>
            <a:xfrm>
              <a:off x="5587305" y="1610562"/>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Energie-versorgung</a:t>
              </a:r>
            </a:p>
          </p:txBody>
        </p:sp>
      </p:grpSp>
      <p:grpSp>
        <p:nvGrpSpPr>
          <p:cNvPr id="14" name="Gruppieren 13">
            <a:extLst>
              <a:ext uri="{FF2B5EF4-FFF2-40B4-BE49-F238E27FC236}">
                <a16:creationId xmlns:a16="http://schemas.microsoft.com/office/drawing/2014/main" id="{8C738794-00B5-4180-BFF3-1CBD7E629477}"/>
              </a:ext>
            </a:extLst>
          </p:cNvPr>
          <p:cNvGrpSpPr/>
          <p:nvPr/>
        </p:nvGrpSpPr>
        <p:grpSpPr>
          <a:xfrm>
            <a:off x="7490455" y="3141862"/>
            <a:ext cx="1615445" cy="969267"/>
            <a:chOff x="7448698" y="1610562"/>
            <a:chExt cx="1692175" cy="1015305"/>
          </a:xfrm>
        </p:grpSpPr>
        <p:sp>
          <p:nvSpPr>
            <p:cNvPr id="45" name="Rechteck 44">
              <a:extLst>
                <a:ext uri="{FF2B5EF4-FFF2-40B4-BE49-F238E27FC236}">
                  <a16:creationId xmlns:a16="http://schemas.microsoft.com/office/drawing/2014/main" id="{6AB2A8C0-E6A9-49DE-B6B0-EFF27ED2D287}"/>
                </a:ext>
              </a:extLst>
            </p:cNvPr>
            <p:cNvSpPr/>
            <p:nvPr/>
          </p:nvSpPr>
          <p:spPr>
            <a:xfrm>
              <a:off x="7448698" y="1610562"/>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46" name="Textfeld 45">
              <a:extLst>
                <a:ext uri="{FF2B5EF4-FFF2-40B4-BE49-F238E27FC236}">
                  <a16:creationId xmlns:a16="http://schemas.microsoft.com/office/drawing/2014/main" id="{606BFE7D-A66F-4F66-A3B7-AF84420D281C}"/>
                </a:ext>
              </a:extLst>
            </p:cNvPr>
            <p:cNvSpPr txBox="1"/>
            <p:nvPr/>
          </p:nvSpPr>
          <p:spPr>
            <a:xfrm>
              <a:off x="7448698" y="1610562"/>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Steuern/Abgaben</a:t>
              </a:r>
            </a:p>
          </p:txBody>
        </p:sp>
      </p:grpSp>
      <p:grpSp>
        <p:nvGrpSpPr>
          <p:cNvPr id="15" name="Gruppieren 14">
            <a:extLst>
              <a:ext uri="{FF2B5EF4-FFF2-40B4-BE49-F238E27FC236}">
                <a16:creationId xmlns:a16="http://schemas.microsoft.com/office/drawing/2014/main" id="{95257C01-D61F-479B-B4EE-4483A4CEE392}"/>
              </a:ext>
            </a:extLst>
          </p:cNvPr>
          <p:cNvGrpSpPr/>
          <p:nvPr/>
        </p:nvGrpSpPr>
        <p:grpSpPr>
          <a:xfrm>
            <a:off x="44882" y="4326385"/>
            <a:ext cx="1615445" cy="969267"/>
            <a:chOff x="3125" y="2795085"/>
            <a:chExt cx="1692175" cy="1015305"/>
          </a:xfrm>
        </p:grpSpPr>
        <p:sp>
          <p:nvSpPr>
            <p:cNvPr id="43" name="Rechteck 42">
              <a:extLst>
                <a:ext uri="{FF2B5EF4-FFF2-40B4-BE49-F238E27FC236}">
                  <a16:creationId xmlns:a16="http://schemas.microsoft.com/office/drawing/2014/main" id="{8559B147-3F24-45F2-8497-EF5517CB0A89}"/>
                </a:ext>
              </a:extLst>
            </p:cNvPr>
            <p:cNvSpPr/>
            <p:nvPr/>
          </p:nvSpPr>
          <p:spPr>
            <a:xfrm>
              <a:off x="3125" y="2795085"/>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44" name="Textfeld 43">
              <a:extLst>
                <a:ext uri="{FF2B5EF4-FFF2-40B4-BE49-F238E27FC236}">
                  <a16:creationId xmlns:a16="http://schemas.microsoft.com/office/drawing/2014/main" id="{91E67EF0-C758-4A89-81A4-E2763141296E}"/>
                </a:ext>
              </a:extLst>
            </p:cNvPr>
            <p:cNvSpPr txBox="1"/>
            <p:nvPr/>
          </p:nvSpPr>
          <p:spPr>
            <a:xfrm>
              <a:off x="3125" y="2795085"/>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Einfuhrzölle</a:t>
              </a:r>
            </a:p>
          </p:txBody>
        </p:sp>
      </p:grpSp>
      <p:grpSp>
        <p:nvGrpSpPr>
          <p:cNvPr id="16" name="Gruppieren 15">
            <a:extLst>
              <a:ext uri="{FF2B5EF4-FFF2-40B4-BE49-F238E27FC236}">
                <a16:creationId xmlns:a16="http://schemas.microsoft.com/office/drawing/2014/main" id="{A25D0948-A7E9-4531-AF18-90DA15E2955F}"/>
              </a:ext>
            </a:extLst>
          </p:cNvPr>
          <p:cNvGrpSpPr/>
          <p:nvPr/>
        </p:nvGrpSpPr>
        <p:grpSpPr>
          <a:xfrm>
            <a:off x="1906275" y="4326385"/>
            <a:ext cx="1615445" cy="969267"/>
            <a:chOff x="1864518" y="2795085"/>
            <a:chExt cx="1692175" cy="1015305"/>
          </a:xfrm>
        </p:grpSpPr>
        <p:sp>
          <p:nvSpPr>
            <p:cNvPr id="41" name="Rechteck 40">
              <a:extLst>
                <a:ext uri="{FF2B5EF4-FFF2-40B4-BE49-F238E27FC236}">
                  <a16:creationId xmlns:a16="http://schemas.microsoft.com/office/drawing/2014/main" id="{7D0832D6-F8C5-4E82-A32F-3ADE17C3C088}"/>
                </a:ext>
              </a:extLst>
            </p:cNvPr>
            <p:cNvSpPr/>
            <p:nvPr/>
          </p:nvSpPr>
          <p:spPr>
            <a:xfrm>
              <a:off x="1864518" y="2795085"/>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42" name="Textfeld 41">
              <a:extLst>
                <a:ext uri="{FF2B5EF4-FFF2-40B4-BE49-F238E27FC236}">
                  <a16:creationId xmlns:a16="http://schemas.microsoft.com/office/drawing/2014/main" id="{38097A64-FA6E-441E-A8FA-6CB55C1239E5}"/>
                </a:ext>
              </a:extLst>
            </p:cNvPr>
            <p:cNvSpPr txBox="1"/>
            <p:nvPr/>
          </p:nvSpPr>
          <p:spPr>
            <a:xfrm>
              <a:off x="1864518" y="2795085"/>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Staatliche Förderung</a:t>
              </a:r>
            </a:p>
          </p:txBody>
        </p:sp>
      </p:grpSp>
      <p:grpSp>
        <p:nvGrpSpPr>
          <p:cNvPr id="17" name="Gruppieren 16">
            <a:extLst>
              <a:ext uri="{FF2B5EF4-FFF2-40B4-BE49-F238E27FC236}">
                <a16:creationId xmlns:a16="http://schemas.microsoft.com/office/drawing/2014/main" id="{FF6A23BA-55CE-4F1F-8771-2D5491151DE3}"/>
              </a:ext>
            </a:extLst>
          </p:cNvPr>
          <p:cNvGrpSpPr/>
          <p:nvPr/>
        </p:nvGrpSpPr>
        <p:grpSpPr>
          <a:xfrm>
            <a:off x="3767669" y="4326385"/>
            <a:ext cx="1615445" cy="969267"/>
            <a:chOff x="3725912" y="2795085"/>
            <a:chExt cx="1692175" cy="1015305"/>
          </a:xfrm>
        </p:grpSpPr>
        <p:sp>
          <p:nvSpPr>
            <p:cNvPr id="39" name="Rechteck 38">
              <a:extLst>
                <a:ext uri="{FF2B5EF4-FFF2-40B4-BE49-F238E27FC236}">
                  <a16:creationId xmlns:a16="http://schemas.microsoft.com/office/drawing/2014/main" id="{3A2800A4-FE0E-43BD-B9F1-ACEA3AD6D09C}"/>
                </a:ext>
              </a:extLst>
            </p:cNvPr>
            <p:cNvSpPr/>
            <p:nvPr/>
          </p:nvSpPr>
          <p:spPr>
            <a:xfrm>
              <a:off x="3725912" y="2795085"/>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40" name="Textfeld 39">
              <a:extLst>
                <a:ext uri="{FF2B5EF4-FFF2-40B4-BE49-F238E27FC236}">
                  <a16:creationId xmlns:a16="http://schemas.microsoft.com/office/drawing/2014/main" id="{4362D4F8-1400-4C42-ABB0-ED385A791B01}"/>
                </a:ext>
              </a:extLst>
            </p:cNvPr>
            <p:cNvSpPr txBox="1"/>
            <p:nvPr/>
          </p:nvSpPr>
          <p:spPr>
            <a:xfrm>
              <a:off x="3725912" y="2795085"/>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Verfügbarkeit von Rohstoffen</a:t>
              </a:r>
            </a:p>
          </p:txBody>
        </p:sp>
      </p:grpSp>
      <p:grpSp>
        <p:nvGrpSpPr>
          <p:cNvPr id="18" name="Gruppieren 17">
            <a:extLst>
              <a:ext uri="{FF2B5EF4-FFF2-40B4-BE49-F238E27FC236}">
                <a16:creationId xmlns:a16="http://schemas.microsoft.com/office/drawing/2014/main" id="{1038F9CE-EC00-4A2B-B602-7FCFABC47F04}"/>
              </a:ext>
            </a:extLst>
          </p:cNvPr>
          <p:cNvGrpSpPr/>
          <p:nvPr/>
        </p:nvGrpSpPr>
        <p:grpSpPr>
          <a:xfrm>
            <a:off x="5629062" y="4326385"/>
            <a:ext cx="1615445" cy="969267"/>
            <a:chOff x="5587305" y="2795085"/>
            <a:chExt cx="1692175" cy="1015305"/>
          </a:xfrm>
        </p:grpSpPr>
        <p:sp>
          <p:nvSpPr>
            <p:cNvPr id="37" name="Rechteck 36">
              <a:extLst>
                <a:ext uri="{FF2B5EF4-FFF2-40B4-BE49-F238E27FC236}">
                  <a16:creationId xmlns:a16="http://schemas.microsoft.com/office/drawing/2014/main" id="{F7FF17C5-8610-43CF-8B20-9451B150C122}"/>
                </a:ext>
              </a:extLst>
            </p:cNvPr>
            <p:cNvSpPr/>
            <p:nvPr/>
          </p:nvSpPr>
          <p:spPr>
            <a:xfrm>
              <a:off x="5587305" y="2795085"/>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38" name="Textfeld 37">
              <a:extLst>
                <a:ext uri="{FF2B5EF4-FFF2-40B4-BE49-F238E27FC236}">
                  <a16:creationId xmlns:a16="http://schemas.microsoft.com/office/drawing/2014/main" id="{97A68582-A0B4-463C-B408-64D9BE8B1BAC}"/>
                </a:ext>
              </a:extLst>
            </p:cNvPr>
            <p:cNvSpPr txBox="1"/>
            <p:nvPr/>
          </p:nvSpPr>
          <p:spPr>
            <a:xfrm>
              <a:off x="5587305" y="2795085"/>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Grundstückspreise/Mietkosten</a:t>
              </a:r>
            </a:p>
          </p:txBody>
        </p:sp>
      </p:grpSp>
      <p:grpSp>
        <p:nvGrpSpPr>
          <p:cNvPr id="19" name="Gruppieren 18">
            <a:extLst>
              <a:ext uri="{FF2B5EF4-FFF2-40B4-BE49-F238E27FC236}">
                <a16:creationId xmlns:a16="http://schemas.microsoft.com/office/drawing/2014/main" id="{D5659EF5-9C0F-467D-B31F-AC79EB5585A3}"/>
              </a:ext>
            </a:extLst>
          </p:cNvPr>
          <p:cNvGrpSpPr/>
          <p:nvPr/>
        </p:nvGrpSpPr>
        <p:grpSpPr>
          <a:xfrm>
            <a:off x="7490455" y="4326385"/>
            <a:ext cx="1615445" cy="969267"/>
            <a:chOff x="7448698" y="2795085"/>
            <a:chExt cx="1692175" cy="1015305"/>
          </a:xfrm>
        </p:grpSpPr>
        <p:sp>
          <p:nvSpPr>
            <p:cNvPr id="35" name="Rechteck 34">
              <a:extLst>
                <a:ext uri="{FF2B5EF4-FFF2-40B4-BE49-F238E27FC236}">
                  <a16:creationId xmlns:a16="http://schemas.microsoft.com/office/drawing/2014/main" id="{2AC81CDF-3153-4E23-BA4C-47E794209D9E}"/>
                </a:ext>
              </a:extLst>
            </p:cNvPr>
            <p:cNvSpPr/>
            <p:nvPr/>
          </p:nvSpPr>
          <p:spPr>
            <a:xfrm>
              <a:off x="7448698" y="2795085"/>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36" name="Textfeld 35">
              <a:extLst>
                <a:ext uri="{FF2B5EF4-FFF2-40B4-BE49-F238E27FC236}">
                  <a16:creationId xmlns:a16="http://schemas.microsoft.com/office/drawing/2014/main" id="{6348BD6C-804C-4F23-BFD4-1AF24FA34F44}"/>
                </a:ext>
              </a:extLst>
            </p:cNvPr>
            <p:cNvSpPr txBox="1"/>
            <p:nvPr/>
          </p:nvSpPr>
          <p:spPr>
            <a:xfrm>
              <a:off x="7448698" y="2795085"/>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Rechtslage (Arbeitsrecht, Umweltschutz)</a:t>
              </a:r>
            </a:p>
          </p:txBody>
        </p:sp>
      </p:grpSp>
      <p:grpSp>
        <p:nvGrpSpPr>
          <p:cNvPr id="20" name="Gruppieren 19">
            <a:extLst>
              <a:ext uri="{FF2B5EF4-FFF2-40B4-BE49-F238E27FC236}">
                <a16:creationId xmlns:a16="http://schemas.microsoft.com/office/drawing/2014/main" id="{E2A1BE03-DF3E-4A23-AFE1-28012353676C}"/>
              </a:ext>
            </a:extLst>
          </p:cNvPr>
          <p:cNvGrpSpPr/>
          <p:nvPr/>
        </p:nvGrpSpPr>
        <p:grpSpPr>
          <a:xfrm>
            <a:off x="44882" y="5510908"/>
            <a:ext cx="1615445" cy="969267"/>
            <a:chOff x="3125" y="3979608"/>
            <a:chExt cx="1692175" cy="1015305"/>
          </a:xfrm>
        </p:grpSpPr>
        <p:sp>
          <p:nvSpPr>
            <p:cNvPr id="33" name="Rechteck 32">
              <a:extLst>
                <a:ext uri="{FF2B5EF4-FFF2-40B4-BE49-F238E27FC236}">
                  <a16:creationId xmlns:a16="http://schemas.microsoft.com/office/drawing/2014/main" id="{3282951D-9558-460A-8B66-801D751F7D5E}"/>
                </a:ext>
              </a:extLst>
            </p:cNvPr>
            <p:cNvSpPr/>
            <p:nvPr/>
          </p:nvSpPr>
          <p:spPr>
            <a:xfrm>
              <a:off x="3125" y="3979608"/>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34" name="Textfeld 33">
              <a:extLst>
                <a:ext uri="{FF2B5EF4-FFF2-40B4-BE49-F238E27FC236}">
                  <a16:creationId xmlns:a16="http://schemas.microsoft.com/office/drawing/2014/main" id="{9971A76F-388E-4BDE-9F14-84A3AF3E391D}"/>
                </a:ext>
              </a:extLst>
            </p:cNvPr>
            <p:cNvSpPr txBox="1"/>
            <p:nvPr/>
          </p:nvSpPr>
          <p:spPr>
            <a:xfrm>
              <a:off x="3125" y="3979608"/>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Rechtsstaat-</a:t>
              </a:r>
              <a:r>
                <a:rPr lang="de-DE" sz="1600" kern="1200" dirty="0" err="1">
                  <a:latin typeface="Calibri" panose="020F0502020204030204" pitchFamily="34" charset="0"/>
                  <a:cs typeface="Calibri" panose="020F0502020204030204" pitchFamily="34" charset="0"/>
                </a:rPr>
                <a:t>lichkeit</a:t>
              </a:r>
              <a:endParaRPr lang="de-DE" sz="1600" kern="1200" dirty="0">
                <a:latin typeface="Calibri" panose="020F0502020204030204" pitchFamily="34" charset="0"/>
                <a:cs typeface="Calibri" panose="020F0502020204030204" pitchFamily="34" charset="0"/>
              </a:endParaRPr>
            </a:p>
          </p:txBody>
        </p:sp>
      </p:grpSp>
      <p:grpSp>
        <p:nvGrpSpPr>
          <p:cNvPr id="21" name="Gruppieren 20">
            <a:extLst>
              <a:ext uri="{FF2B5EF4-FFF2-40B4-BE49-F238E27FC236}">
                <a16:creationId xmlns:a16="http://schemas.microsoft.com/office/drawing/2014/main" id="{93CFD4B1-D6CE-4CE3-85E8-11AA075D7609}"/>
              </a:ext>
            </a:extLst>
          </p:cNvPr>
          <p:cNvGrpSpPr/>
          <p:nvPr/>
        </p:nvGrpSpPr>
        <p:grpSpPr>
          <a:xfrm>
            <a:off x="1906275" y="5510908"/>
            <a:ext cx="1615445" cy="969267"/>
            <a:chOff x="1864518" y="3979608"/>
            <a:chExt cx="1692175" cy="1015305"/>
          </a:xfrm>
        </p:grpSpPr>
        <p:sp>
          <p:nvSpPr>
            <p:cNvPr id="31" name="Rechteck 30">
              <a:extLst>
                <a:ext uri="{FF2B5EF4-FFF2-40B4-BE49-F238E27FC236}">
                  <a16:creationId xmlns:a16="http://schemas.microsoft.com/office/drawing/2014/main" id="{3C487E05-2B73-4E3B-A5D5-ED57B70674A9}"/>
                </a:ext>
              </a:extLst>
            </p:cNvPr>
            <p:cNvSpPr/>
            <p:nvPr/>
          </p:nvSpPr>
          <p:spPr>
            <a:xfrm>
              <a:off x="1864518" y="3979608"/>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32" name="Textfeld 31">
              <a:extLst>
                <a:ext uri="{FF2B5EF4-FFF2-40B4-BE49-F238E27FC236}">
                  <a16:creationId xmlns:a16="http://schemas.microsoft.com/office/drawing/2014/main" id="{6DD16B73-1459-46E1-98DD-942B542FFF87}"/>
                </a:ext>
              </a:extLst>
            </p:cNvPr>
            <p:cNvSpPr txBox="1"/>
            <p:nvPr/>
          </p:nvSpPr>
          <p:spPr>
            <a:xfrm>
              <a:off x="1864518" y="3979608"/>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Politische Stabilität</a:t>
              </a:r>
            </a:p>
          </p:txBody>
        </p:sp>
      </p:grpSp>
      <p:grpSp>
        <p:nvGrpSpPr>
          <p:cNvPr id="22" name="Gruppieren 21">
            <a:extLst>
              <a:ext uri="{FF2B5EF4-FFF2-40B4-BE49-F238E27FC236}">
                <a16:creationId xmlns:a16="http://schemas.microsoft.com/office/drawing/2014/main" id="{CD6358FC-1394-44F0-8159-D283D0C93166}"/>
              </a:ext>
            </a:extLst>
          </p:cNvPr>
          <p:cNvGrpSpPr/>
          <p:nvPr/>
        </p:nvGrpSpPr>
        <p:grpSpPr>
          <a:xfrm>
            <a:off x="3767669" y="5510908"/>
            <a:ext cx="1615445" cy="969267"/>
            <a:chOff x="3725912" y="3979608"/>
            <a:chExt cx="1692175" cy="1015305"/>
          </a:xfrm>
        </p:grpSpPr>
        <p:sp>
          <p:nvSpPr>
            <p:cNvPr id="29" name="Rechteck 28">
              <a:extLst>
                <a:ext uri="{FF2B5EF4-FFF2-40B4-BE49-F238E27FC236}">
                  <a16:creationId xmlns:a16="http://schemas.microsoft.com/office/drawing/2014/main" id="{C7E887E8-0A0F-4CE3-B7EC-5EFF813AF54D}"/>
                </a:ext>
              </a:extLst>
            </p:cNvPr>
            <p:cNvSpPr/>
            <p:nvPr/>
          </p:nvSpPr>
          <p:spPr>
            <a:xfrm>
              <a:off x="3725912" y="3979608"/>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30" name="Textfeld 29">
              <a:extLst>
                <a:ext uri="{FF2B5EF4-FFF2-40B4-BE49-F238E27FC236}">
                  <a16:creationId xmlns:a16="http://schemas.microsoft.com/office/drawing/2014/main" id="{CD90B6A6-7EEB-4B9F-BED9-DE3540FD4C03}"/>
                </a:ext>
              </a:extLst>
            </p:cNvPr>
            <p:cNvSpPr txBox="1"/>
            <p:nvPr/>
          </p:nvSpPr>
          <p:spPr>
            <a:xfrm>
              <a:off x="3725912" y="3979608"/>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Bürokratie</a:t>
              </a:r>
            </a:p>
          </p:txBody>
        </p:sp>
      </p:grpSp>
      <p:grpSp>
        <p:nvGrpSpPr>
          <p:cNvPr id="23" name="Gruppieren 22">
            <a:extLst>
              <a:ext uri="{FF2B5EF4-FFF2-40B4-BE49-F238E27FC236}">
                <a16:creationId xmlns:a16="http://schemas.microsoft.com/office/drawing/2014/main" id="{39C7BCC9-2AA3-4BD0-B98E-B39331C940CC}"/>
              </a:ext>
            </a:extLst>
          </p:cNvPr>
          <p:cNvGrpSpPr/>
          <p:nvPr/>
        </p:nvGrpSpPr>
        <p:grpSpPr>
          <a:xfrm>
            <a:off x="5629062" y="5510908"/>
            <a:ext cx="1615445" cy="969267"/>
            <a:chOff x="5587305" y="3979608"/>
            <a:chExt cx="1692175" cy="1015305"/>
          </a:xfrm>
        </p:grpSpPr>
        <p:sp>
          <p:nvSpPr>
            <p:cNvPr id="27" name="Rechteck 26">
              <a:extLst>
                <a:ext uri="{FF2B5EF4-FFF2-40B4-BE49-F238E27FC236}">
                  <a16:creationId xmlns:a16="http://schemas.microsoft.com/office/drawing/2014/main" id="{BEB4E717-75F7-4142-8ADF-4F2D79D82136}"/>
                </a:ext>
              </a:extLst>
            </p:cNvPr>
            <p:cNvSpPr/>
            <p:nvPr/>
          </p:nvSpPr>
          <p:spPr>
            <a:xfrm>
              <a:off x="5587305" y="3979608"/>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28" name="Textfeld 27">
              <a:extLst>
                <a:ext uri="{FF2B5EF4-FFF2-40B4-BE49-F238E27FC236}">
                  <a16:creationId xmlns:a16="http://schemas.microsoft.com/office/drawing/2014/main" id="{47558E44-D7D3-4B08-89A7-E9CDF2C1F013}"/>
                </a:ext>
              </a:extLst>
            </p:cNvPr>
            <p:cNvSpPr txBox="1"/>
            <p:nvPr/>
          </p:nvSpPr>
          <p:spPr>
            <a:xfrm>
              <a:off x="5587305" y="3979608"/>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Image des Standortes</a:t>
              </a:r>
            </a:p>
          </p:txBody>
        </p:sp>
      </p:grpSp>
      <p:grpSp>
        <p:nvGrpSpPr>
          <p:cNvPr id="24" name="Gruppieren 23">
            <a:extLst>
              <a:ext uri="{FF2B5EF4-FFF2-40B4-BE49-F238E27FC236}">
                <a16:creationId xmlns:a16="http://schemas.microsoft.com/office/drawing/2014/main" id="{72326A71-2270-4CBD-9B36-FDEF14860600}"/>
              </a:ext>
            </a:extLst>
          </p:cNvPr>
          <p:cNvGrpSpPr/>
          <p:nvPr/>
        </p:nvGrpSpPr>
        <p:grpSpPr>
          <a:xfrm>
            <a:off x="7490455" y="5510908"/>
            <a:ext cx="1615445" cy="969267"/>
            <a:chOff x="7448698" y="3979608"/>
            <a:chExt cx="1692175" cy="1015305"/>
          </a:xfrm>
        </p:grpSpPr>
        <p:sp>
          <p:nvSpPr>
            <p:cNvPr id="25" name="Rechteck 24">
              <a:extLst>
                <a:ext uri="{FF2B5EF4-FFF2-40B4-BE49-F238E27FC236}">
                  <a16:creationId xmlns:a16="http://schemas.microsoft.com/office/drawing/2014/main" id="{F4B8992B-B7B9-4B3B-9600-4F247829A533}"/>
                </a:ext>
              </a:extLst>
            </p:cNvPr>
            <p:cNvSpPr/>
            <p:nvPr/>
          </p:nvSpPr>
          <p:spPr>
            <a:xfrm>
              <a:off x="7448698" y="3979608"/>
              <a:ext cx="1692175" cy="1015305"/>
            </a:xfrm>
            <a:prstGeom prst="rect">
              <a:avLst/>
            </a:prstGeom>
          </p:spPr>
          <p:style>
            <a:lnRef idx="2">
              <a:schemeClr val="dk1"/>
            </a:lnRef>
            <a:fillRef idx="1">
              <a:schemeClr val="lt1"/>
            </a:fillRef>
            <a:effectRef idx="0">
              <a:schemeClr val="dk1"/>
            </a:effectRef>
            <a:fontRef idx="minor">
              <a:schemeClr val="dk1"/>
            </a:fontRef>
          </p:style>
        </p:sp>
        <p:sp>
          <p:nvSpPr>
            <p:cNvPr id="26" name="Textfeld 25">
              <a:extLst>
                <a:ext uri="{FF2B5EF4-FFF2-40B4-BE49-F238E27FC236}">
                  <a16:creationId xmlns:a16="http://schemas.microsoft.com/office/drawing/2014/main" id="{57F81740-B387-4F60-AB80-13951789F79D}"/>
                </a:ext>
              </a:extLst>
            </p:cNvPr>
            <p:cNvSpPr txBox="1"/>
            <p:nvPr/>
          </p:nvSpPr>
          <p:spPr>
            <a:xfrm>
              <a:off x="7448698" y="3979608"/>
              <a:ext cx="1692175" cy="101530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 . . . </a:t>
              </a:r>
            </a:p>
          </p:txBody>
        </p:sp>
      </p:grpSp>
    </p:spTree>
    <p:extLst>
      <p:ext uri="{BB962C8B-B14F-4D97-AF65-F5344CB8AC3E}">
        <p14:creationId xmlns:p14="http://schemas.microsoft.com/office/powerpoint/2010/main" val="29621492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Hauptstandorte der Bekleidungsindustrie</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China (1)</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Bangladesch (2)</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Türkei (3)</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Indien (5)</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Kambodscha (6)</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Vietnam (7)</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Pakistan (8)</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Myanmar (10)</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Indonesien (12)</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Tunesien (17)</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Marokko (19)</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fi-FI" sz="1800" dirty="0">
                <a:solidFill>
                  <a:srgbClr val="002060"/>
                </a:solidFill>
                <a:latin typeface="Calibri" panose="020F0502020204030204" pitchFamily="34" charset="0"/>
                <a:cs typeface="Calibri" panose="020F0502020204030204" pitchFamily="34" charset="0"/>
              </a:rPr>
              <a:t>Sri Lanka (20)</a:t>
            </a: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13</a:t>
            </a:r>
          </a:p>
        </p:txBody>
      </p:sp>
      <p:sp>
        <p:nvSpPr>
          <p:cNvPr id="2" name="Textfeld 1">
            <a:extLst>
              <a:ext uri="{FF2B5EF4-FFF2-40B4-BE49-F238E27FC236}">
                <a16:creationId xmlns:a16="http://schemas.microsoft.com/office/drawing/2014/main" id="{BCB92687-6999-4304-88A8-5DF151FCE8C6}"/>
              </a:ext>
            </a:extLst>
          </p:cNvPr>
          <p:cNvSpPr txBox="1"/>
          <p:nvPr/>
        </p:nvSpPr>
        <p:spPr>
          <a:xfrm>
            <a:off x="4914900" y="2122488"/>
            <a:ext cx="5372100" cy="3554819"/>
          </a:xfrm>
          <a:prstGeom prst="rect">
            <a:avLst/>
          </a:prstGeom>
          <a:noFill/>
        </p:spPr>
        <p:txBody>
          <a:bodyPr wrap="square" rtlCol="0">
            <a:spAutoFit/>
          </a:bodyPr>
          <a:lstStyle/>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latin typeface="Calibri" panose="020F0502020204030204" pitchFamily="34" charset="0"/>
                <a:cs typeface="Calibri" panose="020F0502020204030204" pitchFamily="34" charset="0"/>
              </a:rPr>
              <a:t>Italien (4)</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latin typeface="Calibri" panose="020F0502020204030204" pitchFamily="34" charset="0"/>
                <a:cs typeface="Calibri" panose="020F0502020204030204" pitchFamily="34" charset="0"/>
              </a:rPr>
              <a:t>Niederlande (9)</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latin typeface="Calibri" panose="020F0502020204030204" pitchFamily="34" charset="0"/>
                <a:cs typeface="Calibri" panose="020F0502020204030204" pitchFamily="34" charset="0"/>
              </a:rPr>
              <a:t>Polen (11)</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latin typeface="Calibri" panose="020F0502020204030204" pitchFamily="34" charset="0"/>
                <a:cs typeface="Calibri" panose="020F0502020204030204" pitchFamily="34" charset="0"/>
              </a:rPr>
              <a:t>Frankreich (13)</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latin typeface="Calibri" panose="020F0502020204030204" pitchFamily="34" charset="0"/>
                <a:cs typeface="Calibri" panose="020F0502020204030204" pitchFamily="34" charset="0"/>
              </a:rPr>
              <a:t>Großbritannien (14)</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latin typeface="Calibri" panose="020F0502020204030204" pitchFamily="34" charset="0"/>
                <a:cs typeface="Calibri" panose="020F0502020204030204" pitchFamily="34" charset="0"/>
              </a:rPr>
              <a:t>Rumänen (15)</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latin typeface="Calibri" panose="020F0502020204030204" pitchFamily="34" charset="0"/>
                <a:cs typeface="Calibri" panose="020F0502020204030204" pitchFamily="34" charset="0"/>
              </a:rPr>
              <a:t>Bulgarien (16)</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latin typeface="Calibri" panose="020F0502020204030204" pitchFamily="34" charset="0"/>
                <a:cs typeface="Calibri" panose="020F0502020204030204" pitchFamily="34" charset="0"/>
              </a:rPr>
              <a:t>Portugal (18)</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latin typeface="Calibri" panose="020F0502020204030204" pitchFamily="34" charset="0"/>
                <a:cs typeface="Calibri" panose="020F0502020204030204" pitchFamily="34" charset="0"/>
              </a:rPr>
              <a:t>Mazedonien (21)</a:t>
            </a:r>
          </a:p>
          <a:p>
            <a:pPr marL="285750" lvl="0" indent="-285750" eaLnBrk="1" hangingPunct="1">
              <a:spcBef>
                <a:spcPts val="0"/>
              </a:spcBef>
              <a:spcAft>
                <a:spcPts val="550"/>
              </a:spcAft>
              <a:buClr>
                <a:srgbClr val="003366"/>
              </a:buClr>
              <a:buSzPct val="75000"/>
              <a:buFont typeface="Arial" panose="020B0604020202020204" pitchFamily="34" charset="0"/>
              <a:buChar char="•"/>
              <a:tabLst/>
            </a:pPr>
            <a:r>
              <a:rPr lang="de-DE" sz="1800" dirty="0">
                <a:latin typeface="Calibri" panose="020F0502020204030204" pitchFamily="34" charset="0"/>
                <a:cs typeface="Calibri" panose="020F0502020204030204" pitchFamily="34" charset="0"/>
              </a:rPr>
              <a:t>Tschechien (22)</a:t>
            </a:r>
          </a:p>
        </p:txBody>
      </p:sp>
      <p:sp>
        <p:nvSpPr>
          <p:cNvPr id="3" name="Textfeld 2">
            <a:extLst>
              <a:ext uri="{FF2B5EF4-FFF2-40B4-BE49-F238E27FC236}">
                <a16:creationId xmlns:a16="http://schemas.microsoft.com/office/drawing/2014/main" id="{85E38BD8-6492-4B27-854E-B124224CA62E}"/>
              </a:ext>
            </a:extLst>
          </p:cNvPr>
          <p:cNvSpPr txBox="1"/>
          <p:nvPr/>
        </p:nvSpPr>
        <p:spPr>
          <a:xfrm>
            <a:off x="7858125" y="6519446"/>
            <a:ext cx="2571750" cy="677108"/>
          </a:xfrm>
          <a:prstGeom prst="rect">
            <a:avLst/>
          </a:prstGeom>
          <a:noFill/>
        </p:spPr>
        <p:txBody>
          <a:bodyPr wrap="square" rtlCol="0">
            <a:spAutoFit/>
          </a:bodyPr>
          <a:lstStyle/>
          <a:p>
            <a:r>
              <a:rPr lang="de-DE" sz="1400" dirty="0">
                <a:latin typeface="Calibri" panose="020F0502020204030204" pitchFamily="34" charset="0"/>
                <a:cs typeface="Calibri" panose="020F0502020204030204" pitchFamily="34" charset="0"/>
              </a:rPr>
              <a:t>Quelle: Statista</a:t>
            </a:r>
          </a:p>
          <a:p>
            <a:endParaRPr lang="de-DE" dirty="0"/>
          </a:p>
        </p:txBody>
      </p:sp>
    </p:spTree>
    <p:extLst>
      <p:ext uri="{BB962C8B-B14F-4D97-AF65-F5344CB8AC3E}">
        <p14:creationId xmlns:p14="http://schemas.microsoft.com/office/powerpoint/2010/main" val="2641096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a:extLst>
              <a:ext uri="{FF2B5EF4-FFF2-40B4-BE49-F238E27FC236}">
                <a16:creationId xmlns:a16="http://schemas.microsoft.com/office/drawing/2014/main" id="{C5E41693-6DC4-4E4D-908F-E660C62C3CE8}"/>
              </a:ext>
            </a:extLst>
          </p:cNvPr>
          <p:cNvSpPr txBox="1"/>
          <p:nvPr/>
        </p:nvSpPr>
        <p:spPr>
          <a:xfrm>
            <a:off x="571500" y="3429000"/>
            <a:ext cx="8001000" cy="563563"/>
          </a:xfrm>
          <a:prstGeom prst="rect">
            <a:avLst/>
          </a:prstGeom>
          <a:noFill/>
          <a:ln>
            <a:noFill/>
          </a:ln>
        </p:spPr>
        <p:txBody>
          <a:bodyPr anchor="b"/>
          <a:lstStyle/>
          <a:p>
            <a:pPr algn="ctr">
              <a:defRPr/>
            </a:pPr>
            <a:r>
              <a:rPr lang="de-DE" sz="2800" b="1"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Äthiopien und Myanmar als neue Textilproduktionsländer</a:t>
            </a:r>
          </a:p>
          <a:p>
            <a:pPr algn="ctr">
              <a:defRPr/>
            </a:pPr>
            <a:r>
              <a:rPr lang="de-DE" dirty="0">
                <a:solidFill>
                  <a:srgbClr val="002060"/>
                </a:solidFill>
                <a:latin typeface="Calibri" panose="020F0502020204030204" pitchFamily="34" charset="0"/>
                <a:cs typeface="Calibri" panose="020F0502020204030204" pitchFamily="34" charset="0"/>
              </a:rPr>
              <a:t>Im Vergleich zu Bangladesch</a:t>
            </a:r>
          </a:p>
        </p:txBody>
      </p:sp>
      <p:sp>
        <p:nvSpPr>
          <p:cNvPr id="264" name="CustomShape 2">
            <a:extLst>
              <a:ext uri="{FF2B5EF4-FFF2-40B4-BE49-F238E27FC236}">
                <a16:creationId xmlns:a16="http://schemas.microsoft.com/office/drawing/2014/main" id="{5D6D2947-F542-4F54-BA07-E9855DA6057B}"/>
              </a:ext>
            </a:extLst>
          </p:cNvPr>
          <p:cNvSpPr/>
          <p:nvPr/>
        </p:nvSpPr>
        <p:spPr>
          <a:xfrm>
            <a:off x="914400" y="2349500"/>
            <a:ext cx="7993063" cy="42052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buClr>
                <a:srgbClr val="003366"/>
              </a:buClr>
              <a:defRPr/>
            </a:pPr>
            <a:endParaRPr lang="de-DE" sz="20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endParaRPr>
          </a:p>
        </p:txBody>
      </p:sp>
      <p:sp>
        <p:nvSpPr>
          <p:cNvPr id="267" name="TextShape 5">
            <a:extLst>
              <a:ext uri="{FF2B5EF4-FFF2-40B4-BE49-F238E27FC236}">
                <a16:creationId xmlns:a16="http://schemas.microsoft.com/office/drawing/2014/main" id="{FDE63443-AE63-45F5-A853-13126A4716E4}"/>
              </a:ext>
            </a:extLst>
          </p:cNvPr>
          <p:cNvSpPr txBox="1"/>
          <p:nvPr/>
        </p:nvSpPr>
        <p:spPr>
          <a:xfrm>
            <a:off x="0" y="6191250"/>
            <a:ext cx="755650" cy="666750"/>
          </a:xfrm>
          <a:prstGeom prst="rect">
            <a:avLst/>
          </a:prstGeom>
          <a:noFill/>
          <a:ln>
            <a:noFill/>
          </a:ln>
        </p:spPr>
        <p:txBody>
          <a:bodyPr anchor="b" anchorCtr="1"/>
          <a:lstStyle/>
          <a:p>
            <a:pP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13</a:t>
            </a:r>
            <a:endParaRPr lang="de-DE" sz="16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Bangladesch – ein Klassiker?</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287337" indent="-285750" eaLnBrk="1" hangingPunct="1">
              <a:spcBef>
                <a:spcPts val="500"/>
              </a:spcBef>
              <a:buClr>
                <a:srgbClr val="003366"/>
              </a:buClr>
              <a:buSzPct val="75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Bevölkerung: knapp 165 Mio. in 2018</a:t>
            </a:r>
          </a:p>
          <a:p>
            <a:pPr marL="742950" lvl="1" indent="-342900" eaLnBrk="1" hangingPunct="1">
              <a:spcBef>
                <a:spcPts val="500"/>
              </a:spcBef>
              <a:buClr>
                <a:srgbClr val="003366"/>
              </a:buClr>
              <a:buSzPct val="75000"/>
              <a:buFont typeface="Courier New" panose="02070309020205020404" pitchFamily="49" charset="0"/>
              <a:buChar char="o"/>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ca. 30% jünger als 14 Jahre</a:t>
            </a:r>
          </a:p>
          <a:p>
            <a:pPr marL="742950" lvl="1" indent="-342900" eaLnBrk="1" hangingPunct="1">
              <a:spcBef>
                <a:spcPts val="500"/>
              </a:spcBef>
              <a:buClr>
                <a:srgbClr val="003366"/>
              </a:buClr>
              <a:buSzPct val="75000"/>
              <a:buFont typeface="Courier New" panose="02070309020205020404" pitchFamily="49" charset="0"/>
              <a:buChar char="o"/>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höchste Bevölkerungsdichte</a:t>
            </a:r>
            <a:b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weltweit</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weniger als halb so groß wie</a:t>
            </a:r>
            <a:br>
              <a:rPr lang="de-DE" sz="1800" dirty="0">
                <a:solidFill>
                  <a:srgbClr val="003366"/>
                </a:solidFill>
                <a:latin typeface="Calibri" panose="020F0502020204030204" pitchFamily="34" charset="0"/>
                <a:ea typeface="+mn-ea"/>
                <a:cs typeface="Calibri" panose="020F0502020204030204" pitchFamily="34" charset="0"/>
              </a:rPr>
            </a:br>
            <a:r>
              <a:rPr lang="de-DE" sz="1800" dirty="0">
                <a:solidFill>
                  <a:srgbClr val="003366"/>
                </a:solidFill>
                <a:latin typeface="Calibri" panose="020F0502020204030204" pitchFamily="34" charset="0"/>
                <a:ea typeface="+mn-ea"/>
                <a:cs typeface="Calibri" panose="020F0502020204030204" pitchFamily="34" charset="0"/>
              </a:rPr>
              <a:t>Deutschland</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Medium Human Development (HDI)</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sogenanntes Lower Middle Income</a:t>
            </a:r>
            <a:br>
              <a:rPr lang="de-DE" sz="1800" dirty="0">
                <a:solidFill>
                  <a:srgbClr val="003366"/>
                </a:solidFill>
                <a:latin typeface="Calibri" panose="020F0502020204030204" pitchFamily="34" charset="0"/>
                <a:ea typeface="+mn-ea"/>
                <a:cs typeface="Calibri" panose="020F0502020204030204" pitchFamily="34" charset="0"/>
              </a:rPr>
            </a:br>
            <a:r>
              <a:rPr lang="de-DE" sz="1800" dirty="0">
                <a:solidFill>
                  <a:srgbClr val="003366"/>
                </a:solidFill>
                <a:latin typeface="Calibri" panose="020F0502020204030204" pitchFamily="34" charset="0"/>
                <a:ea typeface="+mn-ea"/>
                <a:cs typeface="Calibri" panose="020F0502020204030204" pitchFamily="34" charset="0"/>
              </a:rPr>
              <a:t>Country (Weltbank)</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weltweit zweit wichtigstes</a:t>
            </a:r>
            <a:br>
              <a:rPr lang="de-DE" sz="1800" dirty="0">
                <a:solidFill>
                  <a:srgbClr val="003366"/>
                </a:solidFill>
                <a:latin typeface="Calibri" panose="020F0502020204030204" pitchFamily="34" charset="0"/>
                <a:ea typeface="+mn-ea"/>
                <a:cs typeface="Calibri" panose="020F0502020204030204" pitchFamily="34" charset="0"/>
              </a:rPr>
            </a:br>
            <a:r>
              <a:rPr lang="de-DE" sz="1800" dirty="0">
                <a:solidFill>
                  <a:srgbClr val="003366"/>
                </a:solidFill>
                <a:latin typeface="Calibri" panose="020F0502020204030204" pitchFamily="34" charset="0"/>
                <a:ea typeface="+mn-ea"/>
                <a:cs typeface="Calibri" panose="020F0502020204030204" pitchFamily="34" charset="0"/>
              </a:rPr>
              <a:t>Produktionsland für Bekleidung</a:t>
            </a: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14</a:t>
            </a:r>
          </a:p>
        </p:txBody>
      </p:sp>
      <p:pic>
        <p:nvPicPr>
          <p:cNvPr id="4" name="Grafik 3">
            <a:extLst>
              <a:ext uri="{FF2B5EF4-FFF2-40B4-BE49-F238E27FC236}">
                <a16:creationId xmlns:a16="http://schemas.microsoft.com/office/drawing/2014/main" id="{21F79E68-E2FA-4555-BE93-1C36D28847AE}"/>
              </a:ext>
            </a:extLst>
          </p:cNvPr>
          <p:cNvPicPr>
            <a:picLocks noChangeAspect="1"/>
          </p:cNvPicPr>
          <p:nvPr/>
        </p:nvPicPr>
        <p:blipFill>
          <a:blip r:embed="rId3"/>
          <a:stretch>
            <a:fillRect/>
          </a:stretch>
        </p:blipFill>
        <p:spPr>
          <a:xfrm>
            <a:off x="5005278" y="2962953"/>
            <a:ext cx="3926164" cy="3731075"/>
          </a:xfrm>
          <a:prstGeom prst="rect">
            <a:avLst/>
          </a:prstGeom>
        </p:spPr>
      </p:pic>
      <p:sp>
        <p:nvSpPr>
          <p:cNvPr id="5" name="Rechteck 4">
            <a:extLst>
              <a:ext uri="{FF2B5EF4-FFF2-40B4-BE49-F238E27FC236}">
                <a16:creationId xmlns:a16="http://schemas.microsoft.com/office/drawing/2014/main" id="{8AC37DF5-A4A8-46A0-8869-7E6B1A36B0E2}"/>
              </a:ext>
            </a:extLst>
          </p:cNvPr>
          <p:cNvSpPr/>
          <p:nvPr/>
        </p:nvSpPr>
        <p:spPr>
          <a:xfrm>
            <a:off x="2926952" y="6386251"/>
            <a:ext cx="2078326" cy="307777"/>
          </a:xfrm>
          <a:prstGeom prst="rect">
            <a:avLst/>
          </a:prstGeom>
        </p:spPr>
        <p:txBody>
          <a:bodyPr wrap="none">
            <a:spAutoFit/>
          </a:bodyPr>
          <a:lstStyle/>
          <a:p>
            <a:r>
              <a:rPr lang="de-DE" sz="1400" dirty="0">
                <a:latin typeface="Calibri" panose="020F0502020204030204" pitchFamily="34" charset="0"/>
                <a:cs typeface="Calibri" panose="020F0502020204030204" pitchFamily="34" charset="0"/>
              </a:rPr>
              <a:t>Karte: operationworld.org</a:t>
            </a:r>
          </a:p>
        </p:txBody>
      </p:sp>
    </p:spTree>
    <p:extLst>
      <p:ext uri="{BB962C8B-B14F-4D97-AF65-F5344CB8AC3E}">
        <p14:creationId xmlns:p14="http://schemas.microsoft.com/office/powerpoint/2010/main" val="17562865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Produktionsstandort Bangladesch</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Exportvolumen ca. 30 Mrd. USD</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Anteil industriell hergestellter</a:t>
            </a:r>
            <a:br>
              <a:rPr lang="de-DE" sz="1800" dirty="0">
                <a:solidFill>
                  <a:srgbClr val="003366"/>
                </a:solidFill>
                <a:latin typeface="Calibri" panose="020F0502020204030204" pitchFamily="34" charset="0"/>
                <a:ea typeface="+mn-ea"/>
                <a:cs typeface="Calibri" panose="020F0502020204030204" pitchFamily="34" charset="0"/>
              </a:rPr>
            </a:br>
            <a:r>
              <a:rPr lang="de-DE" sz="1800" dirty="0">
                <a:solidFill>
                  <a:srgbClr val="003366"/>
                </a:solidFill>
                <a:latin typeface="Calibri" panose="020F0502020204030204" pitchFamily="34" charset="0"/>
                <a:ea typeface="+mn-ea"/>
                <a:cs typeface="Calibri" panose="020F0502020204030204" pitchFamily="34" charset="0"/>
              </a:rPr>
              <a:t>Massen-Konfektionskleidung an den</a:t>
            </a:r>
            <a:br>
              <a:rPr lang="de-DE" sz="1800" dirty="0">
                <a:solidFill>
                  <a:srgbClr val="003366"/>
                </a:solidFill>
                <a:latin typeface="Calibri" panose="020F0502020204030204" pitchFamily="34" charset="0"/>
                <a:ea typeface="+mn-ea"/>
                <a:cs typeface="Calibri" panose="020F0502020204030204" pitchFamily="34" charset="0"/>
              </a:rPr>
            </a:br>
            <a:r>
              <a:rPr lang="de-DE" sz="1800" dirty="0">
                <a:solidFill>
                  <a:srgbClr val="003366"/>
                </a:solidFill>
                <a:latin typeface="Calibri" panose="020F0502020204030204" pitchFamily="34" charset="0"/>
                <a:ea typeface="+mn-ea"/>
                <a:cs typeface="Calibri" panose="020F0502020204030204" pitchFamily="34" charset="0"/>
              </a:rPr>
              <a:t>Exporteinnahmen mehr als 80%</a:t>
            </a:r>
          </a:p>
          <a:p>
            <a:pPr marL="28575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cs typeface="Calibri" panose="020F0502020204030204" pitchFamily="34" charset="0"/>
              </a:rPr>
              <a:t>Anteil der Bekleidungsindustrie am</a:t>
            </a:r>
            <a:br>
              <a:rPr lang="de-DE" sz="1800" dirty="0">
                <a:solidFill>
                  <a:srgbClr val="003366"/>
                </a:solidFill>
                <a:latin typeface="Calibri" panose="020F0502020204030204" pitchFamily="34" charset="0"/>
                <a:cs typeface="Calibri" panose="020F0502020204030204" pitchFamily="34" charset="0"/>
              </a:rPr>
            </a:br>
            <a:r>
              <a:rPr lang="de-DE" sz="1800" dirty="0">
                <a:solidFill>
                  <a:srgbClr val="003366"/>
                </a:solidFill>
                <a:latin typeface="Calibri" panose="020F0502020204030204" pitchFamily="34" charset="0"/>
                <a:cs typeface="Calibri" panose="020F0502020204030204" pitchFamily="34" charset="0"/>
              </a:rPr>
              <a:t>BIP: 12%</a:t>
            </a:r>
            <a:endParaRPr lang="de-DE" sz="1800" dirty="0">
              <a:solidFill>
                <a:srgbClr val="003366"/>
              </a:solidFill>
              <a:latin typeface="Calibri" panose="020F0502020204030204" pitchFamily="34" charset="0"/>
              <a:ea typeface="+mn-ea"/>
              <a:cs typeface="Calibri" panose="020F0502020204030204" pitchFamily="34" charset="0"/>
            </a:endParaRP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ca. 4.000 – 5.000 Fabriken</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ca. 4 Mio. Beschäftigte</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davon ca. 80% weiblich, vor allem</a:t>
            </a:r>
            <a:br>
              <a:rPr lang="de-DE" sz="1800" dirty="0">
                <a:solidFill>
                  <a:srgbClr val="003366"/>
                </a:solidFill>
                <a:latin typeface="Calibri" panose="020F0502020204030204" pitchFamily="34" charset="0"/>
                <a:ea typeface="+mn-ea"/>
                <a:cs typeface="Calibri" panose="020F0502020204030204" pitchFamily="34" charset="0"/>
              </a:rPr>
            </a:br>
            <a:r>
              <a:rPr lang="de-DE" sz="1800" dirty="0">
                <a:solidFill>
                  <a:srgbClr val="003366"/>
                </a:solidFill>
                <a:latin typeface="Calibri" panose="020F0502020204030204" pitchFamily="34" charset="0"/>
                <a:ea typeface="+mn-ea"/>
                <a:cs typeface="Calibri" panose="020F0502020204030204" pitchFamily="34" charset="0"/>
              </a:rPr>
              <a:t>Migrantinnen vom Land</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Mindestlohn: 8.000 BDT/Monat</a:t>
            </a:r>
            <a:br>
              <a:rPr lang="de-DE" sz="1800" dirty="0">
                <a:solidFill>
                  <a:srgbClr val="003366"/>
                </a:solidFill>
                <a:latin typeface="Calibri" panose="020F0502020204030204" pitchFamily="34" charset="0"/>
                <a:ea typeface="+mn-ea"/>
                <a:cs typeface="Calibri" panose="020F0502020204030204" pitchFamily="34" charset="0"/>
              </a:rPr>
            </a:br>
            <a:r>
              <a:rPr lang="de-DE" sz="1800" dirty="0">
                <a:solidFill>
                  <a:srgbClr val="003366"/>
                </a:solidFill>
                <a:latin typeface="Calibri" panose="020F0502020204030204" pitchFamily="34" charset="0"/>
                <a:ea typeface="+mn-ea"/>
                <a:cs typeface="Calibri" panose="020F0502020204030204" pitchFamily="34" charset="0"/>
              </a:rPr>
              <a:t>(ca. 85 EUR)</a:t>
            </a: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15</a:t>
            </a:r>
          </a:p>
        </p:txBody>
      </p:sp>
      <p:sp>
        <p:nvSpPr>
          <p:cNvPr id="5" name="Rechteck 4">
            <a:extLst>
              <a:ext uri="{FF2B5EF4-FFF2-40B4-BE49-F238E27FC236}">
                <a16:creationId xmlns:a16="http://schemas.microsoft.com/office/drawing/2014/main" id="{8AC37DF5-A4A8-46A0-8869-7E6B1A36B0E2}"/>
              </a:ext>
            </a:extLst>
          </p:cNvPr>
          <p:cNvSpPr/>
          <p:nvPr/>
        </p:nvSpPr>
        <p:spPr>
          <a:xfrm>
            <a:off x="2926952" y="6386251"/>
            <a:ext cx="2078326" cy="307777"/>
          </a:xfrm>
          <a:prstGeom prst="rect">
            <a:avLst/>
          </a:prstGeom>
        </p:spPr>
        <p:txBody>
          <a:bodyPr wrap="none">
            <a:spAutoFit/>
          </a:bodyPr>
          <a:lstStyle/>
          <a:p>
            <a:r>
              <a:rPr lang="de-DE" sz="1400" dirty="0">
                <a:latin typeface="Calibri" panose="020F0502020204030204" pitchFamily="34" charset="0"/>
                <a:cs typeface="Calibri" panose="020F0502020204030204" pitchFamily="34" charset="0"/>
              </a:rPr>
              <a:t>Karte: operationworld.org</a:t>
            </a:r>
          </a:p>
        </p:txBody>
      </p:sp>
      <p:pic>
        <p:nvPicPr>
          <p:cNvPr id="7" name="Inhaltsplatzhalter 8" descr="Karte Bangladesch_1.png">
            <a:extLst>
              <a:ext uri="{FF2B5EF4-FFF2-40B4-BE49-F238E27FC236}">
                <a16:creationId xmlns:a16="http://schemas.microsoft.com/office/drawing/2014/main" id="{47F19D83-D7A2-4F58-A418-AD93A51E5799}"/>
              </a:ext>
            </a:extLst>
          </p:cNvPr>
          <p:cNvPicPr>
            <a:picLocks noChangeAspect="1"/>
          </p:cNvPicPr>
          <p:nvPr/>
        </p:nvPicPr>
        <p:blipFill rotWithShape="1">
          <a:blip r:embed="rId3">
            <a:extLst>
              <a:ext uri="{28A0092B-C50C-407E-A947-70E740481C1C}">
                <a14:useLocalDpi xmlns:a14="http://schemas.microsoft.com/office/drawing/2010/main" val="0"/>
              </a:ext>
            </a:extLst>
          </a:blip>
          <a:srcRect l="16736" r="9080"/>
          <a:stretch/>
        </p:blipFill>
        <p:spPr>
          <a:xfrm>
            <a:off x="5005278" y="2960228"/>
            <a:ext cx="3924300" cy="3733800"/>
          </a:xfrm>
          <a:prstGeom prst="rect">
            <a:avLst/>
          </a:prstGeom>
        </p:spPr>
      </p:pic>
    </p:spTree>
    <p:extLst>
      <p:ext uri="{BB962C8B-B14F-4D97-AF65-F5344CB8AC3E}">
        <p14:creationId xmlns:p14="http://schemas.microsoft.com/office/powerpoint/2010/main" val="9196782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Schlechtes Image</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lvl="0" indent="0" eaLnBrk="1" hangingPunct="1">
              <a:lnSpc>
                <a:spcPct val="110000"/>
              </a:lnSpc>
              <a:spcBef>
                <a:spcPts val="0"/>
              </a:spcBef>
              <a:spcAft>
                <a:spcPts val="550"/>
              </a:spcAft>
              <a:buClr>
                <a:srgbClr val="003366"/>
              </a:buClr>
              <a:buSzPct val="75000"/>
              <a:tabLst/>
            </a:pPr>
            <a:endParaRPr lang="de-DE" sz="1800" dirty="0">
              <a:solidFill>
                <a:srgbClr val="003366"/>
              </a:solidFill>
              <a:latin typeface="Calibri" panose="020F0502020204030204" pitchFamily="34" charset="0"/>
              <a:ea typeface="+mn-ea"/>
              <a:cs typeface="Calibri" panose="020F0502020204030204" pitchFamily="34" charset="0"/>
            </a:endParaRP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16</a:t>
            </a:r>
          </a:p>
        </p:txBody>
      </p:sp>
      <p:pic>
        <p:nvPicPr>
          <p:cNvPr id="8" name="Inhaltsplatzhalter 3" descr="Rana-Plaza-Juli-2013-c-FEMNET.jpg">
            <a:extLst>
              <a:ext uri="{FF2B5EF4-FFF2-40B4-BE49-F238E27FC236}">
                <a16:creationId xmlns:a16="http://schemas.microsoft.com/office/drawing/2014/main" id="{6E45B720-FC93-45CE-955D-A0DF0D249257}"/>
              </a:ext>
            </a:extLst>
          </p:cNvPr>
          <p:cNvPicPr>
            <a:picLocks noChangeAspect="1"/>
          </p:cNvPicPr>
          <p:nvPr/>
        </p:nvPicPr>
        <p:blipFill>
          <a:blip r:embed="rId3" cstate="print">
            <a:extLst>
              <a:ext uri="{28A0092B-C50C-407E-A947-70E740481C1C}">
                <a14:useLocalDpi xmlns:a14="http://schemas.microsoft.com/office/drawing/2010/main" val="0"/>
              </a:ext>
            </a:extLst>
          </a:blip>
          <a:srcRect l="10587" r="10587"/>
          <a:stretch>
            <a:fillRect/>
          </a:stretch>
        </p:blipFill>
        <p:spPr>
          <a:xfrm>
            <a:off x="914400" y="2362200"/>
            <a:ext cx="3924300" cy="3733800"/>
          </a:xfrm>
          <a:prstGeom prst="rect">
            <a:avLst/>
          </a:prstGeom>
        </p:spPr>
      </p:pic>
      <p:pic>
        <p:nvPicPr>
          <p:cNvPr id="9" name="Inhaltsplatzhalter 11" descr="IMG_4188.jpg">
            <a:extLst>
              <a:ext uri="{FF2B5EF4-FFF2-40B4-BE49-F238E27FC236}">
                <a16:creationId xmlns:a16="http://schemas.microsoft.com/office/drawing/2014/main" id="{0D383774-5CC8-4E68-9D58-00EA6486BD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83" t="986" r="4592" b="-986"/>
          <a:stretch/>
        </p:blipFill>
        <p:spPr>
          <a:xfrm>
            <a:off x="4962355" y="2350167"/>
            <a:ext cx="3991145" cy="3797400"/>
          </a:xfrm>
          <a:prstGeom prst="rect">
            <a:avLst/>
          </a:prstGeom>
        </p:spPr>
      </p:pic>
      <p:sp>
        <p:nvSpPr>
          <p:cNvPr id="2" name="Rechteck 1">
            <a:extLst>
              <a:ext uri="{FF2B5EF4-FFF2-40B4-BE49-F238E27FC236}">
                <a16:creationId xmlns:a16="http://schemas.microsoft.com/office/drawing/2014/main" id="{00DB2444-8F7C-49C0-A0F3-848F272D0548}"/>
              </a:ext>
            </a:extLst>
          </p:cNvPr>
          <p:cNvSpPr/>
          <p:nvPr/>
        </p:nvSpPr>
        <p:spPr>
          <a:xfrm>
            <a:off x="914400" y="6159599"/>
            <a:ext cx="4572000" cy="307777"/>
          </a:xfrm>
          <a:prstGeom prst="rect">
            <a:avLst/>
          </a:prstGeom>
        </p:spPr>
        <p:txBody>
          <a:bodyPr>
            <a:spAutoFit/>
          </a:bodyPr>
          <a:lstStyle/>
          <a:p>
            <a:r>
              <a:rPr lang="de-DE" sz="1400" dirty="0">
                <a:latin typeface="Calibri" panose="020F0502020204030204" pitchFamily="34" charset="0"/>
                <a:cs typeface="Calibri" panose="020F0502020204030204" pitchFamily="34" charset="0"/>
              </a:rPr>
              <a:t>Quelle: Gisela Burckhardt/FEMNET</a:t>
            </a:r>
          </a:p>
        </p:txBody>
      </p:sp>
      <p:sp>
        <p:nvSpPr>
          <p:cNvPr id="3" name="Rechteck 2">
            <a:extLst>
              <a:ext uri="{FF2B5EF4-FFF2-40B4-BE49-F238E27FC236}">
                <a16:creationId xmlns:a16="http://schemas.microsoft.com/office/drawing/2014/main" id="{BD72B013-7499-43BD-9A8B-E22AC67128C2}"/>
              </a:ext>
            </a:extLst>
          </p:cNvPr>
          <p:cNvSpPr/>
          <p:nvPr/>
        </p:nvSpPr>
        <p:spPr>
          <a:xfrm>
            <a:off x="4962355" y="6162471"/>
            <a:ext cx="1871986" cy="307777"/>
          </a:xfrm>
          <a:prstGeom prst="rect">
            <a:avLst/>
          </a:prstGeom>
        </p:spPr>
        <p:txBody>
          <a:bodyPr wrap="none">
            <a:spAutoFit/>
          </a:bodyPr>
          <a:lstStyle/>
          <a:p>
            <a:pPr algn="r"/>
            <a:r>
              <a:rPr lang="de-DE" sz="1400" dirty="0">
                <a:latin typeface="Calibri" panose="020F0502020204030204" pitchFamily="34" charset="0"/>
                <a:cs typeface="Calibri" panose="020F0502020204030204" pitchFamily="34" charset="0"/>
              </a:rPr>
              <a:t>Quelle: Annika </a:t>
            </a:r>
            <a:r>
              <a:rPr lang="de-DE" sz="1400" dirty="0" err="1">
                <a:latin typeface="Calibri" panose="020F0502020204030204" pitchFamily="34" charset="0"/>
                <a:cs typeface="Calibri" panose="020F0502020204030204" pitchFamily="34" charset="0"/>
              </a:rPr>
              <a:t>Salingré</a:t>
            </a:r>
            <a:endParaRPr lang="de-DE"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32161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Äthiopien – ein neuer Standort?</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287337" indent="-285750" eaLnBrk="1" hangingPunct="1">
              <a:spcBef>
                <a:spcPts val="500"/>
              </a:spcBef>
              <a:buClr>
                <a:srgbClr val="003366"/>
              </a:buClr>
              <a:buSzPct val="75000"/>
              <a:buFont typeface="Arial" panose="020B0604020202020204" pitchFamily="34" charset="0"/>
              <a:buChar char="•"/>
              <a:defRPr/>
            </a:pPr>
            <a:r>
              <a:rPr lang="de-DE" sz="1800" dirty="0">
                <a:solidFill>
                  <a:srgbClr val="003366"/>
                </a:solidFill>
                <a:latin typeface="Calibri" panose="020F0502020204030204" pitchFamily="34" charset="0"/>
                <a:ea typeface="+mn-ea"/>
                <a:cs typeface="Calibri" panose="020F0502020204030204" pitchFamily="34" charset="0"/>
              </a:rPr>
              <a:t>ca. 110 Mio. </a:t>
            </a:r>
            <a:r>
              <a:rPr lang="de-DE" sz="1800" dirty="0" err="1">
                <a:solidFill>
                  <a:srgbClr val="003366"/>
                </a:solidFill>
                <a:latin typeface="Calibri" panose="020F0502020204030204" pitchFamily="34" charset="0"/>
                <a:ea typeface="+mn-ea"/>
                <a:cs typeface="Calibri" panose="020F0502020204030204" pitchFamily="34" charset="0"/>
              </a:rPr>
              <a:t>Einwohner_innen</a:t>
            </a:r>
            <a:endParaRPr lang="de-DE" sz="1800" dirty="0">
              <a:solidFill>
                <a:srgbClr val="003366"/>
              </a:solidFill>
              <a:latin typeface="Calibri" panose="020F0502020204030204" pitchFamily="34" charset="0"/>
              <a:ea typeface="+mn-ea"/>
              <a:cs typeface="Calibri" panose="020F0502020204030204" pitchFamily="34" charset="0"/>
            </a:endParaRPr>
          </a:p>
          <a:p>
            <a:pPr marL="287337" indent="-285750" eaLnBrk="1" hangingPunct="1">
              <a:spcBef>
                <a:spcPts val="500"/>
              </a:spcBef>
              <a:buClr>
                <a:srgbClr val="003366"/>
              </a:buClr>
              <a:buSzPct val="75000"/>
              <a:buFont typeface="Arial" panose="020B0604020202020204" pitchFamily="34" charset="0"/>
              <a:buChar char="•"/>
              <a:defRPr/>
            </a:pPr>
            <a:r>
              <a:rPr lang="de-DE" sz="1800" dirty="0">
                <a:solidFill>
                  <a:srgbClr val="003366"/>
                </a:solidFill>
                <a:latin typeface="Calibri" panose="020F0502020204030204" pitchFamily="34" charset="0"/>
                <a:ea typeface="+mn-ea"/>
                <a:cs typeface="Calibri" panose="020F0502020204030204" pitchFamily="34" charset="0"/>
              </a:rPr>
              <a:t>ca. dreimal so viel Landesfläche wie Deutschland</a:t>
            </a:r>
          </a:p>
          <a:p>
            <a:pPr marL="287337" indent="-285750" eaLnBrk="1" hangingPunct="1">
              <a:spcBef>
                <a:spcPts val="500"/>
              </a:spcBef>
              <a:buClr>
                <a:srgbClr val="003366"/>
              </a:buClr>
              <a:buSzPct val="75000"/>
              <a:buFont typeface="Arial" panose="020B0604020202020204" pitchFamily="34" charset="0"/>
              <a:buChar char="•"/>
              <a:defRPr/>
            </a:pPr>
            <a:r>
              <a:rPr lang="de-DE" sz="1800" dirty="0">
                <a:solidFill>
                  <a:srgbClr val="003366"/>
                </a:solidFill>
                <a:latin typeface="Calibri" panose="020F0502020204030204" pitchFamily="34" charset="0"/>
                <a:ea typeface="+mn-ea"/>
                <a:cs typeface="Calibri" panose="020F0502020204030204" pitchFamily="34" charset="0"/>
              </a:rPr>
              <a:t>Low Human Development</a:t>
            </a:r>
            <a:br>
              <a:rPr lang="de-DE" sz="1800" dirty="0">
                <a:solidFill>
                  <a:srgbClr val="003366"/>
                </a:solidFill>
                <a:latin typeface="Calibri" panose="020F0502020204030204" pitchFamily="34" charset="0"/>
                <a:ea typeface="+mn-ea"/>
                <a:cs typeface="Calibri" panose="020F0502020204030204" pitchFamily="34" charset="0"/>
              </a:rPr>
            </a:br>
            <a:r>
              <a:rPr lang="de-DE" sz="1800" dirty="0">
                <a:solidFill>
                  <a:srgbClr val="003366"/>
                </a:solidFill>
                <a:latin typeface="Calibri" panose="020F0502020204030204" pitchFamily="34" charset="0"/>
                <a:ea typeface="+mn-ea"/>
                <a:cs typeface="Calibri" panose="020F0502020204030204" pitchFamily="34" charset="0"/>
              </a:rPr>
              <a:t>(HDI)</a:t>
            </a:r>
          </a:p>
          <a:p>
            <a:pPr marL="287337" indent="-285750" eaLnBrk="1" hangingPunct="1">
              <a:spcBef>
                <a:spcPts val="500"/>
              </a:spcBef>
              <a:buClr>
                <a:srgbClr val="003366"/>
              </a:buClr>
              <a:buSzPct val="75000"/>
              <a:buFont typeface="Arial" panose="020B0604020202020204" pitchFamily="34" charset="0"/>
              <a:buChar char="•"/>
              <a:defRPr/>
            </a:pPr>
            <a:r>
              <a:rPr lang="de-DE" sz="1800" dirty="0">
                <a:solidFill>
                  <a:srgbClr val="003366"/>
                </a:solidFill>
                <a:latin typeface="Calibri" panose="020F0502020204030204" pitchFamily="34" charset="0"/>
                <a:ea typeface="+mn-ea"/>
                <a:cs typeface="Calibri" panose="020F0502020204030204" pitchFamily="34" charset="0"/>
              </a:rPr>
              <a:t>sogenanntes Low Income Country</a:t>
            </a:r>
            <a:br>
              <a:rPr lang="de-DE" sz="1800" dirty="0">
                <a:solidFill>
                  <a:srgbClr val="003366"/>
                </a:solidFill>
                <a:latin typeface="Calibri" panose="020F0502020204030204" pitchFamily="34" charset="0"/>
                <a:ea typeface="+mn-ea"/>
                <a:cs typeface="Calibri" panose="020F0502020204030204" pitchFamily="34" charset="0"/>
              </a:rPr>
            </a:br>
            <a:r>
              <a:rPr lang="de-DE" sz="1800" dirty="0">
                <a:solidFill>
                  <a:srgbClr val="003366"/>
                </a:solidFill>
                <a:latin typeface="Calibri" panose="020F0502020204030204" pitchFamily="34" charset="0"/>
                <a:ea typeface="+mn-ea"/>
                <a:cs typeface="Calibri" panose="020F0502020204030204" pitchFamily="34" charset="0"/>
              </a:rPr>
              <a:t>(Weltbank)</a:t>
            </a:r>
          </a:p>
          <a:p>
            <a:pPr marL="287337" indent="-285750" eaLnBrk="1" hangingPunct="1">
              <a:spcBef>
                <a:spcPts val="500"/>
              </a:spcBef>
              <a:buClr>
                <a:srgbClr val="003366"/>
              </a:buClr>
              <a:buSzPct val="75000"/>
              <a:buFont typeface="Arial" panose="020B0604020202020204" pitchFamily="34" charset="0"/>
              <a:buChar char="•"/>
              <a:defRPr/>
            </a:pPr>
            <a:r>
              <a:rPr lang="de-DE" sz="1800" dirty="0">
                <a:solidFill>
                  <a:srgbClr val="003366"/>
                </a:solidFill>
                <a:latin typeface="Calibri" panose="020F0502020204030204" pitchFamily="34" charset="0"/>
                <a:ea typeface="+mn-ea"/>
                <a:cs typeface="Calibri" panose="020F0502020204030204" pitchFamily="34" charset="0"/>
              </a:rPr>
              <a:t>sogenannte „Entwicklungsdiktatur“</a:t>
            </a:r>
          </a:p>
          <a:p>
            <a:pPr marL="287337" indent="-285750" eaLnBrk="1" hangingPunct="1">
              <a:spcBef>
                <a:spcPts val="500"/>
              </a:spcBef>
              <a:buClr>
                <a:srgbClr val="003366"/>
              </a:buClr>
              <a:buSzPct val="75000"/>
              <a:buFont typeface="Arial" panose="020B0604020202020204" pitchFamily="34" charset="0"/>
              <a:buChar char="•"/>
              <a:defRPr/>
            </a:pPr>
            <a:r>
              <a:rPr lang="de-DE" sz="1800" dirty="0">
                <a:solidFill>
                  <a:srgbClr val="003366"/>
                </a:solidFill>
                <a:latin typeface="Calibri" panose="020F0502020204030204" pitchFamily="34" charset="0"/>
                <a:ea typeface="+mn-ea"/>
                <a:cs typeface="Calibri" panose="020F0502020204030204" pitchFamily="34" charset="0"/>
              </a:rPr>
              <a:t>neue Regierung seit 2018</a:t>
            </a:r>
          </a:p>
          <a:p>
            <a:pPr marL="287337" indent="-285750" eaLnBrk="1" hangingPunct="1">
              <a:spcBef>
                <a:spcPts val="500"/>
              </a:spcBef>
              <a:buClr>
                <a:srgbClr val="003366"/>
              </a:buClr>
              <a:buSzPct val="75000"/>
              <a:buFont typeface="Arial" panose="020B0604020202020204" pitchFamily="34" charset="0"/>
              <a:buChar char="•"/>
              <a:defRPr/>
            </a:pPr>
            <a:r>
              <a:rPr lang="de-DE" sz="1800" dirty="0">
                <a:solidFill>
                  <a:srgbClr val="003366"/>
                </a:solidFill>
                <a:latin typeface="Calibri" panose="020F0502020204030204" pitchFamily="34" charset="0"/>
                <a:ea typeface="+mn-ea"/>
                <a:cs typeface="Calibri" panose="020F0502020204030204" pitchFamily="34" charset="0"/>
              </a:rPr>
              <a:t>aufstrebendes Textilproduktionsland</a:t>
            </a: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17</a:t>
            </a:r>
          </a:p>
        </p:txBody>
      </p:sp>
      <p:sp>
        <p:nvSpPr>
          <p:cNvPr id="5" name="Rechteck 4">
            <a:extLst>
              <a:ext uri="{FF2B5EF4-FFF2-40B4-BE49-F238E27FC236}">
                <a16:creationId xmlns:a16="http://schemas.microsoft.com/office/drawing/2014/main" id="{8AC37DF5-A4A8-46A0-8869-7E6B1A36B0E2}"/>
              </a:ext>
            </a:extLst>
          </p:cNvPr>
          <p:cNvSpPr/>
          <p:nvPr/>
        </p:nvSpPr>
        <p:spPr>
          <a:xfrm>
            <a:off x="2926952" y="6386251"/>
            <a:ext cx="2078326" cy="307777"/>
          </a:xfrm>
          <a:prstGeom prst="rect">
            <a:avLst/>
          </a:prstGeom>
        </p:spPr>
        <p:txBody>
          <a:bodyPr wrap="none">
            <a:spAutoFit/>
          </a:bodyPr>
          <a:lstStyle/>
          <a:p>
            <a:r>
              <a:rPr lang="de-DE" sz="1400" dirty="0">
                <a:latin typeface="Calibri" panose="020F0502020204030204" pitchFamily="34" charset="0"/>
                <a:cs typeface="Calibri" panose="020F0502020204030204" pitchFamily="34" charset="0"/>
              </a:rPr>
              <a:t>Karte: operationworld.org</a:t>
            </a:r>
          </a:p>
        </p:txBody>
      </p:sp>
      <p:pic>
        <p:nvPicPr>
          <p:cNvPr id="7" name="Inhaltsplatzhalter 8" descr="ethi-LMAP-md.png">
            <a:extLst>
              <a:ext uri="{FF2B5EF4-FFF2-40B4-BE49-F238E27FC236}">
                <a16:creationId xmlns:a16="http://schemas.microsoft.com/office/drawing/2014/main" id="{7F69DF60-F463-4276-9707-F084C8B7FD8D}"/>
              </a:ext>
            </a:extLst>
          </p:cNvPr>
          <p:cNvPicPr>
            <a:picLocks noChangeAspect="1"/>
          </p:cNvPicPr>
          <p:nvPr/>
        </p:nvPicPr>
        <p:blipFill>
          <a:blip r:embed="rId3" cstate="print">
            <a:extLst>
              <a:ext uri="{28A0092B-C50C-407E-A947-70E740481C1C}">
                <a14:useLocalDpi xmlns:a14="http://schemas.microsoft.com/office/drawing/2010/main" val="0"/>
              </a:ext>
            </a:extLst>
          </a:blip>
          <a:srcRect t="2476" b="2476"/>
          <a:stretch>
            <a:fillRect/>
          </a:stretch>
        </p:blipFill>
        <p:spPr>
          <a:xfrm>
            <a:off x="5143500" y="3035538"/>
            <a:ext cx="3811427" cy="3626406"/>
          </a:xfrm>
          <a:prstGeom prst="rect">
            <a:avLst/>
          </a:prstGeom>
        </p:spPr>
      </p:pic>
    </p:spTree>
    <p:extLst>
      <p:ext uri="{BB962C8B-B14F-4D97-AF65-F5344CB8AC3E}">
        <p14:creationId xmlns:p14="http://schemas.microsoft.com/office/powerpoint/2010/main" val="1115768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Produktionsstandort Äthiopien</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Exportvolumen ca. 113 Mio. USD</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Anteil industriell hergestellter Massen-Konfektionskleidung an den Exporteinnahmen ca. 6%</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ca. 37.000 Beschäftigte in</a:t>
            </a:r>
            <a:br>
              <a:rPr lang="de-DE" sz="1800" dirty="0">
                <a:solidFill>
                  <a:srgbClr val="003366"/>
                </a:solidFill>
                <a:latin typeface="Calibri" panose="020F0502020204030204" pitchFamily="34" charset="0"/>
                <a:ea typeface="+mn-ea"/>
                <a:cs typeface="Calibri" panose="020F0502020204030204" pitchFamily="34" charset="0"/>
              </a:rPr>
            </a:br>
            <a:r>
              <a:rPr lang="de-DE" sz="1800" dirty="0">
                <a:solidFill>
                  <a:srgbClr val="003366"/>
                </a:solidFill>
                <a:latin typeface="Calibri" panose="020F0502020204030204" pitchFamily="34" charset="0"/>
                <a:ea typeface="+mn-ea"/>
                <a:cs typeface="Calibri" panose="020F0502020204030204" pitchFamily="34" charset="0"/>
              </a:rPr>
              <a:t>ca. 130 Fabriken</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60 – 70% weibliche Beschäftigte,</a:t>
            </a:r>
            <a:br>
              <a:rPr lang="de-DE" sz="1800" dirty="0">
                <a:solidFill>
                  <a:srgbClr val="003366"/>
                </a:solidFill>
                <a:latin typeface="Calibri" panose="020F0502020204030204" pitchFamily="34" charset="0"/>
                <a:ea typeface="+mn-ea"/>
                <a:cs typeface="Calibri" panose="020F0502020204030204" pitchFamily="34" charset="0"/>
              </a:rPr>
            </a:br>
            <a:r>
              <a:rPr lang="de-DE" sz="1800" dirty="0">
                <a:solidFill>
                  <a:srgbClr val="003366"/>
                </a:solidFill>
                <a:latin typeface="Calibri" panose="020F0502020204030204" pitchFamily="34" charset="0"/>
                <a:ea typeface="+mn-ea"/>
                <a:cs typeface="Calibri" panose="020F0502020204030204" pitchFamily="34" charset="0"/>
              </a:rPr>
              <a:t>vor allem Migrantinnen vom Land</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kein Mindestlohn</a:t>
            </a: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18</a:t>
            </a:r>
          </a:p>
        </p:txBody>
      </p:sp>
      <p:sp>
        <p:nvSpPr>
          <p:cNvPr id="5" name="Rechteck 4">
            <a:extLst>
              <a:ext uri="{FF2B5EF4-FFF2-40B4-BE49-F238E27FC236}">
                <a16:creationId xmlns:a16="http://schemas.microsoft.com/office/drawing/2014/main" id="{8AC37DF5-A4A8-46A0-8869-7E6B1A36B0E2}"/>
              </a:ext>
            </a:extLst>
          </p:cNvPr>
          <p:cNvSpPr/>
          <p:nvPr/>
        </p:nvSpPr>
        <p:spPr>
          <a:xfrm>
            <a:off x="2926952" y="6386251"/>
            <a:ext cx="2078326" cy="307777"/>
          </a:xfrm>
          <a:prstGeom prst="rect">
            <a:avLst/>
          </a:prstGeom>
        </p:spPr>
        <p:txBody>
          <a:bodyPr wrap="none">
            <a:spAutoFit/>
          </a:bodyPr>
          <a:lstStyle/>
          <a:p>
            <a:r>
              <a:rPr lang="de-DE" sz="1400" dirty="0">
                <a:latin typeface="Calibri" panose="020F0502020204030204" pitchFamily="34" charset="0"/>
                <a:cs typeface="Calibri" panose="020F0502020204030204" pitchFamily="34" charset="0"/>
              </a:rPr>
              <a:t>Karte: operationworld.org</a:t>
            </a:r>
          </a:p>
        </p:txBody>
      </p:sp>
      <p:pic>
        <p:nvPicPr>
          <p:cNvPr id="8" name="Inhaltsplatzhalter 7" descr="ethi-MMAP-md.png">
            <a:extLst>
              <a:ext uri="{FF2B5EF4-FFF2-40B4-BE49-F238E27FC236}">
                <a16:creationId xmlns:a16="http://schemas.microsoft.com/office/drawing/2014/main" id="{64BF3B45-53A9-46EF-8C3A-E279BEE75AB2}"/>
              </a:ext>
            </a:extLst>
          </p:cNvPr>
          <p:cNvPicPr>
            <a:picLocks noChangeAspect="1"/>
          </p:cNvPicPr>
          <p:nvPr/>
        </p:nvPicPr>
        <p:blipFill>
          <a:blip r:embed="rId3">
            <a:extLst>
              <a:ext uri="{28A0092B-C50C-407E-A947-70E740481C1C}">
                <a14:useLocalDpi xmlns:a14="http://schemas.microsoft.com/office/drawing/2010/main" val="0"/>
              </a:ext>
            </a:extLst>
          </a:blip>
          <a:srcRect l="12980" r="12980"/>
          <a:stretch>
            <a:fillRect/>
          </a:stretch>
        </p:blipFill>
        <p:spPr>
          <a:xfrm>
            <a:off x="5005278" y="2928144"/>
            <a:ext cx="3924300" cy="3733800"/>
          </a:xfrm>
          <a:prstGeom prst="rect">
            <a:avLst/>
          </a:prstGeom>
        </p:spPr>
      </p:pic>
    </p:spTree>
    <p:extLst>
      <p:ext uri="{BB962C8B-B14F-4D97-AF65-F5344CB8AC3E}">
        <p14:creationId xmlns:p14="http://schemas.microsoft.com/office/powerpoint/2010/main" val="3097906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Entwicklungsdiktatur und Baumwolle</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lvl="0" indent="0" eaLnBrk="1" hangingPunct="1">
              <a:lnSpc>
                <a:spcPct val="110000"/>
              </a:lnSpc>
              <a:spcBef>
                <a:spcPts val="0"/>
              </a:spcBef>
              <a:spcAft>
                <a:spcPts val="550"/>
              </a:spcAft>
              <a:buClr>
                <a:srgbClr val="003366"/>
              </a:buClr>
              <a:buSzPct val="75000"/>
              <a:tabLst/>
            </a:pPr>
            <a:endParaRPr lang="de-DE" sz="1800" dirty="0">
              <a:solidFill>
                <a:srgbClr val="003366"/>
              </a:solidFill>
              <a:latin typeface="Calibri" panose="020F0502020204030204" pitchFamily="34" charset="0"/>
              <a:ea typeface="+mn-ea"/>
              <a:cs typeface="Calibri" panose="020F0502020204030204" pitchFamily="34" charset="0"/>
            </a:endParaRP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19</a:t>
            </a:r>
          </a:p>
        </p:txBody>
      </p:sp>
      <p:sp>
        <p:nvSpPr>
          <p:cNvPr id="2" name="Rechteck 1">
            <a:extLst>
              <a:ext uri="{FF2B5EF4-FFF2-40B4-BE49-F238E27FC236}">
                <a16:creationId xmlns:a16="http://schemas.microsoft.com/office/drawing/2014/main" id="{00DB2444-8F7C-49C0-A0F3-848F272D0548}"/>
              </a:ext>
            </a:extLst>
          </p:cNvPr>
          <p:cNvSpPr/>
          <p:nvPr/>
        </p:nvSpPr>
        <p:spPr>
          <a:xfrm>
            <a:off x="914400" y="6159599"/>
            <a:ext cx="4572000" cy="307777"/>
          </a:xfrm>
          <a:prstGeom prst="rect">
            <a:avLst/>
          </a:prstGeom>
        </p:spPr>
        <p:txBody>
          <a:bodyPr>
            <a:spAutoFit/>
          </a:bodyPr>
          <a:lstStyle/>
          <a:p>
            <a:r>
              <a:rPr lang="de-DE" sz="1400" dirty="0">
                <a:latin typeface="Calibri" panose="020F0502020204030204" pitchFamily="34" charset="0"/>
                <a:cs typeface="Calibri" panose="020F0502020204030204" pitchFamily="34" charset="0"/>
              </a:rPr>
              <a:t>Foto: Industrial Parks Development Corporation</a:t>
            </a:r>
          </a:p>
        </p:txBody>
      </p:sp>
      <p:sp>
        <p:nvSpPr>
          <p:cNvPr id="3" name="Rechteck 2">
            <a:extLst>
              <a:ext uri="{FF2B5EF4-FFF2-40B4-BE49-F238E27FC236}">
                <a16:creationId xmlns:a16="http://schemas.microsoft.com/office/drawing/2014/main" id="{BD72B013-7499-43BD-9A8B-E22AC67128C2}"/>
              </a:ext>
            </a:extLst>
          </p:cNvPr>
          <p:cNvSpPr/>
          <p:nvPr/>
        </p:nvSpPr>
        <p:spPr>
          <a:xfrm>
            <a:off x="5179401" y="6162471"/>
            <a:ext cx="1654940" cy="307777"/>
          </a:xfrm>
          <a:prstGeom prst="rect">
            <a:avLst/>
          </a:prstGeom>
        </p:spPr>
        <p:txBody>
          <a:bodyPr wrap="none">
            <a:spAutoFit/>
          </a:bodyPr>
          <a:lstStyle/>
          <a:p>
            <a:pPr algn="r"/>
            <a:r>
              <a:rPr lang="de-DE" sz="1400" dirty="0">
                <a:latin typeface="Calibri" panose="020F0502020204030204" pitchFamily="34" charset="0"/>
                <a:cs typeface="Calibri" panose="020F0502020204030204" pitchFamily="34" charset="0"/>
              </a:rPr>
              <a:t>Foto: </a:t>
            </a:r>
            <a:r>
              <a:rPr lang="de-DE" sz="1400" dirty="0" err="1">
                <a:latin typeface="Calibri" panose="020F0502020204030204" pitchFamily="34" charset="0"/>
                <a:cs typeface="Calibri" panose="020F0502020204030204" pitchFamily="34" charset="0"/>
              </a:rPr>
              <a:t>FashionUnited</a:t>
            </a:r>
            <a:endParaRPr lang="de-DE" sz="1400" dirty="0">
              <a:latin typeface="Calibri" panose="020F0502020204030204" pitchFamily="34" charset="0"/>
              <a:cs typeface="Calibri" panose="020F0502020204030204" pitchFamily="34" charset="0"/>
            </a:endParaRPr>
          </a:p>
        </p:txBody>
      </p:sp>
      <p:pic>
        <p:nvPicPr>
          <p:cNvPr id="10" name="Inhaltsplatzhalter 11" descr="1*RZ9vJStCOanKXrtBiT-1nQ_Industrial Parks Development Corporation.jpg">
            <a:extLst>
              <a:ext uri="{FF2B5EF4-FFF2-40B4-BE49-F238E27FC236}">
                <a16:creationId xmlns:a16="http://schemas.microsoft.com/office/drawing/2014/main" id="{B2537B16-8508-48BB-A9A0-7DF1129F5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9" t="24484" r="-469" b="8668"/>
          <a:stretch/>
        </p:blipFill>
        <p:spPr>
          <a:xfrm>
            <a:off x="968830" y="2362200"/>
            <a:ext cx="3924300" cy="3733800"/>
          </a:xfrm>
          <a:prstGeom prst="rect">
            <a:avLst/>
          </a:prstGeom>
        </p:spPr>
      </p:pic>
      <p:pic>
        <p:nvPicPr>
          <p:cNvPr id="11" name="Inhaltsplatzhalter 7" descr="Ethiopia-img_Fashion united.jpg">
            <a:extLst>
              <a:ext uri="{FF2B5EF4-FFF2-40B4-BE49-F238E27FC236}">
                <a16:creationId xmlns:a16="http://schemas.microsoft.com/office/drawing/2014/main" id="{7A8228F2-2017-492A-A04C-A7AF44A8BA9D}"/>
              </a:ext>
            </a:extLst>
          </p:cNvPr>
          <p:cNvPicPr>
            <a:picLocks noChangeAspect="1"/>
          </p:cNvPicPr>
          <p:nvPr/>
        </p:nvPicPr>
        <p:blipFill>
          <a:blip r:embed="rId4">
            <a:extLst>
              <a:ext uri="{28A0092B-C50C-407E-A947-70E740481C1C}">
                <a14:useLocalDpi xmlns:a14="http://schemas.microsoft.com/office/drawing/2010/main" val="0"/>
              </a:ext>
            </a:extLst>
          </a:blip>
          <a:srcRect l="17561" r="17561"/>
          <a:stretch>
            <a:fillRect/>
          </a:stretch>
        </p:blipFill>
        <p:spPr>
          <a:xfrm>
            <a:off x="5056415" y="2362200"/>
            <a:ext cx="3924300" cy="3733800"/>
          </a:xfrm>
          <a:prstGeom prst="rect">
            <a:avLst/>
          </a:prstGeom>
        </p:spPr>
      </p:pic>
    </p:spTree>
    <p:extLst>
      <p:ext uri="{BB962C8B-B14F-4D97-AF65-F5344CB8AC3E}">
        <p14:creationId xmlns:p14="http://schemas.microsoft.com/office/powerpoint/2010/main" val="13109285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a:extLst>
              <a:ext uri="{FF2B5EF4-FFF2-40B4-BE49-F238E27FC236}">
                <a16:creationId xmlns:a16="http://schemas.microsoft.com/office/drawing/2014/main" id="{3AB22203-B5ED-4DB9-8231-A6025C56C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2017713"/>
            <a:ext cx="1990725"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hteck 1">
            <a:extLst>
              <a:ext uri="{FF2B5EF4-FFF2-40B4-BE49-F238E27FC236}">
                <a16:creationId xmlns:a16="http://schemas.microsoft.com/office/drawing/2014/main" id="{A4946297-0CCC-4128-ADC0-9C492561903A}"/>
              </a:ext>
            </a:extLst>
          </p:cNvPr>
          <p:cNvSpPr>
            <a:spLocks noChangeArrowheads="1"/>
          </p:cNvSpPr>
          <p:nvPr/>
        </p:nvSpPr>
        <p:spPr bwMode="auto">
          <a:xfrm>
            <a:off x="228600"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100000"/>
            </a:pPr>
            <a:r>
              <a:rPr lang="de-DE" altLang="de-DE" sz="2000" b="1">
                <a:solidFill>
                  <a:srgbClr val="FFFFFF"/>
                </a:solidFill>
                <a:latin typeface="Calibri" panose="020F0502020204030204" pitchFamily="34" charset="0"/>
                <a:cs typeface="Calibri" panose="020F0502020204030204" pitchFamily="34" charset="0"/>
              </a:rPr>
              <a:t>2</a:t>
            </a:r>
            <a:endParaRPr lang="de-DE" altLang="de-DE" b="1">
              <a:solidFill>
                <a:srgbClr val="FFFFFF"/>
              </a:solidFill>
              <a:latin typeface="Calibri" panose="020F0502020204030204" pitchFamily="34" charset="0"/>
              <a:cs typeface="Calibri" panose="020F0502020204030204" pitchFamily="34" charset="0"/>
            </a:endParaRPr>
          </a:p>
        </p:txBody>
      </p:sp>
      <p:sp>
        <p:nvSpPr>
          <p:cNvPr id="2" name="Textfeld 1">
            <a:extLst>
              <a:ext uri="{FF2B5EF4-FFF2-40B4-BE49-F238E27FC236}">
                <a16:creationId xmlns:a16="http://schemas.microsoft.com/office/drawing/2014/main" id="{DD6C2E1F-64B7-4BA2-8F12-E5E762434960}"/>
              </a:ext>
            </a:extLst>
          </p:cNvPr>
          <p:cNvSpPr txBox="1"/>
          <p:nvPr/>
        </p:nvSpPr>
        <p:spPr>
          <a:xfrm>
            <a:off x="1119188" y="2052638"/>
            <a:ext cx="6264275" cy="4975225"/>
          </a:xfrm>
          <a:prstGeom prst="rect">
            <a:avLst/>
          </a:prstGeom>
          <a:noFill/>
        </p:spPr>
        <p:txBody>
          <a:bodyPr>
            <a:spAutoFit/>
          </a:bodyPr>
          <a:lstStyle/>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1. Politisches Engagement:</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in der Kampagne für Saubere Kleidung (CCC)</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im Bündnis für Nachhaltige Textilien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beim </a:t>
            </a:r>
            <a:r>
              <a:rPr lang="de-DE" sz="1600" dirty="0" err="1">
                <a:solidFill>
                  <a:srgbClr val="002060"/>
                </a:solidFill>
                <a:latin typeface="Calibri" panose="020F0502020204030204" pitchFamily="34" charset="0"/>
                <a:cs typeface="Calibri" panose="020F0502020204030204" pitchFamily="34" charset="0"/>
              </a:rPr>
              <a:t>CorA</a:t>
            </a:r>
            <a:r>
              <a:rPr lang="de-DE" sz="1600" dirty="0">
                <a:solidFill>
                  <a:srgbClr val="002060"/>
                </a:solidFill>
                <a:latin typeface="Calibri" panose="020F0502020204030204" pitchFamily="34" charset="0"/>
                <a:cs typeface="Calibri" panose="020F0502020204030204" pitchFamily="34" charset="0"/>
              </a:rPr>
              <a:t>-Netzwerk </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Einsatz gegen moderne Sklaverei in Spinnereien in Indien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Kampagnen #</a:t>
            </a:r>
            <a:r>
              <a:rPr lang="de-DE" sz="1600" dirty="0" err="1">
                <a:solidFill>
                  <a:srgbClr val="002060"/>
                </a:solidFill>
                <a:latin typeface="Calibri" panose="020F0502020204030204" pitchFamily="34" charset="0"/>
                <a:cs typeface="Calibri" panose="020F0502020204030204" pitchFamily="34" charset="0"/>
              </a:rPr>
              <a:t>GegenGewalt</a:t>
            </a:r>
            <a:r>
              <a:rPr lang="de-DE" sz="1600" dirty="0">
                <a:solidFill>
                  <a:srgbClr val="002060"/>
                </a:solidFill>
                <a:latin typeface="Calibri" panose="020F0502020204030204" pitchFamily="34" charset="0"/>
                <a:cs typeface="Calibri" panose="020F0502020204030204" pitchFamily="34" charset="0"/>
              </a:rPr>
              <a:t> an Textilarbeiterinnen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Kampagne #Wer passt auf? Mütter und Kinder in Fabriken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Engagement in Köln und Bonn (</a:t>
            </a:r>
            <a:r>
              <a:rPr lang="de-DE" sz="1600" dirty="0" err="1">
                <a:solidFill>
                  <a:srgbClr val="002060"/>
                </a:solidFill>
                <a:latin typeface="Calibri" panose="020F0502020204030204" pitchFamily="34" charset="0"/>
                <a:cs typeface="Calibri" panose="020F0502020204030204" pitchFamily="34" charset="0"/>
              </a:rPr>
              <a:t>FairQuatschen</a:t>
            </a:r>
            <a:r>
              <a:rPr lang="de-DE" sz="1600" dirty="0">
                <a:solidFill>
                  <a:srgbClr val="002060"/>
                </a:solidFill>
                <a:latin typeface="Calibri" panose="020F0502020204030204" pitchFamily="34" charset="0"/>
                <a:cs typeface="Calibri" panose="020F0502020204030204" pitchFamily="34" charset="0"/>
              </a:rPr>
              <a:t>)</a:t>
            </a: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2. Bildungs- und Beratungsprojekte:</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Bildungsarbeit an Hochschulen und Schulen</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faire öffentliche Beschaffung von Berufsbekleidung</a:t>
            </a:r>
          </a:p>
          <a:p>
            <a:pPr marL="285750" indent="-285750" defTabSz="407442" eaLnBrk="1">
              <a:lnSpc>
                <a:spcPct val="93000"/>
              </a:lnSpc>
              <a:spcAft>
                <a:spcPts val="522"/>
              </a:spcAft>
              <a:buSzPct val="100000"/>
              <a:buFont typeface="Arial" panose="020B0604020202020204" pitchFamily="34" charset="0"/>
              <a:buChar char="•"/>
              <a:defRPr/>
            </a:pPr>
            <a:r>
              <a:rPr lang="de-DE" sz="1600" dirty="0" err="1">
                <a:solidFill>
                  <a:srgbClr val="002060"/>
                </a:solidFill>
                <a:latin typeface="Calibri" panose="020F0502020204030204" pitchFamily="34" charset="0"/>
                <a:cs typeface="Calibri" panose="020F0502020204030204" pitchFamily="34" charset="0"/>
              </a:rPr>
              <a:t>Verbraucher_innentipps</a:t>
            </a:r>
            <a:r>
              <a:rPr lang="de-DE" sz="1600" dirty="0">
                <a:solidFill>
                  <a:srgbClr val="002060"/>
                </a:solidFill>
                <a:latin typeface="Calibri" panose="020F0502020204030204" pitchFamily="34" charset="0"/>
                <a:cs typeface="Calibri" panose="020F0502020204030204" pitchFamily="34" charset="0"/>
              </a:rPr>
              <a:t> zu öko-fairer Mode</a:t>
            </a: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3. Solidaritätsfonds: </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Unterstützung von </a:t>
            </a:r>
            <a:r>
              <a:rPr lang="de-DE" sz="1600" dirty="0" err="1">
                <a:solidFill>
                  <a:srgbClr val="002060"/>
                </a:solidFill>
                <a:latin typeface="Calibri" panose="020F0502020204030204" pitchFamily="34" charset="0"/>
                <a:cs typeface="Calibri" panose="020F0502020204030204" pitchFamily="34" charset="0"/>
              </a:rPr>
              <a:t>Arbeiter_innen</a:t>
            </a:r>
            <a:r>
              <a:rPr lang="de-DE" sz="1600" dirty="0">
                <a:solidFill>
                  <a:srgbClr val="002060"/>
                </a:solidFill>
                <a:latin typeface="Calibri" panose="020F0502020204030204" pitchFamily="34" charset="0"/>
                <a:cs typeface="Calibri" panose="020F0502020204030204" pitchFamily="34" charset="0"/>
              </a:rPr>
              <a:t> in Indien und Bangladesch</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Finanzierung von Rechtsbeistand und Beratung</a:t>
            </a:r>
            <a:endParaRPr lang="de-DE" altLang="de-DE" sz="1600" dirty="0">
              <a:solidFill>
                <a:srgbClr val="002060"/>
              </a:solidFill>
              <a:latin typeface="Calibri" panose="020F0502020204030204" pitchFamily="34" charset="0"/>
              <a:cs typeface="Calibri" panose="020F0502020204030204" pitchFamily="34" charset="0"/>
            </a:endParaRP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p:txBody>
      </p:sp>
      <p:sp>
        <p:nvSpPr>
          <p:cNvPr id="11269" name="Rechteck 3">
            <a:extLst>
              <a:ext uri="{FF2B5EF4-FFF2-40B4-BE49-F238E27FC236}">
                <a16:creationId xmlns:a16="http://schemas.microsoft.com/office/drawing/2014/main" id="{F0885719-9FBE-403D-9FB8-CBB3DC348D85}"/>
              </a:ext>
            </a:extLst>
          </p:cNvPr>
          <p:cNvSpPr>
            <a:spLocks noChangeArrowheads="1"/>
          </p:cNvSpPr>
          <p:nvPr/>
        </p:nvSpPr>
        <p:spPr bwMode="auto">
          <a:xfrm>
            <a:off x="1119188" y="1093788"/>
            <a:ext cx="8024812"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buSzPct val="100000"/>
            </a:pPr>
            <a:r>
              <a:rPr lang="de-DE" altLang="de-DE" sz="2000" b="1">
                <a:solidFill>
                  <a:srgbClr val="003366"/>
                </a:solidFill>
                <a:latin typeface="Calibri" panose="020F0502020204030204" pitchFamily="34" charset="0"/>
                <a:cs typeface="Calibri" panose="020F0502020204030204" pitchFamily="34" charset="0"/>
              </a:rPr>
              <a:t>Unser Ziel: </a:t>
            </a:r>
            <a:r>
              <a:rPr lang="de-DE" altLang="de-DE" sz="2000">
                <a:solidFill>
                  <a:srgbClr val="003366"/>
                </a:solidFill>
                <a:latin typeface="Calibri" panose="020F0502020204030204" pitchFamily="34" charset="0"/>
                <a:cs typeface="Calibri" panose="020F0502020204030204" pitchFamily="34" charset="0"/>
              </a:rPr>
              <a:t>menschenwürdige, sichere Arbeitsbedingungen für Frauen und Mädchen in der globalen Textilindustrie</a:t>
            </a:r>
          </a:p>
          <a:p>
            <a:pPr algn="ctr" eaLnBrk="1" hangingPunct="1">
              <a:lnSpc>
                <a:spcPct val="90000"/>
              </a:lnSpc>
              <a:buSzPct val="100000"/>
            </a:pPr>
            <a:endParaRPr lang="de-DE" altLang="de-DE" b="1">
              <a:solidFill>
                <a:srgbClr val="003366"/>
              </a:solidFill>
              <a:latin typeface="Calibri" panose="020F0502020204030204" pitchFamily="34" charset="0"/>
              <a:cs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Myanmar – ein neuer Standort?</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287337" indent="-285750" eaLnBrk="1" hangingPunct="1">
              <a:spcBef>
                <a:spcPts val="500"/>
              </a:spcBef>
              <a:buClr>
                <a:srgbClr val="003366"/>
              </a:buClr>
              <a:buSzPct val="75000"/>
              <a:buFont typeface="Arial" panose="020B0604020202020204" pitchFamily="34" charset="0"/>
              <a:buChar char="•"/>
              <a:defRPr/>
            </a:pPr>
            <a:r>
              <a:rPr lang="de-DE" sz="1800" dirty="0">
                <a:solidFill>
                  <a:srgbClr val="003366"/>
                </a:solidFill>
                <a:latin typeface="Calibri" panose="020F0502020204030204" pitchFamily="34" charset="0"/>
                <a:ea typeface="+mn-ea"/>
                <a:cs typeface="Calibri" panose="020F0502020204030204" pitchFamily="34" charset="0"/>
              </a:rPr>
              <a:t>ca. 54 Mio. </a:t>
            </a:r>
            <a:r>
              <a:rPr lang="de-DE" sz="1800" dirty="0" err="1">
                <a:solidFill>
                  <a:srgbClr val="003366"/>
                </a:solidFill>
                <a:latin typeface="Calibri" panose="020F0502020204030204" pitchFamily="34" charset="0"/>
                <a:ea typeface="+mn-ea"/>
                <a:cs typeface="Calibri" panose="020F0502020204030204" pitchFamily="34" charset="0"/>
              </a:rPr>
              <a:t>Einwohner_innen</a:t>
            </a:r>
            <a:endParaRPr lang="de-DE" sz="1800" dirty="0">
              <a:solidFill>
                <a:srgbClr val="003366"/>
              </a:solidFill>
              <a:latin typeface="Calibri" panose="020F0502020204030204" pitchFamily="34" charset="0"/>
              <a:ea typeface="+mn-ea"/>
              <a:cs typeface="Calibri" panose="020F0502020204030204" pitchFamily="34" charset="0"/>
            </a:endParaRPr>
          </a:p>
          <a:p>
            <a:pPr marL="287337" indent="-285750" eaLnBrk="1" hangingPunct="1">
              <a:spcBef>
                <a:spcPts val="500"/>
              </a:spcBef>
              <a:buClr>
                <a:srgbClr val="003366"/>
              </a:buClr>
              <a:buSzPct val="75000"/>
              <a:buFont typeface="Arial" panose="020B0604020202020204" pitchFamily="34" charset="0"/>
              <a:buChar char="•"/>
              <a:defRPr/>
            </a:pPr>
            <a:r>
              <a:rPr lang="de-DE" sz="1800" dirty="0">
                <a:solidFill>
                  <a:srgbClr val="003366"/>
                </a:solidFill>
                <a:latin typeface="Calibri" panose="020F0502020204030204" pitchFamily="34" charset="0"/>
                <a:ea typeface="+mn-ea"/>
                <a:cs typeface="Calibri" panose="020F0502020204030204" pitchFamily="34" charset="0"/>
              </a:rPr>
              <a:t>Knapp doppelt so groß wie Deutschland</a:t>
            </a:r>
          </a:p>
          <a:p>
            <a:pPr marL="287337" indent="-285750" eaLnBrk="1" hangingPunct="1">
              <a:spcBef>
                <a:spcPts val="500"/>
              </a:spcBef>
              <a:buClr>
                <a:srgbClr val="003366"/>
              </a:buClr>
              <a:buSzPct val="75000"/>
              <a:buFont typeface="Arial" panose="020B0604020202020204" pitchFamily="34" charset="0"/>
              <a:buChar char="•"/>
              <a:defRPr/>
            </a:pPr>
            <a:r>
              <a:rPr lang="de-DE" sz="1800" dirty="0">
                <a:solidFill>
                  <a:srgbClr val="003366"/>
                </a:solidFill>
                <a:latin typeface="Calibri" panose="020F0502020204030204" pitchFamily="34" charset="0"/>
                <a:ea typeface="+mn-ea"/>
                <a:cs typeface="Calibri" panose="020F0502020204030204" pitchFamily="34" charset="0"/>
              </a:rPr>
              <a:t>Medium Human Development (HDI)</a:t>
            </a:r>
          </a:p>
          <a:p>
            <a:pPr marL="287337" indent="-285750" eaLnBrk="1" hangingPunct="1">
              <a:spcBef>
                <a:spcPts val="500"/>
              </a:spcBef>
              <a:buClr>
                <a:srgbClr val="003366"/>
              </a:buClr>
              <a:buSzPct val="75000"/>
              <a:buFont typeface="Arial" panose="020B0604020202020204" pitchFamily="34" charset="0"/>
              <a:buChar char="•"/>
              <a:defRPr/>
            </a:pPr>
            <a:r>
              <a:rPr lang="de-DE" sz="1800" dirty="0">
                <a:solidFill>
                  <a:srgbClr val="003366"/>
                </a:solidFill>
                <a:latin typeface="Calibri" panose="020F0502020204030204" pitchFamily="34" charset="0"/>
                <a:ea typeface="+mn-ea"/>
                <a:cs typeface="Calibri" panose="020F0502020204030204" pitchFamily="34" charset="0"/>
              </a:rPr>
              <a:t>sogenanntes Lower Middle Income</a:t>
            </a:r>
            <a:br>
              <a:rPr lang="de-DE" sz="1800" dirty="0">
                <a:solidFill>
                  <a:srgbClr val="003366"/>
                </a:solidFill>
                <a:latin typeface="Calibri" panose="020F0502020204030204" pitchFamily="34" charset="0"/>
                <a:ea typeface="+mn-ea"/>
                <a:cs typeface="Calibri" panose="020F0502020204030204" pitchFamily="34" charset="0"/>
              </a:rPr>
            </a:br>
            <a:r>
              <a:rPr lang="de-DE" sz="1800" dirty="0">
                <a:solidFill>
                  <a:srgbClr val="003366"/>
                </a:solidFill>
                <a:latin typeface="Calibri" panose="020F0502020204030204" pitchFamily="34" charset="0"/>
                <a:ea typeface="+mn-ea"/>
                <a:cs typeface="Calibri" panose="020F0502020204030204" pitchFamily="34" charset="0"/>
              </a:rPr>
              <a:t>Country (Weltbank)</a:t>
            </a:r>
          </a:p>
          <a:p>
            <a:pPr marL="287337" indent="-285750" eaLnBrk="1" hangingPunct="1">
              <a:spcBef>
                <a:spcPts val="500"/>
              </a:spcBef>
              <a:buClr>
                <a:srgbClr val="003366"/>
              </a:buClr>
              <a:buSzPct val="75000"/>
              <a:buFont typeface="Arial" panose="020B0604020202020204" pitchFamily="34" charset="0"/>
              <a:buChar char="•"/>
              <a:defRPr/>
            </a:pPr>
            <a:r>
              <a:rPr lang="de-DE" sz="1800" dirty="0">
                <a:solidFill>
                  <a:srgbClr val="003366"/>
                </a:solidFill>
                <a:latin typeface="Calibri" panose="020F0502020204030204" pitchFamily="34" charset="0"/>
                <a:ea typeface="+mn-ea"/>
                <a:cs typeface="Calibri" panose="020F0502020204030204" pitchFamily="34" charset="0"/>
              </a:rPr>
              <a:t>Transformation von Militärdiktatur zu</a:t>
            </a:r>
            <a:br>
              <a:rPr lang="de-DE" sz="1800" dirty="0">
                <a:solidFill>
                  <a:srgbClr val="003366"/>
                </a:solidFill>
                <a:latin typeface="Calibri" panose="020F0502020204030204" pitchFamily="34" charset="0"/>
                <a:ea typeface="+mn-ea"/>
                <a:cs typeface="Calibri" panose="020F0502020204030204" pitchFamily="34" charset="0"/>
              </a:rPr>
            </a:br>
            <a:r>
              <a:rPr lang="de-DE" sz="1800" dirty="0">
                <a:solidFill>
                  <a:srgbClr val="003366"/>
                </a:solidFill>
                <a:latin typeface="Calibri" panose="020F0502020204030204" pitchFamily="34" charset="0"/>
                <a:ea typeface="+mn-ea"/>
                <a:cs typeface="Calibri" panose="020F0502020204030204" pitchFamily="34" charset="0"/>
              </a:rPr>
              <a:t>Demokratie</a:t>
            </a:r>
          </a:p>
          <a:p>
            <a:pPr marL="287337" indent="-285750" eaLnBrk="1" hangingPunct="1">
              <a:spcBef>
                <a:spcPts val="500"/>
              </a:spcBef>
              <a:buClr>
                <a:srgbClr val="003366"/>
              </a:buClr>
              <a:buSzPct val="75000"/>
              <a:buFont typeface="Arial" panose="020B0604020202020204" pitchFamily="34" charset="0"/>
              <a:buChar char="•"/>
              <a:defRPr/>
            </a:pPr>
            <a:r>
              <a:rPr lang="de-DE" sz="1800" dirty="0">
                <a:solidFill>
                  <a:srgbClr val="003366"/>
                </a:solidFill>
                <a:latin typeface="Calibri" panose="020F0502020204030204" pitchFamily="34" charset="0"/>
                <a:ea typeface="+mn-ea"/>
                <a:cs typeface="Calibri" panose="020F0502020204030204" pitchFamily="34" charset="0"/>
              </a:rPr>
              <a:t>aufstrebendes Textilproduktionsland</a:t>
            </a: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20</a:t>
            </a:r>
          </a:p>
        </p:txBody>
      </p:sp>
      <p:sp>
        <p:nvSpPr>
          <p:cNvPr id="5" name="Rechteck 4">
            <a:extLst>
              <a:ext uri="{FF2B5EF4-FFF2-40B4-BE49-F238E27FC236}">
                <a16:creationId xmlns:a16="http://schemas.microsoft.com/office/drawing/2014/main" id="{8AC37DF5-A4A8-46A0-8869-7E6B1A36B0E2}"/>
              </a:ext>
            </a:extLst>
          </p:cNvPr>
          <p:cNvSpPr/>
          <p:nvPr/>
        </p:nvSpPr>
        <p:spPr>
          <a:xfrm>
            <a:off x="3187883" y="6354167"/>
            <a:ext cx="2078326" cy="307777"/>
          </a:xfrm>
          <a:prstGeom prst="rect">
            <a:avLst/>
          </a:prstGeom>
        </p:spPr>
        <p:txBody>
          <a:bodyPr wrap="none">
            <a:spAutoFit/>
          </a:bodyPr>
          <a:lstStyle/>
          <a:p>
            <a:r>
              <a:rPr lang="de-DE" sz="1400" dirty="0">
                <a:latin typeface="Calibri" panose="020F0502020204030204" pitchFamily="34" charset="0"/>
                <a:cs typeface="Calibri" panose="020F0502020204030204" pitchFamily="34" charset="0"/>
              </a:rPr>
              <a:t>Karte: operationworld.org</a:t>
            </a:r>
          </a:p>
        </p:txBody>
      </p:sp>
      <p:pic>
        <p:nvPicPr>
          <p:cNvPr id="8" name="Inhaltsplatzhalter 8" descr="myan-LMAP-md.png">
            <a:extLst>
              <a:ext uri="{FF2B5EF4-FFF2-40B4-BE49-F238E27FC236}">
                <a16:creationId xmlns:a16="http://schemas.microsoft.com/office/drawing/2014/main" id="{34081757-4A1B-4246-90D5-F65CC0454AA4}"/>
              </a:ext>
            </a:extLst>
          </p:cNvPr>
          <p:cNvPicPr>
            <a:picLocks noChangeAspect="1"/>
          </p:cNvPicPr>
          <p:nvPr/>
        </p:nvPicPr>
        <p:blipFill>
          <a:blip r:embed="rId3" cstate="print">
            <a:extLst>
              <a:ext uri="{28A0092B-C50C-407E-A947-70E740481C1C}">
                <a14:useLocalDpi xmlns:a14="http://schemas.microsoft.com/office/drawing/2010/main" val="0"/>
              </a:ext>
            </a:extLst>
          </a:blip>
          <a:srcRect t="2476" b="2476"/>
          <a:stretch>
            <a:fillRect/>
          </a:stretch>
        </p:blipFill>
        <p:spPr>
          <a:xfrm>
            <a:off x="5266209" y="3189898"/>
            <a:ext cx="3649191" cy="3472046"/>
          </a:xfrm>
          <a:prstGeom prst="rect">
            <a:avLst/>
          </a:prstGeom>
        </p:spPr>
      </p:pic>
    </p:spTree>
    <p:extLst>
      <p:ext uri="{BB962C8B-B14F-4D97-AF65-F5344CB8AC3E}">
        <p14:creationId xmlns:p14="http://schemas.microsoft.com/office/powerpoint/2010/main" val="4270362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Produktionsstandort Myanmar</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Exportvolumen ca. 3 Mrd. USD</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Anteil industriell hergestellter Massen-Konfektionskleidung an den Exporteinnahmen ca. 14%</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ca. 500.000 Beschäftigte in</a:t>
            </a:r>
            <a:br>
              <a:rPr lang="de-DE" sz="1800" dirty="0">
                <a:solidFill>
                  <a:srgbClr val="003366"/>
                </a:solidFill>
                <a:latin typeface="Calibri" panose="020F0502020204030204" pitchFamily="34" charset="0"/>
                <a:ea typeface="+mn-ea"/>
                <a:cs typeface="Calibri" panose="020F0502020204030204" pitchFamily="34" charset="0"/>
              </a:rPr>
            </a:br>
            <a:r>
              <a:rPr lang="de-DE" sz="1800" dirty="0">
                <a:solidFill>
                  <a:srgbClr val="003366"/>
                </a:solidFill>
                <a:latin typeface="Calibri" panose="020F0502020204030204" pitchFamily="34" charset="0"/>
                <a:ea typeface="+mn-ea"/>
                <a:cs typeface="Calibri" panose="020F0502020204030204" pitchFamily="34" charset="0"/>
              </a:rPr>
              <a:t>rund 600 Fabriken</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ca. 90% weibliche Beschäftigte,</a:t>
            </a:r>
            <a:br>
              <a:rPr lang="de-DE" sz="1800" dirty="0">
                <a:solidFill>
                  <a:srgbClr val="003366"/>
                </a:solidFill>
                <a:latin typeface="Calibri" panose="020F0502020204030204" pitchFamily="34" charset="0"/>
                <a:ea typeface="+mn-ea"/>
                <a:cs typeface="Calibri" panose="020F0502020204030204" pitchFamily="34" charset="0"/>
              </a:rPr>
            </a:br>
            <a:r>
              <a:rPr lang="de-DE" sz="1800" dirty="0">
                <a:solidFill>
                  <a:srgbClr val="003366"/>
                </a:solidFill>
                <a:latin typeface="Calibri" panose="020F0502020204030204" pitchFamily="34" charset="0"/>
                <a:ea typeface="+mn-ea"/>
                <a:cs typeface="Calibri" panose="020F0502020204030204" pitchFamily="34" charset="0"/>
              </a:rPr>
              <a:t>vor allem Migrantinnen vom Land</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1800" dirty="0">
                <a:solidFill>
                  <a:srgbClr val="003366"/>
                </a:solidFill>
                <a:latin typeface="Calibri" panose="020F0502020204030204" pitchFamily="34" charset="0"/>
                <a:ea typeface="+mn-ea"/>
                <a:cs typeface="Calibri" panose="020F0502020204030204" pitchFamily="34" charset="0"/>
              </a:rPr>
              <a:t>Mindestlohn 4.800 MMK/Tag</a:t>
            </a:r>
            <a:br>
              <a:rPr lang="de-DE" sz="1800" dirty="0">
                <a:solidFill>
                  <a:srgbClr val="003366"/>
                </a:solidFill>
                <a:latin typeface="Calibri" panose="020F0502020204030204" pitchFamily="34" charset="0"/>
                <a:ea typeface="+mn-ea"/>
                <a:cs typeface="Calibri" panose="020F0502020204030204" pitchFamily="34" charset="0"/>
              </a:rPr>
            </a:br>
            <a:r>
              <a:rPr lang="de-DE" sz="1800" dirty="0">
                <a:solidFill>
                  <a:srgbClr val="003366"/>
                </a:solidFill>
                <a:latin typeface="Calibri" panose="020F0502020204030204" pitchFamily="34" charset="0"/>
                <a:ea typeface="+mn-ea"/>
                <a:cs typeface="Calibri" panose="020F0502020204030204" pitchFamily="34" charset="0"/>
              </a:rPr>
              <a:t>(ca. 2,90 EUR)</a:t>
            </a: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21</a:t>
            </a:r>
          </a:p>
        </p:txBody>
      </p:sp>
      <p:sp>
        <p:nvSpPr>
          <p:cNvPr id="5" name="Rechteck 4">
            <a:extLst>
              <a:ext uri="{FF2B5EF4-FFF2-40B4-BE49-F238E27FC236}">
                <a16:creationId xmlns:a16="http://schemas.microsoft.com/office/drawing/2014/main" id="{8AC37DF5-A4A8-46A0-8869-7E6B1A36B0E2}"/>
              </a:ext>
            </a:extLst>
          </p:cNvPr>
          <p:cNvSpPr/>
          <p:nvPr/>
        </p:nvSpPr>
        <p:spPr>
          <a:xfrm>
            <a:off x="2926952" y="6386251"/>
            <a:ext cx="2078326" cy="307777"/>
          </a:xfrm>
          <a:prstGeom prst="rect">
            <a:avLst/>
          </a:prstGeom>
        </p:spPr>
        <p:txBody>
          <a:bodyPr wrap="none">
            <a:spAutoFit/>
          </a:bodyPr>
          <a:lstStyle/>
          <a:p>
            <a:r>
              <a:rPr lang="de-DE" sz="1400" dirty="0">
                <a:latin typeface="Calibri" panose="020F0502020204030204" pitchFamily="34" charset="0"/>
                <a:cs typeface="Calibri" panose="020F0502020204030204" pitchFamily="34" charset="0"/>
              </a:rPr>
              <a:t>Karte: operationworld.org</a:t>
            </a:r>
          </a:p>
        </p:txBody>
      </p:sp>
      <p:pic>
        <p:nvPicPr>
          <p:cNvPr id="7" name="Inhaltsplatzhalter 7" descr="myan-MMAP-md.png">
            <a:extLst>
              <a:ext uri="{FF2B5EF4-FFF2-40B4-BE49-F238E27FC236}">
                <a16:creationId xmlns:a16="http://schemas.microsoft.com/office/drawing/2014/main" id="{62B1D578-8EE7-47E3-9F21-C4A657B4DDF8}"/>
              </a:ext>
            </a:extLst>
          </p:cNvPr>
          <p:cNvPicPr>
            <a:picLocks noChangeAspect="1"/>
          </p:cNvPicPr>
          <p:nvPr/>
        </p:nvPicPr>
        <p:blipFill>
          <a:blip r:embed="rId3">
            <a:extLst>
              <a:ext uri="{28A0092B-C50C-407E-A947-70E740481C1C}">
                <a14:useLocalDpi xmlns:a14="http://schemas.microsoft.com/office/drawing/2010/main" val="0"/>
              </a:ext>
            </a:extLst>
          </a:blip>
          <a:srcRect l="12819" r="12819"/>
          <a:stretch>
            <a:fillRect/>
          </a:stretch>
        </p:blipFill>
        <p:spPr>
          <a:xfrm>
            <a:off x="5005278" y="2960228"/>
            <a:ext cx="3924300" cy="3733800"/>
          </a:xfrm>
          <a:prstGeom prst="rect">
            <a:avLst/>
          </a:prstGeom>
        </p:spPr>
      </p:pic>
    </p:spTree>
    <p:extLst>
      <p:ext uri="{BB962C8B-B14F-4D97-AF65-F5344CB8AC3E}">
        <p14:creationId xmlns:p14="http://schemas.microsoft.com/office/powerpoint/2010/main" val="25363379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Transformation</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lvl="0" indent="0" eaLnBrk="1" hangingPunct="1">
              <a:lnSpc>
                <a:spcPct val="110000"/>
              </a:lnSpc>
              <a:spcBef>
                <a:spcPts val="0"/>
              </a:spcBef>
              <a:spcAft>
                <a:spcPts val="550"/>
              </a:spcAft>
              <a:buClr>
                <a:srgbClr val="003366"/>
              </a:buClr>
              <a:buSzPct val="75000"/>
              <a:tabLst/>
            </a:pPr>
            <a:endParaRPr lang="de-DE" sz="1800" dirty="0">
              <a:solidFill>
                <a:srgbClr val="003366"/>
              </a:solidFill>
              <a:latin typeface="Calibri" panose="020F0502020204030204" pitchFamily="34" charset="0"/>
              <a:ea typeface="+mn-ea"/>
              <a:cs typeface="Calibri" panose="020F0502020204030204" pitchFamily="34" charset="0"/>
            </a:endParaRP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22</a:t>
            </a:r>
          </a:p>
        </p:txBody>
      </p:sp>
      <p:sp>
        <p:nvSpPr>
          <p:cNvPr id="2" name="Rechteck 1">
            <a:extLst>
              <a:ext uri="{FF2B5EF4-FFF2-40B4-BE49-F238E27FC236}">
                <a16:creationId xmlns:a16="http://schemas.microsoft.com/office/drawing/2014/main" id="{00DB2444-8F7C-49C0-A0F3-848F272D0548}"/>
              </a:ext>
            </a:extLst>
          </p:cNvPr>
          <p:cNvSpPr/>
          <p:nvPr/>
        </p:nvSpPr>
        <p:spPr>
          <a:xfrm>
            <a:off x="962526" y="6159599"/>
            <a:ext cx="4572000" cy="307777"/>
          </a:xfrm>
          <a:prstGeom prst="rect">
            <a:avLst/>
          </a:prstGeom>
        </p:spPr>
        <p:txBody>
          <a:bodyPr>
            <a:spAutoFit/>
          </a:bodyPr>
          <a:lstStyle/>
          <a:p>
            <a:r>
              <a:rPr lang="de-DE" sz="1400" dirty="0">
                <a:solidFill>
                  <a:srgbClr val="002060"/>
                </a:solidFill>
                <a:latin typeface="Calibri" panose="020F0502020204030204" pitchFamily="34" charset="0"/>
                <a:cs typeface="Calibri" panose="020F0502020204030204" pitchFamily="34" charset="0"/>
              </a:rPr>
              <a:t>Foto: Abhisit </a:t>
            </a:r>
            <a:r>
              <a:rPr lang="de-DE" sz="1400" dirty="0" err="1">
                <a:solidFill>
                  <a:srgbClr val="002060"/>
                </a:solidFill>
                <a:latin typeface="Calibri" panose="020F0502020204030204" pitchFamily="34" charset="0"/>
                <a:cs typeface="Calibri" panose="020F0502020204030204" pitchFamily="34" charset="0"/>
              </a:rPr>
              <a:t>Veijajiva</a:t>
            </a:r>
            <a:r>
              <a:rPr lang="de-DE" sz="1400" dirty="0">
                <a:solidFill>
                  <a:srgbClr val="002060"/>
                </a:solidFill>
                <a:latin typeface="Calibri" panose="020F0502020204030204" pitchFamily="34" charset="0"/>
                <a:cs typeface="Calibri" panose="020F0502020204030204" pitchFamily="34" charset="0"/>
              </a:rPr>
              <a:t>/</a:t>
            </a:r>
            <a:r>
              <a:rPr lang="de-DE" sz="1400" dirty="0" err="1">
                <a:solidFill>
                  <a:srgbClr val="002060"/>
                </a:solidFill>
                <a:latin typeface="Calibri" panose="020F0502020204030204" pitchFamily="34" charset="0"/>
                <a:cs typeface="Calibri" panose="020F0502020204030204" pitchFamily="34" charset="0"/>
              </a:rPr>
              <a:t>flickr</a:t>
            </a:r>
            <a:endParaRPr lang="de-DE" sz="1400" dirty="0">
              <a:solidFill>
                <a:srgbClr val="002060"/>
              </a:solidFill>
              <a:latin typeface="Calibri" panose="020F0502020204030204" pitchFamily="34" charset="0"/>
              <a:cs typeface="Calibri" panose="020F0502020204030204" pitchFamily="34" charset="0"/>
            </a:endParaRPr>
          </a:p>
        </p:txBody>
      </p:sp>
      <p:sp>
        <p:nvSpPr>
          <p:cNvPr id="3" name="Rechteck 2">
            <a:extLst>
              <a:ext uri="{FF2B5EF4-FFF2-40B4-BE49-F238E27FC236}">
                <a16:creationId xmlns:a16="http://schemas.microsoft.com/office/drawing/2014/main" id="{BD72B013-7499-43BD-9A8B-E22AC67128C2}"/>
              </a:ext>
            </a:extLst>
          </p:cNvPr>
          <p:cNvSpPr/>
          <p:nvPr/>
        </p:nvSpPr>
        <p:spPr>
          <a:xfrm>
            <a:off x="5023184" y="6164515"/>
            <a:ext cx="1956178" cy="307777"/>
          </a:xfrm>
          <a:prstGeom prst="rect">
            <a:avLst/>
          </a:prstGeom>
        </p:spPr>
        <p:txBody>
          <a:bodyPr wrap="none">
            <a:spAutoFit/>
          </a:bodyPr>
          <a:lstStyle/>
          <a:p>
            <a:pPr algn="r"/>
            <a:r>
              <a:rPr lang="de-DE" sz="1400" dirty="0">
                <a:latin typeface="Calibri" panose="020F0502020204030204" pitchFamily="34" charset="0"/>
                <a:cs typeface="Calibri" panose="020F0502020204030204" pitchFamily="34" charset="0"/>
              </a:rPr>
              <a:t>Foto: Robert Coles/</a:t>
            </a:r>
            <a:r>
              <a:rPr lang="de-DE" sz="1400" dirty="0" err="1">
                <a:latin typeface="Calibri" panose="020F0502020204030204" pitchFamily="34" charset="0"/>
                <a:cs typeface="Calibri" panose="020F0502020204030204" pitchFamily="34" charset="0"/>
              </a:rPr>
              <a:t>flickr</a:t>
            </a:r>
            <a:endParaRPr lang="de-DE" sz="1400" dirty="0">
              <a:latin typeface="Calibri" panose="020F0502020204030204" pitchFamily="34" charset="0"/>
              <a:cs typeface="Calibri" panose="020F0502020204030204" pitchFamily="34" charset="0"/>
            </a:endParaRPr>
          </a:p>
        </p:txBody>
      </p:sp>
      <p:pic>
        <p:nvPicPr>
          <p:cNvPr id="9" name="Inhaltsplatzhalter 7" descr="Myanmar_Army_personnel_at_Naypyidaw_reception_wikipedia.jpg">
            <a:extLst>
              <a:ext uri="{FF2B5EF4-FFF2-40B4-BE49-F238E27FC236}">
                <a16:creationId xmlns:a16="http://schemas.microsoft.com/office/drawing/2014/main" id="{093C6D87-038C-439A-BC77-AB1AFB4F105D}"/>
              </a:ext>
            </a:extLst>
          </p:cNvPr>
          <p:cNvPicPr>
            <a:picLocks noChangeAspect="1"/>
          </p:cNvPicPr>
          <p:nvPr/>
        </p:nvPicPr>
        <p:blipFill>
          <a:blip r:embed="rId3" cstate="print">
            <a:extLst>
              <a:ext uri="{28A0092B-C50C-407E-A947-70E740481C1C}">
                <a14:useLocalDpi xmlns:a14="http://schemas.microsoft.com/office/drawing/2010/main" val="0"/>
              </a:ext>
            </a:extLst>
          </a:blip>
          <a:srcRect t="18288" b="18288"/>
          <a:stretch>
            <a:fillRect/>
          </a:stretch>
        </p:blipFill>
        <p:spPr>
          <a:xfrm>
            <a:off x="962526" y="2362200"/>
            <a:ext cx="3924300" cy="3733800"/>
          </a:xfrm>
          <a:prstGeom prst="rect">
            <a:avLst/>
          </a:prstGeom>
        </p:spPr>
      </p:pic>
      <p:pic>
        <p:nvPicPr>
          <p:cNvPr id="12" name="Inhaltsplatzhalter 8" descr="2007_Myanmar_protests_wikipedia.jpg">
            <a:extLst>
              <a:ext uri="{FF2B5EF4-FFF2-40B4-BE49-F238E27FC236}">
                <a16:creationId xmlns:a16="http://schemas.microsoft.com/office/drawing/2014/main" id="{B8CBC008-1664-41A0-AAAA-BBAEF878F3EC}"/>
              </a:ext>
            </a:extLst>
          </p:cNvPr>
          <p:cNvPicPr>
            <a:picLocks noChangeAspect="1"/>
          </p:cNvPicPr>
          <p:nvPr/>
        </p:nvPicPr>
        <p:blipFill>
          <a:blip r:embed="rId4">
            <a:extLst>
              <a:ext uri="{28A0092B-C50C-407E-A947-70E740481C1C}">
                <a14:useLocalDpi xmlns:a14="http://schemas.microsoft.com/office/drawing/2010/main" val="0"/>
              </a:ext>
            </a:extLst>
          </a:blip>
          <a:srcRect l="10587" r="10587"/>
          <a:stretch>
            <a:fillRect/>
          </a:stretch>
        </p:blipFill>
        <p:spPr>
          <a:xfrm>
            <a:off x="5023184" y="2362200"/>
            <a:ext cx="3924300" cy="3733800"/>
          </a:xfrm>
          <a:prstGeom prst="rect">
            <a:avLst/>
          </a:prstGeom>
        </p:spPr>
      </p:pic>
    </p:spTree>
    <p:extLst>
      <p:ext uri="{BB962C8B-B14F-4D97-AF65-F5344CB8AC3E}">
        <p14:creationId xmlns:p14="http://schemas.microsoft.com/office/powerpoint/2010/main" val="1670118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a:extLst>
              <a:ext uri="{FF2B5EF4-FFF2-40B4-BE49-F238E27FC236}">
                <a16:creationId xmlns:a16="http://schemas.microsoft.com/office/drawing/2014/main" id="{C5E41693-6DC4-4E4D-908F-E660C62C3CE8}"/>
              </a:ext>
            </a:extLst>
          </p:cNvPr>
          <p:cNvSpPr txBox="1"/>
          <p:nvPr/>
        </p:nvSpPr>
        <p:spPr>
          <a:xfrm>
            <a:off x="571500" y="3429000"/>
            <a:ext cx="8001000" cy="563563"/>
          </a:xfrm>
          <a:prstGeom prst="rect">
            <a:avLst/>
          </a:prstGeom>
          <a:noFill/>
          <a:ln>
            <a:noFill/>
          </a:ln>
        </p:spPr>
        <p:txBody>
          <a:bodyPr anchor="b"/>
          <a:lstStyle/>
          <a:p>
            <a:pPr algn="ctr">
              <a:defRPr/>
            </a:pPr>
            <a:r>
              <a:rPr lang="de-DE" sz="2800" b="1"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Gruppenarbeit I: Umsetzung von Rechten und Situation der Frauen</a:t>
            </a:r>
          </a:p>
        </p:txBody>
      </p:sp>
      <p:sp>
        <p:nvSpPr>
          <p:cNvPr id="264" name="CustomShape 2">
            <a:extLst>
              <a:ext uri="{FF2B5EF4-FFF2-40B4-BE49-F238E27FC236}">
                <a16:creationId xmlns:a16="http://schemas.microsoft.com/office/drawing/2014/main" id="{5D6D2947-F542-4F54-BA07-E9855DA6057B}"/>
              </a:ext>
            </a:extLst>
          </p:cNvPr>
          <p:cNvSpPr/>
          <p:nvPr/>
        </p:nvSpPr>
        <p:spPr>
          <a:xfrm>
            <a:off x="914400" y="2349500"/>
            <a:ext cx="7993063" cy="42052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buClr>
                <a:srgbClr val="003366"/>
              </a:buClr>
              <a:defRPr/>
            </a:pPr>
            <a:endParaRPr lang="de-DE" sz="20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endParaRPr>
          </a:p>
        </p:txBody>
      </p:sp>
      <p:sp>
        <p:nvSpPr>
          <p:cNvPr id="267" name="TextShape 5">
            <a:extLst>
              <a:ext uri="{FF2B5EF4-FFF2-40B4-BE49-F238E27FC236}">
                <a16:creationId xmlns:a16="http://schemas.microsoft.com/office/drawing/2014/main" id="{FDE63443-AE63-45F5-A853-13126A4716E4}"/>
              </a:ext>
            </a:extLst>
          </p:cNvPr>
          <p:cNvSpPr txBox="1"/>
          <p:nvPr/>
        </p:nvSpPr>
        <p:spPr>
          <a:xfrm>
            <a:off x="0" y="6191250"/>
            <a:ext cx="755650" cy="666750"/>
          </a:xfrm>
          <a:prstGeom prst="rect">
            <a:avLst/>
          </a:prstGeom>
          <a:noFill/>
          <a:ln>
            <a:noFill/>
          </a:ln>
        </p:spPr>
        <p:txBody>
          <a:bodyPr anchor="b" anchorCtr="1"/>
          <a:lstStyle/>
          <a:p>
            <a:pP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23</a:t>
            </a:r>
            <a:endParaRPr lang="de-DE" sz="16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071624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
            <a:extLst>
              <a:ext uri="{FF2B5EF4-FFF2-40B4-BE49-F238E27FC236}">
                <a16:creationId xmlns:a16="http://schemas.microsoft.com/office/drawing/2014/main" id="{0CA40CA9-A3C8-436F-9C92-3E41B8B02309}"/>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Online und als Download verfügbar</a:t>
            </a:r>
          </a:p>
        </p:txBody>
      </p:sp>
      <p:sp>
        <p:nvSpPr>
          <p:cNvPr id="48131" name="Text Box 2">
            <a:extLst>
              <a:ext uri="{FF2B5EF4-FFF2-40B4-BE49-F238E27FC236}">
                <a16:creationId xmlns:a16="http://schemas.microsoft.com/office/drawing/2014/main" id="{2936EF11-D89F-4114-9F90-8CD4F21FD54A}"/>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marL="8001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500"/>
              </a:spcBef>
              <a:buClr>
                <a:srgbClr val="003366"/>
              </a:buClr>
              <a:buSzPct val="75000"/>
            </a:pPr>
            <a:r>
              <a:rPr lang="de-DE" altLang="de-DE" sz="2000" b="1" dirty="0">
                <a:solidFill>
                  <a:srgbClr val="002060"/>
                </a:solidFill>
                <a:latin typeface="Calibri" panose="020F0502020204030204" pitchFamily="34" charset="0"/>
                <a:ea typeface="MS PGothic" panose="020B0600070205080204" pitchFamily="34" charset="-128"/>
                <a:cs typeface="Calibri" panose="020F0502020204030204" pitchFamily="34" charset="0"/>
              </a:rPr>
              <a:t>Factsheet Bangladesch: </a:t>
            </a:r>
            <a:r>
              <a:rPr lang="de-DE" sz="2000" dirty="0">
                <a:solidFill>
                  <a:srgbClr val="002060"/>
                </a:solidFill>
                <a:latin typeface="Calibri" panose="020F0502020204030204" pitchFamily="34" charset="0"/>
                <a:cs typeface="Calibri" panose="020F0502020204030204" pitchFamily="34" charset="0"/>
              </a:rPr>
              <a:t>https://femnet.de/images/downloads/publikationen/FEMNET-FactSheet-Bangladesh-2018.pdf</a:t>
            </a:r>
            <a:r>
              <a:rPr lang="de-DE" altLang="de-DE" sz="2000" b="1" dirty="0">
                <a:solidFill>
                  <a:srgbClr val="002060"/>
                </a:solidFill>
                <a:latin typeface="Calibri" panose="020F0502020204030204" pitchFamily="34" charset="0"/>
                <a:ea typeface="MS PGothic" panose="020B0600070205080204" pitchFamily="34" charset="-128"/>
                <a:cs typeface="Calibri" panose="020F0502020204030204" pitchFamily="34" charset="0"/>
              </a:rPr>
              <a:t> </a:t>
            </a:r>
          </a:p>
          <a:p>
            <a:pPr eaLnBrk="1" hangingPunct="1">
              <a:spcBef>
                <a:spcPts val="500"/>
              </a:spcBef>
              <a:buClr>
                <a:srgbClr val="003366"/>
              </a:buClr>
              <a:buSzPct val="75000"/>
            </a:pPr>
            <a:r>
              <a:rPr lang="de-DE" altLang="de-DE" sz="2000" b="1" dirty="0">
                <a:solidFill>
                  <a:srgbClr val="003366"/>
                </a:solidFill>
                <a:latin typeface="Calibri" panose="020F0502020204030204" pitchFamily="34" charset="0"/>
                <a:ea typeface="MS PGothic" panose="020B0600070205080204" pitchFamily="34" charset="-128"/>
                <a:cs typeface="Calibri" panose="020F0502020204030204" pitchFamily="34" charset="0"/>
              </a:rPr>
              <a:t>Factsheet Äthiopien:</a:t>
            </a:r>
          </a:p>
          <a:p>
            <a:pPr eaLnBrk="1" hangingPunct="1">
              <a:spcBef>
                <a:spcPts val="500"/>
              </a:spcBef>
              <a:buClr>
                <a:srgbClr val="003366"/>
              </a:buClr>
              <a:buSzPct val="75000"/>
            </a:pPr>
            <a:r>
              <a:rPr lang="de-DE" sz="2000" dirty="0">
                <a:solidFill>
                  <a:srgbClr val="002060"/>
                </a:solidFill>
                <a:latin typeface="Calibri" panose="020F0502020204030204" pitchFamily="34" charset="0"/>
                <a:cs typeface="Calibri" panose="020F0502020204030204" pitchFamily="34" charset="0"/>
              </a:rPr>
              <a:t>https://femnet.de/images/downloads/publikationen/FEMNET-FactSheet-Aethiopien-2018.pdf</a:t>
            </a:r>
            <a:endParaRPr lang="de-DE" altLang="de-DE" sz="2000" b="1" dirty="0">
              <a:solidFill>
                <a:srgbClr val="002060"/>
              </a:solidFill>
              <a:latin typeface="Calibri" panose="020F0502020204030204" pitchFamily="34" charset="0"/>
              <a:ea typeface="MS PGothic" panose="020B0600070205080204" pitchFamily="34" charset="-128"/>
              <a:cs typeface="Calibri" panose="020F0502020204030204" pitchFamily="34" charset="0"/>
            </a:endParaRPr>
          </a:p>
          <a:p>
            <a:pPr eaLnBrk="1" hangingPunct="1">
              <a:spcBef>
                <a:spcPts val="500"/>
              </a:spcBef>
              <a:buClr>
                <a:srgbClr val="003366"/>
              </a:buClr>
              <a:buSzPct val="75000"/>
            </a:pPr>
            <a:r>
              <a:rPr lang="de-DE" altLang="de-DE" sz="2000" b="1" dirty="0">
                <a:solidFill>
                  <a:srgbClr val="003366"/>
                </a:solidFill>
                <a:latin typeface="Calibri" panose="020F0502020204030204" pitchFamily="34" charset="0"/>
                <a:ea typeface="MS PGothic" panose="020B0600070205080204" pitchFamily="34" charset="-128"/>
                <a:cs typeface="Calibri" panose="020F0502020204030204" pitchFamily="34" charset="0"/>
              </a:rPr>
              <a:t>Factsheet Myanmar:</a:t>
            </a:r>
          </a:p>
          <a:p>
            <a:pPr eaLnBrk="1" hangingPunct="1">
              <a:spcBef>
                <a:spcPts val="500"/>
              </a:spcBef>
              <a:buClr>
                <a:srgbClr val="003366"/>
              </a:buClr>
              <a:buSzPct val="75000"/>
            </a:pPr>
            <a:r>
              <a:rPr lang="de-DE" altLang="de-DE" sz="2000" dirty="0">
                <a:solidFill>
                  <a:srgbClr val="003366"/>
                </a:solidFill>
                <a:latin typeface="Calibri" panose="020F0502020204030204" pitchFamily="34" charset="0"/>
                <a:ea typeface="MS PGothic" panose="020B0600070205080204" pitchFamily="34" charset="-128"/>
                <a:cs typeface="Calibri" panose="020F0502020204030204" pitchFamily="34" charset="0"/>
              </a:rPr>
              <a:t>https://femnet.de/images/downloads/publikationen/FEMNET-FactSheet-Myanmar-2018.pdf</a:t>
            </a:r>
          </a:p>
          <a:p>
            <a:pPr eaLnBrk="1" hangingPunct="1">
              <a:spcBef>
                <a:spcPts val="500"/>
              </a:spcBef>
              <a:buClr>
                <a:srgbClr val="003366"/>
              </a:buClr>
              <a:buSzPct val="75000"/>
            </a:pPr>
            <a:r>
              <a:rPr lang="de-DE" altLang="de-DE" sz="2000" b="1" dirty="0">
                <a:solidFill>
                  <a:srgbClr val="003366"/>
                </a:solidFill>
                <a:latin typeface="Calibri" panose="020F0502020204030204" pitchFamily="34" charset="0"/>
                <a:ea typeface="MS PGothic" panose="020B0600070205080204" pitchFamily="34" charset="-128"/>
                <a:cs typeface="Calibri" panose="020F0502020204030204" pitchFamily="34" charset="0"/>
              </a:rPr>
              <a:t>Factsheet geschlechtsspezifische Gewalt:</a:t>
            </a:r>
            <a:r>
              <a:rPr lang="en-US" altLang="de-DE" sz="2000" b="1" dirty="0">
                <a:solidFill>
                  <a:srgbClr val="003366"/>
                </a:solidFill>
                <a:latin typeface="Calibri" panose="020F0502020204030204" pitchFamily="34" charset="0"/>
                <a:ea typeface="MS PGothic" panose="020B0600070205080204" pitchFamily="34" charset="-128"/>
                <a:cs typeface="Calibri" panose="020F0502020204030204" pitchFamily="34" charset="0"/>
              </a:rPr>
              <a:t> </a:t>
            </a:r>
            <a:r>
              <a:rPr lang="en-US" altLang="de-DE" sz="2000" dirty="0">
                <a:solidFill>
                  <a:srgbClr val="003366"/>
                </a:solidFill>
                <a:latin typeface="Calibri" panose="020F0502020204030204" pitchFamily="34" charset="0"/>
                <a:ea typeface="MS PGothic" panose="020B0600070205080204" pitchFamily="34" charset="-128"/>
                <a:cs typeface="Calibri" panose="020F0502020204030204" pitchFamily="34" charset="0"/>
              </a:rPr>
              <a:t>https://femnet.de/images/downloads/publikationen/FEMNET-FactSheet-Gendergewalt-2018.pdf</a:t>
            </a:r>
            <a:endParaRPr lang="de-DE" altLang="de-DE" sz="2000" dirty="0">
              <a:solidFill>
                <a:srgbClr val="003366"/>
              </a:solidFill>
              <a:latin typeface="Calibri" panose="020F0502020204030204" pitchFamily="34" charset="0"/>
              <a:ea typeface="MS PGothic" panose="020B0600070205080204" pitchFamily="34" charset="-128"/>
              <a:cs typeface="Calibri" panose="020F0502020204030204" pitchFamily="34" charset="0"/>
            </a:endParaRPr>
          </a:p>
        </p:txBody>
      </p:sp>
      <p:sp>
        <p:nvSpPr>
          <p:cNvPr id="48132" name="Text Box 5">
            <a:extLst>
              <a:ext uri="{FF2B5EF4-FFF2-40B4-BE49-F238E27FC236}">
                <a16:creationId xmlns:a16="http://schemas.microsoft.com/office/drawing/2014/main" id="{0F59F766-4545-4FB1-9644-8B0C71CACFA3}"/>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24</a:t>
            </a:r>
            <a:endParaRPr lang="de-DE" altLang="de-DE" sz="2600" b="1" dirty="0">
              <a:solidFill>
                <a:srgbClr val="FFFFFF"/>
              </a:solidFill>
              <a:latin typeface="Calibri" panose="020F0502020204030204" pitchFamily="34" charset="0"/>
              <a:ea typeface="MS PGothic" panose="020B0600070205080204" pitchFamily="34" charset="-128"/>
              <a:cs typeface="Calibri" panose="020F0502020204030204" pitchFamily="34" charset="0"/>
            </a:endParaRPr>
          </a:p>
        </p:txBody>
      </p:sp>
      <p:sp>
        <p:nvSpPr>
          <p:cNvPr id="48133" name="Fußzeilenplatzhalter 1">
            <a:extLst>
              <a:ext uri="{FF2B5EF4-FFF2-40B4-BE49-F238E27FC236}">
                <a16:creationId xmlns:a16="http://schemas.microsoft.com/office/drawing/2014/main" id="{08E256BC-5ED6-42CA-95F4-77A4DCFC488D}"/>
              </a:ext>
            </a:extLst>
          </p:cNvPr>
          <p:cNvSpPr>
            <a:spLocks noGrp="1"/>
          </p:cNvSpPr>
          <p:nvPr>
            <p:ph type="ftr" sz="quarter" idx="11"/>
          </p:nvPr>
        </p:nvSpPr>
        <p:spPr>
          <a:xfrm>
            <a:off x="6249988" y="6034088"/>
            <a:ext cx="2894012" cy="823912"/>
          </a:xfrm>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r>
              <a:rPr lang="de-DE" altLang="de-DE" sz="1800" dirty="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Diskrepanz zwischen Anspruch und Realität</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lvl="0" indent="0" eaLnBrk="1" hangingPunct="1">
              <a:lnSpc>
                <a:spcPct val="110000"/>
              </a:lnSpc>
              <a:spcBef>
                <a:spcPts val="0"/>
              </a:spcBef>
              <a:spcAft>
                <a:spcPts val="550"/>
              </a:spcAft>
              <a:buClr>
                <a:srgbClr val="003366"/>
              </a:buClr>
              <a:buSzPct val="75000"/>
              <a:tabLst/>
            </a:pPr>
            <a:endParaRPr lang="de-DE" sz="1800" dirty="0">
              <a:solidFill>
                <a:srgbClr val="003366"/>
              </a:solidFill>
              <a:latin typeface="Calibri" panose="020F0502020204030204" pitchFamily="34" charset="0"/>
              <a:ea typeface="+mn-ea"/>
              <a:cs typeface="Calibri" panose="020F0502020204030204" pitchFamily="34" charset="0"/>
            </a:endParaRP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25</a:t>
            </a:r>
          </a:p>
        </p:txBody>
      </p:sp>
      <p:graphicFrame>
        <p:nvGraphicFramePr>
          <p:cNvPr id="10" name="Inhaltsplatzhalter 6">
            <a:extLst>
              <a:ext uri="{FF2B5EF4-FFF2-40B4-BE49-F238E27FC236}">
                <a16:creationId xmlns:a16="http://schemas.microsoft.com/office/drawing/2014/main" id="{212C4915-FD07-48FF-A797-39EEB2F2339F}"/>
              </a:ext>
            </a:extLst>
          </p:cNvPr>
          <p:cNvGraphicFramePr>
            <a:graphicFrameLocks/>
          </p:cNvGraphicFramePr>
          <p:nvPr>
            <p:extLst>
              <p:ext uri="{D42A27DB-BD31-4B8C-83A1-F6EECF244321}">
                <p14:modId xmlns:p14="http://schemas.microsoft.com/office/powerpoint/2010/main" val="1344568185"/>
              </p:ext>
            </p:extLst>
          </p:nvPr>
        </p:nvGraphicFramePr>
        <p:xfrm>
          <a:off x="659434" y="2043817"/>
          <a:ext cx="8575100" cy="4364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3653319"/>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a:extLst>
              <a:ext uri="{FF2B5EF4-FFF2-40B4-BE49-F238E27FC236}">
                <a16:creationId xmlns:a16="http://schemas.microsoft.com/office/drawing/2014/main" id="{C5E41693-6DC4-4E4D-908F-E660C62C3CE8}"/>
              </a:ext>
            </a:extLst>
          </p:cNvPr>
          <p:cNvSpPr txBox="1"/>
          <p:nvPr/>
        </p:nvSpPr>
        <p:spPr>
          <a:xfrm>
            <a:off x="571500" y="3429000"/>
            <a:ext cx="8001000" cy="563563"/>
          </a:xfrm>
          <a:prstGeom prst="rect">
            <a:avLst/>
          </a:prstGeom>
          <a:noFill/>
          <a:ln>
            <a:noFill/>
          </a:ln>
        </p:spPr>
        <p:txBody>
          <a:bodyPr anchor="b"/>
          <a:lstStyle/>
          <a:p>
            <a:pPr algn="ctr">
              <a:defRPr/>
            </a:pPr>
            <a:r>
              <a:rPr lang="de-DE" sz="2800" b="1"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Geschlechtsspezifische Gewalt</a:t>
            </a:r>
          </a:p>
          <a:p>
            <a:pPr algn="ctr">
              <a:defRPr/>
            </a:pPr>
            <a:r>
              <a:rPr lang="de-DE"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Querschnittsaspekt</a:t>
            </a:r>
          </a:p>
        </p:txBody>
      </p:sp>
      <p:sp>
        <p:nvSpPr>
          <p:cNvPr id="264" name="CustomShape 2">
            <a:extLst>
              <a:ext uri="{FF2B5EF4-FFF2-40B4-BE49-F238E27FC236}">
                <a16:creationId xmlns:a16="http://schemas.microsoft.com/office/drawing/2014/main" id="{5D6D2947-F542-4F54-BA07-E9855DA6057B}"/>
              </a:ext>
            </a:extLst>
          </p:cNvPr>
          <p:cNvSpPr/>
          <p:nvPr/>
        </p:nvSpPr>
        <p:spPr>
          <a:xfrm>
            <a:off x="914400" y="2349500"/>
            <a:ext cx="7993063" cy="42052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buClr>
                <a:srgbClr val="003366"/>
              </a:buClr>
              <a:defRPr/>
            </a:pPr>
            <a:endParaRPr lang="de-DE" sz="20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endParaRPr>
          </a:p>
        </p:txBody>
      </p:sp>
      <p:sp>
        <p:nvSpPr>
          <p:cNvPr id="267" name="TextShape 5">
            <a:extLst>
              <a:ext uri="{FF2B5EF4-FFF2-40B4-BE49-F238E27FC236}">
                <a16:creationId xmlns:a16="http://schemas.microsoft.com/office/drawing/2014/main" id="{FDE63443-AE63-45F5-A853-13126A4716E4}"/>
              </a:ext>
            </a:extLst>
          </p:cNvPr>
          <p:cNvSpPr txBox="1"/>
          <p:nvPr/>
        </p:nvSpPr>
        <p:spPr>
          <a:xfrm>
            <a:off x="0" y="6191250"/>
            <a:ext cx="755650" cy="666750"/>
          </a:xfrm>
          <a:prstGeom prst="rect">
            <a:avLst/>
          </a:prstGeom>
          <a:noFill/>
          <a:ln>
            <a:noFill/>
          </a:ln>
        </p:spPr>
        <p:txBody>
          <a:bodyPr anchor="b" anchorCtr="1"/>
          <a:lstStyle/>
          <a:p>
            <a:pP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26</a:t>
            </a:r>
            <a:endParaRPr lang="de-DE" sz="16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7111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Geschlechtsspezifische Gewalt am Arbeitsplatz</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lvl="0" indent="0" eaLnBrk="1" hangingPunct="1">
              <a:lnSpc>
                <a:spcPct val="110000"/>
              </a:lnSpc>
              <a:spcBef>
                <a:spcPts val="0"/>
              </a:spcBef>
              <a:spcAft>
                <a:spcPts val="550"/>
              </a:spcAft>
              <a:buClr>
                <a:srgbClr val="003366"/>
              </a:buClr>
              <a:buSzPct val="75000"/>
              <a:tabLst/>
            </a:pPr>
            <a:r>
              <a:rPr lang="de-DE" sz="2000" b="1" dirty="0">
                <a:solidFill>
                  <a:srgbClr val="003366"/>
                </a:solidFill>
                <a:latin typeface="Calibri" panose="020F0502020204030204" pitchFamily="34" charset="0"/>
                <a:ea typeface="+mn-ea"/>
                <a:cs typeface="Calibri" panose="020F0502020204030204" pitchFamily="34" charset="0"/>
              </a:rPr>
              <a:t>Beobachtungsauftrag:</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2000" dirty="0">
                <a:solidFill>
                  <a:srgbClr val="003366"/>
                </a:solidFill>
                <a:latin typeface="Calibri" panose="020F0502020204030204" pitchFamily="34" charset="0"/>
                <a:ea typeface="+mn-ea"/>
                <a:cs typeface="Calibri" panose="020F0502020204030204" pitchFamily="34" charset="0"/>
              </a:rPr>
              <a:t>Wo und in welcher Form ist geschlechtsspezifische Diskriminierung bzw. geschlechtsspezifische Gewalt zu sehen?</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2000" dirty="0">
                <a:solidFill>
                  <a:srgbClr val="003366"/>
                </a:solidFill>
                <a:latin typeface="Calibri" panose="020F0502020204030204" pitchFamily="34" charset="0"/>
                <a:ea typeface="+mn-ea"/>
                <a:cs typeface="Calibri" panose="020F0502020204030204" pitchFamily="34" charset="0"/>
              </a:rPr>
              <a:t>Können Sie sich vorstellen, warum diese auftaucht und die </a:t>
            </a:r>
            <a:r>
              <a:rPr lang="de-DE" sz="2000" dirty="0" err="1">
                <a:solidFill>
                  <a:srgbClr val="003366"/>
                </a:solidFill>
                <a:latin typeface="Calibri" panose="020F0502020204030204" pitchFamily="34" charset="0"/>
                <a:ea typeface="+mn-ea"/>
                <a:cs typeface="Calibri" panose="020F0502020204030204" pitchFamily="34" charset="0"/>
              </a:rPr>
              <a:t>Akteure_innen</a:t>
            </a:r>
            <a:r>
              <a:rPr lang="de-DE" sz="2000" dirty="0">
                <a:solidFill>
                  <a:srgbClr val="003366"/>
                </a:solidFill>
                <a:latin typeface="Calibri" panose="020F0502020204030204" pitchFamily="34" charset="0"/>
                <a:ea typeface="+mn-ea"/>
                <a:cs typeface="Calibri" panose="020F0502020204030204" pitchFamily="34" charset="0"/>
              </a:rPr>
              <a:t> sich so verhalten?</a:t>
            </a: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27</a:t>
            </a:r>
          </a:p>
        </p:txBody>
      </p:sp>
      <p:pic>
        <p:nvPicPr>
          <p:cNvPr id="8" name="Inhaltsplatzhalter 7" descr="Mitarbeiterin.png">
            <a:extLst>
              <a:ext uri="{FF2B5EF4-FFF2-40B4-BE49-F238E27FC236}">
                <a16:creationId xmlns:a16="http://schemas.microsoft.com/office/drawing/2014/main" id="{88C2E753-24FD-4E2D-8177-F432BF70574D}"/>
              </a:ext>
            </a:extLst>
          </p:cNvPr>
          <p:cNvPicPr>
            <a:picLocks noChangeAspect="1"/>
          </p:cNvPicPr>
          <p:nvPr/>
        </p:nvPicPr>
        <p:blipFill>
          <a:blip r:embed="rId3">
            <a:extLst>
              <a:ext uri="{28A0092B-C50C-407E-A947-70E740481C1C}">
                <a14:useLocalDpi xmlns:a14="http://schemas.microsoft.com/office/drawing/2010/main" val="0"/>
              </a:ext>
            </a:extLst>
          </a:blip>
          <a:srcRect l="5358" r="5358"/>
          <a:stretch>
            <a:fillRect/>
          </a:stretch>
        </p:blipFill>
        <p:spPr>
          <a:xfrm>
            <a:off x="1143000" y="4196603"/>
            <a:ext cx="1513470" cy="1440000"/>
          </a:xfrm>
          <a:prstGeom prst="rect">
            <a:avLst/>
          </a:prstGeom>
        </p:spPr>
      </p:pic>
      <p:pic>
        <p:nvPicPr>
          <p:cNvPr id="9" name="Bild 9" descr="Chef.png">
            <a:extLst>
              <a:ext uri="{FF2B5EF4-FFF2-40B4-BE49-F238E27FC236}">
                <a16:creationId xmlns:a16="http://schemas.microsoft.com/office/drawing/2014/main" id="{9603DE01-38F6-4627-926A-27123B2BEB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9137" y="5221944"/>
            <a:ext cx="1534737" cy="1440000"/>
          </a:xfrm>
          <a:prstGeom prst="rect">
            <a:avLst/>
          </a:prstGeom>
        </p:spPr>
      </p:pic>
      <p:pic>
        <p:nvPicPr>
          <p:cNvPr id="10" name="Bild 8" descr="Mitarbeiter.png">
            <a:extLst>
              <a:ext uri="{FF2B5EF4-FFF2-40B4-BE49-F238E27FC236}">
                <a16:creationId xmlns:a16="http://schemas.microsoft.com/office/drawing/2014/main" id="{B0D8582E-43B0-4028-B704-FAD83AD6BE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822" y="4636803"/>
            <a:ext cx="1478118" cy="1440000"/>
          </a:xfrm>
          <a:prstGeom prst="rect">
            <a:avLst/>
          </a:prstGeom>
        </p:spPr>
      </p:pic>
      <p:pic>
        <p:nvPicPr>
          <p:cNvPr id="11" name="Bild 10" descr="Näherinnen.png">
            <a:extLst>
              <a:ext uri="{FF2B5EF4-FFF2-40B4-BE49-F238E27FC236}">
                <a16:creationId xmlns:a16="http://schemas.microsoft.com/office/drawing/2014/main" id="{449BBDEE-0129-468F-97BE-E3C56AD870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6762" y="4196603"/>
            <a:ext cx="2608941" cy="1440000"/>
          </a:xfrm>
          <a:prstGeom prst="rect">
            <a:avLst/>
          </a:prstGeom>
        </p:spPr>
      </p:pic>
    </p:spTree>
    <p:extLst>
      <p:ext uri="{BB962C8B-B14F-4D97-AF65-F5344CB8AC3E}">
        <p14:creationId xmlns:p14="http://schemas.microsoft.com/office/powerpoint/2010/main" val="2398034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Geschlechtsspezifische Gewalt – weltweit</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lvl="0" indent="0" eaLnBrk="1" hangingPunct="1">
              <a:lnSpc>
                <a:spcPct val="110000"/>
              </a:lnSpc>
              <a:spcBef>
                <a:spcPts val="0"/>
              </a:spcBef>
              <a:spcAft>
                <a:spcPts val="550"/>
              </a:spcAft>
              <a:buClr>
                <a:srgbClr val="003366"/>
              </a:buClr>
              <a:buSzPct val="75000"/>
              <a:tabLst/>
            </a:pPr>
            <a:r>
              <a:rPr lang="de-DE" dirty="0">
                <a:solidFill>
                  <a:srgbClr val="003366"/>
                </a:solidFill>
                <a:latin typeface="Calibri" panose="020F0502020204030204" pitchFamily="34" charset="0"/>
                <a:ea typeface="+mn-ea"/>
                <a:cs typeface="Calibri" panose="020F0502020204030204" pitchFamily="34" charset="0"/>
              </a:rPr>
              <a:t>Anteil der Frauen weltweit, die unter physischer und/oder sexueller Gewalt leiden:</a:t>
            </a: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28</a:t>
            </a:r>
          </a:p>
        </p:txBody>
      </p:sp>
      <p:graphicFrame>
        <p:nvGraphicFramePr>
          <p:cNvPr id="12" name="Inhaltsplatzhalter 11">
            <a:extLst>
              <a:ext uri="{FF2B5EF4-FFF2-40B4-BE49-F238E27FC236}">
                <a16:creationId xmlns:a16="http://schemas.microsoft.com/office/drawing/2014/main" id="{BFE6CBE7-4184-4C0B-A176-B53C7766ABF3}"/>
              </a:ext>
            </a:extLst>
          </p:cNvPr>
          <p:cNvGraphicFramePr>
            <a:graphicFrameLocks/>
          </p:cNvGraphicFramePr>
          <p:nvPr>
            <p:extLst>
              <p:ext uri="{D42A27DB-BD31-4B8C-83A1-F6EECF244321}">
                <p14:modId xmlns:p14="http://schemas.microsoft.com/office/powerpoint/2010/main" val="751388849"/>
              </p:ext>
            </p:extLst>
          </p:nvPr>
        </p:nvGraphicFramePr>
        <p:xfrm>
          <a:off x="780143" y="2667001"/>
          <a:ext cx="8363857" cy="4027714"/>
        </p:xfrm>
        <a:graphic>
          <a:graphicData uri="http://schemas.openxmlformats.org/drawingml/2006/chart">
            <c:chart xmlns:c="http://schemas.openxmlformats.org/drawingml/2006/chart" xmlns:r="http://schemas.openxmlformats.org/officeDocument/2006/relationships" r:id="rId3"/>
          </a:graphicData>
        </a:graphic>
      </p:graphicFrame>
      <p:sp>
        <p:nvSpPr>
          <p:cNvPr id="2" name="Rechteck 1">
            <a:extLst>
              <a:ext uri="{FF2B5EF4-FFF2-40B4-BE49-F238E27FC236}">
                <a16:creationId xmlns:a16="http://schemas.microsoft.com/office/drawing/2014/main" id="{ACB9D1C9-5942-411C-AB82-AA9A313C5EBC}"/>
              </a:ext>
            </a:extLst>
          </p:cNvPr>
          <p:cNvSpPr/>
          <p:nvPr/>
        </p:nvSpPr>
        <p:spPr>
          <a:xfrm>
            <a:off x="2332763" y="3727778"/>
            <a:ext cx="1669047" cy="523220"/>
          </a:xfrm>
          <a:prstGeom prst="rect">
            <a:avLst/>
          </a:prstGeom>
        </p:spPr>
        <p:txBody>
          <a:bodyPr wrap="none">
            <a:spAutoFit/>
          </a:bodyPr>
          <a:lstStyle/>
          <a:p>
            <a:r>
              <a:rPr lang="de-DE" sz="2800" b="1" dirty="0">
                <a:latin typeface="Calibri" panose="020F0502020204030204" pitchFamily="34" charset="0"/>
                <a:cs typeface="Calibri" panose="020F0502020204030204" pitchFamily="34" charset="0"/>
              </a:rPr>
              <a:t> über 35%</a:t>
            </a:r>
            <a:endParaRPr lang="de-DE" sz="2800" dirty="0"/>
          </a:p>
        </p:txBody>
      </p:sp>
      <p:sp>
        <p:nvSpPr>
          <p:cNvPr id="3" name="Rechteck 2">
            <a:extLst>
              <a:ext uri="{FF2B5EF4-FFF2-40B4-BE49-F238E27FC236}">
                <a16:creationId xmlns:a16="http://schemas.microsoft.com/office/drawing/2014/main" id="{ED8FBA10-D8A9-4E7C-8BB4-516395E5935E}"/>
              </a:ext>
            </a:extLst>
          </p:cNvPr>
          <p:cNvSpPr/>
          <p:nvPr/>
        </p:nvSpPr>
        <p:spPr>
          <a:xfrm>
            <a:off x="7268685" y="6153348"/>
            <a:ext cx="1095172" cy="307777"/>
          </a:xfrm>
          <a:prstGeom prst="rect">
            <a:avLst/>
          </a:prstGeom>
        </p:spPr>
        <p:txBody>
          <a:bodyPr wrap="none">
            <a:spAutoFit/>
          </a:bodyPr>
          <a:lstStyle/>
          <a:p>
            <a:pPr marL="0" indent="0" algn="r">
              <a:buNone/>
            </a:pPr>
            <a:r>
              <a:rPr lang="de-DE" sz="1400" dirty="0">
                <a:latin typeface="Calibri" panose="020F0502020204030204" pitchFamily="34" charset="0"/>
                <a:cs typeface="Calibri" panose="020F0502020204030204" pitchFamily="34" charset="0"/>
              </a:rPr>
              <a:t>Quelle: ITUC</a:t>
            </a:r>
            <a:endParaRPr lang="de-DE"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48956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Geschlechtsspezifische Gewalt am Arbeitsplatz – weltweit</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lvl="0" indent="0" eaLnBrk="1" hangingPunct="1">
              <a:lnSpc>
                <a:spcPct val="110000"/>
              </a:lnSpc>
              <a:spcBef>
                <a:spcPts val="0"/>
              </a:spcBef>
              <a:spcAft>
                <a:spcPts val="550"/>
              </a:spcAft>
              <a:buClr>
                <a:srgbClr val="003366"/>
              </a:buClr>
              <a:buSzPct val="75000"/>
              <a:tabLst/>
            </a:pPr>
            <a:r>
              <a:rPr lang="de-DE" sz="2000" dirty="0">
                <a:solidFill>
                  <a:srgbClr val="003366"/>
                </a:solidFill>
                <a:latin typeface="Calibri" panose="020F0502020204030204" pitchFamily="34" charset="0"/>
                <a:ea typeface="+mn-ea"/>
                <a:cs typeface="Calibri" panose="020F0502020204030204" pitchFamily="34" charset="0"/>
              </a:rPr>
              <a:t>davon Anteil derjenigen, die unerwünschten sexuellen Annäherungsversuchen, körperlichen Kontakten oder anderen Formen sexueller Belästigung am Arbeitsplatz ausgesetzt sind:</a:t>
            </a: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29</a:t>
            </a:r>
          </a:p>
        </p:txBody>
      </p:sp>
      <p:sp>
        <p:nvSpPr>
          <p:cNvPr id="3" name="Rechteck 2">
            <a:extLst>
              <a:ext uri="{FF2B5EF4-FFF2-40B4-BE49-F238E27FC236}">
                <a16:creationId xmlns:a16="http://schemas.microsoft.com/office/drawing/2014/main" id="{ED8FBA10-D8A9-4E7C-8BB4-516395E5935E}"/>
              </a:ext>
            </a:extLst>
          </p:cNvPr>
          <p:cNvSpPr/>
          <p:nvPr/>
        </p:nvSpPr>
        <p:spPr>
          <a:xfrm>
            <a:off x="7268685" y="6153348"/>
            <a:ext cx="1095172" cy="307777"/>
          </a:xfrm>
          <a:prstGeom prst="rect">
            <a:avLst/>
          </a:prstGeom>
        </p:spPr>
        <p:txBody>
          <a:bodyPr wrap="none">
            <a:spAutoFit/>
          </a:bodyPr>
          <a:lstStyle/>
          <a:p>
            <a:pPr marL="0" indent="0" algn="r">
              <a:buNone/>
            </a:pPr>
            <a:r>
              <a:rPr lang="de-DE" sz="1400" dirty="0">
                <a:latin typeface="Calibri" panose="020F0502020204030204" pitchFamily="34" charset="0"/>
                <a:cs typeface="Calibri" panose="020F0502020204030204" pitchFamily="34" charset="0"/>
              </a:rPr>
              <a:t>Quelle: ITUC</a:t>
            </a:r>
            <a:endParaRPr lang="de-DE" sz="1400" b="1" dirty="0">
              <a:latin typeface="Calibri" panose="020F0502020204030204" pitchFamily="34" charset="0"/>
              <a:cs typeface="Calibri" panose="020F0502020204030204" pitchFamily="34" charset="0"/>
            </a:endParaRPr>
          </a:p>
        </p:txBody>
      </p:sp>
      <p:graphicFrame>
        <p:nvGraphicFramePr>
          <p:cNvPr id="10" name="Diagramm 9">
            <a:extLst>
              <a:ext uri="{FF2B5EF4-FFF2-40B4-BE49-F238E27FC236}">
                <a16:creationId xmlns:a16="http://schemas.microsoft.com/office/drawing/2014/main" id="{46FE77D5-B065-4952-95BE-28C98B18360A}"/>
              </a:ext>
            </a:extLst>
          </p:cNvPr>
          <p:cNvGraphicFramePr/>
          <p:nvPr>
            <p:extLst>
              <p:ext uri="{D42A27DB-BD31-4B8C-83A1-F6EECF244321}">
                <p14:modId xmlns:p14="http://schemas.microsoft.com/office/powerpoint/2010/main" val="955828096"/>
              </p:ext>
            </p:extLst>
          </p:nvPr>
        </p:nvGraphicFramePr>
        <p:xfrm>
          <a:off x="765696" y="3149268"/>
          <a:ext cx="8378304" cy="362105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hteck 3">
            <a:extLst>
              <a:ext uri="{FF2B5EF4-FFF2-40B4-BE49-F238E27FC236}">
                <a16:creationId xmlns:a16="http://schemas.microsoft.com/office/drawing/2014/main" id="{DB0B20DB-997C-4D21-A841-51161329A4F8}"/>
              </a:ext>
            </a:extLst>
          </p:cNvPr>
          <p:cNvSpPr/>
          <p:nvPr/>
        </p:nvSpPr>
        <p:spPr>
          <a:xfrm>
            <a:off x="1143000" y="3989388"/>
            <a:ext cx="3134191" cy="523220"/>
          </a:xfrm>
          <a:prstGeom prst="rect">
            <a:avLst/>
          </a:prstGeom>
        </p:spPr>
        <p:txBody>
          <a:bodyPr wrap="none">
            <a:spAutoFit/>
          </a:bodyPr>
          <a:lstStyle/>
          <a:p>
            <a:pPr marL="0" indent="0">
              <a:buNone/>
              <a:defRPr sz="2160" b="1" i="0" u="none" strike="noStrike" kern="1200" baseline="0">
                <a:solidFill>
                  <a:srgbClr val="003366"/>
                </a:solidFill>
                <a:latin typeface="+mn-lt"/>
                <a:ea typeface="+mn-ea"/>
                <a:cs typeface="+mn-cs"/>
              </a:defRPr>
            </a:pPr>
            <a:r>
              <a:rPr lang="de-DE" sz="2800" b="1" dirty="0">
                <a:solidFill>
                  <a:srgbClr val="003366"/>
                </a:solidFill>
                <a:latin typeface="Calibri" panose="020F0502020204030204" pitchFamily="34" charset="0"/>
                <a:cs typeface="Calibri" panose="020F0502020204030204" pitchFamily="34" charset="0"/>
              </a:rPr>
              <a:t>		40-50%</a:t>
            </a:r>
          </a:p>
        </p:txBody>
      </p:sp>
    </p:spTree>
    <p:extLst>
      <p:ext uri="{BB962C8B-B14F-4D97-AF65-F5344CB8AC3E}">
        <p14:creationId xmlns:p14="http://schemas.microsoft.com/office/powerpoint/2010/main" val="13680398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9">
            <a:extLst>
              <a:ext uri="{FF2B5EF4-FFF2-40B4-BE49-F238E27FC236}">
                <a16:creationId xmlns:a16="http://schemas.microsoft.com/office/drawing/2014/main" id="{42F2DE0B-289A-4F3F-855C-3AAD473B4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2555875"/>
            <a:ext cx="200025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6">
            <a:extLst>
              <a:ext uri="{FF2B5EF4-FFF2-40B4-BE49-F238E27FC236}">
                <a16:creationId xmlns:a16="http://schemas.microsoft.com/office/drawing/2014/main" id="{A261955F-E46A-4581-911A-67E2CD5BCB53}"/>
              </a:ext>
            </a:extLst>
          </p:cNvPr>
          <p:cNvSpPr txBox="1">
            <a:spLocks noChangeArrowheads="1"/>
          </p:cNvSpPr>
          <p:nvPr/>
        </p:nvSpPr>
        <p:spPr bwMode="auto">
          <a:xfrm>
            <a:off x="1116013" y="1085850"/>
            <a:ext cx="82296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15" tIns="56804" rIns="81615" bIns="40807"/>
          <a:lstStyle>
            <a:lvl1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ヒラギノ角ゴ Pro W3" pitchFamily="6" charset="-128"/>
              </a:defRPr>
            </a:lvl1pPr>
            <a:lvl2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ヒラギノ角ゴ Pro W3" pitchFamily="6" charset="-128"/>
              </a:defRPr>
            </a:lvl2pPr>
            <a:lvl3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ヒラギノ角ゴ Pro W3" pitchFamily="6" charset="-128"/>
              </a:defRPr>
            </a:lvl3pPr>
            <a:lvl4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ヒラギノ角ゴ Pro W3" pitchFamily="6" charset="-128"/>
              </a:defRPr>
            </a:lvl4pPr>
            <a:lvl5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ヒラギノ角ゴ Pro W3" pitchFamily="6" charset="-128"/>
              </a:defRPr>
            </a:lvl5pPr>
            <a:lvl6pPr marL="25146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ヒラギノ角ゴ Pro W3" pitchFamily="6" charset="-128"/>
              </a:defRPr>
            </a:lvl6pPr>
            <a:lvl7pPr marL="29718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ヒラギノ角ゴ Pro W3" pitchFamily="6" charset="-128"/>
              </a:defRPr>
            </a:lvl7pPr>
            <a:lvl8pPr marL="34290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ヒラギノ角ゴ Pro W3" pitchFamily="6" charset="-128"/>
              </a:defRPr>
            </a:lvl8pPr>
            <a:lvl9pPr marL="38862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ヒラギノ角ゴ Pro W3" pitchFamily="6" charset="-128"/>
              </a:defRPr>
            </a:lvl9pPr>
          </a:lstStyle>
          <a:p>
            <a:pPr eaLnBrk="1" hangingPunct="1">
              <a:lnSpc>
                <a:spcPct val="93000"/>
              </a:lnSpc>
              <a:buSzPct val="100000"/>
            </a:pPr>
            <a:r>
              <a:rPr lang="de-DE" altLang="de-DE" sz="20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Projektziel: </a:t>
            </a: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Aufklärung der Studierenden modebezogener, wirtschaftswissenschaftlicher und Lehramtsstudiengänge über Rechte</a:t>
            </a:r>
          </a:p>
          <a:p>
            <a:pPr eaLnBrk="1" hangingPunct="1">
              <a:lnSpc>
                <a:spcPct val="93000"/>
              </a:lnSpc>
              <a:buSzPct val="100000"/>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der </a:t>
            </a:r>
            <a:r>
              <a:rPr lang="de-DE" altLang="de-DE" sz="2000"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Näher_innen</a:t>
            </a: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Sozial- und Umweltstandards sowie Verantwortung</a:t>
            </a:r>
          </a:p>
          <a:p>
            <a:pPr eaLnBrk="1" hangingPunct="1">
              <a:lnSpc>
                <a:spcPct val="93000"/>
              </a:lnSpc>
              <a:buSzPct val="100000"/>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von Unternehmen</a:t>
            </a:r>
          </a:p>
          <a:p>
            <a:pPr eaLnBrk="1" hangingPunct="1">
              <a:lnSpc>
                <a:spcPct val="93000"/>
              </a:lnSpc>
              <a:buSzPct val="100000"/>
            </a:pPr>
            <a:endPar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2292" name="Rechteck 2">
            <a:extLst>
              <a:ext uri="{FF2B5EF4-FFF2-40B4-BE49-F238E27FC236}">
                <a16:creationId xmlns:a16="http://schemas.microsoft.com/office/drawing/2014/main" id="{3BAA589E-BB6F-4859-943B-7664686E057C}"/>
              </a:ext>
            </a:extLst>
          </p:cNvPr>
          <p:cNvSpPr>
            <a:spLocks noChangeArrowheads="1"/>
          </p:cNvSpPr>
          <p:nvPr/>
        </p:nvSpPr>
        <p:spPr bwMode="auto">
          <a:xfrm>
            <a:off x="-3175"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SzPct val="100000"/>
            </a:pPr>
            <a:r>
              <a:rPr lang="de-DE" altLang="de-DE" sz="2000" b="1">
                <a:solidFill>
                  <a:srgbClr val="FFFFFF"/>
                </a:solidFill>
                <a:latin typeface="Calibri" panose="020F0502020204030204" pitchFamily="34" charset="0"/>
                <a:cs typeface="Calibri" panose="020F0502020204030204" pitchFamily="34" charset="0"/>
              </a:rPr>
              <a:t>3</a:t>
            </a:r>
          </a:p>
        </p:txBody>
      </p:sp>
      <p:sp>
        <p:nvSpPr>
          <p:cNvPr id="4" name="Textfeld 3">
            <a:extLst>
              <a:ext uri="{FF2B5EF4-FFF2-40B4-BE49-F238E27FC236}">
                <a16:creationId xmlns:a16="http://schemas.microsoft.com/office/drawing/2014/main" id="{2A2B765F-1B3C-4615-BF95-FF7D5344D041}"/>
              </a:ext>
            </a:extLst>
          </p:cNvPr>
          <p:cNvSpPr txBox="1"/>
          <p:nvPr/>
        </p:nvSpPr>
        <p:spPr>
          <a:xfrm>
            <a:off x="1116013" y="2555875"/>
            <a:ext cx="7308850" cy="1957388"/>
          </a:xfrm>
          <a:prstGeom prst="rect">
            <a:avLst/>
          </a:prstGeom>
          <a:noFill/>
        </p:spPr>
        <p:txBody>
          <a:bodyPr>
            <a:spAutoFit/>
          </a:bodyPr>
          <a:lstStyle/>
          <a:p>
            <a:pPr>
              <a:lnSpc>
                <a:spcPct val="93000"/>
              </a:lnSpc>
              <a:spcAft>
                <a:spcPts val="522"/>
              </a:spcAft>
              <a:defRPr/>
            </a:pPr>
            <a:r>
              <a:rPr lang="de-DE" sz="1800" b="1" dirty="0">
                <a:solidFill>
                  <a:srgbClr val="002060"/>
                </a:solidFill>
                <a:latin typeface="Calibri" panose="020F0502020204030204" pitchFamily="34" charset="0"/>
                <a:cs typeface="Calibri" panose="020F0502020204030204" pitchFamily="34" charset="0"/>
              </a:rPr>
              <a:t>Aktivitäten:</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Vorträge und Seminare and Hochschulen</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 Betreuung und Beratung von Studieren</a:t>
            </a:r>
          </a:p>
          <a:p>
            <a:pPr marL="285750" indent="-285750">
              <a:lnSpc>
                <a:spcPct val="93000"/>
              </a:lnSpc>
              <a:spcAft>
                <a:spcPts val="522"/>
              </a:spcAft>
              <a:buFont typeface="Arial" panose="020B0604020202020204" pitchFamily="34" charset="0"/>
              <a:buChar char="•"/>
              <a:defRPr/>
            </a:pPr>
            <a:r>
              <a:rPr lang="de-DE" sz="1800" dirty="0" err="1">
                <a:solidFill>
                  <a:srgbClr val="002060"/>
                </a:solidFill>
                <a:latin typeface="Calibri" panose="020F0502020204030204" pitchFamily="34" charset="0"/>
                <a:cs typeface="Calibri" panose="020F0502020204030204" pitchFamily="34" charset="0"/>
              </a:rPr>
              <a:t>Modeblog</a:t>
            </a:r>
            <a:r>
              <a:rPr lang="de-DE" sz="1800" dirty="0">
                <a:solidFill>
                  <a:srgbClr val="002060"/>
                </a:solidFill>
                <a:latin typeface="Calibri" panose="020F0502020204030204" pitchFamily="34" charset="0"/>
                <a:cs typeface="Calibri" panose="020F0502020204030204" pitchFamily="34" charset="0"/>
              </a:rPr>
              <a:t> </a:t>
            </a:r>
            <a:r>
              <a:rPr lang="de-DE" sz="1800" i="1" dirty="0">
                <a:solidFill>
                  <a:srgbClr val="002060"/>
                </a:solidFill>
                <a:latin typeface="Calibri" panose="020F0502020204030204" pitchFamily="34" charset="0"/>
                <a:cs typeface="Calibri" panose="020F0502020204030204" pitchFamily="34" charset="0"/>
              </a:rPr>
              <a:t>modefairarbeiten.de</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Konferenzen und Informationsveranstaltungen</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Webseite </a:t>
            </a:r>
            <a:r>
              <a:rPr lang="de-DE" sz="1800" i="1" dirty="0">
                <a:solidFill>
                  <a:srgbClr val="002060"/>
                </a:solidFill>
                <a:latin typeface="Calibri" panose="020F0502020204030204" pitchFamily="34" charset="0"/>
                <a:cs typeface="Calibri" panose="020F0502020204030204" pitchFamily="34" charset="0"/>
              </a:rPr>
              <a:t>fairschnitt.org </a:t>
            </a:r>
            <a:r>
              <a:rPr lang="de-DE" sz="1800" dirty="0">
                <a:solidFill>
                  <a:srgbClr val="002060"/>
                </a:solidFill>
                <a:latin typeface="Calibri" panose="020F0502020204030204" pitchFamily="34" charset="0"/>
                <a:cs typeface="Calibri" panose="020F0502020204030204" pitchFamily="34" charset="0"/>
              </a:rPr>
              <a:t>mit Bildungsmaterialien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Definition: Geschlechtsspezifische Gewalt</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lvl="0" indent="0" eaLnBrk="1" hangingPunct="1">
              <a:lnSpc>
                <a:spcPct val="110000"/>
              </a:lnSpc>
              <a:spcBef>
                <a:spcPts val="0"/>
              </a:spcBef>
              <a:spcAft>
                <a:spcPts val="550"/>
              </a:spcAft>
              <a:buClr>
                <a:srgbClr val="003366"/>
              </a:buClr>
              <a:buSzPct val="75000"/>
              <a:tabLst/>
            </a:pPr>
            <a:r>
              <a:rPr lang="de-DE" sz="2000" dirty="0">
                <a:solidFill>
                  <a:srgbClr val="003366"/>
                </a:solidFill>
                <a:latin typeface="Calibri" panose="020F0502020204030204" pitchFamily="34" charset="0"/>
                <a:ea typeface="+mn-ea"/>
                <a:cs typeface="Calibri" panose="020F0502020204030204" pitchFamily="34" charset="0"/>
              </a:rPr>
              <a:t>Jede auf Grund ihrer Geschlechtszugehörigkeit gegen eine Person gerichtete Gewalthandlung, durch die ihr physischer, sexueller oder psychischer Schaden oder Leid zugefügt wird oder zugefügt werden kann, einschließlich der Androhung derartiger Handlungen, [...] unabhängig davon, ob im öffentlichen oder im privaten Bereich.</a:t>
            </a:r>
          </a:p>
          <a:p>
            <a:pPr marL="0" indent="0" eaLnBrk="1" hangingPunct="1">
              <a:lnSpc>
                <a:spcPct val="110000"/>
              </a:lnSpc>
              <a:spcBef>
                <a:spcPts val="0"/>
              </a:spcBef>
              <a:spcAft>
                <a:spcPts val="550"/>
              </a:spcAft>
              <a:buClr>
                <a:srgbClr val="003366"/>
              </a:buClr>
              <a:buSzPct val="75000"/>
              <a:tabLst/>
            </a:pPr>
            <a:r>
              <a:rPr lang="de-DE" sz="1400" dirty="0">
                <a:solidFill>
                  <a:srgbClr val="003366"/>
                </a:solidFill>
                <a:latin typeface="Calibri" panose="020F0502020204030204" pitchFamily="34" charset="0"/>
                <a:cs typeface="Calibri" panose="020F0502020204030204" pitchFamily="34" charset="0"/>
              </a:rPr>
              <a:t>UNO Declaration on </a:t>
            </a:r>
            <a:r>
              <a:rPr lang="de-DE" sz="1400" dirty="0" err="1">
                <a:solidFill>
                  <a:srgbClr val="003366"/>
                </a:solidFill>
                <a:latin typeface="Calibri" panose="020F0502020204030204" pitchFamily="34" charset="0"/>
                <a:cs typeface="Calibri" panose="020F0502020204030204" pitchFamily="34" charset="0"/>
              </a:rPr>
              <a:t>the</a:t>
            </a:r>
            <a:r>
              <a:rPr lang="de-DE" sz="1400" dirty="0">
                <a:solidFill>
                  <a:srgbClr val="003366"/>
                </a:solidFill>
                <a:latin typeface="Calibri" panose="020F0502020204030204" pitchFamily="34" charset="0"/>
                <a:cs typeface="Calibri" panose="020F0502020204030204" pitchFamily="34" charset="0"/>
              </a:rPr>
              <a:t> Elimination </a:t>
            </a:r>
            <a:r>
              <a:rPr lang="de-DE" sz="1400" dirty="0" err="1">
                <a:solidFill>
                  <a:srgbClr val="003366"/>
                </a:solidFill>
                <a:latin typeface="Calibri" panose="020F0502020204030204" pitchFamily="34" charset="0"/>
                <a:cs typeface="Calibri" panose="020F0502020204030204" pitchFamily="34" charset="0"/>
              </a:rPr>
              <a:t>of</a:t>
            </a:r>
            <a:r>
              <a:rPr lang="de-DE" sz="1400" dirty="0">
                <a:solidFill>
                  <a:srgbClr val="003366"/>
                </a:solidFill>
                <a:latin typeface="Calibri" panose="020F0502020204030204" pitchFamily="34" charset="0"/>
                <a:cs typeface="Calibri" panose="020F0502020204030204" pitchFamily="34" charset="0"/>
              </a:rPr>
              <a:t> </a:t>
            </a:r>
            <a:r>
              <a:rPr lang="de-DE" sz="1400" dirty="0" err="1">
                <a:solidFill>
                  <a:srgbClr val="003366"/>
                </a:solidFill>
                <a:latin typeface="Calibri" panose="020F0502020204030204" pitchFamily="34" charset="0"/>
                <a:cs typeface="Calibri" panose="020F0502020204030204" pitchFamily="34" charset="0"/>
              </a:rPr>
              <a:t>Violence</a:t>
            </a:r>
            <a:r>
              <a:rPr lang="de-DE" sz="1400" dirty="0">
                <a:solidFill>
                  <a:srgbClr val="003366"/>
                </a:solidFill>
                <a:latin typeface="Calibri" panose="020F0502020204030204" pitchFamily="34" charset="0"/>
                <a:cs typeface="Calibri" panose="020F0502020204030204" pitchFamily="34" charset="0"/>
              </a:rPr>
              <a:t> </a:t>
            </a:r>
            <a:r>
              <a:rPr lang="de-DE" sz="1400" dirty="0" err="1">
                <a:solidFill>
                  <a:srgbClr val="003366"/>
                </a:solidFill>
                <a:latin typeface="Calibri" panose="020F0502020204030204" pitchFamily="34" charset="0"/>
                <a:cs typeface="Calibri" panose="020F0502020204030204" pitchFamily="34" charset="0"/>
              </a:rPr>
              <a:t>Against</a:t>
            </a:r>
            <a:r>
              <a:rPr lang="de-DE" sz="1400" dirty="0">
                <a:solidFill>
                  <a:srgbClr val="003366"/>
                </a:solidFill>
                <a:latin typeface="Calibri" panose="020F0502020204030204" pitchFamily="34" charset="0"/>
                <a:cs typeface="Calibri" panose="020F0502020204030204" pitchFamily="34" charset="0"/>
              </a:rPr>
              <a:t> Women</a:t>
            </a:r>
            <a:br>
              <a:rPr lang="de-DE" sz="1400" dirty="0">
                <a:solidFill>
                  <a:srgbClr val="003366"/>
                </a:solidFill>
                <a:latin typeface="Calibri" panose="020F0502020204030204" pitchFamily="34" charset="0"/>
                <a:ea typeface="+mn-ea"/>
                <a:cs typeface="Calibri" panose="020F0502020204030204" pitchFamily="34" charset="0"/>
              </a:rPr>
            </a:br>
            <a:endParaRPr lang="de-DE" sz="1400" dirty="0">
              <a:solidFill>
                <a:srgbClr val="003366"/>
              </a:solidFill>
              <a:latin typeface="Calibri" panose="020F0502020204030204" pitchFamily="34" charset="0"/>
              <a:ea typeface="+mn-ea"/>
              <a:cs typeface="Calibri" panose="020F0502020204030204" pitchFamily="34" charset="0"/>
            </a:endParaRPr>
          </a:p>
          <a:p>
            <a:pPr marL="0" lvl="0" indent="0" eaLnBrk="1" hangingPunct="1">
              <a:lnSpc>
                <a:spcPct val="110000"/>
              </a:lnSpc>
              <a:spcBef>
                <a:spcPts val="0"/>
              </a:spcBef>
              <a:spcAft>
                <a:spcPts val="550"/>
              </a:spcAft>
              <a:buClr>
                <a:srgbClr val="003366"/>
              </a:buClr>
              <a:buSzPct val="75000"/>
              <a:tabLst/>
            </a:pPr>
            <a:r>
              <a:rPr lang="de-DE" sz="2000" dirty="0">
                <a:solidFill>
                  <a:srgbClr val="003366"/>
                </a:solidFill>
                <a:latin typeface="Calibri" panose="020F0502020204030204" pitchFamily="34" charset="0"/>
                <a:ea typeface="+mn-ea"/>
                <a:cs typeface="Calibri" panose="020F0502020204030204" pitchFamily="34" charset="0"/>
              </a:rPr>
              <a:t>Eine Ausdrucksform der historisch ungleichen Machtverhältnisse zwischen den Geschlechtern, die insbesondere zur Beherrschung und Diskriminierung der Frauen durch die Männer geführt hat.</a:t>
            </a:r>
          </a:p>
          <a:p>
            <a:pPr marL="0" indent="0" eaLnBrk="1" hangingPunct="1">
              <a:lnSpc>
                <a:spcPct val="110000"/>
              </a:lnSpc>
              <a:spcBef>
                <a:spcPts val="0"/>
              </a:spcBef>
              <a:spcAft>
                <a:spcPts val="550"/>
              </a:spcAft>
              <a:buClr>
                <a:srgbClr val="003366"/>
              </a:buClr>
              <a:buSzPct val="75000"/>
              <a:tabLst/>
            </a:pPr>
            <a:r>
              <a:rPr lang="de-DE" sz="1400" dirty="0">
                <a:solidFill>
                  <a:srgbClr val="003366"/>
                </a:solidFill>
                <a:latin typeface="Calibri" panose="020F0502020204030204" pitchFamily="34" charset="0"/>
                <a:cs typeface="Calibri" panose="020F0502020204030204" pitchFamily="34" charset="0"/>
              </a:rPr>
              <a:t>Christlicher Friedensdienst</a:t>
            </a:r>
            <a:endParaRPr lang="de-DE" sz="1400" dirty="0">
              <a:solidFill>
                <a:srgbClr val="003366"/>
              </a:solidFill>
              <a:latin typeface="Calibri" panose="020F0502020204030204" pitchFamily="34" charset="0"/>
              <a:ea typeface="+mn-ea"/>
              <a:cs typeface="Calibri" panose="020F0502020204030204" pitchFamily="34" charset="0"/>
            </a:endParaRP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30</a:t>
            </a:r>
          </a:p>
        </p:txBody>
      </p:sp>
    </p:spTree>
    <p:extLst>
      <p:ext uri="{BB962C8B-B14F-4D97-AF65-F5344CB8AC3E}">
        <p14:creationId xmlns:p14="http://schemas.microsoft.com/office/powerpoint/2010/main" val="647994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Geschlechtsspezifische Gewalt</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lvl="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2060"/>
                </a:solidFill>
                <a:latin typeface="Calibri" panose="020F0502020204030204" pitchFamily="34" charset="0"/>
                <a:ea typeface="+mn-ea"/>
                <a:cs typeface="Calibri" panose="020F0502020204030204" pitchFamily="34" charset="0"/>
              </a:rPr>
              <a:t>ungleiche Machtbeziehungen zwischen Frauen und Männern</a:t>
            </a:r>
          </a:p>
          <a:p>
            <a:pPr lvl="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2060"/>
                </a:solidFill>
                <a:latin typeface="Calibri" panose="020F0502020204030204" pitchFamily="34" charset="0"/>
                <a:ea typeface="+mn-ea"/>
                <a:cs typeface="Calibri" panose="020F0502020204030204" pitchFamily="34" charset="0"/>
              </a:rPr>
              <a:t>auch Menschen anderer Geschlechtsidentität und sexuelle Minderheiten sind betroffen</a:t>
            </a:r>
          </a:p>
          <a:p>
            <a:pPr lvl="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2060"/>
                </a:solidFill>
                <a:latin typeface="Calibri" panose="020F0502020204030204" pitchFamily="34" charset="0"/>
                <a:cs typeface="Calibri" panose="020F0502020204030204" pitchFamily="34" charset="0"/>
              </a:rPr>
              <a:t>kommt auf gesellschaftlicher Ebene vor</a:t>
            </a:r>
          </a:p>
          <a:p>
            <a:pPr lvl="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2060"/>
                </a:solidFill>
                <a:latin typeface="Calibri" panose="020F0502020204030204" pitchFamily="34" charset="0"/>
                <a:cs typeface="Calibri" panose="020F0502020204030204" pitchFamily="34" charset="0"/>
              </a:rPr>
              <a:t>richtet sich gegen Gruppen als auch Individuen</a:t>
            </a:r>
          </a:p>
          <a:p>
            <a:pPr lvl="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2060"/>
                </a:solidFill>
                <a:latin typeface="Calibri" panose="020F0502020204030204" pitchFamily="34" charset="0"/>
                <a:cs typeface="Calibri" panose="020F0502020204030204" pitchFamily="34" charset="0"/>
              </a:rPr>
              <a:t>kann von Gruppen sowie Einzeltätern ausgehen</a:t>
            </a: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31</a:t>
            </a:r>
          </a:p>
        </p:txBody>
      </p:sp>
    </p:spTree>
    <p:extLst>
      <p:ext uri="{BB962C8B-B14F-4D97-AF65-F5344CB8AC3E}">
        <p14:creationId xmlns:p14="http://schemas.microsoft.com/office/powerpoint/2010/main" val="4739849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Geschlechtsspezifische Gewalt am Arbeitsplatz</a:t>
            </a:r>
            <a:b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Beispiel Europa </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2000" dirty="0">
                <a:solidFill>
                  <a:srgbClr val="002060"/>
                </a:solidFill>
                <a:latin typeface="Calibri" panose="020F0502020204030204" pitchFamily="34" charset="0"/>
                <a:cs typeface="Calibri" panose="020F0502020204030204" pitchFamily="34" charset="0"/>
              </a:rPr>
              <a:t>In 2014: 32% der Opfer von sexueller Belästigung in der EU haben ausgesagt, dass der Täter ein Vorgesetzter, Kollege oder Kunde war.</a:t>
            </a:r>
            <a:endParaRPr lang="de-DE" sz="500" dirty="0">
              <a:solidFill>
                <a:srgbClr val="002060"/>
              </a:solidFill>
              <a:latin typeface="Calibri" panose="020F0502020204030204" pitchFamily="34" charset="0"/>
              <a:cs typeface="Calibri" panose="020F0502020204030204" pitchFamily="34" charset="0"/>
            </a:endParaRPr>
          </a:p>
          <a:p>
            <a:pPr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2000" dirty="0">
                <a:solidFill>
                  <a:srgbClr val="002060"/>
                </a:solidFill>
                <a:latin typeface="Calibri" panose="020F0502020204030204" pitchFamily="34" charset="0"/>
                <a:cs typeface="Calibri" panose="020F0502020204030204" pitchFamily="34" charset="0"/>
              </a:rPr>
              <a:t>Jede 6. Frau in Europa erlebte schon einmal Gewalt, Belästigung und unerwünschte Annäherungsversuche am Arbeitsplatz.</a:t>
            </a:r>
          </a:p>
          <a:p>
            <a:pPr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sz="2000" dirty="0">
                <a:solidFill>
                  <a:srgbClr val="002060"/>
                </a:solidFill>
                <a:latin typeface="Calibri" panose="020F0502020204030204" pitchFamily="34" charset="0"/>
                <a:cs typeface="Calibri" panose="020F0502020204030204" pitchFamily="34" charset="0"/>
              </a:rPr>
              <a:t>Sexuelle Belästigung am Arbeitsplatz in</a:t>
            </a:r>
          </a:p>
          <a:p>
            <a:pPr marL="800100" lvl="1" indent="-342900" eaLnBrk="1" hangingPunct="1">
              <a:lnSpc>
                <a:spcPct val="110000"/>
              </a:lnSpc>
              <a:spcBef>
                <a:spcPts val="0"/>
              </a:spcBef>
              <a:spcAft>
                <a:spcPts val="550"/>
              </a:spcAft>
              <a:buClr>
                <a:srgbClr val="003366"/>
              </a:buClr>
              <a:buSzPct val="75000"/>
              <a:buFont typeface="Courier New" panose="02070309020205020404" pitchFamily="49" charset="0"/>
              <a:buChar char="o"/>
              <a:tabLst/>
            </a:pPr>
            <a:r>
              <a:rPr lang="de-DE" sz="2000" dirty="0">
                <a:solidFill>
                  <a:srgbClr val="002060"/>
                </a:solidFill>
                <a:latin typeface="Calibri" panose="020F0502020204030204" pitchFamily="34" charset="0"/>
                <a:cs typeface="Calibri" panose="020F0502020204030204" pitchFamily="34" charset="0"/>
              </a:rPr>
              <a:t>Belgien: 3% der Beschäftigten</a:t>
            </a:r>
          </a:p>
          <a:p>
            <a:pPr marL="800100" lvl="1" indent="-342900" eaLnBrk="1" hangingPunct="1">
              <a:lnSpc>
                <a:spcPct val="110000"/>
              </a:lnSpc>
              <a:spcBef>
                <a:spcPts val="0"/>
              </a:spcBef>
              <a:spcAft>
                <a:spcPts val="550"/>
              </a:spcAft>
              <a:buClr>
                <a:srgbClr val="003366"/>
              </a:buClr>
              <a:buSzPct val="75000"/>
              <a:buFont typeface="Courier New" panose="02070309020205020404" pitchFamily="49" charset="0"/>
              <a:buChar char="o"/>
              <a:tabLst/>
            </a:pPr>
            <a:r>
              <a:rPr lang="de-DE" sz="2000" dirty="0">
                <a:solidFill>
                  <a:srgbClr val="002060"/>
                </a:solidFill>
                <a:latin typeface="Calibri" panose="020F0502020204030204" pitchFamily="34" charset="0"/>
                <a:cs typeface="Calibri" panose="020F0502020204030204" pitchFamily="34" charset="0"/>
              </a:rPr>
              <a:t>Dänemark: zwischen 4% und 20%</a:t>
            </a:r>
          </a:p>
          <a:p>
            <a:pPr marL="800100" lvl="1" indent="-342900" eaLnBrk="1" hangingPunct="1">
              <a:lnSpc>
                <a:spcPct val="110000"/>
              </a:lnSpc>
              <a:spcBef>
                <a:spcPts val="0"/>
              </a:spcBef>
              <a:spcAft>
                <a:spcPts val="550"/>
              </a:spcAft>
              <a:buClr>
                <a:srgbClr val="003366"/>
              </a:buClr>
              <a:buSzPct val="75000"/>
              <a:buFont typeface="Courier New" panose="02070309020205020404" pitchFamily="49" charset="0"/>
              <a:buChar char="o"/>
              <a:tabLst/>
            </a:pPr>
            <a:r>
              <a:rPr lang="de-DE" sz="2000" dirty="0">
                <a:solidFill>
                  <a:srgbClr val="002060"/>
                </a:solidFill>
                <a:latin typeface="Calibri" panose="020F0502020204030204" pitchFamily="34" charset="0"/>
                <a:cs typeface="Calibri" panose="020F0502020204030204" pitchFamily="34" charset="0"/>
              </a:rPr>
              <a:t>Frankreich: zwischen 16% und 20%</a:t>
            </a:r>
          </a:p>
          <a:p>
            <a:pPr marL="800100" lvl="1" indent="-342900" eaLnBrk="1" hangingPunct="1">
              <a:lnSpc>
                <a:spcPct val="110000"/>
              </a:lnSpc>
              <a:spcBef>
                <a:spcPts val="0"/>
              </a:spcBef>
              <a:spcAft>
                <a:spcPts val="550"/>
              </a:spcAft>
              <a:buClr>
                <a:srgbClr val="003366"/>
              </a:buClr>
              <a:buSzPct val="75000"/>
              <a:buFont typeface="Courier New" panose="02070309020205020404" pitchFamily="49" charset="0"/>
              <a:buChar char="o"/>
              <a:tabLst/>
            </a:pPr>
            <a:r>
              <a:rPr lang="de-DE" sz="2000" dirty="0">
                <a:solidFill>
                  <a:srgbClr val="002060"/>
                </a:solidFill>
                <a:latin typeface="Calibri" panose="020F0502020204030204" pitchFamily="34" charset="0"/>
                <a:cs typeface="Calibri" panose="020F0502020204030204" pitchFamily="34" charset="0"/>
              </a:rPr>
              <a:t>ca. 90% der Opfer sind Frauen</a:t>
            </a:r>
            <a:endParaRPr lang="de-DE" dirty="0">
              <a:solidFill>
                <a:srgbClr val="002060"/>
              </a:solidFill>
              <a:latin typeface="Calibri" panose="020F0502020204030204" pitchFamily="34" charset="0"/>
              <a:cs typeface="Calibri" panose="020F0502020204030204" pitchFamily="34" charset="0"/>
            </a:endParaRP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32</a:t>
            </a:r>
          </a:p>
        </p:txBody>
      </p:sp>
    </p:spTree>
    <p:extLst>
      <p:ext uri="{BB962C8B-B14F-4D97-AF65-F5344CB8AC3E}">
        <p14:creationId xmlns:p14="http://schemas.microsoft.com/office/powerpoint/2010/main" val="368284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Geschlechtsspezifische Gewalt am Arbeitsplatz</a:t>
            </a:r>
            <a:b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Beispiel USA</a:t>
            </a:r>
            <a:endPar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lvl="0" indent="0" eaLnBrk="1" hangingPunct="1">
              <a:lnSpc>
                <a:spcPct val="110000"/>
              </a:lnSpc>
              <a:spcBef>
                <a:spcPts val="0"/>
              </a:spcBef>
              <a:spcAft>
                <a:spcPts val="550"/>
              </a:spcAft>
              <a:buClr>
                <a:srgbClr val="003366"/>
              </a:buClr>
              <a:buSzPct val="75000"/>
              <a:tabLst/>
            </a:pPr>
            <a:endParaRPr lang="de-DE" sz="1800" dirty="0">
              <a:solidFill>
                <a:srgbClr val="003366"/>
              </a:solidFill>
              <a:latin typeface="Calibri" panose="020F0502020204030204" pitchFamily="34" charset="0"/>
              <a:ea typeface="+mn-ea"/>
              <a:cs typeface="Calibri" panose="020F0502020204030204" pitchFamily="34" charset="0"/>
            </a:endParaRP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33</a:t>
            </a:r>
          </a:p>
        </p:txBody>
      </p:sp>
      <p:sp>
        <p:nvSpPr>
          <p:cNvPr id="2" name="Rechteck 1">
            <a:extLst>
              <a:ext uri="{FF2B5EF4-FFF2-40B4-BE49-F238E27FC236}">
                <a16:creationId xmlns:a16="http://schemas.microsoft.com/office/drawing/2014/main" id="{00DB2444-8F7C-49C0-A0F3-848F272D0548}"/>
              </a:ext>
            </a:extLst>
          </p:cNvPr>
          <p:cNvSpPr/>
          <p:nvPr/>
        </p:nvSpPr>
        <p:spPr>
          <a:xfrm>
            <a:off x="914400" y="6159599"/>
            <a:ext cx="4572000" cy="307777"/>
          </a:xfrm>
          <a:prstGeom prst="rect">
            <a:avLst/>
          </a:prstGeom>
        </p:spPr>
        <p:txBody>
          <a:bodyPr>
            <a:spAutoFit/>
          </a:bodyPr>
          <a:lstStyle/>
          <a:p>
            <a:r>
              <a:rPr lang="de-DE" sz="1400" dirty="0">
                <a:latin typeface="Calibri" panose="020F0502020204030204" pitchFamily="34" charset="0"/>
                <a:cs typeface="Calibri" panose="020F0502020204030204" pitchFamily="34" charset="0"/>
              </a:rPr>
              <a:t>Foto: AP/Damian </a:t>
            </a:r>
            <a:r>
              <a:rPr lang="de-DE" sz="1400" dirty="0" err="1">
                <a:latin typeface="Calibri" panose="020F0502020204030204" pitchFamily="34" charset="0"/>
                <a:cs typeface="Calibri" panose="020F0502020204030204" pitchFamily="34" charset="0"/>
              </a:rPr>
              <a:t>Dovarganes</a:t>
            </a:r>
            <a:endParaRPr lang="de-DE" sz="1400" dirty="0">
              <a:latin typeface="Calibri" panose="020F0502020204030204" pitchFamily="34" charset="0"/>
              <a:cs typeface="Calibri" panose="020F0502020204030204" pitchFamily="34" charset="0"/>
            </a:endParaRPr>
          </a:p>
        </p:txBody>
      </p:sp>
      <p:sp>
        <p:nvSpPr>
          <p:cNvPr id="3" name="Rechteck 2">
            <a:extLst>
              <a:ext uri="{FF2B5EF4-FFF2-40B4-BE49-F238E27FC236}">
                <a16:creationId xmlns:a16="http://schemas.microsoft.com/office/drawing/2014/main" id="{BD72B013-7499-43BD-9A8B-E22AC67128C2}"/>
              </a:ext>
            </a:extLst>
          </p:cNvPr>
          <p:cNvSpPr/>
          <p:nvPr/>
        </p:nvSpPr>
        <p:spPr>
          <a:xfrm>
            <a:off x="5141141" y="6153348"/>
            <a:ext cx="2313070" cy="307777"/>
          </a:xfrm>
          <a:prstGeom prst="rect">
            <a:avLst/>
          </a:prstGeom>
        </p:spPr>
        <p:txBody>
          <a:bodyPr wrap="none">
            <a:spAutoFit/>
          </a:bodyPr>
          <a:lstStyle/>
          <a:p>
            <a:pPr algn="r"/>
            <a:r>
              <a:rPr lang="de-DE" sz="1400" dirty="0">
                <a:latin typeface="Calibri" panose="020F0502020204030204" pitchFamily="34" charset="0"/>
                <a:cs typeface="Calibri" panose="020F0502020204030204" pitchFamily="34" charset="0"/>
              </a:rPr>
              <a:t>Foto: AP/Damian </a:t>
            </a:r>
            <a:r>
              <a:rPr lang="de-DE" sz="1400" dirty="0" err="1">
                <a:latin typeface="Calibri" panose="020F0502020204030204" pitchFamily="34" charset="0"/>
                <a:cs typeface="Calibri" panose="020F0502020204030204" pitchFamily="34" charset="0"/>
              </a:rPr>
              <a:t>Dovarganes</a:t>
            </a:r>
            <a:endParaRPr lang="de-DE" sz="1400" dirty="0">
              <a:latin typeface="Calibri" panose="020F0502020204030204" pitchFamily="34" charset="0"/>
              <a:cs typeface="Calibri" panose="020F0502020204030204" pitchFamily="34" charset="0"/>
            </a:endParaRPr>
          </a:p>
        </p:txBody>
      </p:sp>
      <p:pic>
        <p:nvPicPr>
          <p:cNvPr id="10" name="Inhaltsplatzhalter 7" descr="AP Damian Dovarganes_2.jpg">
            <a:extLst>
              <a:ext uri="{FF2B5EF4-FFF2-40B4-BE49-F238E27FC236}">
                <a16:creationId xmlns:a16="http://schemas.microsoft.com/office/drawing/2014/main" id="{CC3EB2D0-A1CD-45E6-A171-EA48D72985F9}"/>
              </a:ext>
            </a:extLst>
          </p:cNvPr>
          <p:cNvPicPr>
            <a:picLocks noChangeAspect="1"/>
          </p:cNvPicPr>
          <p:nvPr/>
        </p:nvPicPr>
        <p:blipFill>
          <a:blip r:embed="rId3">
            <a:extLst>
              <a:ext uri="{28A0092B-C50C-407E-A947-70E740481C1C}">
                <a14:useLocalDpi xmlns:a14="http://schemas.microsoft.com/office/drawing/2010/main" val="0"/>
              </a:ext>
            </a:extLst>
          </a:blip>
          <a:srcRect l="12952" r="12952"/>
          <a:stretch>
            <a:fillRect/>
          </a:stretch>
        </p:blipFill>
        <p:spPr>
          <a:xfrm>
            <a:off x="914400" y="2362200"/>
            <a:ext cx="3924300" cy="3733800"/>
          </a:xfrm>
          <a:prstGeom prst="rect">
            <a:avLst/>
          </a:prstGeom>
        </p:spPr>
      </p:pic>
      <p:pic>
        <p:nvPicPr>
          <p:cNvPr id="11" name="Inhaltsplatzhalter 8" descr="AP Damian Dovarganes_1.jpg">
            <a:extLst>
              <a:ext uri="{FF2B5EF4-FFF2-40B4-BE49-F238E27FC236}">
                <a16:creationId xmlns:a16="http://schemas.microsoft.com/office/drawing/2014/main" id="{356759DB-0243-4AF9-A152-67588C73D739}"/>
              </a:ext>
            </a:extLst>
          </p:cNvPr>
          <p:cNvPicPr>
            <a:picLocks noChangeAspect="1"/>
          </p:cNvPicPr>
          <p:nvPr/>
        </p:nvPicPr>
        <p:blipFill rotWithShape="1">
          <a:blip r:embed="rId4">
            <a:extLst>
              <a:ext uri="{28A0092B-C50C-407E-A947-70E740481C1C}">
                <a14:useLocalDpi xmlns:a14="http://schemas.microsoft.com/office/drawing/2010/main" val="0"/>
              </a:ext>
            </a:extLst>
          </a:blip>
          <a:srcRect l="6896" r="26102"/>
          <a:stretch/>
        </p:blipFill>
        <p:spPr>
          <a:xfrm>
            <a:off x="4991100" y="2362200"/>
            <a:ext cx="3924300" cy="3733800"/>
          </a:xfrm>
          <a:prstGeom prst="rect">
            <a:avLst/>
          </a:prstGeom>
        </p:spPr>
      </p:pic>
    </p:spTree>
    <p:extLst>
      <p:ext uri="{BB962C8B-B14F-4D97-AF65-F5344CB8AC3E}">
        <p14:creationId xmlns:p14="http://schemas.microsoft.com/office/powerpoint/2010/main" val="2268974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Formen geschlechtsspezifischer Gewalt</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2060"/>
                </a:solidFill>
                <a:latin typeface="Calibri" panose="020F0502020204030204" pitchFamily="34" charset="0"/>
                <a:cs typeface="Calibri" panose="020F0502020204030204" pitchFamily="34" charset="0"/>
              </a:rPr>
              <a:t>tätliche Angriffe, einschließlich Vergewaltigung</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2060"/>
                </a:solidFill>
                <a:latin typeface="Calibri" panose="020F0502020204030204" pitchFamily="34" charset="0"/>
                <a:cs typeface="Calibri" panose="020F0502020204030204" pitchFamily="34" charset="0"/>
              </a:rPr>
              <a:t>verbale Angriffe und Gewaltandrohungen</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2060"/>
                </a:solidFill>
                <a:latin typeface="Calibri" panose="020F0502020204030204" pitchFamily="34" charset="0"/>
                <a:cs typeface="Calibri" panose="020F0502020204030204" pitchFamily="34" charset="0"/>
              </a:rPr>
              <a:t>Mobbing</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2060"/>
                </a:solidFill>
                <a:latin typeface="Calibri" panose="020F0502020204030204" pitchFamily="34" charset="0"/>
                <a:cs typeface="Calibri" panose="020F0502020204030204" pitchFamily="34" charset="0"/>
              </a:rPr>
              <a:t>psychische Gewalt und Einschüchterung</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2060"/>
                </a:solidFill>
                <a:latin typeface="Calibri" panose="020F0502020204030204" pitchFamily="34" charset="0"/>
                <a:cs typeface="Calibri" panose="020F0502020204030204" pitchFamily="34" charset="0"/>
              </a:rPr>
              <a:t>sexuelle Belästigung</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2060"/>
                </a:solidFill>
                <a:latin typeface="Calibri" panose="020F0502020204030204" pitchFamily="34" charset="0"/>
                <a:cs typeface="Calibri" panose="020F0502020204030204" pitchFamily="34" charset="0"/>
              </a:rPr>
              <a:t>finanzielle Ausbeutung</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2060"/>
                </a:solidFill>
                <a:latin typeface="Calibri" panose="020F0502020204030204" pitchFamily="34" charset="0"/>
                <a:cs typeface="Calibri" panose="020F0502020204030204" pitchFamily="34" charset="0"/>
              </a:rPr>
              <a:t>Vernachlässigung</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2060"/>
                </a:solidFill>
                <a:latin typeface="Calibri" panose="020F0502020204030204" pitchFamily="34" charset="0"/>
                <a:cs typeface="Calibri" panose="020F0502020204030204" pitchFamily="34" charset="0"/>
              </a:rPr>
              <a:t>Diskriminierung</a:t>
            </a: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34</a:t>
            </a:r>
          </a:p>
        </p:txBody>
      </p:sp>
    </p:spTree>
    <p:extLst>
      <p:ext uri="{BB962C8B-B14F-4D97-AF65-F5344CB8AC3E}">
        <p14:creationId xmlns:p14="http://schemas.microsoft.com/office/powerpoint/2010/main" val="385405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Diskriminierung = Gewalt ?!</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lvl="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2060"/>
                </a:solidFill>
                <a:latin typeface="Calibri" panose="020F0502020204030204" pitchFamily="34" charset="0"/>
                <a:cs typeface="Calibri" panose="020F0502020204030204" pitchFamily="34" charset="0"/>
              </a:rPr>
              <a:t>Diskriminierung von Bevölkerungsgruppen/Chancenungleichheit</a:t>
            </a:r>
            <a:br>
              <a:rPr lang="de-DE" dirty="0">
                <a:solidFill>
                  <a:srgbClr val="002060"/>
                </a:solidFill>
                <a:latin typeface="Calibri" panose="020F0502020204030204" pitchFamily="34" charset="0"/>
                <a:cs typeface="Calibri" panose="020F0502020204030204" pitchFamily="34" charset="0"/>
              </a:rPr>
            </a:br>
            <a:r>
              <a:rPr lang="de-DE" dirty="0">
                <a:solidFill>
                  <a:srgbClr val="002060"/>
                </a:solidFill>
                <a:latin typeface="Calibri" panose="020F0502020204030204" pitchFamily="34" charset="0"/>
                <a:cs typeface="Calibri" panose="020F0502020204030204" pitchFamily="34" charset="0"/>
              </a:rPr>
              <a:t>= strukturelle Gewalt</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2060"/>
                </a:solidFill>
                <a:latin typeface="Calibri" panose="020F0502020204030204" pitchFamily="34" charset="0"/>
                <a:cs typeface="Calibri" panose="020F0502020204030204" pitchFamily="34" charset="0"/>
              </a:rPr>
              <a:t>strukturelle Gewalt ist unsichtbar, wird von den Betroffenen meist nicht bewusst wahrgenommen</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dirty="0">
                <a:solidFill>
                  <a:srgbClr val="002060"/>
                </a:solidFill>
                <a:latin typeface="Calibri" panose="020F0502020204030204" pitchFamily="34" charset="0"/>
                <a:cs typeface="Calibri" panose="020F0502020204030204" pitchFamily="34" charset="0"/>
              </a:rPr>
              <a:t>Auswirkungen sind oft Teil einer akzeptierten Gesellschaftsordnung</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r>
              <a:rPr lang="de-DE" b="1" dirty="0">
                <a:solidFill>
                  <a:srgbClr val="002060"/>
                </a:solidFill>
                <a:latin typeface="Calibri" panose="020F0502020204030204" pitchFamily="34" charset="0"/>
                <a:cs typeface="Calibri" panose="020F0502020204030204" pitchFamily="34" charset="0"/>
              </a:rPr>
              <a:t>geschlechtsspezifische Diskriminierung + x + y + z = geschlechtsspezifische Gewalt</a:t>
            </a: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endParaRPr lang="de-DE" dirty="0">
              <a:solidFill>
                <a:srgbClr val="002060"/>
              </a:solidFill>
              <a:latin typeface="Calibri" panose="020F0502020204030204" pitchFamily="34" charset="0"/>
              <a:cs typeface="Calibri" panose="020F0502020204030204" pitchFamily="34" charset="0"/>
            </a:endParaRPr>
          </a:p>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endParaRPr lang="de-DE" dirty="0">
              <a:solidFill>
                <a:srgbClr val="002060"/>
              </a:solidFill>
              <a:latin typeface="Calibri" panose="020F0502020204030204" pitchFamily="34" charset="0"/>
              <a:cs typeface="Calibri" panose="020F0502020204030204" pitchFamily="34" charset="0"/>
            </a:endParaRP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35</a:t>
            </a:r>
          </a:p>
        </p:txBody>
      </p:sp>
    </p:spTree>
    <p:extLst>
      <p:ext uri="{BB962C8B-B14F-4D97-AF65-F5344CB8AC3E}">
        <p14:creationId xmlns:p14="http://schemas.microsoft.com/office/powerpoint/2010/main" val="1452624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732611" y="1485901"/>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Gruppenarbeit: unterschiedliche Lösungsansätze gegen geschlechtsspezifische Gewalt anhand konkreter Fallbeispiele</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43000" y="21224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285750" lvl="0" indent="-285750" eaLnBrk="1" hangingPunct="1">
              <a:lnSpc>
                <a:spcPct val="110000"/>
              </a:lnSpc>
              <a:spcBef>
                <a:spcPts val="0"/>
              </a:spcBef>
              <a:spcAft>
                <a:spcPts val="550"/>
              </a:spcAft>
              <a:buClr>
                <a:srgbClr val="003366"/>
              </a:buClr>
              <a:buSzPct val="75000"/>
              <a:buFont typeface="Arial" panose="020B0604020202020204" pitchFamily="34" charset="0"/>
              <a:buChar char="•"/>
              <a:tabLst/>
            </a:pPr>
            <a:endParaRPr lang="de-DE" dirty="0">
              <a:solidFill>
                <a:srgbClr val="002060"/>
              </a:solidFill>
              <a:latin typeface="Calibri" panose="020F0502020204030204" pitchFamily="34" charset="0"/>
              <a:cs typeface="Calibri" panose="020F0502020204030204" pitchFamily="34" charset="0"/>
            </a:endParaRP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36</a:t>
            </a:r>
          </a:p>
        </p:txBody>
      </p:sp>
      <p:grpSp>
        <p:nvGrpSpPr>
          <p:cNvPr id="5" name="Gruppieren 4">
            <a:extLst>
              <a:ext uri="{FF2B5EF4-FFF2-40B4-BE49-F238E27FC236}">
                <a16:creationId xmlns:a16="http://schemas.microsoft.com/office/drawing/2014/main" id="{272397F2-151D-40D8-82CA-8458634F0637}"/>
              </a:ext>
            </a:extLst>
          </p:cNvPr>
          <p:cNvGrpSpPr/>
          <p:nvPr/>
        </p:nvGrpSpPr>
        <p:grpSpPr>
          <a:xfrm>
            <a:off x="2990133" y="2539971"/>
            <a:ext cx="3590111" cy="1778058"/>
            <a:chOff x="2225940" y="1066926"/>
            <a:chExt cx="3590111" cy="1778058"/>
          </a:xfrm>
        </p:grpSpPr>
        <p:sp>
          <p:nvSpPr>
            <p:cNvPr id="6" name="Rechteck: abgerundete Ecken 5">
              <a:extLst>
                <a:ext uri="{FF2B5EF4-FFF2-40B4-BE49-F238E27FC236}">
                  <a16:creationId xmlns:a16="http://schemas.microsoft.com/office/drawing/2014/main" id="{58D8F7D2-C7E3-4A52-ABDA-2371EA8467C8}"/>
                </a:ext>
              </a:extLst>
            </p:cNvPr>
            <p:cNvSpPr/>
            <p:nvPr/>
          </p:nvSpPr>
          <p:spPr>
            <a:xfrm>
              <a:off x="2225940" y="1066926"/>
              <a:ext cx="3590111" cy="177805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 name="Rechteck: abgerundete Ecken 4">
              <a:extLst>
                <a:ext uri="{FF2B5EF4-FFF2-40B4-BE49-F238E27FC236}">
                  <a16:creationId xmlns:a16="http://schemas.microsoft.com/office/drawing/2014/main" id="{4F18369D-D4DA-4E82-93BC-9131BB7274E1}"/>
                </a:ext>
              </a:extLst>
            </p:cNvPr>
            <p:cNvSpPr txBox="1"/>
            <p:nvPr/>
          </p:nvSpPr>
          <p:spPr>
            <a:xfrm>
              <a:off x="2278018" y="1119004"/>
              <a:ext cx="3485955" cy="16739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kern="1200" dirty="0">
                  <a:latin typeface="Calibri" panose="020F0502020204030204" pitchFamily="34" charset="0"/>
                  <a:cs typeface="Calibri" panose="020F0502020204030204" pitchFamily="34" charset="0"/>
                </a:rPr>
                <a:t>ILO-Konvention gegen geschlechtsspezifische Gewalt</a:t>
              </a:r>
            </a:p>
          </p:txBody>
        </p:sp>
      </p:grpSp>
      <p:grpSp>
        <p:nvGrpSpPr>
          <p:cNvPr id="8" name="Gruppieren 7">
            <a:extLst>
              <a:ext uri="{FF2B5EF4-FFF2-40B4-BE49-F238E27FC236}">
                <a16:creationId xmlns:a16="http://schemas.microsoft.com/office/drawing/2014/main" id="{4D854B4E-891C-402A-BB67-41F3BAE2DC15}"/>
              </a:ext>
            </a:extLst>
          </p:cNvPr>
          <p:cNvGrpSpPr/>
          <p:nvPr/>
        </p:nvGrpSpPr>
        <p:grpSpPr>
          <a:xfrm>
            <a:off x="4785188" y="4443635"/>
            <a:ext cx="3590111" cy="1778058"/>
            <a:chOff x="4198938" y="3168744"/>
            <a:chExt cx="3590111" cy="1778058"/>
          </a:xfrm>
        </p:grpSpPr>
        <p:sp>
          <p:nvSpPr>
            <p:cNvPr id="12" name="Rechteck: abgerundete Ecken 11">
              <a:extLst>
                <a:ext uri="{FF2B5EF4-FFF2-40B4-BE49-F238E27FC236}">
                  <a16:creationId xmlns:a16="http://schemas.microsoft.com/office/drawing/2014/main" id="{6AC5E26A-C5D0-421B-BACE-1A4E8BFF6F99}"/>
                </a:ext>
              </a:extLst>
            </p:cNvPr>
            <p:cNvSpPr/>
            <p:nvPr/>
          </p:nvSpPr>
          <p:spPr>
            <a:xfrm>
              <a:off x="4198938" y="3168744"/>
              <a:ext cx="3590111" cy="177805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3" name="Rechteck: abgerundete Ecken 4">
              <a:extLst>
                <a:ext uri="{FF2B5EF4-FFF2-40B4-BE49-F238E27FC236}">
                  <a16:creationId xmlns:a16="http://schemas.microsoft.com/office/drawing/2014/main" id="{76E5DFFB-F7CD-4040-87F2-EEE971A70347}"/>
                </a:ext>
              </a:extLst>
            </p:cNvPr>
            <p:cNvSpPr txBox="1"/>
            <p:nvPr/>
          </p:nvSpPr>
          <p:spPr>
            <a:xfrm>
              <a:off x="4251016" y="3220822"/>
              <a:ext cx="3485955" cy="16739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kern="1200" dirty="0">
                  <a:latin typeface="Calibri" panose="020F0502020204030204" pitchFamily="34" charset="0"/>
                  <a:cs typeface="Calibri" panose="020F0502020204030204" pitchFamily="34" charset="0"/>
                </a:rPr>
                <a:t>Maßnahmen der Fair </a:t>
              </a:r>
              <a:r>
                <a:rPr lang="de-DE" kern="1200" dirty="0" err="1">
                  <a:latin typeface="Calibri" panose="020F0502020204030204" pitchFamily="34" charset="0"/>
                  <a:cs typeface="Calibri" panose="020F0502020204030204" pitchFamily="34" charset="0"/>
                </a:rPr>
                <a:t>Wear</a:t>
              </a:r>
              <a:r>
                <a:rPr lang="de-DE" kern="1200" dirty="0">
                  <a:latin typeface="Calibri" panose="020F0502020204030204" pitchFamily="34" charset="0"/>
                  <a:cs typeface="Calibri" panose="020F0502020204030204" pitchFamily="34" charset="0"/>
                </a:rPr>
                <a:t> </a:t>
              </a:r>
              <a:r>
                <a:rPr lang="de-DE" kern="1200" dirty="0" err="1">
                  <a:latin typeface="Calibri" panose="020F0502020204030204" pitchFamily="34" charset="0"/>
                  <a:cs typeface="Calibri" panose="020F0502020204030204" pitchFamily="34" charset="0"/>
                </a:rPr>
                <a:t>Foundation</a:t>
              </a:r>
              <a:endParaRPr lang="de-DE" kern="1200" dirty="0">
                <a:latin typeface="Calibri" panose="020F0502020204030204" pitchFamily="34" charset="0"/>
                <a:cs typeface="Calibri" panose="020F0502020204030204" pitchFamily="34" charset="0"/>
              </a:endParaRPr>
            </a:p>
          </p:txBody>
        </p:sp>
      </p:grpSp>
      <p:grpSp>
        <p:nvGrpSpPr>
          <p:cNvPr id="9" name="Gruppieren 8">
            <a:extLst>
              <a:ext uri="{FF2B5EF4-FFF2-40B4-BE49-F238E27FC236}">
                <a16:creationId xmlns:a16="http://schemas.microsoft.com/office/drawing/2014/main" id="{BF0F15DB-DA16-41DA-AC46-52756EF41BC4}"/>
              </a:ext>
            </a:extLst>
          </p:cNvPr>
          <p:cNvGrpSpPr/>
          <p:nvPr/>
        </p:nvGrpSpPr>
        <p:grpSpPr>
          <a:xfrm>
            <a:off x="1142999" y="4443635"/>
            <a:ext cx="3590111" cy="1778058"/>
            <a:chOff x="211950" y="3168744"/>
            <a:chExt cx="3590111" cy="1778058"/>
          </a:xfrm>
        </p:grpSpPr>
        <p:sp>
          <p:nvSpPr>
            <p:cNvPr id="10" name="Rechteck: abgerundete Ecken 9">
              <a:extLst>
                <a:ext uri="{FF2B5EF4-FFF2-40B4-BE49-F238E27FC236}">
                  <a16:creationId xmlns:a16="http://schemas.microsoft.com/office/drawing/2014/main" id="{40B55682-BF22-4304-A506-1D1B47FF0E78}"/>
                </a:ext>
              </a:extLst>
            </p:cNvPr>
            <p:cNvSpPr/>
            <p:nvPr/>
          </p:nvSpPr>
          <p:spPr>
            <a:xfrm>
              <a:off x="211950" y="3168744"/>
              <a:ext cx="3590111" cy="177805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 name="Rechteck: abgerundete Ecken 6">
              <a:extLst>
                <a:ext uri="{FF2B5EF4-FFF2-40B4-BE49-F238E27FC236}">
                  <a16:creationId xmlns:a16="http://schemas.microsoft.com/office/drawing/2014/main" id="{B8E6E4C8-799F-45F6-A72E-66E966063194}"/>
                </a:ext>
              </a:extLst>
            </p:cNvPr>
            <p:cNvSpPr txBox="1"/>
            <p:nvPr/>
          </p:nvSpPr>
          <p:spPr>
            <a:xfrm>
              <a:off x="264028" y="3220822"/>
              <a:ext cx="3485955" cy="16739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dirty="0">
                  <a:latin typeface="Calibri" panose="020F0502020204030204" pitchFamily="34" charset="0"/>
                  <a:cs typeface="Calibri" panose="020F0502020204030204" pitchFamily="34" charset="0"/>
                </a:rPr>
                <a:t>g</a:t>
              </a:r>
              <a:r>
                <a:rPr lang="de-DE" kern="1200" dirty="0">
                  <a:latin typeface="Calibri" panose="020F0502020204030204" pitchFamily="34" charset="0"/>
                  <a:cs typeface="Calibri" panose="020F0502020204030204" pitchFamily="34" charset="0"/>
                </a:rPr>
                <a:t>esetzliche Maßnahmen in Indien und Umsetzung</a:t>
              </a:r>
            </a:p>
          </p:txBody>
        </p:sp>
      </p:grpSp>
    </p:spTree>
    <p:extLst>
      <p:ext uri="{BB962C8B-B14F-4D97-AF65-F5344CB8AC3E}">
        <p14:creationId xmlns:p14="http://schemas.microsoft.com/office/powerpoint/2010/main" val="28331137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
            <a:extLst>
              <a:ext uri="{FF2B5EF4-FFF2-40B4-BE49-F238E27FC236}">
                <a16:creationId xmlns:a16="http://schemas.microsoft.com/office/drawing/2014/main" id="{5C6BD3D8-E830-4932-8703-5A6836289B06}"/>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b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Forderungen an Unternehmen</a:t>
            </a:r>
          </a:p>
        </p:txBody>
      </p:sp>
      <p:sp>
        <p:nvSpPr>
          <p:cNvPr id="78851" name="Text Box 2">
            <a:extLst>
              <a:ext uri="{FF2B5EF4-FFF2-40B4-BE49-F238E27FC236}">
                <a16:creationId xmlns:a16="http://schemas.microsoft.com/office/drawing/2014/main" id="{262CD4A0-4255-45AE-A4DE-84F978E5BCAB}"/>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cs typeface="Calibri" panose="020F0502020204030204" pitchFamily="34" charset="0"/>
              </a:rPr>
              <a:t>veränderte Einkaufspraktiken</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cs typeface="Calibri" panose="020F0502020204030204" pitchFamily="34" charset="0"/>
              </a:rPr>
              <a:t>soziale Verantwortung wahrnehmen</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cs typeface="Calibri" panose="020F0502020204030204" pitchFamily="34" charset="0"/>
              </a:rPr>
              <a:t>verbindlichen Verhaltenskodex umsetzen</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cs typeface="Calibri" panose="020F0502020204030204" pitchFamily="34" charset="0"/>
              </a:rPr>
              <a:t>Transparenz, Offenlegung der Lieferanten, jährliche</a:t>
            </a:r>
            <a:br>
              <a:rPr lang="de-DE" altLang="de-DE" sz="2000">
                <a:solidFill>
                  <a:srgbClr val="003366"/>
                </a:solidFill>
                <a:latin typeface="Calibri" panose="020F0502020204030204" pitchFamily="34" charset="0"/>
                <a:cs typeface="Calibri" panose="020F0502020204030204" pitchFamily="34" charset="0"/>
              </a:rPr>
            </a:br>
            <a:r>
              <a:rPr lang="de-DE" altLang="de-DE" sz="2000">
                <a:solidFill>
                  <a:srgbClr val="003366"/>
                </a:solidFill>
                <a:latin typeface="Calibri" panose="020F0502020204030204" pitchFamily="34" charset="0"/>
                <a:cs typeface="Calibri" panose="020F0502020204030204" pitchFamily="34" charset="0"/>
              </a:rPr>
              <a:t>Berichterstattung, Audits</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cs typeface="Calibri" panose="020F0502020204030204" pitchFamily="34" charset="0"/>
              </a:rPr>
              <a:t>Unterstützung der Produzent_innen bei der Umsetzung von</a:t>
            </a:r>
            <a:br>
              <a:rPr lang="de-DE" altLang="de-DE" sz="2000">
                <a:solidFill>
                  <a:srgbClr val="003366"/>
                </a:solidFill>
                <a:latin typeface="Calibri" panose="020F0502020204030204" pitchFamily="34" charset="0"/>
                <a:cs typeface="Calibri" panose="020F0502020204030204" pitchFamily="34" charset="0"/>
              </a:rPr>
            </a:br>
            <a:r>
              <a:rPr lang="de-DE" altLang="de-DE" sz="2000">
                <a:solidFill>
                  <a:srgbClr val="003366"/>
                </a:solidFill>
                <a:latin typeface="Calibri" panose="020F0502020204030204" pitchFamily="34" charset="0"/>
                <a:cs typeface="Calibri" panose="020F0502020204030204" pitchFamily="34" charset="0"/>
              </a:rPr>
              <a:t>Sozialstandards</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cs typeface="Calibri" panose="020F0502020204030204" pitchFamily="34" charset="0"/>
              </a:rPr>
              <a:t>unabhängige, externe Kontrollen durch Multi-Stakeholder-Initiativen</a:t>
            </a:r>
          </a:p>
        </p:txBody>
      </p:sp>
      <p:sp>
        <p:nvSpPr>
          <p:cNvPr id="78852" name="Text Box 5">
            <a:extLst>
              <a:ext uri="{FF2B5EF4-FFF2-40B4-BE49-F238E27FC236}">
                <a16:creationId xmlns:a16="http://schemas.microsoft.com/office/drawing/2014/main" id="{62B8F99B-9E02-4D27-89B3-F9BEC51364D7}"/>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dirty="0">
                <a:solidFill>
                  <a:srgbClr val="FFFFFF"/>
                </a:solidFill>
                <a:latin typeface="Calibri" panose="020F0502020204030204" pitchFamily="34" charset="0"/>
                <a:cs typeface="Calibri" panose="020F0502020204030204" pitchFamily="34" charset="0"/>
              </a:rPr>
              <a:t>37</a:t>
            </a:r>
          </a:p>
        </p:txBody>
      </p:sp>
      <p:pic>
        <p:nvPicPr>
          <p:cNvPr id="78854" name="Picture 8">
            <a:extLst>
              <a:ext uri="{FF2B5EF4-FFF2-40B4-BE49-F238E27FC236}">
                <a16:creationId xmlns:a16="http://schemas.microsoft.com/office/drawing/2014/main" id="{6BC780F4-1745-4FF7-BABB-BEDD506BA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988" y="2362200"/>
            <a:ext cx="202565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Fußzeilenplatzhalter 1">
            <a:extLst>
              <a:ext uri="{FF2B5EF4-FFF2-40B4-BE49-F238E27FC236}">
                <a16:creationId xmlns:a16="http://schemas.microsoft.com/office/drawing/2014/main" id="{724716B2-2708-4E31-9587-87986C84E83F}"/>
              </a:ext>
            </a:extLst>
          </p:cNvPr>
          <p:cNvSpPr>
            <a:spLocks noGrp="1"/>
          </p:cNvSpPr>
          <p:nvPr>
            <p:ph type="ftr" sz="quarter" idx="11"/>
          </p:nvPr>
        </p:nvSpPr>
        <p:spPr>
          <a:xfrm>
            <a:off x="6249988" y="6034088"/>
            <a:ext cx="2894012" cy="823912"/>
          </a:xfrm>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a:solidFill>
                  <a:srgbClr val="002060"/>
                </a:solidFill>
                <a:latin typeface="Calibri" panose="020F0502020204030204" pitchFamily="34" charset="0"/>
                <a:cs typeface="Calibri" panose="020F0502020204030204" pitchFamily="34" charset="0"/>
              </a:rPr>
              <a:t>Multiplikatorin</a:t>
            </a:r>
          </a:p>
        </p:txBody>
      </p:sp>
      <p:pic>
        <p:nvPicPr>
          <p:cNvPr id="8" name="Grafik 7">
            <a:extLst>
              <a:ext uri="{FF2B5EF4-FFF2-40B4-BE49-F238E27FC236}">
                <a16:creationId xmlns:a16="http://schemas.microsoft.com/office/drawing/2014/main" id="{CC45889D-F48E-4AC6-9A20-DD1C644BB67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049976" y="2874963"/>
            <a:ext cx="1733662" cy="1108075"/>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
            <a:extLst>
              <a:ext uri="{FF2B5EF4-FFF2-40B4-BE49-F238E27FC236}">
                <a16:creationId xmlns:a16="http://schemas.microsoft.com/office/drawing/2014/main" id="{91D68E0C-35C0-4561-BF07-7052E9449170}"/>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b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Forderungen an die Politik</a:t>
            </a:r>
          </a:p>
        </p:txBody>
      </p:sp>
      <p:sp>
        <p:nvSpPr>
          <p:cNvPr id="80899" name="Text Box 2">
            <a:extLst>
              <a:ext uri="{FF2B5EF4-FFF2-40B4-BE49-F238E27FC236}">
                <a16:creationId xmlns:a16="http://schemas.microsoft.com/office/drawing/2014/main" id="{8CECF8D6-A6D4-4AC6-A3F5-62A817E6AF32}"/>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marL="8001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cs typeface="Calibri" panose="020F0502020204030204" pitchFamily="34" charset="0"/>
              </a:rPr>
              <a:t>Sorgfaltspflicht gesetzlich festlegen</a:t>
            </a:r>
          </a:p>
          <a:p>
            <a:pPr lvl="1" eaLnBrk="1" hangingPunct="1">
              <a:spcBef>
                <a:spcPts val="500"/>
              </a:spcBef>
              <a:buClr>
                <a:srgbClr val="003366"/>
              </a:buClr>
              <a:buSzPct val="75000"/>
              <a:buFont typeface="Courier New" panose="02070309020205020404" pitchFamily="49" charset="0"/>
              <a:buChar char="o"/>
            </a:pPr>
            <a:r>
              <a:rPr lang="de-DE" altLang="de-DE" sz="2000">
                <a:solidFill>
                  <a:srgbClr val="003366"/>
                </a:solidFill>
                <a:latin typeface="Calibri" panose="020F0502020204030204" pitchFamily="34" charset="0"/>
                <a:cs typeface="Calibri" panose="020F0502020204030204" pitchFamily="34" charset="0"/>
              </a:rPr>
              <a:t>Mindeststandards, Vorschriften bzgl. Sozial- und Umweltstandards </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cs typeface="Calibri" panose="020F0502020204030204" pitchFamily="34" charset="0"/>
              </a:rPr>
              <a:t> Unternehmenshaftung</a:t>
            </a:r>
          </a:p>
          <a:p>
            <a:pPr lvl="1" eaLnBrk="1" hangingPunct="1">
              <a:spcBef>
                <a:spcPts val="500"/>
              </a:spcBef>
              <a:buClr>
                <a:srgbClr val="003366"/>
              </a:buClr>
              <a:buSzPct val="75000"/>
              <a:buFont typeface="Courier New" panose="02070309020205020404" pitchFamily="49" charset="0"/>
              <a:buChar char="o"/>
            </a:pPr>
            <a:r>
              <a:rPr lang="de-DE" altLang="de-DE" sz="2000">
                <a:solidFill>
                  <a:srgbClr val="003366"/>
                </a:solidFill>
                <a:latin typeface="Calibri" panose="020F0502020204030204" pitchFamily="34" charset="0"/>
                <a:cs typeface="Calibri" panose="020F0502020204030204" pitchFamily="34" charset="0"/>
              </a:rPr>
              <a:t>Ahndung von Menschen-/Arbeitsrechtsverletzungen</a:t>
            </a:r>
          </a:p>
          <a:p>
            <a:pPr lvl="1" eaLnBrk="1" hangingPunct="1">
              <a:spcBef>
                <a:spcPts val="500"/>
              </a:spcBef>
              <a:buClr>
                <a:srgbClr val="003366"/>
              </a:buClr>
              <a:buSzPct val="75000"/>
              <a:buFont typeface="Courier New" panose="02070309020205020404" pitchFamily="49" charset="0"/>
              <a:buChar char="o"/>
            </a:pPr>
            <a:r>
              <a:rPr lang="de-DE" altLang="de-DE" sz="2000">
                <a:solidFill>
                  <a:srgbClr val="003366"/>
                </a:solidFill>
                <a:latin typeface="Calibri" panose="020F0502020204030204" pitchFamily="34" charset="0"/>
                <a:cs typeface="Calibri" panose="020F0502020204030204" pitchFamily="34" charset="0"/>
              </a:rPr>
              <a:t>Entschädigung von Opfern</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cs typeface="Calibri" panose="020F0502020204030204" pitchFamily="34" charset="0"/>
              </a:rPr>
              <a:t>Herstellung von Transparenz durch Offenlegungs-/</a:t>
            </a:r>
            <a:br>
              <a:rPr lang="de-DE" altLang="de-DE" sz="2000">
                <a:solidFill>
                  <a:srgbClr val="003366"/>
                </a:solidFill>
                <a:latin typeface="Calibri" panose="020F0502020204030204" pitchFamily="34" charset="0"/>
                <a:cs typeface="Calibri" panose="020F0502020204030204" pitchFamily="34" charset="0"/>
              </a:rPr>
            </a:br>
            <a:r>
              <a:rPr lang="de-DE" altLang="de-DE" sz="2000">
                <a:solidFill>
                  <a:srgbClr val="003366"/>
                </a:solidFill>
                <a:latin typeface="Calibri" panose="020F0502020204030204" pitchFamily="34" charset="0"/>
                <a:cs typeface="Calibri" panose="020F0502020204030204" pitchFamily="34" charset="0"/>
              </a:rPr>
              <a:t>Berichtspflichten</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cs typeface="Calibri" panose="020F0502020204030204" pitchFamily="34" charset="0"/>
              </a:rPr>
              <a:t>Stärkung von Menschenrechten in EU-Handelsabkommen</a:t>
            </a:r>
          </a:p>
        </p:txBody>
      </p:sp>
      <p:sp>
        <p:nvSpPr>
          <p:cNvPr id="80900" name="Text Box 5">
            <a:extLst>
              <a:ext uri="{FF2B5EF4-FFF2-40B4-BE49-F238E27FC236}">
                <a16:creationId xmlns:a16="http://schemas.microsoft.com/office/drawing/2014/main" id="{5F5BA276-FB37-4877-89C1-B9E020E16A43}"/>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dirty="0">
                <a:solidFill>
                  <a:srgbClr val="FFFFFF"/>
                </a:solidFill>
                <a:latin typeface="Calibri" panose="020F0502020204030204" pitchFamily="34" charset="0"/>
                <a:cs typeface="Calibri" panose="020F0502020204030204" pitchFamily="34" charset="0"/>
              </a:rPr>
              <a:t>38</a:t>
            </a:r>
            <a:endParaRPr lang="de-DE" altLang="de-DE" sz="2600" b="1" dirty="0">
              <a:solidFill>
                <a:srgbClr val="FFFFFF"/>
              </a:solidFill>
              <a:latin typeface="Calibri" panose="020F0502020204030204" pitchFamily="34" charset="0"/>
              <a:cs typeface="Calibri" panose="020F0502020204030204" pitchFamily="34" charset="0"/>
            </a:endParaRPr>
          </a:p>
        </p:txBody>
      </p:sp>
      <p:sp>
        <p:nvSpPr>
          <p:cNvPr id="80901" name="Fußzeilenplatzhalter 1">
            <a:extLst>
              <a:ext uri="{FF2B5EF4-FFF2-40B4-BE49-F238E27FC236}">
                <a16:creationId xmlns:a16="http://schemas.microsoft.com/office/drawing/2014/main" id="{CD64411F-3A15-462F-9D56-93E3E45FDA4C}"/>
              </a:ext>
            </a:extLst>
          </p:cNvPr>
          <p:cNvSpPr>
            <a:spLocks noGrp="1"/>
          </p:cNvSpPr>
          <p:nvPr>
            <p:ph type="ftr" sz="quarter" idx="11"/>
          </p:nvPr>
        </p:nvSpPr>
        <p:spPr>
          <a:xfrm>
            <a:off x="6249988" y="6034088"/>
            <a:ext cx="2894012" cy="823912"/>
          </a:xfrm>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a:extLst>
              <a:ext uri="{FF2B5EF4-FFF2-40B4-BE49-F238E27FC236}">
                <a16:creationId xmlns:a16="http://schemas.microsoft.com/office/drawing/2014/main" id="{C5E41693-6DC4-4E4D-908F-E660C62C3CE8}"/>
              </a:ext>
            </a:extLst>
          </p:cNvPr>
          <p:cNvSpPr txBox="1"/>
          <p:nvPr/>
        </p:nvSpPr>
        <p:spPr>
          <a:xfrm>
            <a:off x="571500" y="3429000"/>
            <a:ext cx="8001000" cy="563563"/>
          </a:xfrm>
          <a:prstGeom prst="rect">
            <a:avLst/>
          </a:prstGeom>
          <a:noFill/>
          <a:ln>
            <a:noFill/>
          </a:ln>
        </p:spPr>
        <p:txBody>
          <a:bodyPr anchor="b"/>
          <a:lstStyle/>
          <a:p>
            <a:pPr algn="ctr">
              <a:defRPr/>
            </a:pPr>
            <a:r>
              <a:rPr lang="de-DE" sz="2800" b="1"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Unsere Möglichkeiten als Fachleute, </a:t>
            </a:r>
            <a:r>
              <a:rPr lang="de-DE" sz="2800" b="1" spc="-1" dirty="0" err="1">
                <a:solidFill>
                  <a:srgbClr val="002060"/>
                </a:solidFill>
                <a:uFill>
                  <a:solidFill>
                    <a:srgbClr val="FFFFFF"/>
                  </a:solidFill>
                </a:uFill>
                <a:latin typeface="Calibri" panose="020F0502020204030204" pitchFamily="34" charset="0"/>
                <a:ea typeface="MS PGothic"/>
                <a:cs typeface="Calibri" panose="020F0502020204030204" pitchFamily="34" charset="0"/>
              </a:rPr>
              <a:t>Konsument_innen</a:t>
            </a:r>
            <a:r>
              <a:rPr lang="de-DE" sz="2800" b="1"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 und Angehörige der Zivilgesellschaft</a:t>
            </a:r>
            <a:endParaRPr lang="de-DE" spc="-1" dirty="0">
              <a:solidFill>
                <a:srgbClr val="002060"/>
              </a:solidFill>
              <a:uFill>
                <a:solidFill>
                  <a:srgbClr val="FFFFFF"/>
                </a:solidFill>
              </a:uFill>
              <a:latin typeface="Calibri" panose="020F0502020204030204" pitchFamily="34" charset="0"/>
              <a:ea typeface="MS PGothic"/>
              <a:cs typeface="Calibri" panose="020F0502020204030204" pitchFamily="34" charset="0"/>
            </a:endParaRPr>
          </a:p>
        </p:txBody>
      </p:sp>
      <p:sp>
        <p:nvSpPr>
          <p:cNvPr id="264" name="CustomShape 2">
            <a:extLst>
              <a:ext uri="{FF2B5EF4-FFF2-40B4-BE49-F238E27FC236}">
                <a16:creationId xmlns:a16="http://schemas.microsoft.com/office/drawing/2014/main" id="{5D6D2947-F542-4F54-BA07-E9855DA6057B}"/>
              </a:ext>
            </a:extLst>
          </p:cNvPr>
          <p:cNvSpPr/>
          <p:nvPr/>
        </p:nvSpPr>
        <p:spPr>
          <a:xfrm>
            <a:off x="914400" y="2349500"/>
            <a:ext cx="7993063" cy="42052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buClr>
                <a:srgbClr val="003366"/>
              </a:buClr>
              <a:defRPr/>
            </a:pPr>
            <a:endParaRPr lang="de-DE" sz="20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endParaRPr>
          </a:p>
        </p:txBody>
      </p:sp>
      <p:sp>
        <p:nvSpPr>
          <p:cNvPr id="267" name="TextShape 5">
            <a:extLst>
              <a:ext uri="{FF2B5EF4-FFF2-40B4-BE49-F238E27FC236}">
                <a16:creationId xmlns:a16="http://schemas.microsoft.com/office/drawing/2014/main" id="{FDE63443-AE63-45F5-A853-13126A4716E4}"/>
              </a:ext>
            </a:extLst>
          </p:cNvPr>
          <p:cNvSpPr txBox="1"/>
          <p:nvPr/>
        </p:nvSpPr>
        <p:spPr>
          <a:xfrm>
            <a:off x="0" y="6191250"/>
            <a:ext cx="755650" cy="666750"/>
          </a:xfrm>
          <a:prstGeom prst="rect">
            <a:avLst/>
          </a:prstGeom>
          <a:noFill/>
          <a:ln>
            <a:noFill/>
          </a:ln>
        </p:spPr>
        <p:txBody>
          <a:bodyPr anchor="b" anchorCtr="1"/>
          <a:lstStyle/>
          <a:p>
            <a:pP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39</a:t>
            </a:r>
            <a:endParaRPr lang="de-DE" sz="16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397601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a:extLst>
              <a:ext uri="{FF2B5EF4-FFF2-40B4-BE49-F238E27FC236}">
                <a16:creationId xmlns:a16="http://schemas.microsoft.com/office/drawing/2014/main" id="{838994DA-4383-4CA4-BA93-722C2504B36E}"/>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marL="0" marR="0" lvl="0" indent="0" algn="ctr" defTabSz="449263" rtl="0" eaLnBrk="1" fontAlgn="base" latinLnBrk="0" hangingPunct="1">
              <a:lnSpc>
                <a:spcPct val="9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2800" b="1" i="0" u="none" strike="noStrike" kern="1200" cap="none" spc="0" normalizeH="0" baseline="0" noProof="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Kampagne für Saubere Kleidung</a:t>
            </a:r>
          </a:p>
          <a:p>
            <a:pPr marL="0" marR="0" lvl="0" indent="0" algn="ctr" defTabSz="449263" rtl="0" eaLnBrk="1" fontAlgn="base" latinLnBrk="0" hangingPunct="1">
              <a:lnSpc>
                <a:spcPct val="9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2400" b="1" i="0" u="none" strike="noStrike" kern="1200" cap="none" spc="0" normalizeH="0" baseline="0" noProof="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Clean Clothes Campaign (CCC)</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marR="0" lvl="0" indent="0" algn="l" defTabSz="449263" rtl="0" eaLnBrk="1" fontAlgn="base" latinLnBrk="0" hangingPunct="0">
              <a:lnSpc>
                <a:spcPct val="93000"/>
              </a:lnSpc>
              <a:spcBef>
                <a:spcPct val="0"/>
              </a:spcBef>
              <a:spcAft>
                <a:spcPts val="522"/>
              </a:spcAft>
              <a:buClrTx/>
              <a:buSzPct val="100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1"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Facts</a:t>
            </a:r>
          </a:p>
          <a:p>
            <a:pPr marL="285750" marR="0" lvl="0" indent="-285750" algn="l" defTabSz="449263" rtl="0" eaLnBrk="1" fontAlgn="base" latinLnBrk="0" hangingPunct="0">
              <a:lnSpc>
                <a:spcPct val="93000"/>
              </a:lnSpc>
              <a:spcBef>
                <a:spcPct val="0"/>
              </a:spcBef>
              <a:spcAft>
                <a:spcPts val="522"/>
              </a:spcAft>
              <a:buClrTx/>
              <a:buSzPct val="1000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in Deutschland 25 Trägerorganisationen</a:t>
            </a:r>
          </a:p>
          <a:p>
            <a:pPr marL="742950" marR="0" lvl="1" indent="-285750" algn="l" defTabSz="449263" rtl="0" eaLnBrk="1" fontAlgn="base" latinLnBrk="0" hangingPunct="0">
              <a:lnSpc>
                <a:spcPct val="93000"/>
              </a:lnSpc>
              <a:spcBef>
                <a:spcPct val="0"/>
              </a:spcBef>
              <a:spcAft>
                <a:spcPts val="522"/>
              </a:spcAft>
              <a:buClrTx/>
              <a:buSzPct val="100000"/>
              <a:buFont typeface="Courier New" panose="02070309020205020404" pitchFamily="49" charset="0"/>
              <a:buChar char="o"/>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FEMNET ist Mitglied im Trägerkreis</a:t>
            </a:r>
          </a:p>
          <a:p>
            <a:pPr marL="285750" marR="0" lvl="0" indent="-285750" algn="l" defTabSz="449263" rtl="0" eaLnBrk="1" fontAlgn="base" latinLnBrk="0" hangingPunct="0">
              <a:lnSpc>
                <a:spcPct val="93000"/>
              </a:lnSpc>
              <a:spcBef>
                <a:spcPct val="0"/>
              </a:spcBef>
              <a:spcAft>
                <a:spcPts val="522"/>
              </a:spcAft>
              <a:buClrTx/>
              <a:buSzPct val="1000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europaweites Netzwerk in 15 Ländern</a:t>
            </a:r>
          </a:p>
          <a:p>
            <a:pPr marL="285750" marR="0" lvl="0" indent="-285750" algn="l" defTabSz="449263" rtl="0" eaLnBrk="1" fontAlgn="base" latinLnBrk="0" hangingPunct="0">
              <a:lnSpc>
                <a:spcPct val="93000"/>
              </a:lnSpc>
              <a:spcBef>
                <a:spcPct val="0"/>
              </a:spcBef>
              <a:spcAft>
                <a:spcPts val="522"/>
              </a:spcAft>
              <a:buClrTx/>
              <a:buSzPct val="1000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weltweit über 200 Mitgliedsorganisationen</a:t>
            </a:r>
          </a:p>
          <a:p>
            <a:pPr marL="342900" marR="0" lvl="0" indent="-342900" algn="l" defTabSz="449263" rtl="0" eaLnBrk="1" fontAlgn="base" latinLnBrk="0" hangingPunct="0">
              <a:lnSpc>
                <a:spcPct val="93000"/>
              </a:lnSpc>
              <a:spcBef>
                <a:spcPct val="0"/>
              </a:spcBef>
              <a:spcAft>
                <a:spcPts val="522"/>
              </a:spcAft>
              <a:buClrTx/>
              <a:buSzPct val="1000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0" marR="0" lvl="0" indent="0" algn="l" defTabSz="449263" rtl="0" eaLnBrk="1" fontAlgn="base" latinLnBrk="0" hangingPunct="0">
              <a:lnSpc>
                <a:spcPct val="93000"/>
              </a:lnSpc>
              <a:spcBef>
                <a:spcPct val="0"/>
              </a:spcBef>
              <a:spcAft>
                <a:spcPts val="522"/>
              </a:spcAft>
              <a:buClrTx/>
              <a:buSzPct val="100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1"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Aktivitäten</a:t>
            </a:r>
          </a:p>
          <a:p>
            <a:pPr marL="285750" marR="0" lvl="0" indent="-285750" algn="l" defTabSz="449263" rtl="0" eaLnBrk="1" fontAlgn="base" latinLnBrk="0" hangingPunct="0">
              <a:lnSpc>
                <a:spcPct val="93000"/>
              </a:lnSpc>
              <a:spcBef>
                <a:spcPct val="0"/>
              </a:spcBef>
              <a:spcAft>
                <a:spcPts val="522"/>
              </a:spcAft>
              <a:buClrTx/>
              <a:buSzPct val="1000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weltweite Eilaktionen unterstützen </a:t>
            </a:r>
            <a:r>
              <a:rPr kumimoji="0" lang="de-DE" altLang="de-DE" sz="1800" b="0" i="0" u="none" strike="noStrike" kern="1200" cap="none" spc="0" normalizeH="0" baseline="0" noProof="0" dirty="0" err="1">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Arbeiter_innen</a:t>
            </a: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 vor Ort</a:t>
            </a:r>
          </a:p>
          <a:p>
            <a:pPr marL="285750" marR="0" lvl="0" indent="-285750" algn="l" defTabSz="449263" rtl="0" eaLnBrk="1" fontAlgn="base" latinLnBrk="0" hangingPunct="0">
              <a:lnSpc>
                <a:spcPct val="93000"/>
              </a:lnSpc>
              <a:spcBef>
                <a:spcPct val="0"/>
              </a:spcBef>
              <a:spcAft>
                <a:spcPts val="522"/>
              </a:spcAft>
              <a:buClrTx/>
              <a:buSzPct val="1000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Schwerpunkte in Asien, Osteuropa und Mittelamerika</a:t>
            </a:r>
          </a:p>
          <a:p>
            <a:pPr marL="285750" marR="0" lvl="0" indent="-285750" algn="l" defTabSz="449263" rtl="0" eaLnBrk="1" fontAlgn="base" latinLnBrk="0" hangingPunct="0">
              <a:lnSpc>
                <a:spcPct val="93000"/>
              </a:lnSpc>
              <a:spcBef>
                <a:spcPct val="0"/>
              </a:spcBef>
              <a:spcAft>
                <a:spcPts val="522"/>
              </a:spcAft>
              <a:buClrTx/>
              <a:buSzPct val="1000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Einsatz für Arbeitsnormen der ILO*</a:t>
            </a:r>
          </a:p>
          <a:p>
            <a:pPr marL="285750" marR="0" lvl="0" indent="-285750" algn="l" defTabSz="449263" rtl="0" eaLnBrk="1" fontAlgn="base" latinLnBrk="0" hangingPunct="0">
              <a:lnSpc>
                <a:spcPct val="93000"/>
              </a:lnSpc>
              <a:spcBef>
                <a:spcPct val="0"/>
              </a:spcBef>
              <a:spcAft>
                <a:spcPts val="522"/>
              </a:spcAft>
              <a:buClrTx/>
              <a:buSzPct val="1000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Verbesserung der Arbeitsbedingungen </a:t>
            </a:r>
            <a:b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b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(Lohn, Diskriminierung etc.)</a:t>
            </a:r>
          </a:p>
        </p:txBody>
      </p:sp>
      <p:sp>
        <p:nvSpPr>
          <p:cNvPr id="15364" name="Text Box 5">
            <a:extLst>
              <a:ext uri="{FF2B5EF4-FFF2-40B4-BE49-F238E27FC236}">
                <a16:creationId xmlns:a16="http://schemas.microsoft.com/office/drawing/2014/main" id="{D396BD6B-A2FF-486D-95A0-BD9AE2034093}"/>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20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4</a:t>
            </a:r>
          </a:p>
        </p:txBody>
      </p:sp>
      <p:sp>
        <p:nvSpPr>
          <p:cNvPr id="15366" name="Textfeld 2">
            <a:extLst>
              <a:ext uri="{FF2B5EF4-FFF2-40B4-BE49-F238E27FC236}">
                <a16:creationId xmlns:a16="http://schemas.microsoft.com/office/drawing/2014/main" id="{D4A0490F-3825-4F0A-AD7C-E7E25E1D03CB}"/>
              </a:ext>
            </a:extLst>
          </p:cNvPr>
          <p:cNvSpPr txBox="1">
            <a:spLocks noChangeArrowheads="1"/>
          </p:cNvSpPr>
          <p:nvPr/>
        </p:nvSpPr>
        <p:spPr bwMode="auto">
          <a:xfrm>
            <a:off x="774700" y="6557963"/>
            <a:ext cx="3889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de-DE" altLang="de-DE" sz="1400" b="0" i="0" u="none" strike="noStrike" kern="1200" cap="none" spc="0" normalizeH="0" baseline="0" noProof="0">
                <a:ln>
                  <a:noFill/>
                </a:ln>
                <a:solidFill>
                  <a:srgbClr val="002060"/>
                </a:solidFill>
                <a:effectLst/>
                <a:uLnTx/>
                <a:uFillTx/>
                <a:latin typeface="Calibri" panose="020F0502020204030204" pitchFamily="34" charset="0"/>
                <a:ea typeface="MS PGothic" panose="020B0600070205080204" pitchFamily="34" charset="-128"/>
                <a:cs typeface="Calibri" panose="020F0502020204030204" pitchFamily="34" charset="0"/>
              </a:rPr>
              <a:t>*ILO = internationale Arbeitsorganisation</a:t>
            </a:r>
          </a:p>
        </p:txBody>
      </p:sp>
      <p:sp>
        <p:nvSpPr>
          <p:cNvPr id="2" name="Fußzeilenplatzhalter 1">
            <a:extLst>
              <a:ext uri="{FF2B5EF4-FFF2-40B4-BE49-F238E27FC236}">
                <a16:creationId xmlns:a16="http://schemas.microsoft.com/office/drawing/2014/main" id="{367ACB7D-9ABE-4096-8DEB-68E335431003}"/>
              </a:ext>
            </a:extLst>
          </p:cNvPr>
          <p:cNvSpPr>
            <a:spLocks noGrp="1"/>
          </p:cNvSpPr>
          <p:nvPr>
            <p:ph type="ftr" sz="quarter" idx="11"/>
          </p:nvPr>
        </p:nvSpPr>
        <p:spPr/>
        <p:txBody>
          <a:body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defRPr/>
            </a:pPr>
            <a:r>
              <a:rPr kumimoji="0" lang="de-DE" sz="1400" b="0" i="0" u="none" strike="noStrike" kern="1200" cap="none" spc="0" normalizeH="0" baseline="0" noProof="0">
                <a:ln>
                  <a:noFill/>
                </a:ln>
                <a:solidFill>
                  <a:srgbClr val="003366"/>
                </a:solidFill>
                <a:effectLst/>
                <a:uLnTx/>
                <a:uFillTx/>
                <a:latin typeface="Arial"/>
                <a:ea typeface="Microsoft YaHei" panose="020B0503020204020204" pitchFamily="34" charset="-122"/>
                <a:cs typeface="+mn-cs"/>
              </a:rPr>
              <a:t>Multiplikatorin</a:t>
            </a:r>
          </a:p>
        </p:txBody>
      </p:sp>
      <p:pic>
        <p:nvPicPr>
          <p:cNvPr id="8" name="Grafik 7">
            <a:extLst>
              <a:ext uri="{FF2B5EF4-FFF2-40B4-BE49-F238E27FC236}">
                <a16:creationId xmlns:a16="http://schemas.microsoft.com/office/drawing/2014/main" id="{F1924C4F-5009-40BB-A388-C054E32CE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198688"/>
            <a:ext cx="2543175"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
            <a:extLst>
              <a:ext uri="{FF2B5EF4-FFF2-40B4-BE49-F238E27FC236}">
                <a16:creationId xmlns:a16="http://schemas.microsoft.com/office/drawing/2014/main" id="{1983942F-0E68-4F98-AA17-E3CA045404B3}"/>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Ihr Feedback…</a:t>
            </a:r>
          </a:p>
        </p:txBody>
      </p:sp>
      <p:sp>
        <p:nvSpPr>
          <p:cNvPr id="98307" name="Text Box 2">
            <a:extLst>
              <a:ext uri="{FF2B5EF4-FFF2-40B4-BE49-F238E27FC236}">
                <a16:creationId xmlns:a16="http://schemas.microsoft.com/office/drawing/2014/main" id="{395F57BB-7068-4C2E-927B-42151D9B64A6}"/>
              </a:ext>
            </a:extLst>
          </p:cNvPr>
          <p:cNvSpPr txBox="1">
            <a:spLocks noChangeArrowheads="1"/>
          </p:cNvSpPr>
          <p:nvPr/>
        </p:nvSpPr>
        <p:spPr bwMode="auto">
          <a:xfrm>
            <a:off x="914400" y="2362200"/>
            <a:ext cx="8001000"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SzPct val="75000"/>
              <a:defRPr/>
            </a:pPr>
            <a:r>
              <a:rPr lang="de-DE" altLang="de-DE"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hilft uns weiter:</a:t>
            </a:r>
          </a:p>
          <a:p>
            <a:pPr eaLnBrk="1" hangingPunct="1">
              <a:spcBef>
                <a:spcPts val="700"/>
              </a:spcBef>
              <a:buSzPct val="75000"/>
              <a:defRPr/>
            </a:pPr>
            <a:endParaRPr lang="de-DE" altLang="de-DE" b="1"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Was hat Ihnen besonders gefallen?</a:t>
            </a: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Was können wir besser machen?</a:t>
            </a: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Was haben Sie vermisst?</a:t>
            </a: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Weitere Anregungen?</a:t>
            </a:r>
            <a:endPar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82948" name="Text Box 5">
            <a:extLst>
              <a:ext uri="{FF2B5EF4-FFF2-40B4-BE49-F238E27FC236}">
                <a16:creationId xmlns:a16="http://schemas.microsoft.com/office/drawing/2014/main" id="{B133A963-1D33-444E-B546-D40C6DCBC5D8}"/>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dirty="0">
                <a:solidFill>
                  <a:srgbClr val="FFFFFF"/>
                </a:solidFill>
                <a:latin typeface="Calibri" panose="020F0502020204030204" pitchFamily="34" charset="0"/>
                <a:cs typeface="Calibri" panose="020F0502020204030204" pitchFamily="34" charset="0"/>
              </a:rPr>
              <a:t>40</a:t>
            </a:r>
          </a:p>
        </p:txBody>
      </p:sp>
      <p:pic>
        <p:nvPicPr>
          <p:cNvPr id="51205" name="Picture 6">
            <a:extLst>
              <a:ext uri="{FF2B5EF4-FFF2-40B4-BE49-F238E27FC236}">
                <a16:creationId xmlns:a16="http://schemas.microsoft.com/office/drawing/2014/main" id="{5FE50B14-06EF-45F4-A923-4167B4CB0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1314450"/>
            <a:ext cx="2282825" cy="4781550"/>
          </a:xfrm>
          <a:prstGeom prst="rect">
            <a:avLst/>
          </a:prstGeom>
          <a:noFill/>
          <a:ln>
            <a:noFill/>
          </a:ln>
          <a:effectLst>
            <a:outerShdw blurRad="63500" dist="139498" dir="2700000" algn="ctr" rotWithShape="0">
              <a:srgbClr val="333333">
                <a:alpha val="65018"/>
              </a:srgbClr>
            </a:outerShdw>
          </a:effectLst>
          <a:extLst>
            <a:ext uri="{909E8E84-426E-40dd-AFC4-6F175D3DCCD1}"/>
            <a:ext uri="{91240B29-F687-4f45-9708-019B960494DF}"/>
          </a:extLst>
        </p:spPr>
      </p:pic>
      <p:sp>
        <p:nvSpPr>
          <p:cNvPr id="82950" name="Fußzeilenplatzhalter 1">
            <a:extLst>
              <a:ext uri="{FF2B5EF4-FFF2-40B4-BE49-F238E27FC236}">
                <a16:creationId xmlns:a16="http://schemas.microsoft.com/office/drawing/2014/main" id="{85B076E9-F129-454C-A61A-C9C2B716BDB0}"/>
              </a:ext>
            </a:extLst>
          </p:cNvPr>
          <p:cNvSpPr>
            <a:spLocks noGrp="1"/>
          </p:cNvSpPr>
          <p:nvPr>
            <p:ph type="ftr" sz="quarter" idx="11"/>
          </p:nvPr>
        </p:nvSpPr>
        <p:spPr>
          <a:xfrm>
            <a:off x="6249988" y="6034088"/>
            <a:ext cx="2894012" cy="823912"/>
          </a:xfrm>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D9850192-D023-45CA-8B50-AC37BC94EE96}"/>
              </a:ext>
            </a:extLst>
          </p:cNvPr>
          <p:cNvSpPr>
            <a:spLocks noGrp="1" noChangeArrowheads="1"/>
          </p:cNvSpPr>
          <p:nvPr>
            <p:ph type="title"/>
          </p:nvPr>
        </p:nvSpPr>
        <p:spPr>
          <a:xfrm>
            <a:off x="914400" y="981075"/>
            <a:ext cx="8001000" cy="719138"/>
          </a:xfrm>
        </p:spPr>
        <p:txBody>
          <a:bodyPr/>
          <a:lstStyle/>
          <a:p>
            <a:pPr algn="ctr" eaLnBrk="1" hangingPunct="1"/>
            <a:r>
              <a:rPr lang="de-DE" altLang="de-DE" sz="3200">
                <a:solidFill>
                  <a:srgbClr val="002060"/>
                </a:solidFill>
                <a:latin typeface="Calibri" panose="020F0502020204030204" pitchFamily="34" charset="0"/>
                <a:cs typeface="Calibri" panose="020F0502020204030204" pitchFamily="34" charset="0"/>
              </a:rPr>
              <a:t>Danke für Ihre Aufmerksamkeit!</a:t>
            </a:r>
          </a:p>
        </p:txBody>
      </p:sp>
      <p:sp>
        <p:nvSpPr>
          <p:cNvPr id="52227" name="Rectangle 5">
            <a:extLst>
              <a:ext uri="{FF2B5EF4-FFF2-40B4-BE49-F238E27FC236}">
                <a16:creationId xmlns:a16="http://schemas.microsoft.com/office/drawing/2014/main" id="{0875A39D-25F0-490E-B63F-55F51C8A02C4}"/>
              </a:ext>
            </a:extLst>
          </p:cNvPr>
          <p:cNvSpPr>
            <a:spLocks noGrp="1" noChangeArrowheads="1"/>
          </p:cNvSpPr>
          <p:nvPr>
            <p:ph idx="1"/>
          </p:nvPr>
        </p:nvSpPr>
        <p:spPr>
          <a:xfrm>
            <a:off x="889000" y="1822450"/>
            <a:ext cx="8001000" cy="3733800"/>
          </a:xfrm>
          <a:extLst>
            <a:ext uri="{909E8E84-426E-40dd-AFC4-6F175D3DCCD1}"/>
            <a:ext uri="{91240B29-F687-4f45-9708-019B960494DF}"/>
            <a:ext uri="{AF507438-7753-43e0-B8FC-AC1667EBCBE1}"/>
            <a:ext uri="{FAA26D3D-D897-4be2-8F04-BA451C77F1D7}"/>
          </a:extLst>
        </p:spPr>
        <p:txBody>
          <a:bodyPr/>
          <a:lstStyle/>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p:txBody>
      </p:sp>
      <p:sp>
        <p:nvSpPr>
          <p:cNvPr id="3" name="Textfeld 2">
            <a:extLst>
              <a:ext uri="{FF2B5EF4-FFF2-40B4-BE49-F238E27FC236}">
                <a16:creationId xmlns:a16="http://schemas.microsoft.com/office/drawing/2014/main" id="{02BA7866-02D4-4FFC-945D-4076D4A96479}"/>
              </a:ext>
            </a:extLst>
          </p:cNvPr>
          <p:cNvSpPr txBox="1"/>
          <p:nvPr/>
        </p:nvSpPr>
        <p:spPr>
          <a:xfrm>
            <a:off x="1093788" y="2214563"/>
            <a:ext cx="5635625" cy="1962150"/>
          </a:xfrm>
          <a:prstGeom prst="rect">
            <a:avLst/>
          </a:prstGeom>
          <a:noFill/>
        </p:spPr>
        <p:txBody>
          <a:bodyPr lIns="91420" tIns="45711" rIns="91420" bIns="45711">
            <a:spAutoFit/>
          </a:bodyPr>
          <a:lstStyle/>
          <a:p>
            <a:pPr defTabSz="914400" eaLnBrk="1" hangingPunct="1">
              <a:spcBef>
                <a:spcPts val="600"/>
              </a:spcBef>
              <a:buSzPct val="75000"/>
              <a:defRPr/>
            </a:pPr>
            <a:endParaRPr lang="de-DE" altLang="de-DE" sz="2000" i="1" dirty="0">
              <a:solidFill>
                <a:srgbClr val="003366"/>
              </a:solidFill>
              <a:latin typeface="Calibri" panose="020F0502020204030204" pitchFamily="34" charset="0"/>
              <a:ea typeface="WenQuanYi Micro Hei" charset="0"/>
              <a:cs typeface="Calibri" panose="020F0502020204030204" pitchFamily="34" charset="0"/>
            </a:endParaRPr>
          </a:p>
          <a:p>
            <a:pPr defTabSz="914400" eaLnBrk="1" hangingPunct="1">
              <a:spcBef>
                <a:spcPts val="600"/>
              </a:spcBef>
              <a:buSzPct val="75000"/>
              <a:defRPr/>
            </a:pPr>
            <a:r>
              <a:rPr lang="de-DE" altLang="de-DE" sz="2000" b="1" dirty="0">
                <a:solidFill>
                  <a:srgbClr val="003366"/>
                </a:solidFill>
                <a:latin typeface="Calibri" panose="020F0502020204030204" pitchFamily="34" charset="0"/>
                <a:ea typeface="WenQuanYi Micro Hei" charset="0"/>
                <a:cs typeface="Calibri" panose="020F0502020204030204" pitchFamily="34" charset="0"/>
              </a:rPr>
              <a:t>Kontakt:		</a:t>
            </a:r>
            <a:r>
              <a:rPr lang="de-DE" altLang="de-DE" sz="2000" dirty="0">
                <a:solidFill>
                  <a:srgbClr val="003366"/>
                </a:solidFill>
                <a:latin typeface="Calibri" panose="020F0502020204030204" pitchFamily="34" charset="0"/>
                <a:ea typeface="WenQuanYi Micro Hei" charset="0"/>
                <a:cs typeface="Calibri" panose="020F0502020204030204" pitchFamily="34" charset="0"/>
              </a:rPr>
              <a:t>Kerstin</a:t>
            </a:r>
            <a:r>
              <a:rPr lang="de-DE" altLang="de-DE" sz="2000" b="1" dirty="0">
                <a:solidFill>
                  <a:srgbClr val="003366"/>
                </a:solidFill>
                <a:latin typeface="Calibri" panose="020F0502020204030204" pitchFamily="34" charset="0"/>
                <a:ea typeface="WenQuanYi Micro Hei" charset="0"/>
                <a:cs typeface="Calibri" panose="020F0502020204030204" pitchFamily="34" charset="0"/>
              </a:rPr>
              <a:t> </a:t>
            </a:r>
            <a:r>
              <a:rPr lang="de-DE" altLang="de-DE" sz="2000" dirty="0">
                <a:solidFill>
                  <a:srgbClr val="003366"/>
                </a:solidFill>
                <a:latin typeface="Calibri" panose="020F0502020204030204" pitchFamily="34" charset="0"/>
                <a:ea typeface="WenQuanYi Micro Hei" charset="0"/>
                <a:cs typeface="Calibri" panose="020F0502020204030204" pitchFamily="34" charset="0"/>
              </a:rPr>
              <a:t>Dahmen</a:t>
            </a:r>
          </a:p>
          <a:p>
            <a:pPr defTabSz="914400" eaLnBrk="1" hangingPunct="1">
              <a:spcBef>
                <a:spcPts val="500"/>
              </a:spcBef>
              <a:buSzPct val="75000"/>
              <a:defRPr/>
            </a:pPr>
            <a:r>
              <a:rPr lang="de-DE" altLang="de-DE" sz="2000" b="1" dirty="0">
                <a:solidFill>
                  <a:srgbClr val="003366"/>
                </a:solidFill>
                <a:latin typeface="Calibri" panose="020F0502020204030204" pitchFamily="34" charset="0"/>
                <a:ea typeface="WenQuanYi Micro Hei" charset="0"/>
                <a:cs typeface="Calibri" panose="020F0502020204030204" pitchFamily="34" charset="0"/>
              </a:rPr>
              <a:t>E-Mail:		</a:t>
            </a:r>
            <a:r>
              <a:rPr lang="de-DE" altLang="de-DE" sz="2000" dirty="0">
                <a:solidFill>
                  <a:srgbClr val="003366"/>
                </a:solidFill>
                <a:latin typeface="Calibri" panose="020F0502020204030204" pitchFamily="34" charset="0"/>
                <a:ea typeface="WenQuanYi Micro Hei" charset="0"/>
                <a:cs typeface="Calibri" panose="020F0502020204030204" pitchFamily="34" charset="0"/>
              </a:rPr>
              <a:t>fairschnitt@femnet-ev.de</a:t>
            </a:r>
          </a:p>
          <a:p>
            <a:pPr defTabSz="914400" eaLnBrk="1" hangingPunct="1">
              <a:spcBef>
                <a:spcPts val="500"/>
              </a:spcBef>
              <a:buSzPct val="75000"/>
              <a:defRPr/>
            </a:pPr>
            <a:r>
              <a:rPr lang="de-DE" altLang="de-DE" sz="2000" b="1" dirty="0">
                <a:solidFill>
                  <a:srgbClr val="002060"/>
                </a:solidFill>
                <a:latin typeface="Calibri" panose="020F0502020204030204" pitchFamily="34" charset="0"/>
                <a:ea typeface="WenQuanYi Micro Hei" charset="0"/>
                <a:cs typeface="Calibri" panose="020F0502020204030204" pitchFamily="34" charset="0"/>
              </a:rPr>
              <a:t>Internet:	</a:t>
            </a:r>
            <a:r>
              <a:rPr lang="de-DE" sz="2000" i="1" dirty="0">
                <a:solidFill>
                  <a:srgbClr val="002060"/>
                </a:solidFill>
                <a:latin typeface="Calibri" panose="020F0502020204030204" pitchFamily="34" charset="0"/>
                <a:ea typeface="+mn-ea"/>
                <a:cs typeface="Calibri" panose="020F0502020204030204" pitchFamily="34" charset="0"/>
              </a:rPr>
              <a:t>www.fairschnitt.org</a:t>
            </a:r>
          </a:p>
          <a:p>
            <a:pPr defTabSz="914400" eaLnBrk="1" hangingPunct="1">
              <a:spcBef>
                <a:spcPts val="500"/>
              </a:spcBef>
              <a:buSzPct val="75000"/>
              <a:defRPr/>
            </a:pPr>
            <a:r>
              <a:rPr lang="de-DE" sz="2000" b="1" dirty="0">
                <a:solidFill>
                  <a:srgbClr val="003366">
                    <a:lumMod val="75000"/>
                  </a:srgbClr>
                </a:solidFill>
                <a:latin typeface="Calibri" panose="020F0502020204030204" pitchFamily="34" charset="0"/>
                <a:ea typeface="+mn-ea"/>
                <a:cs typeface="Calibri" panose="020F0502020204030204" pitchFamily="34" charset="0"/>
              </a:rPr>
              <a:t>Tel.:		</a:t>
            </a:r>
            <a:r>
              <a:rPr lang="de-DE" sz="2000" dirty="0">
                <a:solidFill>
                  <a:srgbClr val="003366">
                    <a:lumMod val="75000"/>
                  </a:srgbClr>
                </a:solidFill>
                <a:latin typeface="Calibri" panose="020F0502020204030204" pitchFamily="34" charset="0"/>
                <a:ea typeface="+mn-ea"/>
                <a:cs typeface="Calibri" panose="020F0502020204030204" pitchFamily="34" charset="0"/>
              </a:rPr>
              <a:t>0228 - 18038116</a:t>
            </a:r>
          </a:p>
        </p:txBody>
      </p:sp>
      <p:sp>
        <p:nvSpPr>
          <p:cNvPr id="84997" name="Text Box 5">
            <a:extLst>
              <a:ext uri="{FF2B5EF4-FFF2-40B4-BE49-F238E27FC236}">
                <a16:creationId xmlns:a16="http://schemas.microsoft.com/office/drawing/2014/main" id="{03212850-0983-497B-9E71-CD5FDAA88D95}"/>
              </a:ext>
            </a:extLst>
          </p:cNvPr>
          <p:cNvSpPr txBox="1">
            <a:spLocks noChangeArrowheads="1"/>
          </p:cNvSpPr>
          <p:nvPr/>
        </p:nvSpPr>
        <p:spPr bwMode="auto">
          <a:xfrm rot="-745206">
            <a:off x="4940300" y="3822700"/>
            <a:ext cx="50403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defRPr sz="2400">
                <a:solidFill>
                  <a:schemeClr val="bg1"/>
                </a:solidFill>
                <a:latin typeface="Times New Roman" panose="02020603050405020304" pitchFamily="18" charset="0"/>
                <a:ea typeface="MS PGothic" panose="020B0600070205080204" pitchFamily="34" charset="-128"/>
              </a:defRPr>
            </a:lvl1pPr>
            <a:lvl2pPr marL="457200">
              <a:defRPr sz="2400">
                <a:solidFill>
                  <a:schemeClr val="bg1"/>
                </a:solidFill>
                <a:latin typeface="Times New Roman" panose="02020603050405020304" pitchFamily="18" charset="0"/>
                <a:ea typeface="MS PGothic" panose="020B0600070205080204" pitchFamily="34" charset="-128"/>
              </a:defRPr>
            </a:lvl2pPr>
            <a:lvl3pPr marL="914400">
              <a:defRPr sz="2400">
                <a:solidFill>
                  <a:schemeClr val="bg1"/>
                </a:solidFill>
                <a:latin typeface="Times New Roman" panose="02020603050405020304" pitchFamily="18" charset="0"/>
                <a:ea typeface="MS PGothic" panose="020B0600070205080204" pitchFamily="34" charset="-128"/>
              </a:defRPr>
            </a:lvl3pPr>
            <a:lvl4pPr marL="1371600">
              <a:defRPr sz="2400">
                <a:solidFill>
                  <a:schemeClr val="bg1"/>
                </a:solidFill>
                <a:latin typeface="Times New Roman" panose="02020603050405020304" pitchFamily="18" charset="0"/>
                <a:ea typeface="MS PGothic" panose="020B0600070205080204" pitchFamily="34" charset="-128"/>
              </a:defRPr>
            </a:lvl4pPr>
            <a:lvl5pPr marL="1828800">
              <a:defRPr sz="2400">
                <a:solidFill>
                  <a:schemeClr val="bg1"/>
                </a:solidFill>
                <a:latin typeface="Times New Roman" panose="02020603050405020304" pitchFamily="18" charset="0"/>
                <a:ea typeface="MS PGothic" panose="020B0600070205080204" pitchFamily="34" charset="-128"/>
              </a:defRPr>
            </a:lvl5pPr>
            <a:lvl6pPr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defTabSz="914400">
              <a:spcBef>
                <a:spcPct val="50000"/>
              </a:spcBef>
            </a:pPr>
            <a:r>
              <a:rPr lang="de-DE" altLang="de-DE" sz="6600" b="1" i="1">
                <a:solidFill>
                  <a:srgbClr val="003366"/>
                </a:solidFill>
                <a:latin typeface="Comic Sans MS" panose="030F0702030302020204" pitchFamily="66" charset="0"/>
                <a:cs typeface="Arial" panose="020B0604020202020204" pitchFamily="34" charset="0"/>
              </a:rPr>
              <a:t>Fragen?</a:t>
            </a:r>
          </a:p>
        </p:txBody>
      </p:sp>
      <p:sp>
        <p:nvSpPr>
          <p:cNvPr id="85001" name="Rechteck 1">
            <a:extLst>
              <a:ext uri="{FF2B5EF4-FFF2-40B4-BE49-F238E27FC236}">
                <a16:creationId xmlns:a16="http://schemas.microsoft.com/office/drawing/2014/main" id="{E45B6726-5949-4020-88BE-CA98E1AB48F1}"/>
              </a:ext>
            </a:extLst>
          </p:cNvPr>
          <p:cNvSpPr>
            <a:spLocks noChangeArrowheads="1"/>
          </p:cNvSpPr>
          <p:nvPr/>
        </p:nvSpPr>
        <p:spPr bwMode="auto">
          <a:xfrm>
            <a:off x="0"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SzPct val="100000"/>
            </a:pPr>
            <a:r>
              <a:rPr lang="de-DE" altLang="de-DE" sz="2000" b="1" dirty="0">
                <a:solidFill>
                  <a:srgbClr val="FFFFFF"/>
                </a:solidFill>
                <a:latin typeface="Calibri" panose="020F0502020204030204" pitchFamily="34" charset="0"/>
                <a:cs typeface="Calibri" panose="020F0502020204030204" pitchFamily="34" charset="0"/>
              </a:rPr>
              <a:t>41</a:t>
            </a:r>
          </a:p>
        </p:txBody>
      </p:sp>
      <p:sp>
        <p:nvSpPr>
          <p:cNvPr id="85002" name="Fußzeilenplatzhalter 1">
            <a:extLst>
              <a:ext uri="{FF2B5EF4-FFF2-40B4-BE49-F238E27FC236}">
                <a16:creationId xmlns:a16="http://schemas.microsoft.com/office/drawing/2014/main" id="{9E16E33E-0A71-441A-8DCB-FD26081E3D22}"/>
              </a:ext>
            </a:extLst>
          </p:cNvPr>
          <p:cNvSpPr>
            <a:spLocks noGrp="1"/>
          </p:cNvSpPr>
          <p:nvPr>
            <p:ph type="ftr" sz="quarter" idx="11"/>
          </p:nvPr>
        </p:nvSpPr>
        <p:spPr>
          <a:xfrm>
            <a:off x="6248400" y="6488113"/>
            <a:ext cx="2895600" cy="369887"/>
          </a:xfrm>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a:solidFill>
                  <a:srgbClr val="002060"/>
                </a:solidFill>
                <a:latin typeface="Calibri" panose="020F0502020204030204" pitchFamily="34" charset="0"/>
                <a:cs typeface="Calibri" panose="020F0502020204030204" pitchFamily="34" charset="0"/>
              </a:rPr>
              <a:t>Multiplikatorin</a:t>
            </a:r>
          </a:p>
        </p:txBody>
      </p:sp>
      <p:sp>
        <p:nvSpPr>
          <p:cNvPr id="12" name="Text Box 2">
            <a:extLst>
              <a:ext uri="{FF2B5EF4-FFF2-40B4-BE49-F238E27FC236}">
                <a16:creationId xmlns:a16="http://schemas.microsoft.com/office/drawing/2014/main" id="{2135DDFA-9D8F-445D-AC79-3B20B4E93815}"/>
              </a:ext>
            </a:extLst>
          </p:cNvPr>
          <p:cNvSpPr txBox="1">
            <a:spLocks noChangeArrowheads="1"/>
          </p:cNvSpPr>
          <p:nvPr/>
        </p:nvSpPr>
        <p:spPr bwMode="auto">
          <a:xfrm>
            <a:off x="804116" y="5440990"/>
            <a:ext cx="6441071" cy="979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0" tIns="45711" rIns="91420" bIns="45711">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marL="0" marR="0" lvl="0" indent="0" algn="l" defTabSz="912813" rtl="0" eaLnBrk="1" fontAlgn="base" latinLnBrk="0" hangingPunct="1">
              <a:lnSpc>
                <a:spcPct val="100000"/>
              </a:lnSpc>
              <a:spcBef>
                <a:spcPct val="0"/>
              </a:spcBef>
              <a:spcAft>
                <a:spcPts val="1000"/>
              </a:spcAft>
              <a:buClrTx/>
              <a:buSzTx/>
              <a:buFontTx/>
              <a:buNone/>
              <a:tabLst/>
              <a:defRPr/>
            </a:pPr>
            <a:r>
              <a:rPr kumimoji="0" lang="de-DE" altLang="de-DE" sz="900" b="0" i="0" u="none" strike="noStrike" kern="120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Arial" panose="020B0604020202020204" pitchFamily="34" charset="0"/>
              </a:rPr>
              <a:t>Gefördert von		         aus Mitteln des Landes NRW		   und im Auftrag des   </a:t>
            </a:r>
          </a:p>
          <a:p>
            <a:pPr marL="0" marR="0" lvl="0" indent="0" algn="l" defTabSz="912813" rtl="0" eaLnBrk="1" fontAlgn="base" latinLnBrk="0" hangingPunct="1">
              <a:lnSpc>
                <a:spcPct val="100000"/>
              </a:lnSpc>
              <a:spcBef>
                <a:spcPct val="0"/>
              </a:spcBef>
              <a:spcAft>
                <a:spcPts val="1000"/>
              </a:spcAft>
              <a:buClrTx/>
              <a:buSzTx/>
              <a:buFontTx/>
              <a:buNone/>
              <a:tabLst/>
              <a:defRPr/>
            </a:pPr>
            <a:endParaRPr kumimoji="0" lang="de-DE" altLang="de-DE" sz="800" b="0" i="0" u="none" strike="noStrike" kern="120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Arial" panose="020B0604020202020204" pitchFamily="34" charset="0"/>
            </a:endParaRPr>
          </a:p>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a:ln>
                <a:noFill/>
              </a:ln>
              <a:solidFill>
                <a:srgbClr val="00336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13" name="Picture 2">
            <a:extLst>
              <a:ext uri="{FF2B5EF4-FFF2-40B4-BE49-F238E27FC236}">
                <a16:creationId xmlns:a16="http://schemas.microsoft.com/office/drawing/2014/main" id="{1860C891-2D20-4CEE-819D-BD54D282E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248" y="5609888"/>
            <a:ext cx="22193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3">
            <a:extLst>
              <a:ext uri="{FF2B5EF4-FFF2-40B4-BE49-F238E27FC236}">
                <a16:creationId xmlns:a16="http://schemas.microsoft.com/office/drawing/2014/main" id="{FE992FC1-7F4D-4B71-ABCD-E588B90E6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2755" y="5471578"/>
            <a:ext cx="1769687" cy="773054"/>
          </a:xfrm>
          <a:prstGeom prst="rect">
            <a:avLst/>
          </a:prstGeom>
        </p:spPr>
      </p:pic>
      <p:pic>
        <p:nvPicPr>
          <p:cNvPr id="15" name="Grafik 14">
            <a:extLst>
              <a:ext uri="{FF2B5EF4-FFF2-40B4-BE49-F238E27FC236}">
                <a16:creationId xmlns:a16="http://schemas.microsoft.com/office/drawing/2014/main" id="{3DC1D3F7-344D-4551-BCE8-5159DC4C85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04" y="5762715"/>
            <a:ext cx="1796089" cy="555720"/>
          </a:xfrm>
          <a:prstGeom prst="rect">
            <a:avLst/>
          </a:prstGeom>
        </p:spPr>
      </p:pic>
      <p:pic>
        <p:nvPicPr>
          <p:cNvPr id="16" name="Grafik 15">
            <a:extLst>
              <a:ext uri="{FF2B5EF4-FFF2-40B4-BE49-F238E27FC236}">
                <a16:creationId xmlns:a16="http://schemas.microsoft.com/office/drawing/2014/main" id="{2EA0EEF9-32E8-40F8-A0DB-2458052D66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9918" y="5818637"/>
            <a:ext cx="1989247" cy="49979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1">
            <a:extLst>
              <a:ext uri="{FF2B5EF4-FFF2-40B4-BE49-F238E27FC236}">
                <a16:creationId xmlns:a16="http://schemas.microsoft.com/office/drawing/2014/main" id="{5A8EE1D2-9E9A-4CDA-992C-94AA0126D515}"/>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Zentrale Quellen</a:t>
            </a:r>
          </a:p>
        </p:txBody>
      </p:sp>
      <p:sp>
        <p:nvSpPr>
          <p:cNvPr id="87043" name="Text Box 2">
            <a:extLst>
              <a:ext uri="{FF2B5EF4-FFF2-40B4-BE49-F238E27FC236}">
                <a16:creationId xmlns:a16="http://schemas.microsoft.com/office/drawing/2014/main" id="{A7AC0946-169C-4FF8-B0A1-1730F0379BC3}"/>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indent="0" eaLnBrk="1" hangingPunct="1">
              <a:spcBef>
                <a:spcPts val="300"/>
              </a:spcBef>
              <a:buClr>
                <a:srgbClr val="003366"/>
              </a:buClr>
              <a:buSzPct val="75000"/>
            </a:pP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FEMNET (2018): Frauen in der </a:t>
            </a:r>
            <a:r>
              <a:rPr lang="en-US" altLang="de-DE" sz="14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Bekleidungsindustrie</a:t>
            </a: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14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Äthiopiens</a:t>
            </a: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(Factsheet), https://femnet.de/images/downloads/publikationen/FEMNET-FactSheet-Aethiopien-2018.pdf, </a:t>
            </a:r>
            <a:r>
              <a:rPr lang="en-US" altLang="de-DE" sz="14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Zugriff</a:t>
            </a: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26.08.2019</a:t>
            </a:r>
          </a:p>
          <a:p>
            <a:pPr marL="0" indent="0" eaLnBrk="1" hangingPunct="1">
              <a:spcBef>
                <a:spcPts val="300"/>
              </a:spcBef>
              <a:buClr>
                <a:srgbClr val="003366"/>
              </a:buClr>
              <a:buSzPct val="75000"/>
            </a:pP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FEMNET (2018): Frauen in der </a:t>
            </a:r>
            <a:r>
              <a:rPr lang="en-US" altLang="de-DE" sz="14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Bekleidungsindustrie</a:t>
            </a: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14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Bangladeschs</a:t>
            </a: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(Factsheet), https://femnet.de/images/downloads/publikationen/FEMNET-FactSheet-Bangladesh-2018.pdf, </a:t>
            </a:r>
            <a:r>
              <a:rPr lang="en-US" altLang="de-DE" sz="14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Zugriff</a:t>
            </a: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26.08.2019</a:t>
            </a:r>
          </a:p>
          <a:p>
            <a:pPr marL="0" indent="0" eaLnBrk="1" hangingPunct="1">
              <a:spcBef>
                <a:spcPts val="300"/>
              </a:spcBef>
              <a:buClr>
                <a:srgbClr val="003366"/>
              </a:buClr>
              <a:buSzPct val="75000"/>
            </a:pP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FEMNET (2018): Frauen in der </a:t>
            </a:r>
            <a:r>
              <a:rPr lang="en-US" altLang="de-DE" sz="14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Bekleidungsindustrie</a:t>
            </a: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14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Myanmars</a:t>
            </a: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(Factsheet), https://femnet.de/images/downloads/publikationen/FEMNET-FactSheet-Myanmar-2018.pdf, </a:t>
            </a:r>
            <a:r>
              <a:rPr lang="en-US" altLang="de-DE" sz="14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Zugriff</a:t>
            </a: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26.08.2019</a:t>
            </a:r>
          </a:p>
          <a:p>
            <a:pPr marL="0" indent="0" eaLnBrk="1" hangingPunct="1">
              <a:spcBef>
                <a:spcPts val="300"/>
              </a:spcBef>
              <a:buClr>
                <a:srgbClr val="003366"/>
              </a:buClr>
              <a:buSzPct val="75000"/>
            </a:pP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International Trade Union </a:t>
            </a:r>
            <a:r>
              <a:rPr lang="en-US" altLang="de-DE" sz="14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Conferderation</a:t>
            </a: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(2018): </a:t>
            </a:r>
            <a:r>
              <a:rPr lang="en-US" altLang="de-DE" sz="1400">
                <a:solidFill>
                  <a:srgbClr val="002060"/>
                </a:solidFill>
                <a:latin typeface="Calibri" panose="020F0502020204030204" pitchFamily="34" charset="0"/>
                <a:ea typeface="Microsoft YaHei" panose="020B0503020204020204" pitchFamily="34" charset="-122"/>
                <a:cs typeface="Calibri" panose="020F0502020204030204" pitchFamily="34" charset="0"/>
              </a:rPr>
              <a:t>Campaign briefing tool, </a:t>
            </a: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https://www.ituc-csi.org/IMG/pdf/tool_kits_en_2018_final-2.pdf, </a:t>
            </a:r>
            <a:r>
              <a:rPr lang="en-US" altLang="de-DE" sz="14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Zugriff</a:t>
            </a: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26.08.2019</a:t>
            </a:r>
          </a:p>
          <a:p>
            <a:pPr marL="0" indent="0" eaLnBrk="1" hangingPunct="1">
              <a:spcBef>
                <a:spcPts val="300"/>
              </a:spcBef>
              <a:buClr>
                <a:srgbClr val="003366"/>
              </a:buClr>
              <a:buSzPct val="75000"/>
            </a:pP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Netherlands Embassy in Addis </a:t>
            </a:r>
            <a:r>
              <a:rPr lang="en-US" altLang="de-DE" sz="14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Abeba</a:t>
            </a: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(2015): </a:t>
            </a:r>
            <a:r>
              <a:rPr lang="en-US" altLang="de-DE" sz="14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Businnes</a:t>
            </a: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Opportunity Report Ethiopia – Textile &amp; Apparel Industry, https://www.rvo.nl/sites/default/files/2015/11/Rapport_Textile_Ethiopi%C3%AB.pdf, </a:t>
            </a:r>
            <a:r>
              <a:rPr lang="en-US" altLang="de-DE" sz="14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Zugriff</a:t>
            </a: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26.08.2019</a:t>
            </a:r>
          </a:p>
          <a:p>
            <a:pPr marL="0" indent="0" eaLnBrk="1" hangingPunct="1">
              <a:spcBef>
                <a:spcPts val="300"/>
              </a:spcBef>
              <a:buClr>
                <a:srgbClr val="003366"/>
              </a:buClr>
              <a:buSzPct val="75000"/>
            </a:pPr>
            <a:r>
              <a:rPr lang="en-US" altLang="de-DE" sz="14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Syndicat</a:t>
            </a:r>
            <a:r>
              <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European Trade Union (2017): </a:t>
            </a:r>
            <a:r>
              <a:rPr lang="de-DE"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Geschlechtsspezifische Gewalt zu Hause und am Arbeitsplatz - ein Gewerkschaftsthema, https://www.etuc.org/sites/default/files/document/files/angenommen-de-gender-based_violence_at_work_and_at_home_-_ein_gewerkschaftsthema_entschliessung.pdf, Zugriff 2.08.2019</a:t>
            </a:r>
            <a:endParaRPr lang="en-US" altLang="de-DE" sz="1400" dirty="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87044" name="Text Box 5">
            <a:extLst>
              <a:ext uri="{FF2B5EF4-FFF2-40B4-BE49-F238E27FC236}">
                <a16:creationId xmlns:a16="http://schemas.microsoft.com/office/drawing/2014/main" id="{DA5EE1C1-87FA-419C-AE7F-1B1267E9F896}"/>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dirty="0">
                <a:solidFill>
                  <a:srgbClr val="FFFFFF"/>
                </a:solidFill>
                <a:latin typeface="Calibri" panose="020F0502020204030204" pitchFamily="34" charset="0"/>
                <a:cs typeface="Calibri" panose="020F0502020204030204" pitchFamily="34" charset="0"/>
              </a:rPr>
              <a:t>42</a:t>
            </a:r>
            <a:endParaRPr lang="de-DE" altLang="de-DE" sz="2600" b="1" dirty="0">
              <a:solidFill>
                <a:srgbClr val="FFFFFF"/>
              </a:solidFill>
              <a:latin typeface="Calibri" panose="020F0502020204030204" pitchFamily="34" charset="0"/>
              <a:cs typeface="Calibri" panose="020F0502020204030204" pitchFamily="34" charset="0"/>
            </a:endParaRPr>
          </a:p>
        </p:txBody>
      </p:sp>
      <p:sp>
        <p:nvSpPr>
          <p:cNvPr id="87045" name="Fußzeilenplatzhalter 1">
            <a:extLst>
              <a:ext uri="{FF2B5EF4-FFF2-40B4-BE49-F238E27FC236}">
                <a16:creationId xmlns:a16="http://schemas.microsoft.com/office/drawing/2014/main" id="{F5DD34DF-7174-45E5-AF40-D07783D7CAEE}"/>
              </a:ext>
            </a:extLst>
          </p:cNvPr>
          <p:cNvSpPr>
            <a:spLocks noGrp="1"/>
          </p:cNvSpPr>
          <p:nvPr>
            <p:ph type="ftr" sz="quarter" idx="11"/>
          </p:nvPr>
        </p:nvSpPr>
        <p:spPr>
          <a:xfrm>
            <a:off x="6249988" y="6034088"/>
            <a:ext cx="2894012" cy="823912"/>
          </a:xfrm>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Expertenbingo</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lvl="0" indent="0">
              <a:tabLst/>
            </a:pPr>
            <a:r>
              <a:rPr lang="de-DE" sz="2200" dirty="0">
                <a:solidFill>
                  <a:srgbClr val="002060"/>
                </a:solidFill>
                <a:latin typeface="Calibri" panose="020F0502020204030204" pitchFamily="34" charset="0"/>
                <a:ea typeface="+mn-ea"/>
                <a:cs typeface="Calibri" panose="020F0502020204030204" pitchFamily="34" charset="0"/>
              </a:rPr>
              <a:t>Passende Personen finden</a:t>
            </a:r>
            <a:br>
              <a:rPr lang="de-DE" sz="2200" dirty="0">
                <a:solidFill>
                  <a:srgbClr val="002060"/>
                </a:solidFill>
                <a:latin typeface="Calibri" panose="020F0502020204030204" pitchFamily="34" charset="0"/>
                <a:ea typeface="+mn-ea"/>
                <a:cs typeface="Calibri" panose="020F0502020204030204" pitchFamily="34" charset="0"/>
              </a:rPr>
            </a:br>
            <a:r>
              <a:rPr lang="de-DE" sz="2200" dirty="0">
                <a:solidFill>
                  <a:srgbClr val="002060"/>
                </a:solidFill>
                <a:latin typeface="Calibri" panose="020F0502020204030204" pitchFamily="34" charset="0"/>
                <a:ea typeface="+mn-ea"/>
                <a:cs typeface="Calibri" panose="020F0502020204030204" pitchFamily="34" charset="0"/>
              </a:rPr>
              <a:t>und Namen eintragen.</a:t>
            </a:r>
          </a:p>
          <a:p>
            <a:pPr marL="0" lvl="0" indent="0">
              <a:tabLst/>
            </a:pPr>
            <a:endParaRPr lang="de-DE" sz="2200" dirty="0">
              <a:solidFill>
                <a:srgbClr val="002060"/>
              </a:solidFill>
              <a:latin typeface="Calibri" panose="020F0502020204030204" pitchFamily="34" charset="0"/>
              <a:ea typeface="+mn-ea"/>
              <a:cs typeface="Calibri" panose="020F0502020204030204" pitchFamily="34" charset="0"/>
            </a:endParaRPr>
          </a:p>
          <a:p>
            <a:r>
              <a:rPr lang="de-DE" sz="2200" dirty="0">
                <a:solidFill>
                  <a:srgbClr val="002060"/>
                </a:solidFill>
                <a:latin typeface="Calibri" panose="020F0502020204030204" pitchFamily="34" charset="0"/>
                <a:cs typeface="Calibri" panose="020F0502020204030204" pitchFamily="34" charset="0"/>
              </a:rPr>
              <a:t>fünf in einer Reihe sammeln:</a:t>
            </a:r>
          </a:p>
          <a:p>
            <a:pPr>
              <a:buFont typeface="Arial"/>
              <a:buChar char="•"/>
            </a:pPr>
            <a:r>
              <a:rPr lang="de-DE" sz="2200" dirty="0">
                <a:solidFill>
                  <a:srgbClr val="002060"/>
                </a:solidFill>
                <a:latin typeface="Calibri" panose="020F0502020204030204" pitchFamily="34" charset="0"/>
                <a:cs typeface="Calibri" panose="020F0502020204030204" pitchFamily="34" charset="0"/>
              </a:rPr>
              <a:t>horizontal</a:t>
            </a:r>
          </a:p>
          <a:p>
            <a:pPr>
              <a:buFont typeface="Arial"/>
              <a:buChar char="•"/>
            </a:pPr>
            <a:r>
              <a:rPr lang="de-DE" sz="2200" dirty="0">
                <a:solidFill>
                  <a:srgbClr val="002060"/>
                </a:solidFill>
                <a:latin typeface="Calibri" panose="020F0502020204030204" pitchFamily="34" charset="0"/>
                <a:cs typeface="Calibri" panose="020F0502020204030204" pitchFamily="34" charset="0"/>
              </a:rPr>
              <a:t>vertikal</a:t>
            </a:r>
          </a:p>
          <a:p>
            <a:pPr>
              <a:buFont typeface="Arial"/>
              <a:buChar char="•"/>
            </a:pPr>
            <a:r>
              <a:rPr lang="de-DE" sz="2200" dirty="0">
                <a:solidFill>
                  <a:srgbClr val="002060"/>
                </a:solidFill>
                <a:latin typeface="Calibri" panose="020F0502020204030204" pitchFamily="34" charset="0"/>
                <a:cs typeface="Calibri" panose="020F0502020204030204" pitchFamily="34" charset="0"/>
              </a:rPr>
              <a:t>diagonal</a:t>
            </a:r>
          </a:p>
          <a:p>
            <a:pPr marL="0" lvl="0" indent="0">
              <a:tabLst/>
            </a:pPr>
            <a:endParaRPr lang="de-DE" sz="2200" dirty="0">
              <a:solidFill>
                <a:srgbClr val="002060"/>
              </a:solidFill>
              <a:latin typeface="Calibri" panose="020F0502020204030204" pitchFamily="34" charset="0"/>
              <a:ea typeface="+mn-ea"/>
              <a:cs typeface="Calibri" panose="020F0502020204030204" pitchFamily="34" charset="0"/>
            </a:endParaRP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5</a:t>
            </a:r>
          </a:p>
        </p:txBody>
      </p:sp>
      <p:graphicFrame>
        <p:nvGraphicFramePr>
          <p:cNvPr id="23" name="Inhaltsplatzhalter 9">
            <a:extLst>
              <a:ext uri="{FF2B5EF4-FFF2-40B4-BE49-F238E27FC236}">
                <a16:creationId xmlns:a16="http://schemas.microsoft.com/office/drawing/2014/main" id="{839B1E16-722D-4F3D-9A0A-E4A9CD0806AE}"/>
              </a:ext>
            </a:extLst>
          </p:cNvPr>
          <p:cNvGraphicFramePr>
            <a:graphicFrameLocks/>
          </p:cNvGraphicFramePr>
          <p:nvPr>
            <p:extLst>
              <p:ext uri="{D42A27DB-BD31-4B8C-83A1-F6EECF244321}">
                <p14:modId xmlns:p14="http://schemas.microsoft.com/office/powerpoint/2010/main" val="3060552957"/>
              </p:ext>
            </p:extLst>
          </p:nvPr>
        </p:nvGraphicFramePr>
        <p:xfrm>
          <a:off x="4595400" y="2141125"/>
          <a:ext cx="4320000" cy="4320000"/>
        </p:xfrm>
        <a:graphic>
          <a:graphicData uri="http://schemas.openxmlformats.org/drawingml/2006/table">
            <a:tbl>
              <a:tblPr firstRow="1" bandRow="1">
                <a:tableStyleId>{0505E3EF-67EA-436B-97B2-0124C06EBD24}</a:tableStyleId>
              </a:tblPr>
              <a:tblGrid>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tblGrid>
              <a:tr h="864000">
                <a:tc>
                  <a:txBody>
                    <a:bodyPr/>
                    <a:lstStyle/>
                    <a:p>
                      <a:pPr algn="ctr"/>
                      <a:endParaRPr lang="de-DE"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864000">
                <a:tc>
                  <a:txBody>
                    <a:bodyPr/>
                    <a:lstStyle/>
                    <a:p>
                      <a:pPr algn="ctr"/>
                      <a:endParaRPr lang="de-DE"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864000">
                <a:tc>
                  <a:txBody>
                    <a:bodyPr/>
                    <a:lstStyle/>
                    <a:p>
                      <a:pPr algn="ctr"/>
                      <a:endParaRPr lang="de-DE"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864000">
                <a:tc>
                  <a:txBody>
                    <a:bodyPr/>
                    <a:lstStyle/>
                    <a:p>
                      <a:pPr algn="ctr"/>
                      <a:endParaRPr lang="de-DE"/>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864000">
                <a:tc>
                  <a:txBody>
                    <a:bodyPr/>
                    <a:lstStyle/>
                    <a:p>
                      <a:pPr algn="ctr"/>
                      <a:endParaRPr lang="de-DE"/>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de-DE"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cxnSp>
        <p:nvCxnSpPr>
          <p:cNvPr id="24" name="Gerade Verbindung mit Pfeil 23">
            <a:extLst>
              <a:ext uri="{FF2B5EF4-FFF2-40B4-BE49-F238E27FC236}">
                <a16:creationId xmlns:a16="http://schemas.microsoft.com/office/drawing/2014/main" id="{C1AA6034-7F58-447E-8695-A21EC3EDB7C9}"/>
              </a:ext>
            </a:extLst>
          </p:cNvPr>
          <p:cNvCxnSpPr/>
          <p:nvPr/>
        </p:nvCxnSpPr>
        <p:spPr bwMode="auto">
          <a:xfrm>
            <a:off x="5009336" y="2563395"/>
            <a:ext cx="0" cy="3501572"/>
          </a:xfrm>
          <a:prstGeom prst="straightConnector1">
            <a:avLst/>
          </a:prstGeom>
          <a:solidFill>
            <a:schemeClr val="accent1"/>
          </a:solidFill>
          <a:ln w="25400" cap="flat" cmpd="sng" algn="ctr">
            <a:solidFill>
              <a:schemeClr val="accent6"/>
            </a:solidFill>
            <a:prstDash val="solid"/>
            <a:miter lim="800000"/>
            <a:headEnd type="triangle" w="lg" len="lg"/>
            <a:tailEnd type="triangl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Gerade Verbindung mit Pfeil 24">
            <a:extLst>
              <a:ext uri="{FF2B5EF4-FFF2-40B4-BE49-F238E27FC236}">
                <a16:creationId xmlns:a16="http://schemas.microsoft.com/office/drawing/2014/main" id="{6CF2FC18-06DC-4D0E-A40E-28390A9B3B51}"/>
              </a:ext>
            </a:extLst>
          </p:cNvPr>
          <p:cNvCxnSpPr/>
          <p:nvPr/>
        </p:nvCxnSpPr>
        <p:spPr bwMode="auto">
          <a:xfrm>
            <a:off x="5924364" y="2563395"/>
            <a:ext cx="0" cy="3501572"/>
          </a:xfrm>
          <a:prstGeom prst="straightConnector1">
            <a:avLst/>
          </a:prstGeom>
          <a:solidFill>
            <a:schemeClr val="accent1"/>
          </a:solidFill>
          <a:ln w="25400" cap="flat" cmpd="sng" algn="ctr">
            <a:solidFill>
              <a:schemeClr val="accent6"/>
            </a:solidFill>
            <a:prstDash val="solid"/>
            <a:miter lim="800000"/>
            <a:headEnd type="triangle" w="lg" len="lg"/>
            <a:tailEnd type="triangl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6" name="Gerade Verbindung mit Pfeil 25">
            <a:extLst>
              <a:ext uri="{FF2B5EF4-FFF2-40B4-BE49-F238E27FC236}">
                <a16:creationId xmlns:a16="http://schemas.microsoft.com/office/drawing/2014/main" id="{3AAC62F0-5C0B-4380-BC98-EF883FE4C931}"/>
              </a:ext>
            </a:extLst>
          </p:cNvPr>
          <p:cNvCxnSpPr/>
          <p:nvPr/>
        </p:nvCxnSpPr>
        <p:spPr bwMode="auto">
          <a:xfrm>
            <a:off x="6777078" y="2563395"/>
            <a:ext cx="0" cy="3501572"/>
          </a:xfrm>
          <a:prstGeom prst="straightConnector1">
            <a:avLst/>
          </a:prstGeom>
          <a:solidFill>
            <a:schemeClr val="accent1"/>
          </a:solidFill>
          <a:ln w="25400" cap="flat" cmpd="sng" algn="ctr">
            <a:solidFill>
              <a:schemeClr val="accent6"/>
            </a:solidFill>
            <a:prstDash val="solid"/>
            <a:miter lim="800000"/>
            <a:headEnd type="triangle" w="lg" len="lg"/>
            <a:tailEnd type="triangl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 name="Gerade Verbindung mit Pfeil 26">
            <a:extLst>
              <a:ext uri="{FF2B5EF4-FFF2-40B4-BE49-F238E27FC236}">
                <a16:creationId xmlns:a16="http://schemas.microsoft.com/office/drawing/2014/main" id="{125DDCD4-7B2D-4516-920B-51E136353BDF}"/>
              </a:ext>
            </a:extLst>
          </p:cNvPr>
          <p:cNvCxnSpPr/>
          <p:nvPr/>
        </p:nvCxnSpPr>
        <p:spPr bwMode="auto">
          <a:xfrm>
            <a:off x="7611650" y="2563395"/>
            <a:ext cx="0" cy="3501572"/>
          </a:xfrm>
          <a:prstGeom prst="straightConnector1">
            <a:avLst/>
          </a:prstGeom>
          <a:solidFill>
            <a:schemeClr val="accent1"/>
          </a:solidFill>
          <a:ln w="25400" cap="flat" cmpd="sng" algn="ctr">
            <a:solidFill>
              <a:schemeClr val="accent6"/>
            </a:solidFill>
            <a:prstDash val="solid"/>
            <a:miter lim="800000"/>
            <a:headEnd type="triangle" w="lg" len="lg"/>
            <a:tailEnd type="triangl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8" name="Gerade Verbindung mit Pfeil 27">
            <a:extLst>
              <a:ext uri="{FF2B5EF4-FFF2-40B4-BE49-F238E27FC236}">
                <a16:creationId xmlns:a16="http://schemas.microsoft.com/office/drawing/2014/main" id="{AB7D287C-105A-4C02-8BED-AF319D0BECA7}"/>
              </a:ext>
            </a:extLst>
          </p:cNvPr>
          <p:cNvCxnSpPr/>
          <p:nvPr/>
        </p:nvCxnSpPr>
        <p:spPr bwMode="auto">
          <a:xfrm>
            <a:off x="8536936" y="2563395"/>
            <a:ext cx="0" cy="3501572"/>
          </a:xfrm>
          <a:prstGeom prst="straightConnector1">
            <a:avLst/>
          </a:prstGeom>
          <a:solidFill>
            <a:schemeClr val="accent1"/>
          </a:solidFill>
          <a:ln w="25400" cap="flat" cmpd="sng" algn="ctr">
            <a:solidFill>
              <a:schemeClr val="accent6"/>
            </a:solidFill>
            <a:prstDash val="solid"/>
            <a:miter lim="800000"/>
            <a:headEnd type="triangle" w="lg" len="lg"/>
            <a:tailEnd type="triangl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9" name="Gerade Verbindung mit Pfeil 28">
            <a:extLst>
              <a:ext uri="{FF2B5EF4-FFF2-40B4-BE49-F238E27FC236}">
                <a16:creationId xmlns:a16="http://schemas.microsoft.com/office/drawing/2014/main" id="{78FB4E6C-6957-4245-AABE-899678D4169B}"/>
              </a:ext>
            </a:extLst>
          </p:cNvPr>
          <p:cNvCxnSpPr/>
          <p:nvPr/>
        </p:nvCxnSpPr>
        <p:spPr bwMode="auto">
          <a:xfrm rot="5400000">
            <a:off x="6769736" y="786817"/>
            <a:ext cx="0" cy="3501572"/>
          </a:xfrm>
          <a:prstGeom prst="straightConnector1">
            <a:avLst/>
          </a:prstGeom>
          <a:solidFill>
            <a:schemeClr val="accent1"/>
          </a:solidFill>
          <a:ln w="25400" cap="flat" cmpd="sng" algn="ctr">
            <a:solidFill>
              <a:schemeClr val="accent6"/>
            </a:solidFill>
            <a:prstDash val="solid"/>
            <a:miter lim="800000"/>
            <a:headEnd type="triangle" w="lg" len="lg"/>
            <a:tailEnd type="triangl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 name="Gerade Verbindung mit Pfeil 29">
            <a:extLst>
              <a:ext uri="{FF2B5EF4-FFF2-40B4-BE49-F238E27FC236}">
                <a16:creationId xmlns:a16="http://schemas.microsoft.com/office/drawing/2014/main" id="{9C9BC5AB-BD4F-4A34-8EA1-7C1B075CD827}"/>
              </a:ext>
            </a:extLst>
          </p:cNvPr>
          <p:cNvCxnSpPr/>
          <p:nvPr/>
        </p:nvCxnSpPr>
        <p:spPr bwMode="auto">
          <a:xfrm rot="5400000">
            <a:off x="6769736" y="1719360"/>
            <a:ext cx="0" cy="3501572"/>
          </a:xfrm>
          <a:prstGeom prst="straightConnector1">
            <a:avLst/>
          </a:prstGeom>
          <a:solidFill>
            <a:schemeClr val="accent1"/>
          </a:solidFill>
          <a:ln w="25400" cap="flat" cmpd="sng" algn="ctr">
            <a:solidFill>
              <a:schemeClr val="accent6"/>
            </a:solidFill>
            <a:prstDash val="solid"/>
            <a:miter lim="800000"/>
            <a:headEnd type="triangle" w="lg" len="lg"/>
            <a:tailEnd type="triangl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 name="Gerade Verbindung mit Pfeil 30">
            <a:extLst>
              <a:ext uri="{FF2B5EF4-FFF2-40B4-BE49-F238E27FC236}">
                <a16:creationId xmlns:a16="http://schemas.microsoft.com/office/drawing/2014/main" id="{B6D43318-D8C7-4E47-BD59-49D2C5FABC14}"/>
              </a:ext>
            </a:extLst>
          </p:cNvPr>
          <p:cNvCxnSpPr/>
          <p:nvPr/>
        </p:nvCxnSpPr>
        <p:spPr bwMode="auto">
          <a:xfrm rot="5400000">
            <a:off x="6769736" y="2553931"/>
            <a:ext cx="0" cy="3501572"/>
          </a:xfrm>
          <a:prstGeom prst="straightConnector1">
            <a:avLst/>
          </a:prstGeom>
          <a:solidFill>
            <a:schemeClr val="accent1"/>
          </a:solidFill>
          <a:ln w="25400" cap="flat" cmpd="sng" algn="ctr">
            <a:solidFill>
              <a:schemeClr val="accent6"/>
            </a:solidFill>
            <a:prstDash val="solid"/>
            <a:miter lim="800000"/>
            <a:headEnd type="triangle" w="lg" len="lg"/>
            <a:tailEnd type="triangl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2" name="Gerade Verbindung mit Pfeil 31">
            <a:extLst>
              <a:ext uri="{FF2B5EF4-FFF2-40B4-BE49-F238E27FC236}">
                <a16:creationId xmlns:a16="http://schemas.microsoft.com/office/drawing/2014/main" id="{B2EACF51-F2D1-45B3-989C-5F076585328A}"/>
              </a:ext>
            </a:extLst>
          </p:cNvPr>
          <p:cNvCxnSpPr/>
          <p:nvPr/>
        </p:nvCxnSpPr>
        <p:spPr bwMode="auto">
          <a:xfrm rot="5400000">
            <a:off x="6769736" y="3442931"/>
            <a:ext cx="0" cy="3501572"/>
          </a:xfrm>
          <a:prstGeom prst="straightConnector1">
            <a:avLst/>
          </a:prstGeom>
          <a:solidFill>
            <a:schemeClr val="accent1"/>
          </a:solidFill>
          <a:ln w="25400" cap="flat" cmpd="sng" algn="ctr">
            <a:solidFill>
              <a:schemeClr val="accent6"/>
            </a:solidFill>
            <a:prstDash val="solid"/>
            <a:miter lim="800000"/>
            <a:headEnd type="triangle" w="lg" len="lg"/>
            <a:tailEnd type="triangl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3" name="Gerade Verbindung mit Pfeil 32">
            <a:extLst>
              <a:ext uri="{FF2B5EF4-FFF2-40B4-BE49-F238E27FC236}">
                <a16:creationId xmlns:a16="http://schemas.microsoft.com/office/drawing/2014/main" id="{AAA364FA-8D69-42F7-934C-F656B85A0151}"/>
              </a:ext>
            </a:extLst>
          </p:cNvPr>
          <p:cNvCxnSpPr/>
          <p:nvPr/>
        </p:nvCxnSpPr>
        <p:spPr bwMode="auto">
          <a:xfrm rot="5400000">
            <a:off x="6769736" y="4313788"/>
            <a:ext cx="0" cy="3501572"/>
          </a:xfrm>
          <a:prstGeom prst="straightConnector1">
            <a:avLst/>
          </a:prstGeom>
          <a:solidFill>
            <a:schemeClr val="accent1"/>
          </a:solidFill>
          <a:ln w="25400" cap="flat" cmpd="sng" algn="ctr">
            <a:solidFill>
              <a:schemeClr val="accent6"/>
            </a:solidFill>
            <a:prstDash val="solid"/>
            <a:miter lim="800000"/>
            <a:headEnd type="triangle" w="lg" len="lg"/>
            <a:tailEnd type="triangl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4" name="Gerade Verbindung mit Pfeil 33">
            <a:extLst>
              <a:ext uri="{FF2B5EF4-FFF2-40B4-BE49-F238E27FC236}">
                <a16:creationId xmlns:a16="http://schemas.microsoft.com/office/drawing/2014/main" id="{7B497CF8-9DDC-4436-8D17-68AED8F6538B}"/>
              </a:ext>
            </a:extLst>
          </p:cNvPr>
          <p:cNvCxnSpPr/>
          <p:nvPr/>
        </p:nvCxnSpPr>
        <p:spPr bwMode="auto">
          <a:xfrm flipH="1">
            <a:off x="4991822" y="2564824"/>
            <a:ext cx="3537857" cy="3537857"/>
          </a:xfrm>
          <a:prstGeom prst="straightConnector1">
            <a:avLst/>
          </a:prstGeom>
          <a:solidFill>
            <a:schemeClr val="accent1"/>
          </a:solidFill>
          <a:ln w="25400" cap="flat" cmpd="sng" algn="ctr">
            <a:solidFill>
              <a:schemeClr val="accent6"/>
            </a:solidFill>
            <a:prstDash val="solid"/>
            <a:miter lim="800000"/>
            <a:headEnd type="triangle" w="lg" len="lg"/>
            <a:tailEnd type="triangl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5" name="Gerade Verbindung mit Pfeil 34">
            <a:extLst>
              <a:ext uri="{FF2B5EF4-FFF2-40B4-BE49-F238E27FC236}">
                <a16:creationId xmlns:a16="http://schemas.microsoft.com/office/drawing/2014/main" id="{37425D18-FB70-4958-B6EA-52CCA7630870}"/>
              </a:ext>
            </a:extLst>
          </p:cNvPr>
          <p:cNvCxnSpPr/>
          <p:nvPr/>
        </p:nvCxnSpPr>
        <p:spPr bwMode="auto">
          <a:xfrm>
            <a:off x="5035373" y="2572081"/>
            <a:ext cx="3476163" cy="3476171"/>
          </a:xfrm>
          <a:prstGeom prst="straightConnector1">
            <a:avLst/>
          </a:prstGeom>
          <a:solidFill>
            <a:schemeClr val="accent1"/>
          </a:solidFill>
          <a:ln w="25400" cap="flat" cmpd="sng" algn="ctr">
            <a:solidFill>
              <a:schemeClr val="accent6"/>
            </a:solidFill>
            <a:prstDash val="solid"/>
            <a:miter lim="800000"/>
            <a:headEnd type="triangle" w="lg" len="lg"/>
            <a:tailEnd type="triangl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8048314"/>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825988" y="636589"/>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4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Finde eine Person, die…</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indent="0" eaLnBrk="1">
              <a:lnSpc>
                <a:spcPct val="93000"/>
              </a:lnSpc>
              <a:spcAft>
                <a:spcPts val="522"/>
              </a:spcAft>
              <a:buSzPct val="100000"/>
              <a:defRPr/>
            </a:pPr>
            <a:endParaRPr lang="de-DE" altLang="de-DE" sz="1800" b="1" dirty="0">
              <a:solidFill>
                <a:srgbClr val="FFFFFF"/>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6</a:t>
            </a:r>
          </a:p>
        </p:txBody>
      </p:sp>
      <p:graphicFrame>
        <p:nvGraphicFramePr>
          <p:cNvPr id="7" name="Inhaltsplatzhalter 9">
            <a:extLst>
              <a:ext uri="{FF2B5EF4-FFF2-40B4-BE49-F238E27FC236}">
                <a16:creationId xmlns:a16="http://schemas.microsoft.com/office/drawing/2014/main" id="{61A48A49-4AB8-4742-A3B7-08BBFDE11531}"/>
              </a:ext>
            </a:extLst>
          </p:cNvPr>
          <p:cNvGraphicFramePr>
            <a:graphicFrameLocks/>
          </p:cNvGraphicFramePr>
          <p:nvPr>
            <p:extLst>
              <p:ext uri="{D42A27DB-BD31-4B8C-83A1-F6EECF244321}">
                <p14:modId xmlns:p14="http://schemas.microsoft.com/office/powerpoint/2010/main" val="2505832902"/>
              </p:ext>
            </p:extLst>
          </p:nvPr>
        </p:nvGraphicFramePr>
        <p:xfrm>
          <a:off x="878743" y="1311717"/>
          <a:ext cx="8173865" cy="5468814"/>
        </p:xfrm>
        <a:graphic>
          <a:graphicData uri="http://schemas.openxmlformats.org/drawingml/2006/table">
            <a:tbl>
              <a:tblPr firstRow="1" bandRow="1">
                <a:tableStyleId>{5C22544A-7EE6-4342-B048-85BDC9FD1C3A}</a:tableStyleId>
              </a:tblPr>
              <a:tblGrid>
                <a:gridCol w="1634773">
                  <a:extLst>
                    <a:ext uri="{9D8B030D-6E8A-4147-A177-3AD203B41FA5}">
                      <a16:colId xmlns:a16="http://schemas.microsoft.com/office/drawing/2014/main" val="20000"/>
                    </a:ext>
                  </a:extLst>
                </a:gridCol>
                <a:gridCol w="1634773">
                  <a:extLst>
                    <a:ext uri="{9D8B030D-6E8A-4147-A177-3AD203B41FA5}">
                      <a16:colId xmlns:a16="http://schemas.microsoft.com/office/drawing/2014/main" val="20001"/>
                    </a:ext>
                  </a:extLst>
                </a:gridCol>
                <a:gridCol w="1634773">
                  <a:extLst>
                    <a:ext uri="{9D8B030D-6E8A-4147-A177-3AD203B41FA5}">
                      <a16:colId xmlns:a16="http://schemas.microsoft.com/office/drawing/2014/main" val="20002"/>
                    </a:ext>
                  </a:extLst>
                </a:gridCol>
                <a:gridCol w="1634773">
                  <a:extLst>
                    <a:ext uri="{9D8B030D-6E8A-4147-A177-3AD203B41FA5}">
                      <a16:colId xmlns:a16="http://schemas.microsoft.com/office/drawing/2014/main" val="20003"/>
                    </a:ext>
                  </a:extLst>
                </a:gridCol>
                <a:gridCol w="1634773">
                  <a:extLst>
                    <a:ext uri="{9D8B030D-6E8A-4147-A177-3AD203B41FA5}">
                      <a16:colId xmlns:a16="http://schemas.microsoft.com/office/drawing/2014/main" val="20004"/>
                    </a:ext>
                  </a:extLst>
                </a:gridCol>
              </a:tblGrid>
              <a:tr h="784544">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...schon mal in Äthiopien war.</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...sicher weiß, wo Bangladesch auf der Weltkarte liegt. </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...weiß, in welchem der  Länder die Lohnkosten am geringsten sind.</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...weiß, was die „Lohnlücke“ bzw. der Gender Pay Gap ist.</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...weiß, was die ILO ist.</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03772">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...weiß, in welchem der Länder die Elektrizitätskosten am geringsten sind.</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...weiß, ob Äthiopien oder Myanmar mehr Bekleidung exportiert.</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...sich schon mal Gedanken über das Thema Standortwahl gemacht hat.</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...sicher weiß wo Myanmar auf der Weltkarte liegt.</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...weiß, in welchem der Länder auch Baumwolle angebaut wird.</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38363">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...sich schon mal diskriminiert gefühlt hat.</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...weiß, in welchem der Länder der bauliche Zustand der Fabriken am besten ist.</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...schon mal in Bangladesch war.</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...schon mal Zeuge/Zeugin oder Opfer geschlechtsspezifischer Gewalt war.</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...glaubt, dass die Arbeitsbedingungen in Bangladesch schlechter sind als in Äthiopien und Myanmar.</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338363">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...weiß, warum vor allem Frauen in der Bekleidungsindustrie arbeiten.</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...sicher weiß, wo Äthiopien auf der Weltkarte liegt.</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...glaubt, dass auch in Deutschland geschlechtsspezifische Gewalt verbreitet ist.</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...sich schon mal Gedanken über die Arbeitsbedingungen weltweitgemacht hat.</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...die Hauptstadt von Myanmar kennt.</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03772">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...die Hauptstadt von Bangladesch kennt.</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...schon mal in Myanmar war.</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...schon mal von der Fair </a:t>
                      </a:r>
                      <a:r>
                        <a:rPr lang="de-DE" sz="1200" b="0" i="0" baseline="0" dirty="0" err="1">
                          <a:solidFill>
                            <a:srgbClr val="0A1635"/>
                          </a:solidFill>
                          <a:effectLst/>
                          <a:latin typeface="Calibri" panose="020F0502020204030204" pitchFamily="34" charset="0"/>
                          <a:cs typeface="Calibri" panose="020F0502020204030204" pitchFamily="34" charset="0"/>
                        </a:rPr>
                        <a:t>Wear</a:t>
                      </a:r>
                      <a:r>
                        <a:rPr lang="de-DE" sz="1200" b="0" i="0" baseline="0" dirty="0">
                          <a:solidFill>
                            <a:srgbClr val="0A1635"/>
                          </a:solidFill>
                          <a:effectLst/>
                          <a:latin typeface="Calibri" panose="020F0502020204030204" pitchFamily="34" charset="0"/>
                          <a:cs typeface="Calibri" panose="020F0502020204030204" pitchFamily="34" charset="0"/>
                        </a:rPr>
                        <a:t> </a:t>
                      </a:r>
                      <a:r>
                        <a:rPr lang="de-DE" sz="1200" b="0" i="0" baseline="0" dirty="0" err="1">
                          <a:solidFill>
                            <a:srgbClr val="0A1635"/>
                          </a:solidFill>
                          <a:effectLst/>
                          <a:latin typeface="Calibri" panose="020F0502020204030204" pitchFamily="34" charset="0"/>
                          <a:cs typeface="Calibri" panose="020F0502020204030204" pitchFamily="34" charset="0"/>
                        </a:rPr>
                        <a:t>Foundation</a:t>
                      </a:r>
                      <a:r>
                        <a:rPr lang="de-DE" sz="1200" b="0" i="0" baseline="0" dirty="0">
                          <a:solidFill>
                            <a:srgbClr val="0A1635"/>
                          </a:solidFill>
                          <a:effectLst/>
                          <a:latin typeface="Calibri" panose="020F0502020204030204" pitchFamily="34" charset="0"/>
                          <a:cs typeface="Calibri" panose="020F0502020204030204" pitchFamily="34" charset="0"/>
                        </a:rPr>
                        <a:t> gehört hat.</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...die Hauptstadt von Äthiopien kennt.</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20000"/>
                        </a:lnSpc>
                        <a:spcAft>
                          <a:spcPts val="0"/>
                        </a:spcAft>
                      </a:pPr>
                      <a:r>
                        <a:rPr lang="de-DE" sz="1200" b="0" i="0" baseline="0" dirty="0">
                          <a:solidFill>
                            <a:srgbClr val="0A1635"/>
                          </a:solidFill>
                          <a:effectLst/>
                          <a:latin typeface="Calibri" panose="020F0502020204030204" pitchFamily="34" charset="0"/>
                          <a:cs typeface="Calibri" panose="020F0502020204030204" pitchFamily="34" charset="0"/>
                        </a:rPr>
                        <a:t>...heute ein Kleidungsstück aus Bangladesch trägt.</a:t>
                      </a:r>
                    </a:p>
                  </a:txBody>
                  <a:tcPr marL="61304" marR="6130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37572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Shape 1">
            <a:extLst>
              <a:ext uri="{FF2B5EF4-FFF2-40B4-BE49-F238E27FC236}">
                <a16:creationId xmlns:a16="http://schemas.microsoft.com/office/drawing/2014/main" id="{901FA994-5CEE-4805-A49D-388DBABEB526}"/>
              </a:ext>
            </a:extLst>
          </p:cNvPr>
          <p:cNvSpPr txBox="1">
            <a:spLocks noChangeArrowheads="1"/>
          </p:cNvSpPr>
          <p:nvPr/>
        </p:nvSpPr>
        <p:spPr bwMode="auto">
          <a:xfrm>
            <a:off x="582613" y="738188"/>
            <a:ext cx="797877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Kurzer Ausblick auf das Modul…</a:t>
            </a:r>
          </a:p>
        </p:txBody>
      </p:sp>
      <p:sp>
        <p:nvSpPr>
          <p:cNvPr id="206" name="TextShape 5">
            <a:extLst>
              <a:ext uri="{FF2B5EF4-FFF2-40B4-BE49-F238E27FC236}">
                <a16:creationId xmlns:a16="http://schemas.microsoft.com/office/drawing/2014/main" id="{35A167EF-13B1-4AA7-81EA-399ED4418771}"/>
              </a:ext>
            </a:extLst>
          </p:cNvPr>
          <p:cNvSpPr txBox="1"/>
          <p:nvPr/>
        </p:nvSpPr>
        <p:spPr>
          <a:xfrm>
            <a:off x="0" y="6532563"/>
            <a:ext cx="742950" cy="330200"/>
          </a:xfrm>
          <a:prstGeom prst="rect">
            <a:avLst/>
          </a:prstGeom>
          <a:noFill/>
          <a:ln>
            <a:noFill/>
          </a:ln>
        </p:spPr>
        <p:txBody>
          <a:bodyPr anchor="b" anchorCtr="1"/>
          <a:lstStyle/>
          <a:p>
            <a:pP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7</a:t>
            </a:r>
            <a:endParaRPr lang="de-DE" sz="14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graphicFrame>
        <p:nvGraphicFramePr>
          <p:cNvPr id="10" name="Diagramm 9">
            <a:extLst>
              <a:ext uri="{FF2B5EF4-FFF2-40B4-BE49-F238E27FC236}">
                <a16:creationId xmlns:a16="http://schemas.microsoft.com/office/drawing/2014/main" id="{2C774E2E-E78B-41B2-8F5A-E121125EF74F}"/>
              </a:ext>
            </a:extLst>
          </p:cNvPr>
          <p:cNvGraphicFramePr/>
          <p:nvPr>
            <p:extLst>
              <p:ext uri="{D42A27DB-BD31-4B8C-83A1-F6EECF244321}">
                <p14:modId xmlns:p14="http://schemas.microsoft.com/office/powerpoint/2010/main" val="3181522399"/>
              </p:ext>
            </p:extLst>
          </p:nvPr>
        </p:nvGraphicFramePr>
        <p:xfrm>
          <a:off x="1162049" y="1684394"/>
          <a:ext cx="7598635" cy="2374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m 10">
            <a:extLst>
              <a:ext uri="{FF2B5EF4-FFF2-40B4-BE49-F238E27FC236}">
                <a16:creationId xmlns:a16="http://schemas.microsoft.com/office/drawing/2014/main" id="{3E8989BD-0858-4200-A2E6-03F91A6AFD9B}"/>
              </a:ext>
            </a:extLst>
          </p:cNvPr>
          <p:cNvGraphicFramePr/>
          <p:nvPr>
            <p:extLst>
              <p:ext uri="{D42A27DB-BD31-4B8C-83A1-F6EECF244321}">
                <p14:modId xmlns:p14="http://schemas.microsoft.com/office/powerpoint/2010/main" val="1559795339"/>
              </p:ext>
            </p:extLst>
          </p:nvPr>
        </p:nvGraphicFramePr>
        <p:xfrm>
          <a:off x="1160422" y="4340509"/>
          <a:ext cx="7573463" cy="237457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Wertschöpfungskette</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indent="0" eaLnBrk="1">
              <a:lnSpc>
                <a:spcPct val="93000"/>
              </a:lnSpc>
              <a:spcAft>
                <a:spcPts val="522"/>
              </a:spcAft>
              <a:buSzPct val="100000"/>
              <a:defRPr/>
            </a:pPr>
            <a:endParaRPr lang="de-DE" altLang="de-DE" sz="1800" b="1" dirty="0">
              <a:solidFill>
                <a:srgbClr val="FFFFFF"/>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8</a:t>
            </a:r>
          </a:p>
        </p:txBody>
      </p:sp>
      <p:pic>
        <p:nvPicPr>
          <p:cNvPr id="7" name="Grafik 6">
            <a:extLst>
              <a:ext uri="{FF2B5EF4-FFF2-40B4-BE49-F238E27FC236}">
                <a16:creationId xmlns:a16="http://schemas.microsoft.com/office/drawing/2014/main" id="{328BDE80-EEBA-4E98-B239-4FEEBA750D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099" y="2027058"/>
            <a:ext cx="8305799" cy="4455150"/>
          </a:xfrm>
          <a:prstGeom prst="rect">
            <a:avLst/>
          </a:prstGeom>
        </p:spPr>
      </p:pic>
    </p:spTree>
    <p:extLst>
      <p:ext uri="{BB962C8B-B14F-4D97-AF65-F5344CB8AC3E}">
        <p14:creationId xmlns:p14="http://schemas.microsoft.com/office/powerpoint/2010/main" val="239855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58F33977-FE78-4507-AC56-7D3F8EBD79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sz="2800" b="1" dirty="0">
                <a:latin typeface="Calibri" panose="020F0502020204030204" pitchFamily="34" charset="0"/>
                <a:cs typeface="Calibri" panose="020F0502020204030204" pitchFamily="34" charset="0"/>
              </a:rPr>
              <a:t>Video zum Einstieg</a:t>
            </a:r>
            <a:endPar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indent="0" eaLnBrk="1">
              <a:lnSpc>
                <a:spcPct val="93000"/>
              </a:lnSpc>
              <a:spcAft>
                <a:spcPts val="522"/>
              </a:spcAft>
              <a:buSzPct val="100000"/>
              <a:defRPr/>
            </a:pPr>
            <a:endParaRPr lang="de-DE" altLang="de-DE" sz="1800" b="1" dirty="0">
              <a:solidFill>
                <a:srgbClr val="FFFFFF"/>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4340" name="Text Box 5">
            <a:extLst>
              <a:ext uri="{FF2B5EF4-FFF2-40B4-BE49-F238E27FC236}">
                <a16:creationId xmlns:a16="http://schemas.microsoft.com/office/drawing/2014/main" id="{19C0F030-A653-45C0-A061-398BB51BCAB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9</a:t>
            </a:r>
          </a:p>
        </p:txBody>
      </p:sp>
      <p:pic>
        <p:nvPicPr>
          <p:cNvPr id="6" name="Inhaltsplatzhalter 6" descr="Bildschirmfoto 2018-02-01 um 17.06.45.png">
            <a:extLst>
              <a:ext uri="{FF2B5EF4-FFF2-40B4-BE49-F238E27FC236}">
                <a16:creationId xmlns:a16="http://schemas.microsoft.com/office/drawing/2014/main" id="{E89526A0-7502-4666-B19D-D2F1F34CCBBC}"/>
              </a:ext>
            </a:extLst>
          </p:cNvPr>
          <p:cNvPicPr>
            <a:picLocks noChangeAspect="1"/>
          </p:cNvPicPr>
          <p:nvPr/>
        </p:nvPicPr>
        <p:blipFill rotWithShape="1">
          <a:blip r:embed="rId3">
            <a:extLst>
              <a:ext uri="{28A0092B-C50C-407E-A947-70E740481C1C}">
                <a14:useLocalDpi xmlns:a14="http://schemas.microsoft.com/office/drawing/2010/main" val="0"/>
              </a:ext>
            </a:extLst>
          </a:blip>
          <a:srcRect t="7024" b="18310"/>
          <a:stretch/>
        </p:blipFill>
        <p:spPr>
          <a:xfrm>
            <a:off x="952500" y="1999640"/>
            <a:ext cx="8001000" cy="4131895"/>
          </a:xfrm>
          <a:prstGeom prst="rect">
            <a:avLst/>
          </a:prstGeom>
        </p:spPr>
      </p:pic>
      <p:sp>
        <p:nvSpPr>
          <p:cNvPr id="2" name="Rechteck 1">
            <a:extLst>
              <a:ext uri="{FF2B5EF4-FFF2-40B4-BE49-F238E27FC236}">
                <a16:creationId xmlns:a16="http://schemas.microsoft.com/office/drawing/2014/main" id="{A8FA3F20-6999-4E52-9BFD-51B6CAA900C4}"/>
              </a:ext>
            </a:extLst>
          </p:cNvPr>
          <p:cNvSpPr/>
          <p:nvPr/>
        </p:nvSpPr>
        <p:spPr>
          <a:xfrm>
            <a:off x="952500" y="6153348"/>
            <a:ext cx="4572000" cy="307777"/>
          </a:xfrm>
          <a:prstGeom prst="rect">
            <a:avLst/>
          </a:prstGeom>
        </p:spPr>
        <p:txBody>
          <a:bodyPr>
            <a:spAutoFit/>
          </a:bodyPr>
          <a:lstStyle/>
          <a:p>
            <a:r>
              <a:rPr lang="de-DE" sz="1400" dirty="0">
                <a:latin typeface="Calibri" panose="020F0502020204030204" pitchFamily="34" charset="0"/>
                <a:cs typeface="Calibri" panose="020F0502020204030204" pitchFamily="34" charset="0"/>
              </a:rPr>
              <a:t>Quelle: African Growth and </a:t>
            </a:r>
            <a:r>
              <a:rPr lang="de-DE" sz="1400" dirty="0" err="1">
                <a:latin typeface="Calibri" panose="020F0502020204030204" pitchFamily="34" charset="0"/>
                <a:cs typeface="Calibri" panose="020F0502020204030204" pitchFamily="34" charset="0"/>
              </a:rPr>
              <a:t>Opportunity</a:t>
            </a:r>
            <a:r>
              <a:rPr lang="de-DE" sz="1400" dirty="0">
                <a:latin typeface="Calibri" panose="020F0502020204030204" pitchFamily="34" charset="0"/>
                <a:cs typeface="Calibri" panose="020F0502020204030204" pitchFamily="34" charset="0"/>
              </a:rPr>
              <a:t> Act</a:t>
            </a:r>
          </a:p>
        </p:txBody>
      </p:sp>
    </p:spTree>
    <p:extLst>
      <p:ext uri="{BB962C8B-B14F-4D97-AF65-F5344CB8AC3E}">
        <p14:creationId xmlns:p14="http://schemas.microsoft.com/office/powerpoint/2010/main" val="7146358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signvorlage PPT FEMNET_2018">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signvorlage PPT FEMNET_2018" id="{83A7878C-CF1D-4660-ADAB-2E31942B3CF9}" vid="{C85E65ED-ABE2-401F-9EF4-F10C7B44394A}"/>
    </a:ext>
  </a:extLst>
</a:theme>
</file>

<file path=ppt/theme/theme2.xml><?xml version="1.0" encoding="utf-8"?>
<a:theme xmlns:a="http://schemas.openxmlformats.org/drawingml/2006/main" name="Design1">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MNET-powerpoint.pot [Kompatibilitätsmodus]" id="{B2659858-A94B-406D-9D46-EC7898E0E9AD}" vid="{E00080C4-494C-41BB-A7CD-1A010E023181}"/>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Designvorlage PPT FEMNET_2018.potx</Template>
  <TotalTime>0</TotalTime>
  <Words>10660</Words>
  <Application>Microsoft Office PowerPoint</Application>
  <PresentationFormat>Bildschirmpräsentation (4:3)</PresentationFormat>
  <Paragraphs>1144</Paragraphs>
  <Slides>42</Slides>
  <Notes>42</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42</vt:i4>
      </vt:variant>
    </vt:vector>
  </HeadingPairs>
  <TitlesOfParts>
    <vt:vector size="50" baseType="lpstr">
      <vt:lpstr>Calibri</vt:lpstr>
      <vt:lpstr>Comic Sans MS</vt:lpstr>
      <vt:lpstr>Wingdings</vt:lpstr>
      <vt:lpstr>Courier New</vt:lpstr>
      <vt:lpstr>Times New Roman</vt:lpstr>
      <vt:lpstr>Arial</vt:lpstr>
      <vt:lpstr>Designvorlage PPT FEMNET_2018</vt:lpstr>
      <vt:lpstr>Design1</vt:lpstr>
      <vt:lpstr>Äthiopien und Myanmar: Arbeiterinnen in aufstrebenden Textilproduktionsländern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Danke für Ihre Aufmerksamkeit!</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Fair Schnitt</dc:creator>
  <cp:lastModifiedBy>Praktikantin</cp:lastModifiedBy>
  <cp:revision>433</cp:revision>
  <cp:lastPrinted>2018-05-02T10:57:24Z</cp:lastPrinted>
  <dcterms:created xsi:type="dcterms:W3CDTF">2018-01-16T13:25:11Z</dcterms:created>
  <dcterms:modified xsi:type="dcterms:W3CDTF">2019-10-21T10:27:12Z</dcterms:modified>
</cp:coreProperties>
</file>