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3" r:id="rId1"/>
    <p:sldMasterId id="2147483728" r:id="rId2"/>
  </p:sldMasterIdLst>
  <p:notesMasterIdLst>
    <p:notesMasterId r:id="rId29"/>
  </p:notesMasterIdLst>
  <p:handoutMasterIdLst>
    <p:handoutMasterId r:id="rId30"/>
  </p:handoutMasterIdLst>
  <p:sldIdLst>
    <p:sldId id="256" r:id="rId3"/>
    <p:sldId id="385" r:id="rId4"/>
    <p:sldId id="298" r:id="rId5"/>
    <p:sldId id="398" r:id="rId6"/>
    <p:sldId id="357" r:id="rId7"/>
    <p:sldId id="261" r:id="rId8"/>
    <p:sldId id="265" r:id="rId9"/>
    <p:sldId id="356"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282" r:id="rId23"/>
    <p:sldId id="283" r:id="rId24"/>
    <p:sldId id="377" r:id="rId25"/>
    <p:sldId id="284" r:id="rId26"/>
    <p:sldId id="380" r:id="rId27"/>
    <p:sldId id="286" r:id="rId28"/>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omic Sans MS" panose="030F0702030302020204" pitchFamily="66" charset="0"/>
      <p:regular r:id="rId35"/>
      <p:bold r:id="rId36"/>
      <p:italic r:id="rId37"/>
      <p:boldItalic r:id="rId38"/>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3C5"/>
    <a:srgbClr val="86C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18" autoAdjust="0"/>
    <p:restoredTop sz="57491" autoAdjust="0"/>
  </p:normalViewPr>
  <p:slideViewPr>
    <p:cSldViewPr>
      <p:cViewPr varScale="1">
        <p:scale>
          <a:sx n="41" d="100"/>
          <a:sy n="41" d="100"/>
        </p:scale>
        <p:origin x="2604" y="60"/>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65539" name="Rectangle 1027"/>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de-DE"/>
          </a:p>
        </p:txBody>
      </p:sp>
      <p:sp>
        <p:nvSpPr>
          <p:cNvPr id="65540" name="Rectangle 1028"/>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65541" name="Rectangle 1029"/>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3CBAC39-2239-4DE9-8FDC-92F76E92956F}" type="slidenum">
              <a:rPr lang="de-DE" altLang="de-DE"/>
              <a:pPr>
                <a:defRPr/>
              </a:pPr>
              <a:t>‹Nr.›</a:t>
            </a:fld>
            <a:endParaRPr lang="de-DE" altLang="de-DE"/>
          </a:p>
        </p:txBody>
      </p:sp>
    </p:spTree>
    <p:extLst>
      <p:ext uri="{BB962C8B-B14F-4D97-AF65-F5344CB8AC3E}">
        <p14:creationId xmlns:p14="http://schemas.microsoft.com/office/powerpoint/2010/main" val="440529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430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30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30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de-DE"/>
          </a:p>
        </p:txBody>
      </p:sp>
      <p:sp>
        <p:nvSpPr>
          <p:cNvPr id="430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9FD05D7-7EF2-4E2E-AFF7-82ECB10AE1B0}" type="slidenum">
              <a:rPr lang="de-DE" altLang="de-DE"/>
              <a:pPr>
                <a:defRPr/>
              </a:pPr>
              <a:t>‹Nr.›</a:t>
            </a:fld>
            <a:endParaRPr lang="de-DE" altLang="de-DE"/>
          </a:p>
        </p:txBody>
      </p:sp>
    </p:spTree>
    <p:extLst>
      <p:ext uri="{BB962C8B-B14F-4D97-AF65-F5344CB8AC3E}">
        <p14:creationId xmlns:p14="http://schemas.microsoft.com/office/powerpoint/2010/main" val="457014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id="{5E96A9E7-2BAD-462A-A467-594CC1CB683A}"/>
              </a:ext>
            </a:extLst>
          </p:cNvPr>
          <p:cNvSpPr>
            <a:spLocks noGrp="1" noChangeArrowheads="1"/>
          </p:cNvSpPr>
          <p:nvPr>
            <p:ph type="sldNum" sz="quarter"/>
          </p:nvPr>
        </p:nvSpPr>
        <p:spPr>
          <a:noFill/>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S PGothic" panose="020B0600070205080204" pitchFamily="34" charset="-128"/>
              </a:defRPr>
            </a:lvl9pPr>
          </a:lstStyle>
          <a:p>
            <a:fld id="{4702429E-4774-4EBA-BCE8-0FD7B3B0405C}" type="slidenum">
              <a:rPr lang="de-DE" altLang="de-DE" smtClean="0">
                <a:solidFill>
                  <a:srgbClr val="000000"/>
                </a:solidFill>
                <a:latin typeface="Times New Roman" panose="02020603050405020304" pitchFamily="18" charset="0"/>
              </a:rPr>
              <a:pPr/>
              <a:t>1</a:t>
            </a:fld>
            <a:endParaRPr lang="de-DE" altLang="de-DE">
              <a:solidFill>
                <a:srgbClr val="000000"/>
              </a:solidFill>
              <a:latin typeface="Times New Roman" panose="02020603050405020304" pitchFamily="18" charset="0"/>
            </a:endParaRPr>
          </a:p>
        </p:txBody>
      </p:sp>
      <p:sp>
        <p:nvSpPr>
          <p:cNvPr id="10243" name="Rectangle 1">
            <a:extLst>
              <a:ext uri="{FF2B5EF4-FFF2-40B4-BE49-F238E27FC236}">
                <a16:creationId xmlns:a16="http://schemas.microsoft.com/office/drawing/2014/main" id="{0128FA52-BC9D-4354-A68A-C6D9B8B3AF5B}"/>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B6C75305-FFEF-4B3F-B6F4-173242977B99}"/>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1" hangingPunct="1">
              <a:spcBef>
                <a:spcPct val="0"/>
              </a:spcBef>
              <a:buClrTx/>
              <a:buSzTx/>
              <a:buFontTx/>
              <a:buNone/>
            </a:pPr>
            <a:r>
              <a:rPr lang="de-DE" altLang="de-DE" b="1">
                <a:solidFill>
                  <a:schemeClr val="tx1"/>
                </a:solidFill>
              </a:rPr>
              <a:t>Anmerkungen zu den Folien stehen in den Notizfeldern</a:t>
            </a:r>
          </a:p>
          <a:p>
            <a:pPr defTabSz="914400" eaLnBrk="1" hangingPunct="1">
              <a:spcBef>
                <a:spcPct val="0"/>
              </a:spcBef>
              <a:buClrTx/>
              <a:buSzTx/>
              <a:buFontTx/>
              <a:buNone/>
            </a:pPr>
            <a:r>
              <a:rPr lang="de-DE" altLang="de-DE" b="1">
                <a:solidFill>
                  <a:schemeClr val="tx1"/>
                </a:solidFill>
              </a:rPr>
              <a:t>kursive Anmerkungen sind zur Info für die Seminarleitung</a:t>
            </a:r>
          </a:p>
          <a:p>
            <a:pPr defTabSz="914400" eaLnBrk="1" hangingPunct="1">
              <a:spcBef>
                <a:spcPct val="0"/>
              </a:spcBef>
              <a:buClrTx/>
              <a:buSzTx/>
              <a:buFontTx/>
              <a:buNone/>
            </a:pPr>
            <a:r>
              <a:rPr lang="de-DE" altLang="de-DE" b="1">
                <a:solidFill>
                  <a:schemeClr val="tx1"/>
                </a:solidFill>
              </a:rPr>
              <a:t>oder bei Nachfrage der bzw. mögliche Fragen an die Teilnehmenden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22106AE-FBD3-441A-9711-F1B3EA240A3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21DE078B-4D38-499D-B26C-2F84B57455D9}" type="slidenum">
              <a:rPr lang="de-DE" altLang="de-DE" sz="1200" smtClean="0">
                <a:solidFill>
                  <a:srgbClr val="000000"/>
                </a:solidFill>
              </a:rPr>
              <a:pPr/>
              <a:t>10</a:t>
            </a:fld>
            <a:endParaRPr lang="de-DE" altLang="de-DE" sz="1200">
              <a:solidFill>
                <a:srgbClr val="000000"/>
              </a:solidFill>
            </a:endParaRPr>
          </a:p>
        </p:txBody>
      </p:sp>
      <p:sp>
        <p:nvSpPr>
          <p:cNvPr id="32771" name="Rectangle 1">
            <a:extLst>
              <a:ext uri="{FF2B5EF4-FFF2-40B4-BE49-F238E27FC236}">
                <a16:creationId xmlns:a16="http://schemas.microsoft.com/office/drawing/2014/main" id="{1663139B-2ACB-4B8A-9BB0-F60B337B38F7}"/>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1F5D001A-F2A3-4876-81A9-52C625AE216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Soziale Verantwortung = ihr wirtschaftliches Handeln sozial verantwortlich gestalten</a:t>
            </a:r>
          </a:p>
          <a:p>
            <a:pPr eaLnBrk="1" hangingPunct="1">
              <a:spcBef>
                <a:spcPts val="450"/>
              </a:spcBef>
              <a:buSzPct val="100000"/>
            </a:pPr>
            <a:r>
              <a:rPr lang="de-DE" altLang="de-DE" sz="1200">
                <a:solidFill>
                  <a:srgbClr val="000000"/>
                </a:solidFill>
                <a:latin typeface="Arial" panose="020B0604020202020204" pitchFamily="34" charset="0"/>
              </a:rPr>
              <a:t>3.  Eigene Kodizes ernst nehmen und effektive Maßnahmen zur Umsetzung </a:t>
            </a:r>
          </a:p>
          <a:p>
            <a:pPr eaLnBrk="1" hangingPunct="1">
              <a:spcBef>
                <a:spcPts val="450"/>
              </a:spcBef>
              <a:buSzPct val="100000"/>
            </a:pPr>
            <a:r>
              <a:rPr lang="de-DE" altLang="de-DE" sz="1200">
                <a:solidFill>
                  <a:srgbClr val="000000"/>
                </a:solidFill>
                <a:latin typeface="Arial" panose="020B0604020202020204" pitchFamily="34" charset="0"/>
              </a:rPr>
              <a:t>6. Nicht nur rein kommerzielle audits</a:t>
            </a:r>
          </a:p>
          <a:p>
            <a:pPr eaLnBrk="1" hangingPunct="1">
              <a:spcBef>
                <a:spcPts val="450"/>
              </a:spcBef>
              <a:buSzPct val="100000"/>
            </a:pPr>
            <a:endParaRPr lang="de-DE" altLang="de-DE" sz="1200">
              <a:solidFill>
                <a:srgbClr val="000000"/>
              </a:solidFill>
              <a:latin typeface="Arial" panose="020B0604020202020204" pitchFamily="34" charset="0"/>
            </a:endParaRPr>
          </a:p>
        </p:txBody>
      </p:sp>
      <p:sp>
        <p:nvSpPr>
          <p:cNvPr id="32773" name="Text Box 3">
            <a:extLst>
              <a:ext uri="{FF2B5EF4-FFF2-40B4-BE49-F238E27FC236}">
                <a16:creationId xmlns:a16="http://schemas.microsoft.com/office/drawing/2014/main" id="{C4E2AAB2-3921-4AEF-8443-2CD06454E8D8}"/>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691964C3-10A0-4BE8-A223-EE992C157230}" type="slidenum">
              <a:rPr lang="de-DE" altLang="de-DE" sz="1200">
                <a:solidFill>
                  <a:srgbClr val="003366"/>
                </a:solidFill>
              </a:rPr>
              <a:pPr algn="r" eaLnBrk="1" hangingPunct="1">
                <a:buSzPct val="100000"/>
              </a:pPr>
              <a:t>10</a:t>
            </a:fld>
            <a:endParaRPr lang="de-DE" altLang="de-DE" sz="1200">
              <a:solidFill>
                <a:srgbClr val="003366"/>
              </a:solidFill>
            </a:endParaRPr>
          </a:p>
        </p:txBody>
      </p:sp>
      <p:sp>
        <p:nvSpPr>
          <p:cNvPr id="93190" name="Notizenplatzhalter 1">
            <a:extLst>
              <a:ext uri="{FF2B5EF4-FFF2-40B4-BE49-F238E27FC236}">
                <a16:creationId xmlns:a16="http://schemas.microsoft.com/office/drawing/2014/main" id="{1F9DFC5F-4F71-4D5E-B87B-BA08B643DF81}"/>
              </a:ext>
            </a:extLst>
          </p:cNvPr>
          <p:cNvSpPr>
            <a:spLocks noGrp="1" noChangeArrowheads="1"/>
          </p:cNvSpPr>
          <p:nvPr>
            <p:ph type="body" idx="1"/>
          </p:nvPr>
        </p:nvSpPr>
        <p:spPr>
          <a:ln/>
        </p:spPr>
        <p:txBody>
          <a:bodyPr/>
          <a:lstStyle/>
          <a:p>
            <a:pPr>
              <a:lnSpc>
                <a:spcPct val="90000"/>
              </a:lnSpc>
              <a:defRPr/>
            </a:pPr>
            <a:endParaRPr lang="de-DE" altLang="de-DE" dirty="0">
              <a:cs typeface="Times New Roman" charset="0"/>
            </a:endParaRPr>
          </a:p>
        </p:txBody>
      </p:sp>
    </p:spTree>
    <p:extLst>
      <p:ext uri="{BB962C8B-B14F-4D97-AF65-F5344CB8AC3E}">
        <p14:creationId xmlns:p14="http://schemas.microsoft.com/office/powerpoint/2010/main" val="221613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22106AE-FBD3-441A-9711-F1B3EA240A3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21DE078B-4D38-499D-B26C-2F84B57455D9}" type="slidenum">
              <a:rPr lang="de-DE" altLang="de-DE" sz="1200" smtClean="0">
                <a:solidFill>
                  <a:srgbClr val="000000"/>
                </a:solidFill>
              </a:rPr>
              <a:pPr/>
              <a:t>11</a:t>
            </a:fld>
            <a:endParaRPr lang="de-DE" altLang="de-DE" sz="1200">
              <a:solidFill>
                <a:srgbClr val="000000"/>
              </a:solidFill>
            </a:endParaRPr>
          </a:p>
        </p:txBody>
      </p:sp>
      <p:sp>
        <p:nvSpPr>
          <p:cNvPr id="32771" name="Rectangle 1">
            <a:extLst>
              <a:ext uri="{FF2B5EF4-FFF2-40B4-BE49-F238E27FC236}">
                <a16:creationId xmlns:a16="http://schemas.microsoft.com/office/drawing/2014/main" id="{1663139B-2ACB-4B8A-9BB0-F60B337B38F7}"/>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1F5D001A-F2A3-4876-81A9-52C625AE216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Soziale Verantwortung = ihr wirtschaftliches Handeln sozial verantwortlich gestalten</a:t>
            </a:r>
          </a:p>
          <a:p>
            <a:pPr eaLnBrk="1" hangingPunct="1">
              <a:spcBef>
                <a:spcPts val="450"/>
              </a:spcBef>
              <a:buSzPct val="100000"/>
            </a:pPr>
            <a:r>
              <a:rPr lang="de-DE" altLang="de-DE" sz="1200">
                <a:solidFill>
                  <a:srgbClr val="000000"/>
                </a:solidFill>
                <a:latin typeface="Arial" panose="020B0604020202020204" pitchFamily="34" charset="0"/>
              </a:rPr>
              <a:t>3.  Eigene Kodizes ernst nehmen und effektive Maßnahmen zur Umsetzung </a:t>
            </a:r>
          </a:p>
          <a:p>
            <a:pPr eaLnBrk="1" hangingPunct="1">
              <a:spcBef>
                <a:spcPts val="450"/>
              </a:spcBef>
              <a:buSzPct val="100000"/>
            </a:pPr>
            <a:r>
              <a:rPr lang="de-DE" altLang="de-DE" sz="1200">
                <a:solidFill>
                  <a:srgbClr val="000000"/>
                </a:solidFill>
                <a:latin typeface="Arial" panose="020B0604020202020204" pitchFamily="34" charset="0"/>
              </a:rPr>
              <a:t>6. Nicht nur rein kommerzielle audits</a:t>
            </a:r>
          </a:p>
          <a:p>
            <a:pPr eaLnBrk="1" hangingPunct="1">
              <a:spcBef>
                <a:spcPts val="450"/>
              </a:spcBef>
              <a:buSzPct val="100000"/>
            </a:pPr>
            <a:endParaRPr lang="de-DE" altLang="de-DE" sz="1200">
              <a:solidFill>
                <a:srgbClr val="000000"/>
              </a:solidFill>
              <a:latin typeface="Arial" panose="020B0604020202020204" pitchFamily="34" charset="0"/>
            </a:endParaRPr>
          </a:p>
        </p:txBody>
      </p:sp>
      <p:sp>
        <p:nvSpPr>
          <p:cNvPr id="32773" name="Text Box 3">
            <a:extLst>
              <a:ext uri="{FF2B5EF4-FFF2-40B4-BE49-F238E27FC236}">
                <a16:creationId xmlns:a16="http://schemas.microsoft.com/office/drawing/2014/main" id="{C4E2AAB2-3921-4AEF-8443-2CD06454E8D8}"/>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691964C3-10A0-4BE8-A223-EE992C157230}" type="slidenum">
              <a:rPr lang="de-DE" altLang="de-DE" sz="1200">
                <a:solidFill>
                  <a:srgbClr val="003366"/>
                </a:solidFill>
              </a:rPr>
              <a:pPr algn="r" eaLnBrk="1" hangingPunct="1">
                <a:buSzPct val="100000"/>
              </a:pPr>
              <a:t>11</a:t>
            </a:fld>
            <a:endParaRPr lang="de-DE" altLang="de-DE" sz="1200">
              <a:solidFill>
                <a:srgbClr val="003366"/>
              </a:solidFill>
            </a:endParaRPr>
          </a:p>
        </p:txBody>
      </p:sp>
      <p:sp>
        <p:nvSpPr>
          <p:cNvPr id="93190" name="Notizenplatzhalter 1">
            <a:extLst>
              <a:ext uri="{FF2B5EF4-FFF2-40B4-BE49-F238E27FC236}">
                <a16:creationId xmlns:a16="http://schemas.microsoft.com/office/drawing/2014/main" id="{1F9DFC5F-4F71-4D5E-B87B-BA08B643DF81}"/>
              </a:ext>
            </a:extLst>
          </p:cNvPr>
          <p:cNvSpPr>
            <a:spLocks noGrp="1" noChangeArrowheads="1"/>
          </p:cNvSpPr>
          <p:nvPr>
            <p:ph type="body" idx="1"/>
          </p:nvPr>
        </p:nvSpPr>
        <p:spPr>
          <a:ln/>
        </p:spPr>
        <p:txBody>
          <a:bodyPr/>
          <a:lstStyle/>
          <a:p>
            <a:r>
              <a:rPr lang="de-DE" dirty="0"/>
              <a:t>ILO = International Labour Organisation, Unterorganisation der UN</a:t>
            </a:r>
          </a:p>
          <a:p>
            <a:endParaRPr lang="de-DE" dirty="0"/>
          </a:p>
          <a:p>
            <a:r>
              <a:rPr lang="de-DE" dirty="0"/>
              <a:t>Diese vier Aspekte sind Grundprinzipien der ILO</a:t>
            </a:r>
          </a:p>
          <a:p>
            <a:r>
              <a:rPr lang="de-DE" baseline="0" dirty="0"/>
              <a:t>sind u.a. geregelt in 8 Übereinkommen, die als ILO-Kernarbeitsnormen bezeichnet werden </a:t>
            </a:r>
            <a:endParaRPr lang="de-DE" dirty="0"/>
          </a:p>
          <a:p>
            <a:r>
              <a:rPr lang="de-DE" dirty="0"/>
              <a:t>=</a:t>
            </a:r>
            <a:r>
              <a:rPr lang="de-DE" baseline="0" dirty="0"/>
              <a:t> alle Mitgliedsstaaten haben sich dazu bekannt, aber nicht alle Mitgliedsstaaten haben alle ratifiziert</a:t>
            </a:r>
          </a:p>
          <a:p>
            <a:r>
              <a:rPr lang="de-DE" baseline="0" dirty="0"/>
              <a:t>(offizielles Verfahren, mit dem sich entscheidet, die Richtlinien in staatliches Recht umzusetzen)</a:t>
            </a:r>
          </a:p>
          <a:p>
            <a:r>
              <a:rPr lang="de-DE" baseline="0" dirty="0"/>
              <a:t>-&gt; bei den Kernarbeitsnormen ist das aber auch nicht nötig -&gt; sie gelten für alle Mitgliedsstaaten der ILO,</a:t>
            </a:r>
          </a:p>
          <a:p>
            <a:r>
              <a:rPr lang="de-DE" baseline="0" dirty="0"/>
              <a:t>auch ohne explizite Ratifizierung (deshalb Kernarbeitsnormen)</a:t>
            </a:r>
          </a:p>
          <a:p>
            <a:endParaRPr lang="de-DE" baseline="0" dirty="0"/>
          </a:p>
          <a:p>
            <a:r>
              <a:rPr lang="de-DE" baseline="0" dirty="0"/>
              <a:t>Dennoch ist es natürlich unter Umständen gut darauf pochen zu können,</a:t>
            </a:r>
          </a:p>
          <a:p>
            <a:r>
              <a:rPr lang="de-DE" baseline="0" dirty="0"/>
              <a:t>dass der Staat das Abkommen ja ratifiziert hat</a:t>
            </a:r>
          </a:p>
          <a:p>
            <a:endParaRPr lang="de-DE" baseline="0" dirty="0"/>
          </a:p>
          <a:p>
            <a:r>
              <a:rPr lang="de-DE" i="1" baseline="0" dirty="0"/>
              <a:t>Ratifizierungsstand: https://www.ilo.org/dyn/normlex/en/f?p=1000:10011:0::NO:10011:P10011_DISPLAY_BY,P10011_CONVENTION_TYPE_CODE:2,F,</a:t>
            </a:r>
          </a:p>
          <a:p>
            <a:r>
              <a:rPr lang="de-DE" i="1" baseline="0" dirty="0"/>
              <a:t>Zugriff 24.09.2019:</a:t>
            </a:r>
          </a:p>
          <a:p>
            <a:r>
              <a:rPr lang="de-DE" baseline="0" dirty="0"/>
              <a:t>144 Staaten (darunter Deutschland) haben alle Kernarbeitsnormen ratifiziert,</a:t>
            </a:r>
          </a:p>
          <a:p>
            <a:r>
              <a:rPr lang="de-DE" baseline="0" dirty="0"/>
              <a:t>das Übereinkommen 182 zur Eliminierung von Kinderarbeit hat mit 184 Unterzeichnerstaaten die höchste Ratifizierungsrate;</a:t>
            </a:r>
          </a:p>
          <a:p>
            <a:r>
              <a:rPr lang="de-DE" baseline="0" dirty="0"/>
              <a:t>die die nicht ratifiziert haben, müssen dies begründen, Ziel ist, dass sie sie langfristig anerkennen</a:t>
            </a:r>
          </a:p>
          <a:p>
            <a:endParaRPr lang="de-DE" baseline="0" dirty="0"/>
          </a:p>
          <a:p>
            <a:r>
              <a:rPr lang="de-DE" baseline="0" dirty="0"/>
              <a:t>Mit oder ohne Ratifizierung: Die Kernarbeitsnormen zählen als völkerrechtlich bindend (Gewohnheitsrecht),</a:t>
            </a:r>
          </a:p>
          <a:p>
            <a:r>
              <a:rPr lang="de-DE" baseline="0" dirty="0"/>
              <a:t>sind allerdings nicht direkt einklagbar (generell so im Völkerrecht)</a:t>
            </a:r>
          </a:p>
          <a:p>
            <a:endParaRPr lang="de-DE" baseline="0" dirty="0"/>
          </a:p>
          <a:p>
            <a:r>
              <a:rPr lang="de-DE" baseline="0" dirty="0"/>
              <a:t>Zu 1: zu Zwangsarbeit können bereits erzwungene Überstunden gezählt werden</a:t>
            </a:r>
          </a:p>
          <a:p>
            <a:r>
              <a:rPr lang="de-DE" baseline="0" dirty="0"/>
              <a:t>(wenn ansonsten Jobverlust angedroht wird, das sieht zumindest FEMNET so),</a:t>
            </a:r>
          </a:p>
          <a:p>
            <a:r>
              <a:rPr lang="de-DE" baseline="0" dirty="0"/>
              <a:t>ansonsten natürlich Formen wie </a:t>
            </a:r>
            <a:r>
              <a:rPr lang="de-DE" baseline="0" dirty="0" err="1"/>
              <a:t>Sumangali</a:t>
            </a:r>
            <a:r>
              <a:rPr lang="de-DE" baseline="0" dirty="0"/>
              <a:t>, in Gefängnissen… </a:t>
            </a:r>
          </a:p>
          <a:p>
            <a:endParaRPr lang="de-DE" baseline="0" dirty="0"/>
          </a:p>
          <a:p>
            <a:r>
              <a:rPr lang="de-DE" baseline="0" dirty="0"/>
              <a:t>Zu 4: wird eigentlich immer und recht offensichtlich verletzt, die anderen eher versteckt</a:t>
            </a:r>
          </a:p>
          <a:p>
            <a:endParaRPr lang="de-DE" baseline="0" dirty="0"/>
          </a:p>
          <a:p>
            <a:endParaRPr lang="de-DE" baseline="0" dirty="0"/>
          </a:p>
          <a:p>
            <a:r>
              <a:rPr lang="de-DE" i="1" baseline="0" dirty="0"/>
              <a:t>Weitere Hintergrundinfos/Quellen: http://www.ilo.org/berlin/arbeits-und-standards/kernarbeitsnormen/lang--de/index.htm,</a:t>
            </a:r>
          </a:p>
          <a:p>
            <a:r>
              <a:rPr lang="de-DE" i="1" baseline="0" dirty="0"/>
              <a:t>Zugriff 24.09.2019 und</a:t>
            </a:r>
            <a:r>
              <a:rPr lang="de-DE" baseline="0" dirty="0"/>
              <a:t> </a:t>
            </a:r>
            <a:r>
              <a:rPr lang="de-DE" i="1" baseline="0" dirty="0"/>
              <a:t>http://www.dgb.de/themen/++co++0fda44d8-9685-11e0-4238-00188b4dc422/@@dossier.html,</a:t>
            </a:r>
          </a:p>
          <a:p>
            <a:r>
              <a:rPr lang="de-DE" i="1" baseline="0" dirty="0"/>
              <a:t>Zugriff 24.09.2019</a:t>
            </a:r>
            <a:endParaRPr lang="de-DE" baseline="0" dirty="0"/>
          </a:p>
        </p:txBody>
      </p:sp>
    </p:spTree>
    <p:extLst>
      <p:ext uri="{BB962C8B-B14F-4D97-AF65-F5344CB8AC3E}">
        <p14:creationId xmlns:p14="http://schemas.microsoft.com/office/powerpoint/2010/main" val="398162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22106AE-FBD3-441A-9711-F1B3EA240A3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21DE078B-4D38-499D-B26C-2F84B57455D9}" type="slidenum">
              <a:rPr lang="de-DE" altLang="de-DE" sz="1200" smtClean="0">
                <a:solidFill>
                  <a:srgbClr val="000000"/>
                </a:solidFill>
              </a:rPr>
              <a:pPr/>
              <a:t>12</a:t>
            </a:fld>
            <a:endParaRPr lang="de-DE" altLang="de-DE" sz="1200">
              <a:solidFill>
                <a:srgbClr val="000000"/>
              </a:solidFill>
            </a:endParaRPr>
          </a:p>
        </p:txBody>
      </p:sp>
      <p:sp>
        <p:nvSpPr>
          <p:cNvPr id="32771" name="Rectangle 1">
            <a:extLst>
              <a:ext uri="{FF2B5EF4-FFF2-40B4-BE49-F238E27FC236}">
                <a16:creationId xmlns:a16="http://schemas.microsoft.com/office/drawing/2014/main" id="{1663139B-2ACB-4B8A-9BB0-F60B337B38F7}"/>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1F5D001A-F2A3-4876-81A9-52C625AE216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Soziale Verantwortung = ihr wirtschaftliches Handeln sozial verantwortlich gestalten</a:t>
            </a:r>
          </a:p>
          <a:p>
            <a:pPr eaLnBrk="1" hangingPunct="1">
              <a:spcBef>
                <a:spcPts val="450"/>
              </a:spcBef>
              <a:buSzPct val="100000"/>
            </a:pPr>
            <a:r>
              <a:rPr lang="de-DE" altLang="de-DE" sz="1200">
                <a:solidFill>
                  <a:srgbClr val="000000"/>
                </a:solidFill>
                <a:latin typeface="Arial" panose="020B0604020202020204" pitchFamily="34" charset="0"/>
              </a:rPr>
              <a:t>3.  Eigene Kodizes ernst nehmen und effektive Maßnahmen zur Umsetzung </a:t>
            </a:r>
          </a:p>
          <a:p>
            <a:pPr eaLnBrk="1" hangingPunct="1">
              <a:spcBef>
                <a:spcPts val="450"/>
              </a:spcBef>
              <a:buSzPct val="100000"/>
            </a:pPr>
            <a:r>
              <a:rPr lang="de-DE" altLang="de-DE" sz="1200">
                <a:solidFill>
                  <a:srgbClr val="000000"/>
                </a:solidFill>
                <a:latin typeface="Arial" panose="020B0604020202020204" pitchFamily="34" charset="0"/>
              </a:rPr>
              <a:t>6. Nicht nur rein kommerzielle audits</a:t>
            </a:r>
          </a:p>
          <a:p>
            <a:pPr eaLnBrk="1" hangingPunct="1">
              <a:spcBef>
                <a:spcPts val="450"/>
              </a:spcBef>
              <a:buSzPct val="100000"/>
            </a:pPr>
            <a:endParaRPr lang="de-DE" altLang="de-DE" sz="1200">
              <a:solidFill>
                <a:srgbClr val="000000"/>
              </a:solidFill>
              <a:latin typeface="Arial" panose="020B0604020202020204" pitchFamily="34" charset="0"/>
            </a:endParaRPr>
          </a:p>
        </p:txBody>
      </p:sp>
      <p:sp>
        <p:nvSpPr>
          <p:cNvPr id="32773" name="Text Box 3">
            <a:extLst>
              <a:ext uri="{FF2B5EF4-FFF2-40B4-BE49-F238E27FC236}">
                <a16:creationId xmlns:a16="http://schemas.microsoft.com/office/drawing/2014/main" id="{C4E2AAB2-3921-4AEF-8443-2CD06454E8D8}"/>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691964C3-10A0-4BE8-A223-EE992C157230}" type="slidenum">
              <a:rPr lang="de-DE" altLang="de-DE" sz="1200">
                <a:solidFill>
                  <a:srgbClr val="003366"/>
                </a:solidFill>
              </a:rPr>
              <a:pPr algn="r" eaLnBrk="1" hangingPunct="1">
                <a:buSzPct val="100000"/>
              </a:pPr>
              <a:t>12</a:t>
            </a:fld>
            <a:endParaRPr lang="de-DE" altLang="de-DE" sz="1200">
              <a:solidFill>
                <a:srgbClr val="003366"/>
              </a:solidFill>
            </a:endParaRPr>
          </a:p>
        </p:txBody>
      </p:sp>
      <p:sp>
        <p:nvSpPr>
          <p:cNvPr id="93190" name="Notizenplatzhalter 1">
            <a:extLst>
              <a:ext uri="{FF2B5EF4-FFF2-40B4-BE49-F238E27FC236}">
                <a16:creationId xmlns:a16="http://schemas.microsoft.com/office/drawing/2014/main" id="{1F9DFC5F-4F71-4D5E-B87B-BA08B643DF81}"/>
              </a:ext>
            </a:extLst>
          </p:cNvPr>
          <p:cNvSpPr>
            <a:spLocks noGrp="1" noChangeArrowheads="1"/>
          </p:cNvSpPr>
          <p:nvPr>
            <p:ph type="body" idx="1"/>
          </p:nvPr>
        </p:nvSpPr>
        <p:spPr>
          <a:ln/>
        </p:spPr>
        <p:txBody>
          <a:bodyPr/>
          <a:lstStyle/>
          <a:p>
            <a:r>
              <a:rPr lang="de-DE" dirty="0"/>
              <a:t>Weitere ILO-/völkerrechtliche</a:t>
            </a:r>
            <a:r>
              <a:rPr lang="de-DE" baseline="0" dirty="0"/>
              <a:t> Übereinkommen, die in Verhaltenskodizes aufgegriffen werden</a:t>
            </a:r>
          </a:p>
          <a:p>
            <a:r>
              <a:rPr lang="de-DE" baseline="0" dirty="0"/>
              <a:t>(also wichtiger Punkt: die Unternehmen verpflichten sich selbst dazu, das umzusetzen!)</a:t>
            </a:r>
          </a:p>
          <a:p>
            <a:endParaRPr lang="de-DE" dirty="0"/>
          </a:p>
          <a:p>
            <a:r>
              <a:rPr lang="de-DE" dirty="0"/>
              <a:t>Empfehlungen der ILO haben weniger verbindlichen Charakter als Übereinkommen</a:t>
            </a:r>
          </a:p>
          <a:p>
            <a:endParaRPr lang="de-DE" dirty="0"/>
          </a:p>
          <a:p>
            <a:r>
              <a:rPr lang="de-DE" dirty="0"/>
              <a:t>Zu 3) z.B. überhaupt einen Arbeitsvertrag zu haben</a:t>
            </a:r>
          </a:p>
          <a:p>
            <a:endParaRPr lang="de-DE" dirty="0"/>
          </a:p>
          <a:p>
            <a:r>
              <a:rPr lang="de-DE" dirty="0"/>
              <a:t>Zu 4) Existenzlohn ist Knackpunkt und der Punkt, an dem sich Verhaltenskodizes unterscheiden:</a:t>
            </a:r>
          </a:p>
          <a:p>
            <a:r>
              <a:rPr lang="de-DE" dirty="0"/>
              <a:t>Unternehmen bekennen</a:t>
            </a:r>
            <a:r>
              <a:rPr lang="de-DE" baseline="0" dirty="0"/>
              <a:t> sich immer zu Mindestlöhnen oder tariflich vereinbarten Löhnen,</a:t>
            </a:r>
          </a:p>
          <a:p>
            <a:r>
              <a:rPr lang="de-DE" baseline="0" dirty="0"/>
              <a:t>ABER selten zu existenzsichernden Löhnen; Kodex der CCC fordert einen Existenzlohn</a:t>
            </a:r>
          </a:p>
          <a:p>
            <a:r>
              <a:rPr lang="de-DE" baseline="0" dirty="0"/>
              <a:t>Problem auch: </a:t>
            </a:r>
            <a:r>
              <a:rPr kumimoji="1" lang="de-DE" sz="1200" kern="1200" dirty="0">
                <a:solidFill>
                  <a:schemeClr val="tx1"/>
                </a:solidFill>
                <a:effectLst/>
                <a:latin typeface="Arial" panose="020B0604020202020204" pitchFamily="34" charset="0"/>
                <a:ea typeface="+mn-ea"/>
                <a:cs typeface="+mn-cs"/>
              </a:rPr>
              <a:t>Glaubwürdigkeit der Bekenntnisse</a:t>
            </a:r>
            <a:endParaRPr lang="de-DE" dirty="0"/>
          </a:p>
        </p:txBody>
      </p:sp>
    </p:spTree>
    <p:extLst>
      <p:ext uri="{BB962C8B-B14F-4D97-AF65-F5344CB8AC3E}">
        <p14:creationId xmlns:p14="http://schemas.microsoft.com/office/powerpoint/2010/main" val="3247853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22106AE-FBD3-441A-9711-F1B3EA240A3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21DE078B-4D38-499D-B26C-2F84B57455D9}" type="slidenum">
              <a:rPr lang="de-DE" altLang="de-DE" sz="1200" smtClean="0">
                <a:solidFill>
                  <a:srgbClr val="000000"/>
                </a:solidFill>
              </a:rPr>
              <a:pPr/>
              <a:t>13</a:t>
            </a:fld>
            <a:endParaRPr lang="de-DE" altLang="de-DE" sz="1200">
              <a:solidFill>
                <a:srgbClr val="000000"/>
              </a:solidFill>
            </a:endParaRPr>
          </a:p>
        </p:txBody>
      </p:sp>
      <p:sp>
        <p:nvSpPr>
          <p:cNvPr id="32771" name="Rectangle 1">
            <a:extLst>
              <a:ext uri="{FF2B5EF4-FFF2-40B4-BE49-F238E27FC236}">
                <a16:creationId xmlns:a16="http://schemas.microsoft.com/office/drawing/2014/main" id="{1663139B-2ACB-4B8A-9BB0-F60B337B38F7}"/>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1F5D001A-F2A3-4876-81A9-52C625AE216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Soziale Verantwortung = ihr wirtschaftliches Handeln sozial verantwortlich gestalten</a:t>
            </a:r>
          </a:p>
          <a:p>
            <a:pPr eaLnBrk="1" hangingPunct="1">
              <a:spcBef>
                <a:spcPts val="450"/>
              </a:spcBef>
              <a:buSzPct val="100000"/>
            </a:pPr>
            <a:r>
              <a:rPr lang="de-DE" altLang="de-DE" sz="1200">
                <a:solidFill>
                  <a:srgbClr val="000000"/>
                </a:solidFill>
                <a:latin typeface="Arial" panose="020B0604020202020204" pitchFamily="34" charset="0"/>
              </a:rPr>
              <a:t>3.  Eigene Kodizes ernst nehmen und effektive Maßnahmen zur Umsetzung </a:t>
            </a:r>
          </a:p>
          <a:p>
            <a:pPr eaLnBrk="1" hangingPunct="1">
              <a:spcBef>
                <a:spcPts val="450"/>
              </a:spcBef>
              <a:buSzPct val="100000"/>
            </a:pPr>
            <a:r>
              <a:rPr lang="de-DE" altLang="de-DE" sz="1200">
                <a:solidFill>
                  <a:srgbClr val="000000"/>
                </a:solidFill>
                <a:latin typeface="Arial" panose="020B0604020202020204" pitchFamily="34" charset="0"/>
              </a:rPr>
              <a:t>6. Nicht nur rein kommerzielle audits</a:t>
            </a:r>
          </a:p>
          <a:p>
            <a:pPr eaLnBrk="1" hangingPunct="1">
              <a:spcBef>
                <a:spcPts val="450"/>
              </a:spcBef>
              <a:buSzPct val="100000"/>
            </a:pPr>
            <a:endParaRPr lang="de-DE" altLang="de-DE" sz="1200">
              <a:solidFill>
                <a:srgbClr val="000000"/>
              </a:solidFill>
              <a:latin typeface="Arial" panose="020B0604020202020204" pitchFamily="34" charset="0"/>
            </a:endParaRPr>
          </a:p>
        </p:txBody>
      </p:sp>
      <p:sp>
        <p:nvSpPr>
          <p:cNvPr id="32773" name="Text Box 3">
            <a:extLst>
              <a:ext uri="{FF2B5EF4-FFF2-40B4-BE49-F238E27FC236}">
                <a16:creationId xmlns:a16="http://schemas.microsoft.com/office/drawing/2014/main" id="{C4E2AAB2-3921-4AEF-8443-2CD06454E8D8}"/>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691964C3-10A0-4BE8-A223-EE992C157230}" type="slidenum">
              <a:rPr lang="de-DE" altLang="de-DE" sz="1200">
                <a:solidFill>
                  <a:srgbClr val="003366"/>
                </a:solidFill>
              </a:rPr>
              <a:pPr algn="r" eaLnBrk="1" hangingPunct="1">
                <a:buSzPct val="100000"/>
              </a:pPr>
              <a:t>13</a:t>
            </a:fld>
            <a:endParaRPr lang="de-DE" altLang="de-DE" sz="1200">
              <a:solidFill>
                <a:srgbClr val="003366"/>
              </a:solidFill>
            </a:endParaRPr>
          </a:p>
        </p:txBody>
      </p:sp>
      <p:sp>
        <p:nvSpPr>
          <p:cNvPr id="93190" name="Notizenplatzhalter 1">
            <a:extLst>
              <a:ext uri="{FF2B5EF4-FFF2-40B4-BE49-F238E27FC236}">
                <a16:creationId xmlns:a16="http://schemas.microsoft.com/office/drawing/2014/main" id="{1F9DFC5F-4F71-4D5E-B87B-BA08B643DF81}"/>
              </a:ext>
            </a:extLst>
          </p:cNvPr>
          <p:cNvSpPr>
            <a:spLocks noGrp="1" noChangeArrowheads="1"/>
          </p:cNvSpPr>
          <p:nvPr>
            <p:ph type="body" idx="1"/>
          </p:nvPr>
        </p:nvSpPr>
        <p:spPr>
          <a:ln/>
        </p:spPr>
        <p:txBody>
          <a:bodyPr/>
          <a:lstStyle/>
          <a:p>
            <a:r>
              <a:rPr lang="de-DE" dirty="0"/>
              <a:t>Wichtiger</a:t>
            </a:r>
            <a:r>
              <a:rPr lang="de-DE" baseline="0" dirty="0"/>
              <a:t> Punkt in Verhaltenskodizes ist, ob sie Mindestlöhne oder Existenzlöhne vorsehen.</a:t>
            </a:r>
          </a:p>
          <a:p>
            <a:r>
              <a:rPr lang="de-DE" baseline="0" dirty="0"/>
              <a:t>Die CCC hat einen beispielhaften Verhaltenskodex aufgesetzt, in dem sie Existenzlöhne fordert,</a:t>
            </a:r>
          </a:p>
          <a:p>
            <a:r>
              <a:rPr lang="de-DE" baseline="0" dirty="0"/>
              <a:t>die meisten Verhaltenskodizes bekennen sich nur zur Einhaltung der gesetzlichen Mindestlöhne.</a:t>
            </a:r>
          </a:p>
          <a:p>
            <a:endParaRPr lang="de-DE" baseline="0" dirty="0"/>
          </a:p>
          <a:p>
            <a:r>
              <a:rPr lang="de-DE" baseline="0" dirty="0"/>
              <a:t>Im Völkerrecht gibt es in der allgemeinen Erklärung der Menschenrecht den Hinweis auf existenzsichernde Löhne</a:t>
            </a:r>
          </a:p>
          <a:p>
            <a:r>
              <a:rPr lang="de-DE" baseline="0" dirty="0"/>
              <a:t>(erster Teil des abgedruckten Textes).</a:t>
            </a:r>
          </a:p>
          <a:p>
            <a:r>
              <a:rPr lang="de-DE" baseline="0" dirty="0"/>
              <a:t>Im ILO-Übereinkommen 131 über die Festsetzung von Mindestlöhnen wird für die Festsetzung von Mindestlöhnen</a:t>
            </a:r>
          </a:p>
          <a:p>
            <a:r>
              <a:rPr lang="de-DE" baseline="0" dirty="0"/>
              <a:t>die Berücksichtigung der Lebenshaltungskosten gefordert, also im Prinzip, dass Mindestlöhne in existenzsichernder</a:t>
            </a:r>
          </a:p>
          <a:p>
            <a:r>
              <a:rPr lang="de-DE" baseline="0" dirty="0"/>
              <a:t>Höhe sein sollen (zweiter Teil des abgedruckten Textes).</a:t>
            </a:r>
            <a:endParaRPr lang="de-DE" dirty="0"/>
          </a:p>
        </p:txBody>
      </p:sp>
    </p:spTree>
    <p:extLst>
      <p:ext uri="{BB962C8B-B14F-4D97-AF65-F5344CB8AC3E}">
        <p14:creationId xmlns:p14="http://schemas.microsoft.com/office/powerpoint/2010/main" val="875473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22106AE-FBD3-441A-9711-F1B3EA240A3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21DE078B-4D38-499D-B26C-2F84B57455D9}" type="slidenum">
              <a:rPr lang="de-DE" altLang="de-DE" sz="1200" smtClean="0">
                <a:solidFill>
                  <a:srgbClr val="000000"/>
                </a:solidFill>
              </a:rPr>
              <a:pPr/>
              <a:t>14</a:t>
            </a:fld>
            <a:endParaRPr lang="de-DE" altLang="de-DE" sz="1200">
              <a:solidFill>
                <a:srgbClr val="000000"/>
              </a:solidFill>
            </a:endParaRPr>
          </a:p>
        </p:txBody>
      </p:sp>
      <p:sp>
        <p:nvSpPr>
          <p:cNvPr id="32771" name="Rectangle 1">
            <a:extLst>
              <a:ext uri="{FF2B5EF4-FFF2-40B4-BE49-F238E27FC236}">
                <a16:creationId xmlns:a16="http://schemas.microsoft.com/office/drawing/2014/main" id="{1663139B-2ACB-4B8A-9BB0-F60B337B38F7}"/>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1F5D001A-F2A3-4876-81A9-52C625AE216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Soziale Verantwortung = ihr wirtschaftliches Handeln sozial verantwortlich gestalten</a:t>
            </a:r>
          </a:p>
          <a:p>
            <a:pPr eaLnBrk="1" hangingPunct="1">
              <a:spcBef>
                <a:spcPts val="450"/>
              </a:spcBef>
              <a:buSzPct val="100000"/>
            </a:pPr>
            <a:r>
              <a:rPr lang="de-DE" altLang="de-DE" sz="1200">
                <a:solidFill>
                  <a:srgbClr val="000000"/>
                </a:solidFill>
                <a:latin typeface="Arial" panose="020B0604020202020204" pitchFamily="34" charset="0"/>
              </a:rPr>
              <a:t>3.  Eigene Kodizes ernst nehmen und effektive Maßnahmen zur Umsetzung </a:t>
            </a:r>
          </a:p>
          <a:p>
            <a:pPr eaLnBrk="1" hangingPunct="1">
              <a:spcBef>
                <a:spcPts val="450"/>
              </a:spcBef>
              <a:buSzPct val="100000"/>
            </a:pPr>
            <a:r>
              <a:rPr lang="de-DE" altLang="de-DE" sz="1200">
                <a:solidFill>
                  <a:srgbClr val="000000"/>
                </a:solidFill>
                <a:latin typeface="Arial" panose="020B0604020202020204" pitchFamily="34" charset="0"/>
              </a:rPr>
              <a:t>6. Nicht nur rein kommerzielle audits</a:t>
            </a:r>
          </a:p>
          <a:p>
            <a:pPr eaLnBrk="1" hangingPunct="1">
              <a:spcBef>
                <a:spcPts val="450"/>
              </a:spcBef>
              <a:buSzPct val="100000"/>
            </a:pPr>
            <a:endParaRPr lang="de-DE" altLang="de-DE" sz="1200">
              <a:solidFill>
                <a:srgbClr val="000000"/>
              </a:solidFill>
              <a:latin typeface="Arial" panose="020B0604020202020204" pitchFamily="34" charset="0"/>
            </a:endParaRPr>
          </a:p>
        </p:txBody>
      </p:sp>
      <p:sp>
        <p:nvSpPr>
          <p:cNvPr id="32773" name="Text Box 3">
            <a:extLst>
              <a:ext uri="{FF2B5EF4-FFF2-40B4-BE49-F238E27FC236}">
                <a16:creationId xmlns:a16="http://schemas.microsoft.com/office/drawing/2014/main" id="{C4E2AAB2-3921-4AEF-8443-2CD06454E8D8}"/>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691964C3-10A0-4BE8-A223-EE992C157230}" type="slidenum">
              <a:rPr lang="de-DE" altLang="de-DE" sz="1200">
                <a:solidFill>
                  <a:srgbClr val="003366"/>
                </a:solidFill>
              </a:rPr>
              <a:pPr algn="r" eaLnBrk="1" hangingPunct="1">
                <a:buSzPct val="100000"/>
              </a:pPr>
              <a:t>14</a:t>
            </a:fld>
            <a:endParaRPr lang="de-DE" altLang="de-DE" sz="1200">
              <a:solidFill>
                <a:srgbClr val="003366"/>
              </a:solidFill>
            </a:endParaRPr>
          </a:p>
        </p:txBody>
      </p:sp>
      <p:sp>
        <p:nvSpPr>
          <p:cNvPr id="93190" name="Notizenplatzhalter 1">
            <a:extLst>
              <a:ext uri="{FF2B5EF4-FFF2-40B4-BE49-F238E27FC236}">
                <a16:creationId xmlns:a16="http://schemas.microsoft.com/office/drawing/2014/main" id="{1F9DFC5F-4F71-4D5E-B87B-BA08B643DF81}"/>
              </a:ext>
            </a:extLst>
          </p:cNvPr>
          <p:cNvSpPr>
            <a:spLocks noGrp="1" noChangeArrowheads="1"/>
          </p:cNvSpPr>
          <p:nvPr>
            <p:ph type="body" idx="1"/>
          </p:nvPr>
        </p:nvSpPr>
        <p:spPr>
          <a:ln/>
        </p:spPr>
        <p:txBody>
          <a:bodyPr/>
          <a:lstStyle/>
          <a:p>
            <a:r>
              <a:rPr lang="de-DE" dirty="0"/>
              <a:t>Ansatz der Asia Floor Wage Alliance: Anhebung der</a:t>
            </a:r>
            <a:r>
              <a:rPr lang="de-DE" baseline="0" dirty="0"/>
              <a:t> Löhne in einer ganzen Region,</a:t>
            </a:r>
          </a:p>
          <a:p>
            <a:r>
              <a:rPr lang="de-DE" baseline="0" dirty="0"/>
              <a:t>um Abwanderung/Standortkonkurrenz zu verhindern</a:t>
            </a:r>
          </a:p>
          <a:p>
            <a:endParaRPr lang="de-DE" baseline="0" dirty="0"/>
          </a:p>
          <a:p>
            <a:endParaRPr lang="de-DE" dirty="0"/>
          </a:p>
          <a:p>
            <a:endParaRPr lang="de-DE" dirty="0"/>
          </a:p>
        </p:txBody>
      </p:sp>
    </p:spTree>
    <p:extLst>
      <p:ext uri="{BB962C8B-B14F-4D97-AF65-F5344CB8AC3E}">
        <p14:creationId xmlns:p14="http://schemas.microsoft.com/office/powerpoint/2010/main" val="3571269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22106AE-FBD3-441A-9711-F1B3EA240A3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21DE078B-4D38-499D-B26C-2F84B57455D9}" type="slidenum">
              <a:rPr lang="de-DE" altLang="de-DE" sz="1200" smtClean="0">
                <a:solidFill>
                  <a:srgbClr val="000000"/>
                </a:solidFill>
              </a:rPr>
              <a:pPr/>
              <a:t>15</a:t>
            </a:fld>
            <a:endParaRPr lang="de-DE" altLang="de-DE" sz="1200">
              <a:solidFill>
                <a:srgbClr val="000000"/>
              </a:solidFill>
            </a:endParaRPr>
          </a:p>
        </p:txBody>
      </p:sp>
      <p:sp>
        <p:nvSpPr>
          <p:cNvPr id="32771" name="Rectangle 1">
            <a:extLst>
              <a:ext uri="{FF2B5EF4-FFF2-40B4-BE49-F238E27FC236}">
                <a16:creationId xmlns:a16="http://schemas.microsoft.com/office/drawing/2014/main" id="{1663139B-2ACB-4B8A-9BB0-F60B337B38F7}"/>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1F5D001A-F2A3-4876-81A9-52C625AE216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Soziale Verantwortung = ihr wirtschaftliches Handeln sozial verantwortlich gestalten</a:t>
            </a:r>
          </a:p>
          <a:p>
            <a:pPr eaLnBrk="1" hangingPunct="1">
              <a:spcBef>
                <a:spcPts val="450"/>
              </a:spcBef>
              <a:buSzPct val="100000"/>
            </a:pPr>
            <a:r>
              <a:rPr lang="de-DE" altLang="de-DE" sz="1200">
                <a:solidFill>
                  <a:srgbClr val="000000"/>
                </a:solidFill>
                <a:latin typeface="Arial" panose="020B0604020202020204" pitchFamily="34" charset="0"/>
              </a:rPr>
              <a:t>3.  Eigene Kodizes ernst nehmen und effektive Maßnahmen zur Umsetzung </a:t>
            </a:r>
          </a:p>
          <a:p>
            <a:pPr eaLnBrk="1" hangingPunct="1">
              <a:spcBef>
                <a:spcPts val="450"/>
              </a:spcBef>
              <a:buSzPct val="100000"/>
            </a:pPr>
            <a:r>
              <a:rPr lang="de-DE" altLang="de-DE" sz="1200">
                <a:solidFill>
                  <a:srgbClr val="000000"/>
                </a:solidFill>
                <a:latin typeface="Arial" panose="020B0604020202020204" pitchFamily="34" charset="0"/>
              </a:rPr>
              <a:t>6. Nicht nur rein kommerzielle audits</a:t>
            </a:r>
          </a:p>
          <a:p>
            <a:pPr eaLnBrk="1" hangingPunct="1">
              <a:spcBef>
                <a:spcPts val="450"/>
              </a:spcBef>
              <a:buSzPct val="100000"/>
            </a:pPr>
            <a:endParaRPr lang="de-DE" altLang="de-DE" sz="1200">
              <a:solidFill>
                <a:srgbClr val="000000"/>
              </a:solidFill>
              <a:latin typeface="Arial" panose="020B0604020202020204" pitchFamily="34" charset="0"/>
            </a:endParaRPr>
          </a:p>
        </p:txBody>
      </p:sp>
      <p:sp>
        <p:nvSpPr>
          <p:cNvPr id="32773" name="Text Box 3">
            <a:extLst>
              <a:ext uri="{FF2B5EF4-FFF2-40B4-BE49-F238E27FC236}">
                <a16:creationId xmlns:a16="http://schemas.microsoft.com/office/drawing/2014/main" id="{C4E2AAB2-3921-4AEF-8443-2CD06454E8D8}"/>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691964C3-10A0-4BE8-A223-EE992C157230}" type="slidenum">
              <a:rPr lang="de-DE" altLang="de-DE" sz="1200">
                <a:solidFill>
                  <a:srgbClr val="003366"/>
                </a:solidFill>
              </a:rPr>
              <a:pPr algn="r" eaLnBrk="1" hangingPunct="1">
                <a:buSzPct val="100000"/>
              </a:pPr>
              <a:t>15</a:t>
            </a:fld>
            <a:endParaRPr lang="de-DE" altLang="de-DE" sz="1200">
              <a:solidFill>
                <a:srgbClr val="003366"/>
              </a:solidFill>
            </a:endParaRPr>
          </a:p>
        </p:txBody>
      </p:sp>
      <p:sp>
        <p:nvSpPr>
          <p:cNvPr id="93190" name="Notizenplatzhalter 1">
            <a:extLst>
              <a:ext uri="{FF2B5EF4-FFF2-40B4-BE49-F238E27FC236}">
                <a16:creationId xmlns:a16="http://schemas.microsoft.com/office/drawing/2014/main" id="{1F9DFC5F-4F71-4D5E-B87B-BA08B643DF81}"/>
              </a:ext>
            </a:extLst>
          </p:cNvPr>
          <p:cNvSpPr>
            <a:spLocks noGrp="1" noChangeArrowheads="1"/>
          </p:cNvSpPr>
          <p:nvPr>
            <p:ph type="body" idx="1"/>
          </p:nvPr>
        </p:nvSpPr>
        <p:spPr>
          <a:ln/>
        </p:spPr>
        <p:txBody>
          <a:bodyPr/>
          <a:lstStyle/>
          <a:p>
            <a:endParaRPr lang="de-DE" dirty="0"/>
          </a:p>
        </p:txBody>
      </p:sp>
    </p:spTree>
    <p:extLst>
      <p:ext uri="{BB962C8B-B14F-4D97-AF65-F5344CB8AC3E}">
        <p14:creationId xmlns:p14="http://schemas.microsoft.com/office/powerpoint/2010/main" val="3588364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22106AE-FBD3-441A-9711-F1B3EA240A3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21DE078B-4D38-499D-B26C-2F84B57455D9}" type="slidenum">
              <a:rPr lang="de-DE" altLang="de-DE" sz="1200" smtClean="0">
                <a:solidFill>
                  <a:srgbClr val="000000"/>
                </a:solidFill>
              </a:rPr>
              <a:pPr/>
              <a:t>16</a:t>
            </a:fld>
            <a:endParaRPr lang="de-DE" altLang="de-DE" sz="1200">
              <a:solidFill>
                <a:srgbClr val="000000"/>
              </a:solidFill>
            </a:endParaRPr>
          </a:p>
        </p:txBody>
      </p:sp>
      <p:sp>
        <p:nvSpPr>
          <p:cNvPr id="32771" name="Rectangle 1">
            <a:extLst>
              <a:ext uri="{FF2B5EF4-FFF2-40B4-BE49-F238E27FC236}">
                <a16:creationId xmlns:a16="http://schemas.microsoft.com/office/drawing/2014/main" id="{1663139B-2ACB-4B8A-9BB0-F60B337B38F7}"/>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1F5D001A-F2A3-4876-81A9-52C625AE216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Soziale Verantwortung = ihr wirtschaftliches Handeln sozial verantwortlich gestalten</a:t>
            </a:r>
          </a:p>
          <a:p>
            <a:pPr eaLnBrk="1" hangingPunct="1">
              <a:spcBef>
                <a:spcPts val="450"/>
              </a:spcBef>
              <a:buSzPct val="100000"/>
            </a:pPr>
            <a:r>
              <a:rPr lang="de-DE" altLang="de-DE" sz="1200">
                <a:solidFill>
                  <a:srgbClr val="000000"/>
                </a:solidFill>
                <a:latin typeface="Arial" panose="020B0604020202020204" pitchFamily="34" charset="0"/>
              </a:rPr>
              <a:t>3.  Eigene Kodizes ernst nehmen und effektive Maßnahmen zur Umsetzung </a:t>
            </a:r>
          </a:p>
          <a:p>
            <a:pPr eaLnBrk="1" hangingPunct="1">
              <a:spcBef>
                <a:spcPts val="450"/>
              </a:spcBef>
              <a:buSzPct val="100000"/>
            </a:pPr>
            <a:r>
              <a:rPr lang="de-DE" altLang="de-DE" sz="1200">
                <a:solidFill>
                  <a:srgbClr val="000000"/>
                </a:solidFill>
                <a:latin typeface="Arial" panose="020B0604020202020204" pitchFamily="34" charset="0"/>
              </a:rPr>
              <a:t>6. Nicht nur rein kommerzielle audits</a:t>
            </a:r>
          </a:p>
          <a:p>
            <a:pPr eaLnBrk="1" hangingPunct="1">
              <a:spcBef>
                <a:spcPts val="450"/>
              </a:spcBef>
              <a:buSzPct val="100000"/>
            </a:pPr>
            <a:endParaRPr lang="de-DE" altLang="de-DE" sz="1200">
              <a:solidFill>
                <a:srgbClr val="000000"/>
              </a:solidFill>
              <a:latin typeface="Arial" panose="020B0604020202020204" pitchFamily="34" charset="0"/>
            </a:endParaRPr>
          </a:p>
        </p:txBody>
      </p:sp>
      <p:sp>
        <p:nvSpPr>
          <p:cNvPr id="32773" name="Text Box 3">
            <a:extLst>
              <a:ext uri="{FF2B5EF4-FFF2-40B4-BE49-F238E27FC236}">
                <a16:creationId xmlns:a16="http://schemas.microsoft.com/office/drawing/2014/main" id="{C4E2AAB2-3921-4AEF-8443-2CD06454E8D8}"/>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691964C3-10A0-4BE8-A223-EE992C157230}" type="slidenum">
              <a:rPr lang="de-DE" altLang="de-DE" sz="1200">
                <a:solidFill>
                  <a:srgbClr val="003366"/>
                </a:solidFill>
              </a:rPr>
              <a:pPr algn="r" eaLnBrk="1" hangingPunct="1">
                <a:buSzPct val="100000"/>
              </a:pPr>
              <a:t>16</a:t>
            </a:fld>
            <a:endParaRPr lang="de-DE" altLang="de-DE" sz="1200">
              <a:solidFill>
                <a:srgbClr val="003366"/>
              </a:solidFill>
            </a:endParaRPr>
          </a:p>
        </p:txBody>
      </p:sp>
      <p:sp>
        <p:nvSpPr>
          <p:cNvPr id="93190" name="Notizenplatzhalter 1">
            <a:extLst>
              <a:ext uri="{FF2B5EF4-FFF2-40B4-BE49-F238E27FC236}">
                <a16:creationId xmlns:a16="http://schemas.microsoft.com/office/drawing/2014/main" id="{1F9DFC5F-4F71-4D5E-B87B-BA08B643DF81}"/>
              </a:ext>
            </a:extLst>
          </p:cNvPr>
          <p:cNvSpPr>
            <a:spLocks noGrp="1" noChangeArrowheads="1"/>
          </p:cNvSpPr>
          <p:nvPr>
            <p:ph type="body" idx="1"/>
          </p:nvPr>
        </p:nvSpPr>
        <p:spPr>
          <a:ln/>
        </p:spPr>
        <p:txBody>
          <a:bodyPr/>
          <a:lstStyle/>
          <a:p>
            <a:endParaRPr lang="de-DE" dirty="0"/>
          </a:p>
        </p:txBody>
      </p:sp>
    </p:spTree>
    <p:extLst>
      <p:ext uri="{BB962C8B-B14F-4D97-AF65-F5344CB8AC3E}">
        <p14:creationId xmlns:p14="http://schemas.microsoft.com/office/powerpoint/2010/main" val="87909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22106AE-FBD3-441A-9711-F1B3EA240A3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21DE078B-4D38-499D-B26C-2F84B57455D9}" type="slidenum">
              <a:rPr lang="de-DE" altLang="de-DE" sz="1200" smtClean="0">
                <a:solidFill>
                  <a:srgbClr val="000000"/>
                </a:solidFill>
              </a:rPr>
              <a:pPr/>
              <a:t>17</a:t>
            </a:fld>
            <a:endParaRPr lang="de-DE" altLang="de-DE" sz="1200">
              <a:solidFill>
                <a:srgbClr val="000000"/>
              </a:solidFill>
            </a:endParaRPr>
          </a:p>
        </p:txBody>
      </p:sp>
      <p:sp>
        <p:nvSpPr>
          <p:cNvPr id="32771" name="Rectangle 1">
            <a:extLst>
              <a:ext uri="{FF2B5EF4-FFF2-40B4-BE49-F238E27FC236}">
                <a16:creationId xmlns:a16="http://schemas.microsoft.com/office/drawing/2014/main" id="{1663139B-2ACB-4B8A-9BB0-F60B337B38F7}"/>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1F5D001A-F2A3-4876-81A9-52C625AE216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Soziale Verantwortung = ihr wirtschaftliches Handeln sozial verantwortlich gestalten</a:t>
            </a:r>
          </a:p>
          <a:p>
            <a:pPr eaLnBrk="1" hangingPunct="1">
              <a:spcBef>
                <a:spcPts val="450"/>
              </a:spcBef>
              <a:buSzPct val="100000"/>
            </a:pPr>
            <a:r>
              <a:rPr lang="de-DE" altLang="de-DE" sz="1200">
                <a:solidFill>
                  <a:srgbClr val="000000"/>
                </a:solidFill>
                <a:latin typeface="Arial" panose="020B0604020202020204" pitchFamily="34" charset="0"/>
              </a:rPr>
              <a:t>3.  Eigene Kodizes ernst nehmen und effektive Maßnahmen zur Umsetzung </a:t>
            </a:r>
          </a:p>
          <a:p>
            <a:pPr eaLnBrk="1" hangingPunct="1">
              <a:spcBef>
                <a:spcPts val="450"/>
              </a:spcBef>
              <a:buSzPct val="100000"/>
            </a:pPr>
            <a:r>
              <a:rPr lang="de-DE" altLang="de-DE" sz="1200">
                <a:solidFill>
                  <a:srgbClr val="000000"/>
                </a:solidFill>
                <a:latin typeface="Arial" panose="020B0604020202020204" pitchFamily="34" charset="0"/>
              </a:rPr>
              <a:t>6. Nicht nur rein kommerzielle audits</a:t>
            </a:r>
          </a:p>
          <a:p>
            <a:pPr eaLnBrk="1" hangingPunct="1">
              <a:spcBef>
                <a:spcPts val="450"/>
              </a:spcBef>
              <a:buSzPct val="100000"/>
            </a:pPr>
            <a:endParaRPr lang="de-DE" altLang="de-DE" sz="1200">
              <a:solidFill>
                <a:srgbClr val="000000"/>
              </a:solidFill>
              <a:latin typeface="Arial" panose="020B0604020202020204" pitchFamily="34" charset="0"/>
            </a:endParaRPr>
          </a:p>
        </p:txBody>
      </p:sp>
      <p:sp>
        <p:nvSpPr>
          <p:cNvPr id="32773" name="Text Box 3">
            <a:extLst>
              <a:ext uri="{FF2B5EF4-FFF2-40B4-BE49-F238E27FC236}">
                <a16:creationId xmlns:a16="http://schemas.microsoft.com/office/drawing/2014/main" id="{C4E2AAB2-3921-4AEF-8443-2CD06454E8D8}"/>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691964C3-10A0-4BE8-A223-EE992C157230}" type="slidenum">
              <a:rPr lang="de-DE" altLang="de-DE" sz="1200">
                <a:solidFill>
                  <a:srgbClr val="003366"/>
                </a:solidFill>
              </a:rPr>
              <a:pPr algn="r" eaLnBrk="1" hangingPunct="1">
                <a:buSzPct val="100000"/>
              </a:pPr>
              <a:t>17</a:t>
            </a:fld>
            <a:endParaRPr lang="de-DE" altLang="de-DE" sz="1200">
              <a:solidFill>
                <a:srgbClr val="003366"/>
              </a:solidFill>
            </a:endParaRPr>
          </a:p>
        </p:txBody>
      </p:sp>
      <p:sp>
        <p:nvSpPr>
          <p:cNvPr id="93190" name="Notizenplatzhalter 1">
            <a:extLst>
              <a:ext uri="{FF2B5EF4-FFF2-40B4-BE49-F238E27FC236}">
                <a16:creationId xmlns:a16="http://schemas.microsoft.com/office/drawing/2014/main" id="{1F9DFC5F-4F71-4D5E-B87B-BA08B643DF81}"/>
              </a:ext>
            </a:extLst>
          </p:cNvPr>
          <p:cNvSpPr>
            <a:spLocks noGrp="1" noChangeArrowheads="1"/>
          </p:cNvSpPr>
          <p:nvPr>
            <p:ph type="body" idx="1"/>
          </p:nvPr>
        </p:nvSpPr>
        <p:spPr>
          <a:ln/>
        </p:spPr>
        <p:txBody>
          <a:bodyPr/>
          <a:lstStyle/>
          <a:p>
            <a:endParaRPr lang="de-DE" dirty="0"/>
          </a:p>
        </p:txBody>
      </p:sp>
    </p:spTree>
    <p:extLst>
      <p:ext uri="{BB962C8B-B14F-4D97-AF65-F5344CB8AC3E}">
        <p14:creationId xmlns:p14="http://schemas.microsoft.com/office/powerpoint/2010/main" val="3656157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22106AE-FBD3-441A-9711-F1B3EA240A3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21DE078B-4D38-499D-B26C-2F84B57455D9}" type="slidenum">
              <a:rPr lang="de-DE" altLang="de-DE" sz="1200" smtClean="0">
                <a:solidFill>
                  <a:srgbClr val="000000"/>
                </a:solidFill>
              </a:rPr>
              <a:pPr/>
              <a:t>18</a:t>
            </a:fld>
            <a:endParaRPr lang="de-DE" altLang="de-DE" sz="1200">
              <a:solidFill>
                <a:srgbClr val="000000"/>
              </a:solidFill>
            </a:endParaRPr>
          </a:p>
        </p:txBody>
      </p:sp>
      <p:sp>
        <p:nvSpPr>
          <p:cNvPr id="32771" name="Rectangle 1">
            <a:extLst>
              <a:ext uri="{FF2B5EF4-FFF2-40B4-BE49-F238E27FC236}">
                <a16:creationId xmlns:a16="http://schemas.microsoft.com/office/drawing/2014/main" id="{1663139B-2ACB-4B8A-9BB0-F60B337B38F7}"/>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1F5D001A-F2A3-4876-81A9-52C625AE216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Soziale Verantwortung = ihr wirtschaftliches Handeln sozial verantwortlich gestalten</a:t>
            </a:r>
          </a:p>
          <a:p>
            <a:pPr eaLnBrk="1" hangingPunct="1">
              <a:spcBef>
                <a:spcPts val="450"/>
              </a:spcBef>
              <a:buSzPct val="100000"/>
            </a:pPr>
            <a:r>
              <a:rPr lang="de-DE" altLang="de-DE" sz="1200">
                <a:solidFill>
                  <a:srgbClr val="000000"/>
                </a:solidFill>
                <a:latin typeface="Arial" panose="020B0604020202020204" pitchFamily="34" charset="0"/>
              </a:rPr>
              <a:t>3.  Eigene Kodizes ernst nehmen und effektive Maßnahmen zur Umsetzung </a:t>
            </a:r>
          </a:p>
          <a:p>
            <a:pPr eaLnBrk="1" hangingPunct="1">
              <a:spcBef>
                <a:spcPts val="450"/>
              </a:spcBef>
              <a:buSzPct val="100000"/>
            </a:pPr>
            <a:r>
              <a:rPr lang="de-DE" altLang="de-DE" sz="1200">
                <a:solidFill>
                  <a:srgbClr val="000000"/>
                </a:solidFill>
                <a:latin typeface="Arial" panose="020B0604020202020204" pitchFamily="34" charset="0"/>
              </a:rPr>
              <a:t>6. Nicht nur rein kommerzielle audits</a:t>
            </a:r>
          </a:p>
          <a:p>
            <a:pPr eaLnBrk="1" hangingPunct="1">
              <a:spcBef>
                <a:spcPts val="450"/>
              </a:spcBef>
              <a:buSzPct val="100000"/>
            </a:pPr>
            <a:endParaRPr lang="de-DE" altLang="de-DE" sz="1200">
              <a:solidFill>
                <a:srgbClr val="000000"/>
              </a:solidFill>
              <a:latin typeface="Arial" panose="020B0604020202020204" pitchFamily="34" charset="0"/>
            </a:endParaRPr>
          </a:p>
        </p:txBody>
      </p:sp>
      <p:sp>
        <p:nvSpPr>
          <p:cNvPr id="32773" name="Text Box 3">
            <a:extLst>
              <a:ext uri="{FF2B5EF4-FFF2-40B4-BE49-F238E27FC236}">
                <a16:creationId xmlns:a16="http://schemas.microsoft.com/office/drawing/2014/main" id="{C4E2AAB2-3921-4AEF-8443-2CD06454E8D8}"/>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691964C3-10A0-4BE8-A223-EE992C157230}" type="slidenum">
              <a:rPr lang="de-DE" altLang="de-DE" sz="1200">
                <a:solidFill>
                  <a:srgbClr val="003366"/>
                </a:solidFill>
              </a:rPr>
              <a:pPr algn="r" eaLnBrk="1" hangingPunct="1">
                <a:buSzPct val="100000"/>
              </a:pPr>
              <a:t>18</a:t>
            </a:fld>
            <a:endParaRPr lang="de-DE" altLang="de-DE" sz="1200">
              <a:solidFill>
                <a:srgbClr val="003366"/>
              </a:solidFill>
            </a:endParaRPr>
          </a:p>
        </p:txBody>
      </p:sp>
      <p:sp>
        <p:nvSpPr>
          <p:cNvPr id="93190" name="Notizenplatzhalter 1">
            <a:extLst>
              <a:ext uri="{FF2B5EF4-FFF2-40B4-BE49-F238E27FC236}">
                <a16:creationId xmlns:a16="http://schemas.microsoft.com/office/drawing/2014/main" id="{1F9DFC5F-4F71-4D5E-B87B-BA08B643DF81}"/>
              </a:ext>
            </a:extLst>
          </p:cNvPr>
          <p:cNvSpPr>
            <a:spLocks noGrp="1" noChangeArrowheads="1"/>
          </p:cNvSpPr>
          <p:nvPr>
            <p:ph type="body" idx="1"/>
          </p:nvPr>
        </p:nvSpPr>
        <p:spPr>
          <a:ln/>
        </p:spPr>
        <p:txBody>
          <a:bodyPr/>
          <a:lstStyle/>
          <a:p>
            <a:r>
              <a:rPr lang="de-DE" dirty="0"/>
              <a:t>Zum letzten Stichpunkt: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de-DE" sz="1200" kern="1200" dirty="0">
                <a:solidFill>
                  <a:schemeClr val="tx1"/>
                </a:solidFill>
                <a:effectLst/>
                <a:latin typeface="Arial" panose="020B0604020202020204" pitchFamily="34" charset="0"/>
                <a:ea typeface="+mn-ea"/>
                <a:cs typeface="+mn-cs"/>
              </a:rPr>
              <a:t>Es ist gemeint, dass die Organisationsfreiheit und Interessenvertretung auf Grund rechtlicher/praktischer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de-DE" sz="1200" kern="1200" dirty="0">
                <a:solidFill>
                  <a:schemeClr val="tx1"/>
                </a:solidFill>
                <a:effectLst/>
                <a:latin typeface="Arial" panose="020B0604020202020204" pitchFamily="34" charset="0"/>
                <a:ea typeface="+mn-ea"/>
                <a:cs typeface="+mn-cs"/>
              </a:rPr>
              <a:t>Rahmenbedingungen schlecht ist und </a:t>
            </a:r>
            <a:r>
              <a:rPr kumimoji="1" lang="de-DE" sz="1200" kern="1200" dirty="0" err="1">
                <a:solidFill>
                  <a:schemeClr val="tx1"/>
                </a:solidFill>
                <a:effectLst/>
                <a:latin typeface="Arial" panose="020B0604020202020204" pitchFamily="34" charset="0"/>
                <a:ea typeface="+mn-ea"/>
                <a:cs typeface="+mn-cs"/>
              </a:rPr>
              <a:t>Arbeiter_innen</a:t>
            </a:r>
            <a:r>
              <a:rPr kumimoji="1" lang="de-DE" sz="1200" kern="1200" dirty="0">
                <a:solidFill>
                  <a:schemeClr val="tx1"/>
                </a:solidFill>
                <a:effectLst/>
                <a:latin typeface="Arial" panose="020B0604020202020204" pitchFamily="34" charset="0"/>
                <a:ea typeface="+mn-ea"/>
                <a:cs typeface="+mn-cs"/>
              </a:rPr>
              <a:t>/Gewerkschaften sich dadurch schlechter für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de-DE" sz="1200" kern="1200" dirty="0">
                <a:solidFill>
                  <a:schemeClr val="tx1"/>
                </a:solidFill>
                <a:effectLst/>
                <a:latin typeface="Arial" panose="020B0604020202020204" pitchFamily="34" charset="0"/>
                <a:ea typeface="+mn-ea"/>
                <a:cs typeface="+mn-cs"/>
              </a:rPr>
              <a:t>Mindest-/Existenzlöhne einsetzen können</a:t>
            </a:r>
          </a:p>
          <a:p>
            <a:endParaRPr lang="de-DE" dirty="0"/>
          </a:p>
          <a:p>
            <a:r>
              <a:rPr lang="de-DE" dirty="0"/>
              <a:t>Obwohl z.B. in ILO-Übereinkommen so definiert, dass Mindestlöhne die Existenz sichern sollen</a:t>
            </a:r>
          </a:p>
          <a:p>
            <a:r>
              <a:rPr lang="de-DE" i="1" dirty="0"/>
              <a:t>(Minimum Wage Fixing</a:t>
            </a:r>
            <a:r>
              <a:rPr lang="de-DE" i="1" baseline="0" dirty="0"/>
              <a:t> Convention der ILO im Wortlaut: https://www.ilo.org/dyn/normlex/en/f?p=NORMLEXPUB:12100:0::NO:12100:P12100_INSTRUMENT_ID:312276:NO,</a:t>
            </a:r>
          </a:p>
          <a:p>
            <a:r>
              <a:rPr lang="de-DE" i="1" baseline="0" dirty="0"/>
              <a:t>Zugriff 25.09.2019)</a:t>
            </a:r>
            <a:r>
              <a:rPr lang="de-DE" dirty="0"/>
              <a:t>, liegen sie häufig weit darunter</a:t>
            </a:r>
          </a:p>
          <a:p>
            <a:endParaRPr lang="de-DE" baseline="0" dirty="0"/>
          </a:p>
          <a:p>
            <a:r>
              <a:rPr lang="de-DE" baseline="0" dirty="0"/>
              <a:t>Mindestlöhne nominell:</a:t>
            </a:r>
          </a:p>
          <a:p>
            <a:r>
              <a:rPr lang="de-DE" baseline="0" dirty="0"/>
              <a:t>z.B. in Bangladesch ca. 85€ für eine Näherin (Stand April 2019); in Kambodscha wurde der Mindestlohn auf rund 160€</a:t>
            </a:r>
          </a:p>
          <a:p>
            <a:r>
              <a:rPr lang="de-DE" baseline="0" dirty="0"/>
              <a:t>(Stand April 2019) angehoben; diese Beträge sind auch für diese Länder unter den dortigen Lebenshaltungskosten;</a:t>
            </a:r>
          </a:p>
          <a:p>
            <a:r>
              <a:rPr lang="de-DE" baseline="0" dirty="0"/>
              <a:t>eine Näherin kann sich dafür nur ein Zimmer in einer Slum-Siedlung mit anderen Arbeiterinnen teilen und</a:t>
            </a:r>
          </a:p>
          <a:p>
            <a:r>
              <a:rPr lang="de-DE" baseline="0" dirty="0"/>
              <a:t>nicht ausreichend Kalorien mit dem gekauften Essen abdecken; viele Näherinnen sind mangelernährt und</a:t>
            </a:r>
          </a:p>
          <a:p>
            <a:r>
              <a:rPr lang="de-DE" baseline="0" dirty="0"/>
              <a:t>immer wieder fallen Näherinnen aufgrund dessen in Ohnmacht</a:t>
            </a:r>
          </a:p>
        </p:txBody>
      </p:sp>
    </p:spTree>
    <p:extLst>
      <p:ext uri="{BB962C8B-B14F-4D97-AF65-F5344CB8AC3E}">
        <p14:creationId xmlns:p14="http://schemas.microsoft.com/office/powerpoint/2010/main" val="3943256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22106AE-FBD3-441A-9711-F1B3EA240A3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21DE078B-4D38-499D-B26C-2F84B57455D9}" type="slidenum">
              <a:rPr lang="de-DE" altLang="de-DE" sz="1200" smtClean="0">
                <a:solidFill>
                  <a:srgbClr val="000000"/>
                </a:solidFill>
              </a:rPr>
              <a:pPr/>
              <a:t>19</a:t>
            </a:fld>
            <a:endParaRPr lang="de-DE" altLang="de-DE" sz="1200">
              <a:solidFill>
                <a:srgbClr val="000000"/>
              </a:solidFill>
            </a:endParaRPr>
          </a:p>
        </p:txBody>
      </p:sp>
      <p:sp>
        <p:nvSpPr>
          <p:cNvPr id="32771" name="Rectangle 1">
            <a:extLst>
              <a:ext uri="{FF2B5EF4-FFF2-40B4-BE49-F238E27FC236}">
                <a16:creationId xmlns:a16="http://schemas.microsoft.com/office/drawing/2014/main" id="{1663139B-2ACB-4B8A-9BB0-F60B337B38F7}"/>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1F5D001A-F2A3-4876-81A9-52C625AE216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Soziale Verantwortung = ihr wirtschaftliches Handeln sozial verantwortlich gestalten</a:t>
            </a:r>
          </a:p>
          <a:p>
            <a:pPr eaLnBrk="1" hangingPunct="1">
              <a:spcBef>
                <a:spcPts val="450"/>
              </a:spcBef>
              <a:buSzPct val="100000"/>
            </a:pPr>
            <a:r>
              <a:rPr lang="de-DE" altLang="de-DE" sz="1200">
                <a:solidFill>
                  <a:srgbClr val="000000"/>
                </a:solidFill>
                <a:latin typeface="Arial" panose="020B0604020202020204" pitchFamily="34" charset="0"/>
              </a:rPr>
              <a:t>3.  Eigene Kodizes ernst nehmen und effektive Maßnahmen zur Umsetzung </a:t>
            </a:r>
          </a:p>
          <a:p>
            <a:pPr eaLnBrk="1" hangingPunct="1">
              <a:spcBef>
                <a:spcPts val="450"/>
              </a:spcBef>
              <a:buSzPct val="100000"/>
            </a:pPr>
            <a:r>
              <a:rPr lang="de-DE" altLang="de-DE" sz="1200">
                <a:solidFill>
                  <a:srgbClr val="000000"/>
                </a:solidFill>
                <a:latin typeface="Arial" panose="020B0604020202020204" pitchFamily="34" charset="0"/>
              </a:rPr>
              <a:t>6. Nicht nur rein kommerzielle audits</a:t>
            </a:r>
          </a:p>
          <a:p>
            <a:pPr eaLnBrk="1" hangingPunct="1">
              <a:spcBef>
                <a:spcPts val="450"/>
              </a:spcBef>
              <a:buSzPct val="100000"/>
            </a:pPr>
            <a:endParaRPr lang="de-DE" altLang="de-DE" sz="1200">
              <a:solidFill>
                <a:srgbClr val="000000"/>
              </a:solidFill>
              <a:latin typeface="Arial" panose="020B0604020202020204" pitchFamily="34" charset="0"/>
            </a:endParaRPr>
          </a:p>
        </p:txBody>
      </p:sp>
      <p:sp>
        <p:nvSpPr>
          <p:cNvPr id="32773" name="Text Box 3">
            <a:extLst>
              <a:ext uri="{FF2B5EF4-FFF2-40B4-BE49-F238E27FC236}">
                <a16:creationId xmlns:a16="http://schemas.microsoft.com/office/drawing/2014/main" id="{C4E2AAB2-3921-4AEF-8443-2CD06454E8D8}"/>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691964C3-10A0-4BE8-A223-EE992C157230}" type="slidenum">
              <a:rPr lang="de-DE" altLang="de-DE" sz="1200">
                <a:solidFill>
                  <a:srgbClr val="003366"/>
                </a:solidFill>
              </a:rPr>
              <a:pPr algn="r" eaLnBrk="1" hangingPunct="1">
                <a:buSzPct val="100000"/>
              </a:pPr>
              <a:t>19</a:t>
            </a:fld>
            <a:endParaRPr lang="de-DE" altLang="de-DE" sz="1200">
              <a:solidFill>
                <a:srgbClr val="003366"/>
              </a:solidFill>
            </a:endParaRPr>
          </a:p>
        </p:txBody>
      </p:sp>
      <p:sp>
        <p:nvSpPr>
          <p:cNvPr id="93190" name="Notizenplatzhalter 1">
            <a:extLst>
              <a:ext uri="{FF2B5EF4-FFF2-40B4-BE49-F238E27FC236}">
                <a16:creationId xmlns:a16="http://schemas.microsoft.com/office/drawing/2014/main" id="{1F9DFC5F-4F71-4D5E-B87B-BA08B643DF81}"/>
              </a:ext>
            </a:extLst>
          </p:cNvPr>
          <p:cNvSpPr>
            <a:spLocks noGrp="1" noChangeArrowheads="1"/>
          </p:cNvSpPr>
          <p:nvPr>
            <p:ph type="body" idx="1"/>
          </p:nvPr>
        </p:nvSpPr>
        <p:spPr>
          <a:ln/>
        </p:spPr>
        <p:txBody>
          <a:bodyPr/>
          <a:lstStyle/>
          <a:p>
            <a:r>
              <a:rPr lang="de-DE" dirty="0"/>
              <a:t>Hier ist der</a:t>
            </a:r>
            <a:r>
              <a:rPr lang="de-DE" baseline="0" dirty="0"/>
              <a:t> Anteil von staatlichen Mindestlöhnen an den von NGOs/Gewerkschaften errechneten Existenzlöhnen</a:t>
            </a:r>
          </a:p>
          <a:p>
            <a:r>
              <a:rPr lang="de-DE" baseline="0" dirty="0"/>
              <a:t>in der Bekleidungsindustrie in typischen Produktionsländern noch einmal grafisch dargestellt</a:t>
            </a:r>
          </a:p>
          <a:p>
            <a:endParaRPr lang="de-DE" baseline="0" dirty="0"/>
          </a:p>
          <a:p>
            <a:r>
              <a:rPr lang="de-DE" i="1" baseline="0" dirty="0"/>
              <a:t>Grafik: https://saubere-kleidung.de/2014/06/im-stich-gelassen/, Zugriff 25.09.2019</a:t>
            </a:r>
          </a:p>
          <a:p>
            <a:endParaRPr lang="de-DE" i="1" baseline="0" dirty="0"/>
          </a:p>
          <a:p>
            <a:r>
              <a:rPr lang="de-DE" i="1" baseline="0" dirty="0"/>
              <a:t>Hinweis: Auch wenn sich in einigen Ländern die Mindestlöhne erhöht haben, gilt das </a:t>
            </a:r>
            <a:r>
              <a:rPr kumimoji="1" lang="de-DE" sz="1200" i="1" kern="1200" dirty="0">
                <a:solidFill>
                  <a:schemeClr val="tx1"/>
                </a:solidFill>
                <a:effectLst/>
                <a:latin typeface="Arial" panose="020B0604020202020204" pitchFamily="34" charset="0"/>
                <a:ea typeface="+mn-ea"/>
                <a:cs typeface="+mn-cs"/>
              </a:rPr>
              <a:t>Verhältnis von Mindest- </a:t>
            </a:r>
            <a:r>
              <a:rPr kumimoji="1" lang="de-DE" sz="1200" i="1" kern="1200">
                <a:solidFill>
                  <a:schemeClr val="tx1"/>
                </a:solidFill>
                <a:effectLst/>
                <a:latin typeface="Arial" panose="020B0604020202020204" pitchFamily="34" charset="0"/>
                <a:ea typeface="+mn-ea"/>
                <a:cs typeface="+mn-cs"/>
              </a:rPr>
              <a:t>und Existenzlöhnen im </a:t>
            </a:r>
            <a:r>
              <a:rPr kumimoji="1" lang="de-DE" sz="1200" i="1" kern="1200" dirty="0">
                <a:solidFill>
                  <a:schemeClr val="tx1"/>
                </a:solidFill>
                <a:effectLst/>
                <a:latin typeface="Arial" panose="020B0604020202020204" pitchFamily="34" charset="0"/>
                <a:ea typeface="+mn-ea"/>
                <a:cs typeface="+mn-cs"/>
              </a:rPr>
              <a:t>Wesentlichen immer noch. </a:t>
            </a:r>
            <a:endParaRPr lang="de-DE" i="1" dirty="0"/>
          </a:p>
        </p:txBody>
      </p:sp>
    </p:spTree>
    <p:extLst>
      <p:ext uri="{BB962C8B-B14F-4D97-AF65-F5344CB8AC3E}">
        <p14:creationId xmlns:p14="http://schemas.microsoft.com/office/powerpoint/2010/main" val="350121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1">
            <a:extLst>
              <a:ext uri="{FF2B5EF4-FFF2-40B4-BE49-F238E27FC236}">
                <a16:creationId xmlns:a16="http://schemas.microsoft.com/office/drawing/2014/main" id="{047607E8-F43F-4062-8ED4-537D61E42402}"/>
              </a:ext>
            </a:extLst>
          </p:cNvPr>
          <p:cNvSpPr>
            <a:spLocks noGrp="1" noChangeArrowheads="1"/>
          </p:cNvSpPr>
          <p:nvPr>
            <p:ph type="sldNum" sz="quarter"/>
          </p:nvPr>
        </p:nvSpPr>
        <p:spPr>
          <a:noFill/>
        </p:spPr>
        <p:txBody>
          <a:bodyPr/>
          <a:lstStyle>
            <a:lvl1pPr marL="215900" indent="-21590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1pPr>
            <a:lvl2pPr marL="685800" indent="-263525"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2pPr>
            <a:lvl3pPr marL="1054100"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3pPr>
            <a:lvl4pPr marL="1476375"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4pPr>
            <a:lvl5pPr marL="1898650"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5pPr>
            <a:lvl6pPr marL="23558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6pPr>
            <a:lvl7pPr marL="28130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7pPr>
            <a:lvl8pPr marL="32702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8pPr>
            <a:lvl9pPr marL="37274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SzTx/>
              <a:buFontTx/>
              <a:buNone/>
            </a:pPr>
            <a:fld id="{C3A6BC98-4BF0-4797-BC0A-C4D0D8402298}" type="slidenum">
              <a:rPr lang="de-DE" altLang="de-DE" smtClean="0">
                <a:ea typeface="Microsoft YaHei" panose="020B0503020204020204" pitchFamily="34" charset="-122"/>
              </a:rPr>
              <a:pPr>
                <a:spcBef>
                  <a:spcPct val="0"/>
                </a:spcBef>
                <a:buClrTx/>
                <a:buSzTx/>
                <a:buFontTx/>
                <a:buNone/>
              </a:pPr>
              <a:t>2</a:t>
            </a:fld>
            <a:endParaRPr lang="de-DE" altLang="de-DE">
              <a:ea typeface="Microsoft YaHei" panose="020B0503020204020204" pitchFamily="34" charset="-122"/>
            </a:endParaRPr>
          </a:p>
        </p:txBody>
      </p:sp>
      <p:sp>
        <p:nvSpPr>
          <p:cNvPr id="12291" name="Rectangle 1">
            <a:extLst>
              <a:ext uri="{FF2B5EF4-FFF2-40B4-BE49-F238E27FC236}">
                <a16:creationId xmlns:a16="http://schemas.microsoft.com/office/drawing/2014/main" id="{F59A6B2D-D923-4BC8-AC77-5FF08D96F176}"/>
              </a:ext>
            </a:extLst>
          </p:cNvPr>
          <p:cNvSpPr>
            <a:spLocks noGrp="1" noRot="1" noChangeAspect="1" noChangeArrowheads="1" noTextEdit="1"/>
          </p:cNvSpPr>
          <p:nvPr>
            <p:ph type="sldImg"/>
          </p:nvPr>
        </p:nvSpPr>
        <p:spPr>
          <a:xfrm>
            <a:off x="1144588" y="695325"/>
            <a:ext cx="4568825" cy="3427413"/>
          </a:xfrm>
          <a:solidFill>
            <a:srgbClr val="FFFFFF"/>
          </a:solidFill>
        </p:spPr>
      </p:sp>
      <p:sp>
        <p:nvSpPr>
          <p:cNvPr id="17412" name="Rectangle 2">
            <a:extLst>
              <a:ext uri="{FF2B5EF4-FFF2-40B4-BE49-F238E27FC236}">
                <a16:creationId xmlns:a16="http://schemas.microsoft.com/office/drawing/2014/main" id="{D5133509-33CA-42FA-91B6-00812F7D9B10}"/>
              </a:ext>
            </a:extLst>
          </p:cNvPr>
          <p:cNvSpPr>
            <a:spLocks noGrp="1" noChangeArrowheads="1"/>
          </p:cNvSpPr>
          <p:nvPr>
            <p:ph type="body" idx="1"/>
          </p:nvPr>
        </p:nvSpPr>
        <p:spPr>
          <a:xfrm>
            <a:off x="685800" y="4343400"/>
            <a:ext cx="5486400" cy="4114800"/>
          </a:xfrm>
          <a:extLst>
            <a:ext uri="{909E8E84-426E-40dd-AFC4-6F175D3DCCD1}"/>
            <a:ext uri="{91240B29-F687-4f45-9708-019B960494DF}"/>
          </a:extLst>
        </p:spPr>
        <p:txBody>
          <a:bodyPr wrap="none" lIns="80163" tIns="40081" rIns="80163" bIns="40081" anchor="ctr"/>
          <a:lstStyle/>
          <a:p>
            <a:pPr defTabSz="914400">
              <a:buClrTx/>
              <a:buSzTx/>
              <a:buFontTx/>
              <a:buNone/>
              <a:defRPr/>
            </a:pPr>
            <a:r>
              <a:rPr lang="de-DE" dirty="0">
                <a:cs typeface="+mn-cs"/>
              </a:rPr>
              <a:t>Unsere </a:t>
            </a:r>
            <a:r>
              <a:rPr lang="de-DE" dirty="0" err="1">
                <a:cs typeface="+mn-cs"/>
              </a:rPr>
              <a:t>Partner_innen</a:t>
            </a:r>
            <a:r>
              <a:rPr lang="de-DE" dirty="0">
                <a:cs typeface="+mn-cs"/>
              </a:rPr>
              <a:t> sind </a:t>
            </a:r>
            <a:r>
              <a:rPr lang="de-DE" dirty="0" err="1">
                <a:cs typeface="+mn-cs"/>
              </a:rPr>
              <a:t>basisnah</a:t>
            </a:r>
            <a:r>
              <a:rPr lang="de-DE" dirty="0">
                <a:cs typeface="+mn-cs"/>
              </a:rPr>
              <a:t>, sprich vor Ort und setzen sich größtenteils</a:t>
            </a:r>
          </a:p>
          <a:p>
            <a:pPr defTabSz="914400">
              <a:buClrTx/>
              <a:buSzTx/>
              <a:buFontTx/>
              <a:buNone/>
              <a:defRPr/>
            </a:pPr>
            <a:r>
              <a:rPr lang="de-DE" dirty="0">
                <a:cs typeface="+mn-cs"/>
              </a:rPr>
              <a:t>aus ehemaligen </a:t>
            </a:r>
            <a:r>
              <a:rPr lang="de-DE" dirty="0" err="1">
                <a:cs typeface="+mn-cs"/>
              </a:rPr>
              <a:t>Arbeiter_innen</a:t>
            </a:r>
            <a:r>
              <a:rPr lang="de-DE" dirty="0">
                <a:cs typeface="+mn-cs"/>
              </a:rPr>
              <a:t> zusammen.</a:t>
            </a:r>
          </a:p>
          <a:p>
            <a:pPr defTabSz="914400">
              <a:buClrTx/>
              <a:buSzTx/>
              <a:buFontTx/>
              <a:buNone/>
              <a:defRPr/>
            </a:pPr>
            <a:r>
              <a:rPr lang="de-DE" dirty="0">
                <a:cs typeface="+mn-cs"/>
              </a:rPr>
              <a:t>Dadurch sind sie mit den Problemen und Bedürfnissen der </a:t>
            </a:r>
            <a:r>
              <a:rPr lang="de-DE" dirty="0" err="1">
                <a:cs typeface="+mn-cs"/>
              </a:rPr>
              <a:t>Arbeiter_innen</a:t>
            </a:r>
            <a:r>
              <a:rPr lang="de-DE" dirty="0">
                <a:cs typeface="+mn-cs"/>
              </a:rPr>
              <a:t> besonders </a:t>
            </a:r>
            <a:r>
              <a:rPr lang="de-DE" dirty="0"/>
              <a:t>vertraut.</a:t>
            </a:r>
          </a:p>
          <a:p>
            <a:pPr defTabSz="914400">
              <a:buClrTx/>
              <a:buSzTx/>
              <a:buFontTx/>
              <a:buNone/>
              <a:defRPr/>
            </a:pPr>
            <a:r>
              <a:rPr lang="de-DE" dirty="0"/>
              <a:t>Sie </a:t>
            </a:r>
            <a:r>
              <a:rPr lang="de-DE" dirty="0">
                <a:cs typeface="+mn-cs"/>
              </a:rPr>
              <a:t>entwickeln ihre Projektideen selbstständig, arbeiten transparent, rechnen nachvollziehbar ab</a:t>
            </a:r>
          </a:p>
          <a:p>
            <a:pPr defTabSz="914400">
              <a:buClrTx/>
              <a:buSzTx/>
              <a:buFontTx/>
              <a:buNone/>
              <a:defRPr/>
            </a:pPr>
            <a:r>
              <a:rPr lang="de-DE" dirty="0">
                <a:cs typeface="+mn-cs"/>
              </a:rPr>
              <a:t>und statten Produktionsstätten regelmäßige Besuche ab.</a:t>
            </a:r>
          </a:p>
          <a:p>
            <a:pPr>
              <a:defRPr/>
            </a:pPr>
            <a:endParaRPr lang="de-DE" alt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a:extLst>
              <a:ext uri="{FF2B5EF4-FFF2-40B4-BE49-F238E27FC236}">
                <a16:creationId xmlns:a16="http://schemas.microsoft.com/office/drawing/2014/main" id="{AF673419-1EF6-43AD-9608-71A971F2AE83}"/>
              </a:ext>
            </a:extLst>
          </p:cNvPr>
          <p:cNvSpPr txBox="1"/>
          <p:nvPr/>
        </p:nvSpPr>
        <p:spPr>
          <a:xfrm>
            <a:off x="4022725" y="9723438"/>
            <a:ext cx="3076575" cy="511175"/>
          </a:xfrm>
          <a:prstGeom prst="rect">
            <a:avLst/>
          </a:prstGeom>
          <a:noFill/>
          <a:ln>
            <a:noFill/>
          </a:ln>
        </p:spPr>
        <p:txBody>
          <a:bodyPr lIns="99000" tIns="49680" rIns="99000" bIns="49680" anchor="b"/>
          <a:lstStyle/>
          <a:p>
            <a:pPr algn="r">
              <a:defRPr/>
            </a:pPr>
            <a:fld id="{70DB1018-9923-4AFA-8828-F9DA0A51D0C8}" type="slidenum">
              <a:rPr lang="de-DE" sz="1300" spc="-1">
                <a:solidFill>
                  <a:srgbClr val="000000"/>
                </a:solidFill>
                <a:uFill>
                  <a:solidFill>
                    <a:srgbClr val="FFFFFF"/>
                  </a:solidFill>
                </a:uFill>
                <a:latin typeface="Times New Roman"/>
                <a:ea typeface="MS PGothic"/>
              </a:rPr>
              <a:pPr algn="r">
                <a:defRPr/>
              </a:pPr>
              <a:t>20</a:t>
            </a:fld>
            <a:endParaRPr lang="de-DE" sz="1400" spc="-1">
              <a:solidFill>
                <a:srgbClr val="000000"/>
              </a:solidFill>
              <a:uFill>
                <a:solidFill>
                  <a:srgbClr val="FFFFFF"/>
                </a:solidFill>
              </a:uFill>
              <a:latin typeface="Times New Roman"/>
            </a:endParaRPr>
          </a:p>
        </p:txBody>
      </p:sp>
      <p:sp>
        <p:nvSpPr>
          <p:cNvPr id="415" name="PlaceHolder 2">
            <a:extLst>
              <a:ext uri="{FF2B5EF4-FFF2-40B4-BE49-F238E27FC236}">
                <a16:creationId xmlns:a16="http://schemas.microsoft.com/office/drawing/2014/main" id="{1C34681A-197C-4D12-BF3B-036CB6431CC7}"/>
              </a:ext>
            </a:extLst>
          </p:cNvPr>
          <p:cNvSpPr>
            <a:spLocks noGrp="1"/>
          </p:cNvSpPr>
          <p:nvPr>
            <p:ph type="body"/>
          </p:nvPr>
        </p:nvSpPr>
        <p:spPr>
          <a:xfrm>
            <a:off x="946150" y="4860925"/>
            <a:ext cx="5207000" cy="4605338"/>
          </a:xfrm>
        </p:spPr>
        <p:txBody>
          <a:bodyPr lIns="99000" tIns="49680" rIns="99000" bIns="49680"/>
          <a:lstStyle/>
          <a:p>
            <a:pPr marL="360">
              <a:buFont typeface="Arial"/>
              <a:buNone/>
              <a:defRPr/>
            </a:pPr>
            <a:endParaRPr lang="de-DE" sz="4400" i="1" spc="-1" dirty="0">
              <a:uFill>
                <a:solidFill>
                  <a:srgbClr val="FFFFFF"/>
                </a:solidFill>
              </a:uFill>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B70FEB9-1078-4C6D-B132-F6EFCC85696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08359E24-F9D7-46A0-8392-ACFBF414197C}" type="slidenum">
              <a:rPr lang="de-DE" altLang="de-DE" sz="1200" smtClean="0">
                <a:solidFill>
                  <a:srgbClr val="000000"/>
                </a:solidFill>
              </a:rPr>
              <a:pPr/>
              <a:t>21</a:t>
            </a:fld>
            <a:endParaRPr lang="de-DE" altLang="de-DE" sz="1200">
              <a:solidFill>
                <a:srgbClr val="000000"/>
              </a:solidFill>
            </a:endParaRPr>
          </a:p>
        </p:txBody>
      </p:sp>
      <p:sp>
        <p:nvSpPr>
          <p:cNvPr id="79875" name="Rectangle 1">
            <a:extLst>
              <a:ext uri="{FF2B5EF4-FFF2-40B4-BE49-F238E27FC236}">
                <a16:creationId xmlns:a16="http://schemas.microsoft.com/office/drawing/2014/main" id="{C0C38DC8-5CDC-42BB-A0A3-6AB965C35C49}"/>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6" name="Text Box 2">
            <a:extLst>
              <a:ext uri="{FF2B5EF4-FFF2-40B4-BE49-F238E27FC236}">
                <a16:creationId xmlns:a16="http://schemas.microsoft.com/office/drawing/2014/main" id="{A2D272E1-2B0A-4108-B7EE-541DA31FFA0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Soziale Verantwortung = ihr wirtschaftliches Handeln sozial verantwortlich gestalten</a:t>
            </a:r>
          </a:p>
          <a:p>
            <a:pPr eaLnBrk="1" hangingPunct="1">
              <a:spcBef>
                <a:spcPts val="450"/>
              </a:spcBef>
              <a:buSzPct val="100000"/>
            </a:pPr>
            <a:r>
              <a:rPr lang="de-DE" altLang="de-DE" sz="1200">
                <a:solidFill>
                  <a:srgbClr val="000000"/>
                </a:solidFill>
                <a:latin typeface="Arial" panose="020B0604020202020204" pitchFamily="34" charset="0"/>
              </a:rPr>
              <a:t>3.  Eigene Kodizes ernst nehmen und effektive Maßnahmen zur Umsetzung </a:t>
            </a:r>
          </a:p>
          <a:p>
            <a:pPr eaLnBrk="1" hangingPunct="1">
              <a:spcBef>
                <a:spcPts val="450"/>
              </a:spcBef>
              <a:buSzPct val="100000"/>
            </a:pPr>
            <a:r>
              <a:rPr lang="de-DE" altLang="de-DE" sz="1200">
                <a:solidFill>
                  <a:srgbClr val="000000"/>
                </a:solidFill>
                <a:latin typeface="Arial" panose="020B0604020202020204" pitchFamily="34" charset="0"/>
              </a:rPr>
              <a:t>6. Nicht nur rein kommerzielle audits</a:t>
            </a:r>
          </a:p>
          <a:p>
            <a:pPr eaLnBrk="1" hangingPunct="1">
              <a:spcBef>
                <a:spcPts val="450"/>
              </a:spcBef>
              <a:buSzPct val="100000"/>
            </a:pPr>
            <a:endParaRPr lang="de-DE" altLang="de-DE" sz="1200">
              <a:solidFill>
                <a:srgbClr val="000000"/>
              </a:solidFill>
              <a:latin typeface="Arial" panose="020B0604020202020204" pitchFamily="34" charset="0"/>
            </a:endParaRPr>
          </a:p>
        </p:txBody>
      </p:sp>
      <p:sp>
        <p:nvSpPr>
          <p:cNvPr id="79877" name="Text Box 3">
            <a:extLst>
              <a:ext uri="{FF2B5EF4-FFF2-40B4-BE49-F238E27FC236}">
                <a16:creationId xmlns:a16="http://schemas.microsoft.com/office/drawing/2014/main" id="{9EA6D1D3-1437-440F-9CBE-36343699AE5D}"/>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4C0276FB-7272-4625-B6EE-907E52A3E674}" type="slidenum">
              <a:rPr lang="de-DE" altLang="de-DE" sz="1200">
                <a:solidFill>
                  <a:srgbClr val="003366"/>
                </a:solidFill>
              </a:rPr>
              <a:pPr algn="r" eaLnBrk="1" hangingPunct="1">
                <a:buSzPct val="100000"/>
              </a:pPr>
              <a:t>21</a:t>
            </a:fld>
            <a:endParaRPr lang="de-DE" altLang="de-DE" sz="1200">
              <a:solidFill>
                <a:srgbClr val="003366"/>
              </a:solidFill>
            </a:endParaRPr>
          </a:p>
        </p:txBody>
      </p:sp>
      <p:sp>
        <p:nvSpPr>
          <p:cNvPr id="79878" name="Notizenplatzhalter 1">
            <a:extLst>
              <a:ext uri="{FF2B5EF4-FFF2-40B4-BE49-F238E27FC236}">
                <a16:creationId xmlns:a16="http://schemas.microsoft.com/office/drawing/2014/main" id="{2A8E84F6-47F7-4524-8F5F-2AF98E927A9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Times New Roman" panose="02020603050405020304" pitchFamily="18" charset="0"/>
              </a:rPr>
              <a:t>Unternehmen haben als Einkäufer eine wichtige Position. Sie haben die Macht,</a:t>
            </a:r>
          </a:p>
          <a:p>
            <a:r>
              <a:rPr lang="de-DE" altLang="de-DE" dirty="0">
                <a:latin typeface="Times New Roman" panose="02020603050405020304" pitchFamily="18" charset="0"/>
              </a:rPr>
              <a:t>die Bedingungen in den Fabriken zu ändern. Das zeigen Beispiele von Unternehmen,</a:t>
            </a:r>
          </a:p>
          <a:p>
            <a:r>
              <a:rPr lang="de-DE" altLang="de-DE" dirty="0">
                <a:latin typeface="Times New Roman" panose="02020603050405020304" pitchFamily="18" charset="0"/>
              </a:rPr>
              <a:t>die diese Verantwortung für die Arbeitsbedingungen bei ihren Zulieferern bereits übernehmen.</a:t>
            </a:r>
          </a:p>
          <a:p>
            <a:endParaRPr lang="de-DE" altLang="de-DE" dirty="0">
              <a:latin typeface="Times New Roman" panose="02020603050405020304" pitchFamily="18" charset="0"/>
            </a:endParaRPr>
          </a:p>
          <a:p>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veränderte Einkaufspraktiken:</a:t>
            </a:r>
          </a:p>
          <a:p>
            <a:r>
              <a:rPr lang="de-DE" altLang="de-DE" dirty="0">
                <a:latin typeface="Times New Roman" panose="02020603050405020304" pitchFamily="18" charset="0"/>
              </a:rPr>
              <a:t>Einkaufspolitik anpassen - angemessene Lieferzeiten, faire Preise,</a:t>
            </a:r>
          </a:p>
          <a:p>
            <a:r>
              <a:rPr lang="de-DE" altLang="de-DE" dirty="0">
                <a:latin typeface="Times New Roman" panose="02020603050405020304" pitchFamily="18" charset="0"/>
              </a:rPr>
              <a:t>die Existenzlöhne ermöglichen, lange Lieferbeziehungen,</a:t>
            </a:r>
          </a:p>
          <a:p>
            <a:endParaRPr lang="de-DE" altLang="de-DE" dirty="0">
              <a:latin typeface="Times New Roman" panose="02020603050405020304" pitchFamily="18" charset="0"/>
            </a:endParaRPr>
          </a:p>
          <a:p>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soziale Verantwortung wahrnehmen:</a:t>
            </a:r>
          </a:p>
          <a:p>
            <a:r>
              <a:rPr lang="de-DE" altLang="de-DE" dirty="0">
                <a:latin typeface="Times New Roman" panose="02020603050405020304" pitchFamily="18" charset="0"/>
              </a:rPr>
              <a:t>Soziale Verantwortung = wirtschaftliches Handeln sozial verantwortlich gestalten</a:t>
            </a:r>
          </a:p>
          <a:p>
            <a:endParaRPr lang="de-DE" altLang="de-DE" dirty="0">
              <a:latin typeface="Times New Roman" panose="02020603050405020304" pitchFamily="18" charset="0"/>
            </a:endParaRPr>
          </a:p>
          <a:p>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verbindlichen Verhaltenskodex umsetzen:</a:t>
            </a:r>
          </a:p>
          <a:p>
            <a:r>
              <a:rPr lang="de-DE" altLang="de-DE" dirty="0">
                <a:latin typeface="Times New Roman" panose="02020603050405020304" pitchFamily="18" charset="0"/>
              </a:rPr>
              <a:t>Eigene Kodizes ernst nehmen und effektive Maßnahmen zur Umsetzung</a:t>
            </a:r>
          </a:p>
          <a:p>
            <a:endParaRPr lang="de-DE" altLang="de-DE" dirty="0">
              <a:latin typeface="Times New Roman" panose="02020603050405020304" pitchFamily="18" charset="0"/>
            </a:endParaRPr>
          </a:p>
          <a:p>
            <a:r>
              <a:rPr lang="de-DE" altLang="de-DE" i="1" dirty="0">
                <a:latin typeface="Times New Roman" panose="02020603050405020304" pitchFamily="18" charset="0"/>
                <a:cs typeface="Calibri" panose="020F0502020204030204" pitchFamily="34" charset="0"/>
              </a:rPr>
              <a:t>Zu u</a:t>
            </a:r>
            <a:r>
              <a:rPr lang="de-DE" altLang="de-DE" i="1" dirty="0">
                <a:solidFill>
                  <a:srgbClr val="003366"/>
                </a:solidFill>
                <a:latin typeface="Calibri" panose="020F0502020204030204" pitchFamily="34" charset="0"/>
                <a:cs typeface="Calibri" panose="020F0502020204030204" pitchFamily="34" charset="0"/>
              </a:rPr>
              <a:t>nabhängige, externe Kontrollen durch Multi-Stakeholder-Initiativen</a:t>
            </a:r>
            <a:r>
              <a:rPr lang="de-DE" altLang="de-DE" i="1" dirty="0">
                <a:latin typeface="Times New Roman" panose="02020603050405020304" pitchFamily="18" charset="0"/>
              </a:rPr>
              <a:t>:</a:t>
            </a:r>
          </a:p>
          <a:p>
            <a:r>
              <a:rPr lang="de-DE" altLang="de-DE" dirty="0">
                <a:latin typeface="Times New Roman" panose="02020603050405020304" pitchFamily="18" charset="0"/>
              </a:rPr>
              <a:t>Nicht nur rein kommerzielle Audits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D0AF8C17-3AA5-4806-B94C-A13A5C56992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85249887-0280-4ECB-B752-8D2CDC78C85F}" type="slidenum">
              <a:rPr lang="de-DE" altLang="de-DE" sz="1200" smtClean="0">
                <a:solidFill>
                  <a:srgbClr val="000000"/>
                </a:solidFill>
              </a:rPr>
              <a:pPr/>
              <a:t>22</a:t>
            </a:fld>
            <a:endParaRPr lang="de-DE" altLang="de-DE" sz="1200">
              <a:solidFill>
                <a:srgbClr val="000000"/>
              </a:solidFill>
            </a:endParaRPr>
          </a:p>
        </p:txBody>
      </p:sp>
      <p:sp>
        <p:nvSpPr>
          <p:cNvPr id="81923" name="Rectangle 1">
            <a:extLst>
              <a:ext uri="{FF2B5EF4-FFF2-40B4-BE49-F238E27FC236}">
                <a16:creationId xmlns:a16="http://schemas.microsoft.com/office/drawing/2014/main" id="{014C143E-B4D0-4585-AB17-E6F7DCB2DE48}"/>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Text Box 2">
            <a:extLst>
              <a:ext uri="{FF2B5EF4-FFF2-40B4-BE49-F238E27FC236}">
                <a16:creationId xmlns:a16="http://schemas.microsoft.com/office/drawing/2014/main" id="{36D2EF48-C4ED-4142-98BA-25970356E5A2}"/>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81925" name="Text Box 3">
            <a:extLst>
              <a:ext uri="{FF2B5EF4-FFF2-40B4-BE49-F238E27FC236}">
                <a16:creationId xmlns:a16="http://schemas.microsoft.com/office/drawing/2014/main" id="{BFFD9B0B-F2EE-432D-A5E5-597C0E402D4A}"/>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121CC9FB-19F6-4902-B9BF-92FCCAC08F53}" type="slidenum">
              <a:rPr lang="de-DE" altLang="de-DE" sz="1200">
                <a:solidFill>
                  <a:srgbClr val="003366"/>
                </a:solidFill>
              </a:rPr>
              <a:pPr algn="r" eaLnBrk="1" hangingPunct="1">
                <a:buSzPct val="100000"/>
              </a:pPr>
              <a:t>22</a:t>
            </a:fld>
            <a:endParaRPr lang="de-DE" altLang="de-DE" sz="1200">
              <a:solidFill>
                <a:srgbClr val="003366"/>
              </a:solidFill>
            </a:endParaRPr>
          </a:p>
        </p:txBody>
      </p:sp>
      <p:sp>
        <p:nvSpPr>
          <p:cNvPr id="2" name="Notizenplatzhalter 1">
            <a:extLst>
              <a:ext uri="{FF2B5EF4-FFF2-40B4-BE49-F238E27FC236}">
                <a16:creationId xmlns:a16="http://schemas.microsoft.com/office/drawing/2014/main" id="{E812858F-4D0D-4B08-A526-DF495288EE2C}"/>
              </a:ext>
            </a:extLst>
          </p:cNvPr>
          <p:cNvSpPr>
            <a:spLocks noGrp="1"/>
          </p:cNvSpPr>
          <p:nvPr>
            <p:ph type="body" idx="1"/>
          </p:nvPr>
        </p:nvSpPr>
        <p:spPr/>
        <p:txBody>
          <a:bodyPr/>
          <a:lstStyle/>
          <a:p>
            <a:pPr>
              <a:defRPr/>
            </a:pPr>
            <a:r>
              <a:rPr kumimoji="1" lang="de-DE" dirty="0">
                <a:solidFill>
                  <a:schemeClr val="tx1"/>
                </a:solidFill>
                <a:latin typeface="Arial" panose="020B0604020202020204" pitchFamily="34" charset="0"/>
              </a:rPr>
              <a:t>Wir fordern: gesetzliche Sorgfaltspflicht und Unternehmenshaftung</a:t>
            </a:r>
          </a:p>
          <a:p>
            <a:pPr>
              <a:defRPr/>
            </a:pPr>
            <a:r>
              <a:rPr kumimoji="1" lang="de-DE" dirty="0">
                <a:solidFill>
                  <a:schemeClr val="tx1"/>
                </a:solidFill>
                <a:latin typeface="Arial" panose="020B0604020202020204" pitchFamily="34" charset="0"/>
              </a:rPr>
              <a:t>bei Verletzung dieser Pflicht</a:t>
            </a:r>
          </a:p>
          <a:p>
            <a:pPr>
              <a:defRPr/>
            </a:pPr>
            <a:endParaRPr kumimoji="1" lang="de-DE" dirty="0">
              <a:solidFill>
                <a:schemeClr val="tx1"/>
              </a:solidFill>
              <a:latin typeface="Arial" panose="020B0604020202020204" pitchFamily="34" charset="0"/>
            </a:endParaRPr>
          </a:p>
          <a:p>
            <a:pPr marL="171450" indent="-171450">
              <a:buFont typeface="Arial" panose="020B0604020202020204" pitchFamily="34" charset="0"/>
              <a:buChar char="•"/>
              <a:defRPr/>
            </a:pPr>
            <a:r>
              <a:rPr kumimoji="1" lang="de-DE" dirty="0">
                <a:solidFill>
                  <a:schemeClr val="tx1"/>
                </a:solidFill>
                <a:latin typeface="Arial" panose="020B0604020202020204" pitchFamily="34" charset="0"/>
              </a:rPr>
              <a:t>Gesetzliche und verbindliche Vorgaben, dass deutsche/europäische Unternehmen</a:t>
            </a:r>
          </a:p>
          <a:p>
            <a:pPr>
              <a:buFont typeface="Arial" panose="020B0604020202020204" pitchFamily="34" charset="0"/>
              <a:buNone/>
              <a:defRPr/>
            </a:pPr>
            <a:r>
              <a:rPr kumimoji="1" lang="de-DE" dirty="0">
                <a:solidFill>
                  <a:schemeClr val="tx1"/>
                </a:solidFill>
                <a:latin typeface="Arial" panose="020B0604020202020204" pitchFamily="34" charset="0"/>
              </a:rPr>
              <a:t>auf die Einhaltung von Sozialstandards in ihrer gesamten Lieferkette achten müssen</a:t>
            </a:r>
          </a:p>
          <a:p>
            <a:pPr>
              <a:buFont typeface="Arial" panose="020B0604020202020204" pitchFamily="34" charset="0"/>
              <a:buNone/>
              <a:defRPr/>
            </a:pPr>
            <a:r>
              <a:rPr kumimoji="1" lang="de-DE" dirty="0">
                <a:solidFill>
                  <a:schemeClr val="tx1"/>
                </a:solidFill>
                <a:latin typeface="Arial" panose="020B0604020202020204" pitchFamily="34" charset="0"/>
              </a:rPr>
              <a:t>(Unternehmen sind verpflichtet, selbst aktiv zu werden und dafür zu sorgen, dass ihre</a:t>
            </a:r>
          </a:p>
          <a:p>
            <a:pPr>
              <a:buFont typeface="Arial" panose="020B0604020202020204" pitchFamily="34" charset="0"/>
              <a:buNone/>
              <a:defRPr/>
            </a:pPr>
            <a:r>
              <a:rPr kumimoji="1" lang="de-DE" dirty="0">
                <a:solidFill>
                  <a:schemeClr val="tx1"/>
                </a:solidFill>
                <a:latin typeface="Arial" panose="020B0604020202020204" pitchFamily="34" charset="0"/>
              </a:rPr>
              <a:t>Lieferanten Gesetze einhalten (siehe UN-Leitprinzipien für Wirtschaft und Menschenrechte)).</a:t>
            </a:r>
          </a:p>
          <a:p>
            <a:pPr>
              <a:buFont typeface="Arial" panose="020B0604020202020204" pitchFamily="34" charset="0"/>
              <a:buNone/>
              <a:defRPr/>
            </a:pPr>
            <a:r>
              <a:rPr kumimoji="1" lang="de-DE" dirty="0">
                <a:solidFill>
                  <a:schemeClr val="tx1"/>
                </a:solidFill>
                <a:latin typeface="Arial" panose="020B0604020202020204" pitchFamily="34" charset="0"/>
              </a:rPr>
              <a:t>Das deutsche Bündnis für nachhaltige Textilien als freiwillige Initiative ergänzt</a:t>
            </a:r>
          </a:p>
          <a:p>
            <a:pPr>
              <a:buFont typeface="Arial" panose="020B0604020202020204" pitchFamily="34" charset="0"/>
              <a:buNone/>
              <a:defRPr/>
            </a:pPr>
            <a:r>
              <a:rPr kumimoji="1" lang="de-DE" dirty="0">
                <a:solidFill>
                  <a:schemeClr val="tx1"/>
                </a:solidFill>
                <a:latin typeface="Arial" panose="020B0604020202020204" pitchFamily="34" charset="0"/>
              </a:rPr>
              <a:t>gesetzliche Maßnahmen, kann sie nicht ersetzen.</a:t>
            </a:r>
          </a:p>
          <a:p>
            <a:pPr>
              <a:defRPr/>
            </a:pPr>
            <a:endParaRPr kumimoji="1" lang="de-DE" dirty="0">
              <a:solidFill>
                <a:schemeClr val="tx1"/>
              </a:solidFill>
              <a:latin typeface="Arial" panose="020B0604020202020204" pitchFamily="34" charset="0"/>
            </a:endParaRPr>
          </a:p>
          <a:p>
            <a:pPr marL="171450" indent="-171450">
              <a:buFont typeface="Arial" panose="020B0604020202020204" pitchFamily="34" charset="0"/>
              <a:buChar char="•"/>
              <a:defRPr/>
            </a:pPr>
            <a:r>
              <a:rPr kumimoji="1" lang="de-DE" dirty="0">
                <a:solidFill>
                  <a:schemeClr val="tx1"/>
                </a:solidFill>
                <a:latin typeface="Arial" panose="020B0604020202020204" pitchFamily="34" charset="0"/>
              </a:rPr>
              <a:t>Verletzungen vom Menschenrechten müssen geahndet werden können.</a:t>
            </a:r>
          </a:p>
          <a:p>
            <a:pPr>
              <a:buFont typeface="Arial" panose="020B0604020202020204" pitchFamily="34" charset="0"/>
              <a:buNone/>
              <a:defRPr/>
            </a:pPr>
            <a:r>
              <a:rPr kumimoji="1" lang="de-DE" dirty="0">
                <a:solidFill>
                  <a:schemeClr val="tx1"/>
                </a:solidFill>
                <a:latin typeface="Arial" panose="020B0604020202020204" pitchFamily="34" charset="0"/>
              </a:rPr>
              <a:t>Wenn es diese Haftung gäbe, würden Unternehmen mehr vorbeugen.</a:t>
            </a:r>
          </a:p>
          <a:p>
            <a:pPr>
              <a:defRPr/>
            </a:pPr>
            <a:endParaRPr kumimoji="1" lang="de-DE" dirty="0">
              <a:solidFill>
                <a:schemeClr val="tx1"/>
              </a:solidFill>
              <a:latin typeface="Arial" panose="020B0604020202020204" pitchFamily="34" charset="0"/>
            </a:endParaRPr>
          </a:p>
          <a:p>
            <a:pPr marL="171450" indent="-171450">
              <a:buFont typeface="Arial" panose="020B0604020202020204" pitchFamily="34" charset="0"/>
              <a:buChar char="•"/>
              <a:defRPr/>
            </a:pPr>
            <a:r>
              <a:rPr kumimoji="1" lang="de-DE" dirty="0">
                <a:solidFill>
                  <a:schemeClr val="tx1"/>
                </a:solidFill>
                <a:latin typeface="Arial" panose="020B0604020202020204" pitchFamily="34" charset="0"/>
              </a:rPr>
              <a:t>Wiedergutmachung und Entschädigung von Opfern = Zugang zu Gerichten</a:t>
            </a:r>
          </a:p>
          <a:p>
            <a:pPr>
              <a:buFont typeface="Arial" panose="020B0604020202020204" pitchFamily="34" charset="0"/>
              <a:buNone/>
              <a:defRPr/>
            </a:pPr>
            <a:r>
              <a:rPr kumimoji="1" lang="de-DE" dirty="0">
                <a:solidFill>
                  <a:schemeClr val="tx1"/>
                </a:solidFill>
                <a:latin typeface="Arial" panose="020B0604020202020204" pitchFamily="34" charset="0"/>
              </a:rPr>
              <a:t>in der EU für Arbeiterinnen, um europäische Unternehmen verklagen zu können.</a:t>
            </a:r>
          </a:p>
          <a:p>
            <a:pPr>
              <a:buFont typeface="Arial" panose="020B0604020202020204" pitchFamily="34" charset="0"/>
              <a:buNone/>
              <a:defRPr/>
            </a:pPr>
            <a:r>
              <a:rPr kumimoji="1" lang="de-DE" dirty="0">
                <a:solidFill>
                  <a:schemeClr val="tx1"/>
                </a:solidFill>
                <a:latin typeface="Arial" panose="020B0604020202020204" pitchFamily="34" charset="0"/>
              </a:rPr>
              <a:t>Dabei: Zulassung von Sammelklagen (bisher nach deutschem. Recht nicht möglich)</a:t>
            </a:r>
          </a:p>
          <a:p>
            <a:pPr>
              <a:defRPr/>
            </a:pPr>
            <a:endParaRPr kumimoji="1" lang="de-DE" dirty="0">
              <a:solidFill>
                <a:schemeClr val="tx1"/>
              </a:solidFill>
              <a:latin typeface="Arial" panose="020B0604020202020204" pitchFamily="34" charset="0"/>
            </a:endParaRPr>
          </a:p>
          <a:p>
            <a:pPr marL="171450" indent="-171450">
              <a:buFont typeface="Arial" panose="020B0604020202020204" pitchFamily="34" charset="0"/>
              <a:buChar char="•"/>
              <a:defRPr/>
            </a:pPr>
            <a:r>
              <a:rPr kumimoji="1" lang="de-DE" dirty="0">
                <a:solidFill>
                  <a:schemeClr val="tx1"/>
                </a:solidFill>
                <a:latin typeface="Arial" panose="020B0604020202020204" pitchFamily="34" charset="0"/>
              </a:rPr>
              <a:t>Transparenz herstellen durch Offenlegungs- und Berichtpflichten z.B.</a:t>
            </a:r>
          </a:p>
          <a:p>
            <a:pPr>
              <a:buFont typeface="Arial" panose="020B0604020202020204" pitchFamily="34" charset="0"/>
              <a:buNone/>
              <a:defRPr/>
            </a:pPr>
            <a:r>
              <a:rPr kumimoji="1" lang="de-DE" dirty="0">
                <a:solidFill>
                  <a:schemeClr val="tx1"/>
                </a:solidFill>
                <a:latin typeface="Arial" panose="020B0604020202020204" pitchFamily="34" charset="0"/>
              </a:rPr>
              <a:t>verbindliche Nachhaltigkeitsberichte</a:t>
            </a:r>
          </a:p>
          <a:p>
            <a:pPr>
              <a:defRPr/>
            </a:pPr>
            <a:endParaRPr kumimoji="1" lang="de-DE" dirty="0">
              <a:solidFill>
                <a:schemeClr val="tx1"/>
              </a:solidFill>
              <a:latin typeface="Arial" panose="020B0604020202020204" pitchFamily="34" charset="0"/>
            </a:endParaRPr>
          </a:p>
          <a:p>
            <a:pPr marL="171450" indent="-171450">
              <a:buFont typeface="Arial" panose="020B0604020202020204" pitchFamily="34" charset="0"/>
              <a:buChar char="•"/>
              <a:defRPr/>
            </a:pPr>
            <a:r>
              <a:rPr kumimoji="1" lang="de-DE" dirty="0">
                <a:solidFill>
                  <a:schemeClr val="tx1"/>
                </a:solidFill>
                <a:latin typeface="Arial" panose="020B0604020202020204" pitchFamily="34" charset="0"/>
              </a:rPr>
              <a:t>Handelsbeziehungen von DE regelt die EU: Forderung: Die Menschenrechtsklauseln</a:t>
            </a:r>
          </a:p>
          <a:p>
            <a:pPr>
              <a:buFont typeface="Arial" panose="020B0604020202020204" pitchFamily="34" charset="0"/>
              <a:buNone/>
              <a:defRPr/>
            </a:pPr>
            <a:r>
              <a:rPr kumimoji="1" lang="de-DE" dirty="0">
                <a:solidFill>
                  <a:schemeClr val="tx1"/>
                </a:solidFill>
                <a:latin typeface="Arial" panose="020B0604020202020204" pitchFamily="34" charset="0"/>
              </a:rPr>
              <a:t>in Handelsabkommen müssen verbindlichen Charakter haben, also z.B. Sanktionen/Aussetzung</a:t>
            </a:r>
          </a:p>
          <a:p>
            <a:pPr>
              <a:buFont typeface="Arial" panose="020B0604020202020204" pitchFamily="34" charset="0"/>
              <a:buNone/>
              <a:defRPr/>
            </a:pPr>
            <a:r>
              <a:rPr kumimoji="1" lang="de-DE" dirty="0">
                <a:solidFill>
                  <a:schemeClr val="tx1"/>
                </a:solidFill>
                <a:latin typeface="Arial" panose="020B0604020202020204" pitchFamily="34" charset="0"/>
              </a:rPr>
              <a:t>von Handelspräferenzen bei Missachtung nach sich ziehen.</a:t>
            </a:r>
          </a:p>
          <a:p>
            <a:pPr>
              <a:defRPr/>
            </a:pPr>
            <a:endParaRPr kumimoji="1" lang="de-DE" dirty="0">
              <a:solidFill>
                <a:schemeClr val="tx1"/>
              </a:solidFill>
              <a:latin typeface="Arial" panose="020B0604020202020204" pitchFamily="34" charset="0"/>
            </a:endParaRPr>
          </a:p>
          <a:p>
            <a:pPr>
              <a:buFontTx/>
              <a:buNone/>
              <a:defRPr/>
            </a:pPr>
            <a:r>
              <a:rPr kumimoji="1" lang="de-DE" dirty="0">
                <a:solidFill>
                  <a:schemeClr val="tx1"/>
                </a:solidFill>
                <a:latin typeface="Arial" panose="020B0604020202020204" pitchFamily="34" charset="0"/>
              </a:rPr>
              <a:t>Fazit:</a:t>
            </a:r>
          </a:p>
          <a:p>
            <a:pPr marL="171450" indent="-171450">
              <a:buFont typeface="Arial" panose="020B0604020202020204" pitchFamily="34" charset="0"/>
              <a:buChar char="•"/>
              <a:defRPr/>
            </a:pPr>
            <a:r>
              <a:rPr kumimoji="1" lang="de-DE" i="1" dirty="0">
                <a:solidFill>
                  <a:schemeClr val="tx1"/>
                </a:solidFill>
                <a:latin typeface="Arial" panose="020B0604020202020204" pitchFamily="34" charset="0"/>
                <a:sym typeface="Wingdings" pitchFamily="2" charset="2"/>
              </a:rPr>
              <a:t>R</a:t>
            </a:r>
            <a:r>
              <a:rPr kumimoji="1" lang="de-DE" i="1" dirty="0">
                <a:solidFill>
                  <a:schemeClr val="tx1"/>
                </a:solidFill>
                <a:latin typeface="Arial" panose="020B0604020202020204" pitchFamily="34" charset="0"/>
              </a:rPr>
              <a:t>egierungen in DE  und der EU haben über Außenhandelspolitik Einfluss</a:t>
            </a:r>
          </a:p>
          <a:p>
            <a:pPr>
              <a:buFont typeface="Arial" panose="020B0604020202020204" pitchFamily="34" charset="0"/>
              <a:buNone/>
              <a:defRPr/>
            </a:pPr>
            <a:r>
              <a:rPr kumimoji="1" lang="de-DE" i="1" dirty="0">
                <a:solidFill>
                  <a:schemeClr val="tx1"/>
                </a:solidFill>
                <a:latin typeface="Arial" panose="020B0604020202020204" pitchFamily="34" charset="0"/>
              </a:rPr>
              <a:t>auf Arbeitsbedingungen in Produktionsländern;</a:t>
            </a:r>
          </a:p>
          <a:p>
            <a:pPr marL="171450" indent="-171450">
              <a:buFont typeface="Arial" panose="020B0604020202020204" pitchFamily="34" charset="0"/>
              <a:buChar char="•"/>
              <a:defRPr/>
            </a:pPr>
            <a:r>
              <a:rPr kumimoji="1" lang="de-DE" i="1" dirty="0">
                <a:solidFill>
                  <a:schemeClr val="tx1"/>
                </a:solidFill>
                <a:latin typeface="Arial" panose="020B0604020202020204" pitchFamily="34" charset="0"/>
              </a:rPr>
              <a:t>sie hätten auch die Möglichkeit Gesetze zur Haftbarmachung von Unternehmen</a:t>
            </a:r>
          </a:p>
          <a:p>
            <a:pPr>
              <a:buFont typeface="Arial" panose="020B0604020202020204" pitchFamily="34" charset="0"/>
              <a:buNone/>
              <a:defRPr/>
            </a:pPr>
            <a:r>
              <a:rPr kumimoji="1" lang="de-DE" i="1" dirty="0">
                <a:solidFill>
                  <a:schemeClr val="tx1"/>
                </a:solidFill>
                <a:latin typeface="Arial" panose="020B0604020202020204" pitchFamily="34" charset="0"/>
              </a:rPr>
              <a:t>für ihre Auslandsaktivitäten zu machen und zur Ermöglichung von Schadensersatzklagen</a:t>
            </a:r>
          </a:p>
          <a:p>
            <a:pPr>
              <a:buFont typeface="Arial" panose="020B0604020202020204" pitchFamily="34" charset="0"/>
              <a:buNone/>
              <a:defRPr/>
            </a:pPr>
            <a:r>
              <a:rPr kumimoji="1" lang="de-DE" i="1" dirty="0">
                <a:solidFill>
                  <a:schemeClr val="tx1"/>
                </a:solidFill>
                <a:latin typeface="Arial" panose="020B0604020202020204" pitchFamily="34" charset="0"/>
              </a:rPr>
              <a:t>von Opfern von Arbeitsrechtsverletzungen</a:t>
            </a:r>
          </a:p>
          <a:p>
            <a:pPr marL="171450" indent="-171450">
              <a:buFont typeface="Arial" panose="020B0604020202020204" pitchFamily="34" charset="0"/>
              <a:buChar char="•"/>
              <a:defRPr/>
            </a:pPr>
            <a:r>
              <a:rPr kumimoji="1" lang="de-DE" i="1" dirty="0">
                <a:solidFill>
                  <a:schemeClr val="tx1"/>
                </a:solidFill>
                <a:latin typeface="Arial" panose="020B0604020202020204" pitchFamily="34" charset="0"/>
              </a:rPr>
              <a:t>dass es für solche Maßnahmen Spielräume gibt, zeigt z.B. das Engagement von</a:t>
            </a:r>
          </a:p>
          <a:p>
            <a:pPr>
              <a:buFont typeface="Arial" panose="020B0604020202020204" pitchFamily="34" charset="0"/>
              <a:buNone/>
              <a:defRPr/>
            </a:pPr>
            <a:r>
              <a:rPr kumimoji="1" lang="de-DE" i="1" dirty="0">
                <a:solidFill>
                  <a:schemeClr val="tx1"/>
                </a:solidFill>
                <a:latin typeface="Arial" panose="020B0604020202020204" pitchFamily="34" charset="0"/>
              </a:rPr>
              <a:t>Entwicklungsminister Müller für das Textilbündnis; unabhängig von den Inhalten des</a:t>
            </a:r>
          </a:p>
          <a:p>
            <a:pPr>
              <a:buFont typeface="Arial" panose="020B0604020202020204" pitchFamily="34" charset="0"/>
              <a:buNone/>
              <a:defRPr/>
            </a:pPr>
            <a:r>
              <a:rPr kumimoji="1" lang="de-DE" i="1" dirty="0">
                <a:solidFill>
                  <a:schemeClr val="tx1"/>
                </a:solidFill>
                <a:latin typeface="Arial" panose="020B0604020202020204" pitchFamily="34" charset="0"/>
              </a:rPr>
              <a:t>Bündnisses wird klar: wenn der politische Wille da ist, kann viel passieren.</a:t>
            </a:r>
          </a:p>
          <a:p>
            <a:pPr>
              <a:buFont typeface="Wingdings"/>
              <a:buNone/>
              <a:defRPr/>
            </a:pPr>
            <a:endParaRPr kumimoji="1" lang="de-DE" i="1" dirty="0">
              <a:solidFill>
                <a:schemeClr val="tx1"/>
              </a:solidFill>
              <a:latin typeface="Arial" panose="020B0604020202020204" pitchFamily="34" charset="0"/>
            </a:endParaRPr>
          </a:p>
          <a:p>
            <a:pPr>
              <a:buFont typeface="Wingdings"/>
              <a:buNone/>
              <a:defRPr/>
            </a:pPr>
            <a:r>
              <a:rPr kumimoji="1" lang="de-DE" i="1" dirty="0">
                <a:solidFill>
                  <a:schemeClr val="tx1"/>
                </a:solidFill>
                <a:latin typeface="Arial" panose="020B0604020202020204" pitchFamily="34" charset="0"/>
              </a:rPr>
              <a:t>Weitere Infos: Burckhardt, Gisela (2014): Todschick, S. 179-193</a:t>
            </a:r>
            <a:endParaRPr lang="de-DE" i="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1DA29046-FD1F-4C6F-96F9-EA900D70531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35EC85EA-50D5-4ACE-8EBA-1F1CA5BAE26E}" type="slidenum">
              <a:rPr lang="de-DE" altLang="de-DE" sz="1200" smtClean="0">
                <a:solidFill>
                  <a:srgbClr val="000000"/>
                </a:solidFill>
              </a:rPr>
              <a:pPr/>
              <a:t>23</a:t>
            </a:fld>
            <a:endParaRPr lang="de-DE" altLang="de-DE" sz="1200">
              <a:solidFill>
                <a:srgbClr val="000000"/>
              </a:solidFill>
            </a:endParaRPr>
          </a:p>
        </p:txBody>
      </p:sp>
      <p:sp>
        <p:nvSpPr>
          <p:cNvPr id="83971" name="Rectangle 1">
            <a:extLst>
              <a:ext uri="{FF2B5EF4-FFF2-40B4-BE49-F238E27FC236}">
                <a16:creationId xmlns:a16="http://schemas.microsoft.com/office/drawing/2014/main" id="{C7DDE096-83B6-4473-916E-2EB18F125385}"/>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Text Box 2">
            <a:extLst>
              <a:ext uri="{FF2B5EF4-FFF2-40B4-BE49-F238E27FC236}">
                <a16:creationId xmlns:a16="http://schemas.microsoft.com/office/drawing/2014/main" id="{98C3EC36-EC6D-4E7D-93EA-4C3E3B24066E}"/>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83973" name="Text Box 3">
            <a:extLst>
              <a:ext uri="{FF2B5EF4-FFF2-40B4-BE49-F238E27FC236}">
                <a16:creationId xmlns:a16="http://schemas.microsoft.com/office/drawing/2014/main" id="{3CBB133A-3EA9-4CA6-9754-D23A1D6FF70E}"/>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18C36532-18E0-46FB-B9EA-544476EA60DE}" type="slidenum">
              <a:rPr lang="de-DE" altLang="de-DE" sz="1200">
                <a:solidFill>
                  <a:srgbClr val="003366"/>
                </a:solidFill>
              </a:rPr>
              <a:pPr algn="r" eaLnBrk="1" hangingPunct="1">
                <a:buSzPct val="100000"/>
              </a:pPr>
              <a:t>23</a:t>
            </a:fld>
            <a:endParaRPr lang="de-DE" altLang="de-DE" sz="1200">
              <a:solidFill>
                <a:srgbClr val="003366"/>
              </a:solidFill>
            </a:endParaRPr>
          </a:p>
        </p:txBody>
      </p:sp>
      <p:sp>
        <p:nvSpPr>
          <p:cNvPr id="83974" name="Notizenplatzhalter 1">
            <a:extLst>
              <a:ext uri="{FF2B5EF4-FFF2-40B4-BE49-F238E27FC236}">
                <a16:creationId xmlns:a16="http://schemas.microsoft.com/office/drawing/2014/main" id="{E1F2C3C1-8BF2-4089-8989-76C1732B1E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tLang="de-DE" i="1">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7C2BF7E0-D17A-49B3-935D-85391933DAC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190A6C76-D60A-43DB-AF3D-79ACCC89397C}" type="slidenum">
              <a:rPr lang="de-DE" altLang="de-DE" sz="1200" smtClean="0">
                <a:solidFill>
                  <a:srgbClr val="000000"/>
                </a:solidFill>
              </a:rPr>
              <a:pPr/>
              <a:t>24</a:t>
            </a:fld>
            <a:endParaRPr lang="de-DE" altLang="de-DE" sz="1200">
              <a:solidFill>
                <a:srgbClr val="000000"/>
              </a:solidFill>
            </a:endParaRPr>
          </a:p>
        </p:txBody>
      </p:sp>
      <p:sp>
        <p:nvSpPr>
          <p:cNvPr id="86019" name="Rectangle 1">
            <a:extLst>
              <a:ext uri="{FF2B5EF4-FFF2-40B4-BE49-F238E27FC236}">
                <a16:creationId xmlns:a16="http://schemas.microsoft.com/office/drawing/2014/main" id="{2C512850-8602-4948-BA63-23746FBB166B}"/>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2">
            <a:extLst>
              <a:ext uri="{FF2B5EF4-FFF2-40B4-BE49-F238E27FC236}">
                <a16:creationId xmlns:a16="http://schemas.microsoft.com/office/drawing/2014/main" id="{E338D678-0309-4621-AF50-0BC6C875BF6E}"/>
              </a:ext>
            </a:extLst>
          </p:cNvPr>
          <p:cNvSpPr>
            <a:spLocks noGrp="1" noChangeArrowheads="1"/>
          </p:cNvSpPr>
          <p:nvPr>
            <p:ph type="body" idx="1"/>
          </p:nvPr>
        </p:nvSpPr>
        <p:spPr>
          <a:xfrm>
            <a:off x="1219200" y="3257550"/>
            <a:ext cx="670560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DEBB844-B907-48EC-AA36-403BB043AAE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5FE38CFF-3778-47BC-893F-115F565FB165}" type="slidenum">
              <a:rPr lang="de-DE" altLang="de-DE" sz="1200" smtClean="0">
                <a:solidFill>
                  <a:srgbClr val="000000"/>
                </a:solidFill>
              </a:rPr>
              <a:pPr/>
              <a:t>25</a:t>
            </a:fld>
            <a:endParaRPr lang="de-DE" altLang="de-DE" sz="1200">
              <a:solidFill>
                <a:srgbClr val="000000"/>
              </a:solidFill>
            </a:endParaRPr>
          </a:p>
        </p:txBody>
      </p:sp>
      <p:sp>
        <p:nvSpPr>
          <p:cNvPr id="88067" name="Rectangle 2">
            <a:extLst>
              <a:ext uri="{FF2B5EF4-FFF2-40B4-BE49-F238E27FC236}">
                <a16:creationId xmlns:a16="http://schemas.microsoft.com/office/drawing/2014/main" id="{DAE557D8-4D38-49E6-87A8-9532EAD3B1E2}"/>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FFF7F741-CA52-4105-AFA7-6472764C378A}"/>
              </a:ext>
            </a:extLst>
          </p:cNvPr>
          <p:cNvSpPr>
            <a:spLocks noGrp="1" noChangeArrowheads="1"/>
          </p:cNvSpPr>
          <p:nvPr>
            <p:ph type="body" idx="1"/>
          </p:nvPr>
        </p:nvSpPr>
        <p:spPr>
          <a:ln/>
        </p:spPr>
        <p:txBody>
          <a:bodyPr/>
          <a:lstStyle/>
          <a:p>
            <a:pPr eaLnBrk="1" hangingPunct="1">
              <a:buFont typeface="Times New Roman" charset="0"/>
              <a:buNone/>
              <a:defRPr/>
            </a:pPr>
            <a:endParaRPr lang="de-DE">
              <a:latin typeface="Arial" charset="0"/>
              <a:ea typeface="ＭＳ Ｐゴシック"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766127C8-4E99-4A4C-8DA2-723D699BBB6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6EF655BF-FB98-46CF-A2F4-A311723AB675}" type="slidenum">
              <a:rPr lang="de-DE" altLang="de-DE" sz="1200" smtClean="0">
                <a:solidFill>
                  <a:srgbClr val="000000"/>
                </a:solidFill>
              </a:rPr>
              <a:pPr/>
              <a:t>26</a:t>
            </a:fld>
            <a:endParaRPr lang="de-DE" altLang="de-DE" sz="1200">
              <a:solidFill>
                <a:srgbClr val="000000"/>
              </a:solidFill>
            </a:endParaRPr>
          </a:p>
        </p:txBody>
      </p:sp>
      <p:sp>
        <p:nvSpPr>
          <p:cNvPr id="90115" name="Rectangle 1">
            <a:extLst>
              <a:ext uri="{FF2B5EF4-FFF2-40B4-BE49-F238E27FC236}">
                <a16:creationId xmlns:a16="http://schemas.microsoft.com/office/drawing/2014/main" id="{9C5743AE-5182-4002-B541-DD63211BECC7}"/>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6" name="Rectangle 2">
            <a:extLst>
              <a:ext uri="{FF2B5EF4-FFF2-40B4-BE49-F238E27FC236}">
                <a16:creationId xmlns:a16="http://schemas.microsoft.com/office/drawing/2014/main" id="{7216E884-53C8-431E-A9A7-7FE6012BB8E8}"/>
              </a:ext>
            </a:extLst>
          </p:cNvPr>
          <p:cNvSpPr>
            <a:spLocks noGrp="1" noChangeArrowheads="1"/>
          </p:cNvSpPr>
          <p:nvPr>
            <p:ph type="body" idx="1"/>
          </p:nvPr>
        </p:nvSpPr>
        <p:spPr>
          <a:xfrm>
            <a:off x="1219200" y="3257550"/>
            <a:ext cx="670560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None/>
            </a:pPr>
            <a:endParaRPr lang="de-DE" sz="1200" dirty="0">
              <a:solidFill>
                <a:srgbClr val="00206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1">
            <a:extLst>
              <a:ext uri="{FF2B5EF4-FFF2-40B4-BE49-F238E27FC236}">
                <a16:creationId xmlns:a16="http://schemas.microsoft.com/office/drawing/2014/main" id="{49870980-EAB5-4209-B09D-2353A6BC5979}"/>
              </a:ext>
            </a:extLst>
          </p:cNvPr>
          <p:cNvSpPr>
            <a:spLocks noGrp="1" noChangeArrowheads="1"/>
          </p:cNvSpPr>
          <p:nvPr>
            <p:ph type="sldNum" sz="quarter"/>
          </p:nvPr>
        </p:nvSpPr>
        <p:spPr>
          <a:noFill/>
        </p:spPr>
        <p:txBody>
          <a:bodyPr/>
          <a:lstStyle>
            <a:lvl1pPr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1pPr>
            <a:lvl2pPr marL="741363" indent="-28416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2pPr>
            <a:lvl3pPr marL="11414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3pPr>
            <a:lvl4pPr marL="15986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4pPr>
            <a:lvl5pPr marL="20558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5pPr>
            <a:lvl6pPr marL="25130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6pPr>
            <a:lvl7pPr marL="29702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7pPr>
            <a:lvl8pPr marL="34274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8pPr>
            <a:lvl9pPr marL="38846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9pPr>
          </a:lstStyle>
          <a:p>
            <a:pPr algn="l">
              <a:spcBef>
                <a:spcPct val="0"/>
              </a:spcBef>
              <a:buClrTx/>
              <a:buSzTx/>
              <a:buFontTx/>
              <a:buNone/>
            </a:pPr>
            <a:fld id="{F7AFE0BD-6447-4E80-A869-F4596F33C039}" type="slidenum">
              <a:rPr lang="de-DE" altLang="de-DE" sz="1800" smtClean="0">
                <a:ea typeface="Microsoft YaHei" panose="020B0503020204020204" pitchFamily="34" charset="-122"/>
              </a:rPr>
              <a:pPr algn="l">
                <a:spcBef>
                  <a:spcPct val="0"/>
                </a:spcBef>
                <a:buClrTx/>
                <a:buSzTx/>
                <a:buFontTx/>
                <a:buNone/>
              </a:pPr>
              <a:t>3</a:t>
            </a:fld>
            <a:endParaRPr lang="de-DE" altLang="de-DE" sz="1800">
              <a:ea typeface="Microsoft YaHei" panose="020B0503020204020204" pitchFamily="34" charset="-122"/>
            </a:endParaRPr>
          </a:p>
        </p:txBody>
      </p:sp>
      <p:sp>
        <p:nvSpPr>
          <p:cNvPr id="14339" name="Rectangle 1">
            <a:extLst>
              <a:ext uri="{FF2B5EF4-FFF2-40B4-BE49-F238E27FC236}">
                <a16:creationId xmlns:a16="http://schemas.microsoft.com/office/drawing/2014/main" id="{2AA9D262-0273-4372-B253-A1389475F4D0}"/>
              </a:ext>
            </a:extLst>
          </p:cNvPr>
          <p:cNvSpPr>
            <a:spLocks noGrp="1" noRot="1" noChangeAspect="1" noChangeArrowheads="1" noTextEdit="1"/>
          </p:cNvSpPr>
          <p:nvPr>
            <p:ph type="sldImg"/>
          </p:nvPr>
        </p:nvSpPr>
        <p:spPr>
          <a:xfrm>
            <a:off x="992188" y="777875"/>
            <a:ext cx="5114925" cy="3836988"/>
          </a:xfrm>
          <a:solidFill>
            <a:srgbClr val="FFFFFF"/>
          </a:solidFill>
        </p:spPr>
      </p:sp>
      <p:sp>
        <p:nvSpPr>
          <p:cNvPr id="19460" name="Rectangle 2">
            <a:extLst>
              <a:ext uri="{FF2B5EF4-FFF2-40B4-BE49-F238E27FC236}">
                <a16:creationId xmlns:a16="http://schemas.microsoft.com/office/drawing/2014/main" id="{DCFCD260-C044-4301-ABD9-6514889F54FE}"/>
              </a:ext>
            </a:extLst>
          </p:cNvPr>
          <p:cNvSpPr>
            <a:spLocks noGrp="1" noChangeArrowheads="1"/>
          </p:cNvSpPr>
          <p:nvPr>
            <p:ph type="body" idx="1"/>
          </p:nvPr>
        </p:nvSpPr>
        <p:spPr>
          <a:xfrm>
            <a:off x="709613" y="4860925"/>
            <a:ext cx="5680075" cy="4606925"/>
          </a:xfrm>
          <a:extLst>
            <a:ext uri="{909E8E84-426E-40dd-AFC4-6F175D3DCCD1}"/>
            <a:ext uri="{91240B29-F687-4f45-9708-019B960494DF}"/>
          </a:extLst>
        </p:spPr>
        <p:txBody>
          <a:bodyPr wrap="none" lIns="86833" tIns="43416" rIns="86833" bIns="43416" anchor="ctr"/>
          <a:lstStyle/>
          <a:p>
            <a:pPr>
              <a:buFont typeface="Arial" panose="020B0604020202020204" pitchFamily="34" charset="0"/>
              <a:buNone/>
              <a:defRPr/>
            </a:pPr>
            <a:r>
              <a:rPr lang="de-DE" sz="1700" dirty="0"/>
              <a:t>Mit dem Projekt möchten wir ein Bewusstsein schaffen und </a:t>
            </a:r>
            <a:r>
              <a:rPr lang="de-DE" sz="1300" dirty="0"/>
              <a:t>über globale</a:t>
            </a:r>
          </a:p>
          <a:p>
            <a:pPr>
              <a:buFont typeface="Arial" panose="020B0604020202020204" pitchFamily="34" charset="0"/>
              <a:buNone/>
              <a:defRPr/>
            </a:pPr>
            <a:r>
              <a:rPr lang="de-DE" sz="1300" dirty="0"/>
              <a:t>Produktionsketten in der Bekleidungsindustrie sowie vorhandene Umwelt-</a:t>
            </a:r>
          </a:p>
          <a:p>
            <a:pPr>
              <a:buFont typeface="Arial" panose="020B0604020202020204" pitchFamily="34" charset="0"/>
              <a:buNone/>
              <a:defRPr/>
            </a:pPr>
            <a:r>
              <a:rPr lang="de-DE" sz="1300" dirty="0"/>
              <a:t>und Menschenrechtsverletzungen </a:t>
            </a:r>
            <a:r>
              <a:rPr lang="de-DE" sz="1400" dirty="0"/>
              <a:t>informieren. </a:t>
            </a:r>
            <a:r>
              <a:rPr lang="de-DE" altLang="de-DE" sz="1300" dirty="0">
                <a:latin typeface="Arial" charset="0"/>
              </a:rPr>
              <a:t>Wir möchten Kenntnisse</a:t>
            </a:r>
          </a:p>
          <a:p>
            <a:pPr>
              <a:buFont typeface="Arial" panose="020B0604020202020204" pitchFamily="34" charset="0"/>
              <a:buNone/>
              <a:defRPr/>
            </a:pPr>
            <a:r>
              <a:rPr lang="de-DE" altLang="de-DE" sz="1300" dirty="0">
                <a:latin typeface="Arial" charset="0"/>
              </a:rPr>
              <a:t>über umweltverträgliche und soziale Produktionsweisen vermitteln, so dass</a:t>
            </a:r>
          </a:p>
          <a:p>
            <a:pPr>
              <a:buFont typeface="Arial" panose="020B0604020202020204" pitchFamily="34" charset="0"/>
              <a:buNone/>
              <a:defRPr/>
            </a:pPr>
            <a:r>
              <a:rPr lang="de-DE" altLang="de-DE" sz="1300" dirty="0">
                <a:latin typeface="Arial" charset="0"/>
              </a:rPr>
              <a:t>spätere </a:t>
            </a:r>
            <a:r>
              <a:rPr lang="de-DE" altLang="de-DE" sz="1300" dirty="0" err="1">
                <a:latin typeface="Arial" charset="0"/>
              </a:rPr>
              <a:t>Mitarbeiter_innen</a:t>
            </a:r>
            <a:r>
              <a:rPr lang="de-DE" altLang="de-DE" sz="1300" dirty="0">
                <a:latin typeface="Arial" charset="0"/>
              </a:rPr>
              <a:t> von Textil- und Bekleidungsunternehmen sich für</a:t>
            </a:r>
          </a:p>
          <a:p>
            <a:pPr>
              <a:buFont typeface="Arial" panose="020B0604020202020204" pitchFamily="34" charset="0"/>
              <a:buNone/>
              <a:defRPr/>
            </a:pPr>
            <a:r>
              <a:rPr lang="de-DE" altLang="de-DE" sz="1300" dirty="0">
                <a:latin typeface="Arial" charset="0"/>
              </a:rPr>
              <a:t>eine nachhaltige, ökologische und sozial-faire Produktionsweise einsetzen</a:t>
            </a:r>
          </a:p>
          <a:p>
            <a:pPr>
              <a:buFont typeface="Arial" panose="020B0604020202020204" pitchFamily="34" charset="0"/>
              <a:buNone/>
              <a:defRPr/>
            </a:pPr>
            <a:r>
              <a:rPr lang="de-DE" altLang="de-DE" sz="1300" dirty="0">
                <a:latin typeface="Arial" charset="0"/>
              </a:rPr>
              <a:t>können. </a:t>
            </a:r>
            <a:r>
              <a:rPr lang="de-DE" altLang="de-DE" sz="1300" dirty="0"/>
              <a:t>Wir setzen uns dafür ein, dass Themen nachhaltiger Entwicklung</a:t>
            </a:r>
          </a:p>
          <a:p>
            <a:pPr>
              <a:buFont typeface="Arial" panose="020B0604020202020204" pitchFamily="34" charset="0"/>
              <a:buNone/>
              <a:defRPr/>
            </a:pPr>
            <a:r>
              <a:rPr lang="de-DE" altLang="de-DE" sz="1300" dirty="0"/>
              <a:t>fester Ausbildungsinhalt von modebezogenen Studiengängen in Deutschland werden.</a:t>
            </a:r>
            <a:endParaRPr lang="en-US" altLang="de-DE" sz="1300" dirty="0"/>
          </a:p>
          <a:p>
            <a:pPr>
              <a:defRPr/>
            </a:pPr>
            <a:endParaRPr lang="de-DE" altLang="de-DE" dirty="0">
              <a:latin typeface="Arial" charset="0"/>
            </a:endParaRPr>
          </a:p>
          <a:p>
            <a:pPr>
              <a:defRPr/>
            </a:pPr>
            <a:r>
              <a:rPr lang="de-DE" altLang="de-DE" dirty="0">
                <a:latin typeface="Arial" charset="0"/>
              </a:rPr>
              <a:t>Projektaktivitäten:</a:t>
            </a:r>
          </a:p>
          <a:p>
            <a:pPr marL="171450" indent="-171450">
              <a:buFont typeface="Arial" panose="020B0604020202020204" pitchFamily="34" charset="0"/>
              <a:buChar char="•"/>
              <a:defRPr/>
            </a:pPr>
            <a:r>
              <a:rPr lang="de-DE" dirty="0"/>
              <a:t>Vorträge und Workshops an Hochschulen; dazu gehören Vortragsreisen mit</a:t>
            </a:r>
          </a:p>
          <a:p>
            <a:pPr>
              <a:buFont typeface="Arial" panose="020B0604020202020204" pitchFamily="34" charset="0"/>
              <a:buNone/>
              <a:defRPr/>
            </a:pPr>
            <a:r>
              <a:rPr lang="de-DE" dirty="0"/>
              <a:t>Gästen aus Produktionsländern und die Durchführung von Workshops, die</a:t>
            </a:r>
          </a:p>
          <a:p>
            <a:pPr>
              <a:buFont typeface="Arial" panose="020B0604020202020204" pitchFamily="34" charset="0"/>
              <a:buNone/>
              <a:defRPr/>
            </a:pPr>
            <a:r>
              <a:rPr lang="de-DE" dirty="0"/>
              <a:t>sich an 16 Bildungsmodulen orientieren, die während des Projekts entwickelt wurden</a:t>
            </a:r>
          </a:p>
          <a:p>
            <a:pPr marL="171450" indent="-171450">
              <a:buFont typeface="Arial" panose="020B0604020202020204" pitchFamily="34" charset="0"/>
              <a:buChar char="•"/>
              <a:defRPr/>
            </a:pPr>
            <a:r>
              <a:rPr lang="de-DE" dirty="0"/>
              <a:t>wir beraten und betreuen Studierende bei ihren Studien- und Abschlussarbeiten</a:t>
            </a:r>
          </a:p>
          <a:p>
            <a:pPr>
              <a:buFont typeface="Arial" panose="020B0604020202020204" pitchFamily="34" charset="0"/>
              <a:buNone/>
              <a:defRPr/>
            </a:pPr>
            <a:r>
              <a:rPr lang="de-DE" dirty="0"/>
              <a:t>oder bei Semesterprojekten (Interviews, Literaturhinweise, Kontakt zu anderen Organisationen)</a:t>
            </a:r>
          </a:p>
          <a:p>
            <a:pPr marL="171450" indent="-171450">
              <a:buFont typeface="Arial" panose="020B0604020202020204" pitchFamily="34" charset="0"/>
              <a:buChar char="•"/>
              <a:defRPr/>
            </a:pPr>
            <a:r>
              <a:rPr lang="de-DE" dirty="0"/>
              <a:t>wir vermitteln Praktika z.B. bei unseren Partnern oder im </a:t>
            </a:r>
            <a:r>
              <a:rPr lang="de-DE" dirty="0" err="1"/>
              <a:t>FairSchnitt</a:t>
            </a:r>
            <a:r>
              <a:rPr lang="de-DE" dirty="0"/>
              <a:t> Büro</a:t>
            </a:r>
          </a:p>
          <a:p>
            <a:pPr marL="171450" indent="-171450">
              <a:buFont typeface="Arial" panose="020B0604020202020204" pitchFamily="34" charset="0"/>
              <a:buChar char="•"/>
              <a:defRPr/>
            </a:pPr>
            <a:r>
              <a:rPr lang="de-DE" altLang="de-DE" dirty="0">
                <a:latin typeface="Arial" charset="0"/>
              </a:rPr>
              <a:t>eine Materialdatenbank auf unserer Projektwebseite bietet umfangreiche</a:t>
            </a:r>
          </a:p>
          <a:p>
            <a:pPr>
              <a:buFont typeface="Arial" panose="020B0604020202020204" pitchFamily="34" charset="0"/>
              <a:buNone/>
              <a:defRPr/>
            </a:pPr>
            <a:r>
              <a:rPr lang="de-DE" altLang="de-DE" dirty="0">
                <a:latin typeface="Arial" charset="0"/>
              </a:rPr>
              <a:t>Hintergrundinformationen und wird regelmäßig aktualisiert</a:t>
            </a:r>
          </a:p>
          <a:p>
            <a:pPr marL="171450" indent="-171450">
              <a:buFont typeface="Arial" panose="020B0604020202020204" pitchFamily="34" charset="0"/>
              <a:buChar char="•"/>
              <a:defRPr/>
            </a:pPr>
            <a:r>
              <a:rPr lang="de-DE" dirty="0" err="1"/>
              <a:t>FairSchnitt</a:t>
            </a:r>
            <a:r>
              <a:rPr lang="de-DE" dirty="0"/>
              <a:t> Konferenz (findet alle 2 Jahre statt, zuletzt 2018 in Hamburg – Berichte</a:t>
            </a:r>
          </a:p>
          <a:p>
            <a:pPr>
              <a:buFont typeface="Arial" panose="020B0604020202020204" pitchFamily="34" charset="0"/>
              <a:buNone/>
              <a:defRPr/>
            </a:pPr>
            <a:r>
              <a:rPr lang="de-DE" dirty="0"/>
              <a:t>gibt‘s auf der </a:t>
            </a:r>
            <a:r>
              <a:rPr lang="de-DE" dirty="0" err="1"/>
              <a:t>FairSchnitt</a:t>
            </a:r>
            <a:r>
              <a:rPr lang="de-DE" dirty="0"/>
              <a:t> Webseite)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1B6802F-CE17-4E9B-82A6-DA797BD7D9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pPr marL="215900" marR="0" lvl="0" indent="-215900" algn="r" defTabSz="449263"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449263" algn="l"/>
                <a:tab pos="898525" algn="l"/>
                <a:tab pos="1347788" algn="l"/>
                <a:tab pos="1797050" algn="l"/>
                <a:tab pos="2246313" algn="l"/>
                <a:tab pos="2695575" algn="l"/>
              </a:tabLst>
              <a:defRPr/>
            </a:pPr>
            <a:fld id="{D096B3D2-3554-436D-8AB3-AF45FCA2F6A0}"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449263"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449263" algn="l"/>
                  <a:tab pos="898525" algn="l"/>
                  <a:tab pos="1347788" algn="l"/>
                  <a:tab pos="1797050" algn="l"/>
                  <a:tab pos="2246313" algn="l"/>
                  <a:tab pos="2695575" algn="l"/>
                </a:tabLst>
                <a:defRPr/>
              </a:pPr>
              <a:t>4</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2771" name="Rectangle 1">
            <a:extLst>
              <a:ext uri="{FF2B5EF4-FFF2-40B4-BE49-F238E27FC236}">
                <a16:creationId xmlns:a16="http://schemas.microsoft.com/office/drawing/2014/main" id="{F28395B1-F071-4811-9282-DA58D9BE9D71}"/>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4482DA58-B494-437A-865B-308E3964DE1C}"/>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2773" name="Text Box 3">
            <a:extLst>
              <a:ext uri="{FF2B5EF4-FFF2-40B4-BE49-F238E27FC236}">
                <a16:creationId xmlns:a16="http://schemas.microsoft.com/office/drawing/2014/main" id="{471272A8-B2BE-4793-A6E8-A965F14B8D24}"/>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E6D853D-8440-4770-8D23-8FB417E1699A}" type="slidenum">
              <a:rPr kumimoji="0" lang="de-DE" altLang="de-DE" sz="1200" b="0" i="0" u="none" strike="noStrike" kern="1200" cap="none" spc="0" normalizeH="0" baseline="0" noProof="0" smtClean="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DEFBDDDD-3E25-4459-9807-4BDEE5B62FAD}"/>
              </a:ext>
            </a:extLst>
          </p:cNvPr>
          <p:cNvSpPr>
            <a:spLocks noGrp="1" noChangeArrowheads="1"/>
          </p:cNvSpPr>
          <p:nvPr>
            <p:ph type="body" idx="1"/>
          </p:nvPr>
        </p:nvSpPr>
        <p:spPr>
          <a:ln/>
        </p:spPr>
        <p:txBody>
          <a:bodyPr/>
          <a:lstStyle/>
          <a:p>
            <a:pPr>
              <a:lnSpc>
                <a:spcPct val="90000"/>
              </a:lnSpc>
              <a:defRPr/>
            </a:pPr>
            <a:r>
              <a:rPr lang="de-DE" altLang="de-DE" dirty="0">
                <a:cs typeface="Times New Roman" charset="0"/>
              </a:rPr>
              <a:t>Kampagne für Saubere Kleidung bzw. Clean Clothes Campaign ist ein Name</a:t>
            </a:r>
          </a:p>
          <a:p>
            <a:pPr>
              <a:lnSpc>
                <a:spcPct val="90000"/>
              </a:lnSpc>
              <a:defRPr/>
            </a:pPr>
            <a:r>
              <a:rPr lang="de-DE" altLang="de-DE" dirty="0">
                <a:cs typeface="Times New Roman" charset="0"/>
              </a:rPr>
              <a:t>für ein Netzwerk von Organisationen und keine Kampagne im eigentlichen Wortsinn.</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Mitgliedsorganisationen sind Gewerkschaften, entwicklungspolitische Gruppen</a:t>
            </a:r>
          </a:p>
          <a:p>
            <a:pPr>
              <a:lnSpc>
                <a:spcPct val="90000"/>
              </a:lnSpc>
              <a:defRPr/>
            </a:pPr>
            <a:r>
              <a:rPr lang="de-DE" altLang="de-DE" dirty="0">
                <a:cs typeface="Times New Roman" charset="0"/>
              </a:rPr>
              <a:t>und Vereine, kirchliche Organisationen…</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Partner in Produktionsländern sind Gewerkschaften oder NGOs</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Aktivitäten:</a:t>
            </a:r>
          </a:p>
          <a:p>
            <a:pPr marL="171450" indent="-171450">
              <a:lnSpc>
                <a:spcPct val="90000"/>
              </a:lnSpc>
              <a:buFont typeface="Arial" panose="020B0604020202020204" pitchFamily="34" charset="0"/>
              <a:buChar char="•"/>
              <a:defRPr/>
            </a:pPr>
            <a:r>
              <a:rPr lang="de-DE" altLang="de-DE" dirty="0">
                <a:cs typeface="Times New Roman" charset="0"/>
              </a:rPr>
              <a:t>Kampagnen gegen Unternehmen: z.B. Sport/Outdoor Bekleidungshersteller (z.B. adidas),</a:t>
            </a:r>
          </a:p>
          <a:p>
            <a:pPr>
              <a:lnSpc>
                <a:spcPct val="90000"/>
              </a:lnSpc>
              <a:buFont typeface="Arial" panose="020B0604020202020204" pitchFamily="34" charset="0"/>
              <a:buNone/>
              <a:defRPr/>
            </a:pPr>
            <a:r>
              <a:rPr lang="de-DE" altLang="de-DE" dirty="0">
                <a:cs typeface="Times New Roman" charset="0"/>
              </a:rPr>
              <a:t>Discounter, Existenzlohn</a:t>
            </a:r>
          </a:p>
          <a:p>
            <a:pPr marL="171450" indent="-171450">
              <a:lnSpc>
                <a:spcPct val="90000"/>
              </a:lnSpc>
              <a:buFont typeface="Arial" panose="020B0604020202020204" pitchFamily="34" charset="0"/>
              <a:buChar char="•"/>
              <a:defRPr/>
            </a:pPr>
            <a:r>
              <a:rPr lang="de-DE" altLang="de-DE" dirty="0">
                <a:cs typeface="Times New Roman" charset="0"/>
              </a:rPr>
              <a:t>Kampagnen an Regierungsstellen: z.B. öffentliche Beschaffung, verbindliche Regulierung</a:t>
            </a:r>
          </a:p>
          <a:p>
            <a:pPr>
              <a:lnSpc>
                <a:spcPct val="90000"/>
              </a:lnSpc>
              <a:defRPr/>
            </a:pPr>
            <a:r>
              <a:rPr lang="de-DE" altLang="de-DE" dirty="0">
                <a:cs typeface="Times New Roman" charset="0"/>
              </a:rPr>
              <a:t>zu Haftungen und Entschädigung</a:t>
            </a:r>
          </a:p>
          <a:p>
            <a:pPr marL="171450" indent="-171450">
              <a:lnSpc>
                <a:spcPct val="90000"/>
              </a:lnSpc>
              <a:buFont typeface="Arial" panose="020B0604020202020204" pitchFamily="34" charset="0"/>
              <a:buChar char="•"/>
              <a:defRPr/>
            </a:pPr>
            <a:r>
              <a:rPr lang="de-DE" altLang="de-DE" dirty="0">
                <a:cs typeface="Times New Roman" charset="0"/>
              </a:rPr>
              <a:t>Eilaktions-Netzwerk: zur Skandalisierung und Mobilisierung im Fall von akuten</a:t>
            </a:r>
          </a:p>
          <a:p>
            <a:pPr>
              <a:lnSpc>
                <a:spcPct val="90000"/>
              </a:lnSpc>
              <a:defRPr/>
            </a:pPr>
            <a:r>
              <a:rPr lang="de-DE" altLang="de-DE" dirty="0">
                <a:cs typeface="Times New Roman" charset="0"/>
              </a:rPr>
              <a:t>Arbeitsrechtsverletzungen </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FEMNET unterstützt folgende Arbeitsbereiche:</a:t>
            </a:r>
          </a:p>
          <a:p>
            <a:pPr marL="171450" indent="-171450">
              <a:lnSpc>
                <a:spcPct val="90000"/>
              </a:lnSpc>
              <a:buFont typeface="Arial" panose="020B0604020202020204" pitchFamily="34" charset="0"/>
              <a:buChar char="•"/>
              <a:defRPr/>
            </a:pPr>
            <a:r>
              <a:rPr lang="de-DE" altLang="de-DE" dirty="0">
                <a:cs typeface="Times New Roman" charset="0"/>
              </a:rPr>
              <a:t>Kampagnen (Sport/Outdoor, Discounter, Existenzlohn, öffentliche Beschaffung, CSR)</a:t>
            </a:r>
          </a:p>
          <a:p>
            <a:pPr marL="171450" indent="-171450">
              <a:lnSpc>
                <a:spcPct val="90000"/>
              </a:lnSpc>
              <a:buFont typeface="Arial" panose="020B0604020202020204" pitchFamily="34" charset="0"/>
              <a:buChar char="•"/>
              <a:defRPr/>
            </a:pPr>
            <a:r>
              <a:rPr lang="de-DE" altLang="de-DE" dirty="0">
                <a:cs typeface="Times New Roman" charset="0"/>
              </a:rPr>
              <a:t>Textilbündnis</a:t>
            </a:r>
          </a:p>
          <a:p>
            <a:pPr marL="171450" indent="-171450">
              <a:lnSpc>
                <a:spcPct val="90000"/>
              </a:lnSpc>
              <a:buFont typeface="Arial" panose="020B0604020202020204" pitchFamily="34" charset="0"/>
              <a:buChar char="•"/>
              <a:defRPr/>
            </a:pPr>
            <a:r>
              <a:rPr lang="de-DE" altLang="de-DE" dirty="0">
                <a:cs typeface="Times New Roman" charset="0"/>
              </a:rPr>
              <a:t>Verbraucherinformation</a:t>
            </a:r>
          </a:p>
          <a:p>
            <a:pPr marL="171450" indent="-171450">
              <a:lnSpc>
                <a:spcPct val="90000"/>
              </a:lnSpc>
              <a:buFont typeface="Arial" panose="020B0604020202020204" pitchFamily="34" charset="0"/>
              <a:buChar char="•"/>
              <a:defRPr/>
            </a:pPr>
            <a:r>
              <a:rPr lang="de-DE" altLang="de-DE" dirty="0">
                <a:cs typeface="Times New Roman" charset="0"/>
              </a:rPr>
              <a:t>Eilaktions-Netzwerk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4B53304-E223-4AAE-98A6-2551BEE6245E}"/>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fld id="{7D6087F9-1335-4AD8-A018-99B4F01FB7C3}" type="slidenum">
              <a:rPr lang="de-DE" altLang="de-DE" sz="1200" smtClean="0">
                <a:solidFill>
                  <a:srgbClr val="000000"/>
                </a:solidFill>
                <a:latin typeface="Times New Roman" panose="02020603050405020304" pitchFamily="18" charset="0"/>
              </a:rPr>
              <a:pPr/>
              <a:t>5</a:t>
            </a:fld>
            <a:endParaRPr lang="de-DE" altLang="de-DE" sz="1200">
              <a:solidFill>
                <a:srgbClr val="000000"/>
              </a:solidFill>
              <a:latin typeface="Times New Roman" panose="02020603050405020304" pitchFamily="18" charset="0"/>
            </a:endParaRPr>
          </a:p>
        </p:txBody>
      </p:sp>
      <p:sp>
        <p:nvSpPr>
          <p:cNvPr id="18435" name="Rectangle 1">
            <a:extLst>
              <a:ext uri="{FF2B5EF4-FFF2-40B4-BE49-F238E27FC236}">
                <a16:creationId xmlns:a16="http://schemas.microsoft.com/office/drawing/2014/main" id="{E40E5366-F6C5-4E9F-B6A2-EE2A82484C39}"/>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AC5BA220-A818-41F5-9228-84DA2DB12419}"/>
              </a:ext>
            </a:extLst>
          </p:cNvPr>
          <p:cNvSpPr>
            <a:spLocks noGrp="1" noChangeArrowheads="1"/>
          </p:cNvSpPr>
          <p:nvPr>
            <p:ph type="body" idx="1"/>
          </p:nvPr>
        </p:nvSpPr>
        <p:spPr>
          <a:xfrm>
            <a:off x="1219200" y="3257550"/>
            <a:ext cx="6705600" cy="30861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36A3EA0C-68C6-4D16-8899-CB62F4B58ED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65A016EA-E0DB-4C3C-B41F-F9A64A31626A}" type="slidenum">
              <a:rPr lang="de-DE" altLang="de-DE" sz="1200" smtClean="0">
                <a:solidFill>
                  <a:srgbClr val="000000"/>
                </a:solidFill>
              </a:rPr>
              <a:pPr/>
              <a:t>6</a:t>
            </a:fld>
            <a:endParaRPr lang="de-DE" altLang="de-DE" sz="1200">
              <a:solidFill>
                <a:srgbClr val="000000"/>
              </a:solidFill>
            </a:endParaRPr>
          </a:p>
        </p:txBody>
      </p:sp>
      <p:sp>
        <p:nvSpPr>
          <p:cNvPr id="36867" name="Rectangle 1">
            <a:extLst>
              <a:ext uri="{FF2B5EF4-FFF2-40B4-BE49-F238E27FC236}">
                <a16:creationId xmlns:a16="http://schemas.microsoft.com/office/drawing/2014/main" id="{C0579C7C-7575-49FE-88E8-6C76BFDE26A3}"/>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Text Box 2">
            <a:extLst>
              <a:ext uri="{FF2B5EF4-FFF2-40B4-BE49-F238E27FC236}">
                <a16:creationId xmlns:a16="http://schemas.microsoft.com/office/drawing/2014/main" id="{102E868A-C046-4F81-B0FA-D70520C57837}"/>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a:solidFill>
                  <a:srgbClr val="000000"/>
                </a:solidFill>
                <a:latin typeface="Arial" panose="020B0604020202020204" pitchFamily="34" charset="0"/>
              </a:rPr>
              <a:t>Für den Kontext zu folgendem Input zu Einkaufspraxis und Auswirkungen auf Arbeitsbedingungen:</a:t>
            </a:r>
          </a:p>
          <a:p>
            <a:pPr eaLnBrk="1" hangingPunct="1">
              <a:spcBef>
                <a:spcPts val="450"/>
              </a:spcBef>
              <a:buSzPct val="100000"/>
            </a:pPr>
            <a:r>
              <a:rPr lang="de-DE" altLang="de-DE" sz="1200">
                <a:solidFill>
                  <a:srgbClr val="000000"/>
                </a:solidFill>
                <a:latin typeface="Arial" panose="020B0604020202020204" pitchFamily="34" charset="0"/>
              </a:rPr>
              <a:t>Textile Kette kurz erläutern (lassen)</a:t>
            </a:r>
          </a:p>
          <a:p>
            <a:pPr eaLnBrk="1" hangingPunct="1">
              <a:spcBef>
                <a:spcPts val="450"/>
              </a:spcBef>
              <a:buSzPct val="100000"/>
            </a:pPr>
            <a:r>
              <a:rPr lang="de-DE" altLang="de-DE" sz="1200">
                <a:solidFill>
                  <a:srgbClr val="000000"/>
                </a:solidFill>
                <a:latin typeface="Arial" panose="020B0604020202020204" pitchFamily="34" charset="0"/>
              </a:rPr>
              <a:t>Arbeitsrechtsverletzungen aufzählen (lassen) -&gt; in der gesamten textilen Kette und speziell in der Konfektion</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Bitte wählt euch eine Darstellung der textilen Kette aus, die für die Zielgruppe angemessen ist und fügt sie hier ein -&gt; ihr findet alles im internen Bereich! </a:t>
            </a:r>
          </a:p>
          <a:p>
            <a:pPr eaLnBrk="1" hangingPunct="1">
              <a:spcBef>
                <a:spcPts val="450"/>
              </a:spcBef>
              <a:buSzPct val="100000"/>
            </a:pPr>
            <a:r>
              <a:rPr lang="de-DE" altLang="de-DE" sz="1200" i="1">
                <a:solidFill>
                  <a:srgbClr val="000000"/>
                </a:solidFill>
                <a:latin typeface="Arial" panose="020B0604020202020204" pitchFamily="34" charset="0"/>
              </a:rPr>
              <a:t>Zusätzlich könnt ihr auch die ausführlichen Versionen als Ausdruck verwenden, falls nötig</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36869" name="Text Box 3">
            <a:extLst>
              <a:ext uri="{FF2B5EF4-FFF2-40B4-BE49-F238E27FC236}">
                <a16:creationId xmlns:a16="http://schemas.microsoft.com/office/drawing/2014/main" id="{5BF85142-2220-4089-BADA-66A78119ADC2}"/>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846170FD-312D-4A33-9AB1-18B151BF4DAE}" type="slidenum">
              <a:rPr lang="de-DE" altLang="de-DE" sz="1200">
                <a:solidFill>
                  <a:srgbClr val="003366"/>
                </a:solidFill>
              </a:rPr>
              <a:pPr algn="r" eaLnBrk="1" hangingPunct="1">
                <a:buSzPct val="100000"/>
              </a:pPr>
              <a:t>6</a:t>
            </a:fld>
            <a:endParaRPr lang="de-DE" altLang="de-DE" sz="1200">
              <a:solidFill>
                <a:srgbClr val="003366"/>
              </a:solidFill>
            </a:endParaRPr>
          </a:p>
        </p:txBody>
      </p:sp>
      <p:sp>
        <p:nvSpPr>
          <p:cNvPr id="71686" name="Notizenplatzhalter 1">
            <a:extLst>
              <a:ext uri="{FF2B5EF4-FFF2-40B4-BE49-F238E27FC236}">
                <a16:creationId xmlns:a16="http://schemas.microsoft.com/office/drawing/2014/main" id="{4D78C05E-A1AE-4A32-9B8D-3A538FDD3356}"/>
              </a:ext>
            </a:extLst>
          </p:cNvPr>
          <p:cNvSpPr>
            <a:spLocks noGrp="1" noChangeArrowheads="1"/>
          </p:cNvSpPr>
          <p:nvPr>
            <p:ph type="body" idx="1"/>
          </p:nvPr>
        </p:nvSpPr>
        <p:spPr>
          <a:ln/>
        </p:spPr>
        <p:txBody>
          <a:bodyPr/>
          <a:lstStyle/>
          <a:p>
            <a:pPr>
              <a:defRPr/>
            </a:pPr>
            <a:r>
              <a:rPr lang="de-DE" altLang="de-DE" i="1" dirty="0">
                <a:latin typeface="Times New Roman" panose="02020603050405020304" pitchFamily="18" charset="0"/>
              </a:rPr>
              <a:t>Für den Kontext zu darauffolgendem Input zu Einkaufspraxis und Auswirkungen</a:t>
            </a:r>
          </a:p>
          <a:p>
            <a:pPr>
              <a:defRPr/>
            </a:pPr>
            <a:r>
              <a:rPr lang="de-DE" altLang="de-DE" i="1" dirty="0">
                <a:latin typeface="Times New Roman" panose="02020603050405020304" pitchFamily="18" charset="0"/>
              </a:rPr>
              <a:t>auf Arbeitsbedingungen: </a:t>
            </a:r>
          </a:p>
          <a:p>
            <a:pPr marL="171450" indent="-171450">
              <a:buFont typeface="Arial" panose="020B0604020202020204" pitchFamily="34" charset="0"/>
              <a:buChar char="•"/>
              <a:defRPr/>
            </a:pPr>
            <a:r>
              <a:rPr lang="de-DE" altLang="de-DE" i="1" dirty="0">
                <a:latin typeface="Times New Roman" panose="02020603050405020304" pitchFamily="18" charset="0"/>
              </a:rPr>
              <a:t>textile Kette kurz erläutern (lassen)</a:t>
            </a:r>
          </a:p>
          <a:p>
            <a:pPr marL="171450" indent="-171450">
              <a:buFont typeface="Arial" panose="020B0604020202020204" pitchFamily="34" charset="0"/>
              <a:buChar char="•"/>
              <a:defRPr/>
            </a:pPr>
            <a:endParaRPr lang="de-DE" altLang="de-DE" i="1" dirty="0">
              <a:latin typeface="Times New Roman" panose="02020603050405020304" pitchFamily="18" charset="0"/>
            </a:endParaRPr>
          </a:p>
          <a:p>
            <a:r>
              <a:rPr lang="de-DE" i="1" baseline="0" dirty="0"/>
              <a:t>Frage an Teilnehmenden (oder selbst erläutern):</a:t>
            </a:r>
          </a:p>
          <a:p>
            <a:r>
              <a:rPr lang="de-DE" i="0" baseline="0" dirty="0"/>
              <a:t>An welchen Orten/in welchen Regionen/Ländern finden die einzelnen Schritte der Produktion statt?</a:t>
            </a:r>
          </a:p>
          <a:p>
            <a:r>
              <a:rPr lang="de-DE" i="1" baseline="0" dirty="0">
                <a:sym typeface="Wingdings" pitchFamily="2" charset="2"/>
              </a:rPr>
              <a:t>Im Prinzip gibt es weltweit Standorte für einzelne Schritte der textilen Kette; in jedem Fall sollte Fazit sein,</a:t>
            </a:r>
          </a:p>
          <a:p>
            <a:r>
              <a:rPr lang="de-DE" i="1" baseline="0" dirty="0">
                <a:sym typeface="Wingdings" pitchFamily="2" charset="2"/>
              </a:rPr>
              <a:t>dass viele Schritte außerhalb Deutschlands, meist auch außerhalb Europas passieren;</a:t>
            </a:r>
          </a:p>
          <a:p>
            <a:r>
              <a:rPr lang="de-DE" i="1" baseline="0" dirty="0">
                <a:sym typeface="Wingdings" pitchFamily="2" charset="2"/>
              </a:rPr>
              <a:t>das meiste in Asien, insbesondere im Bereich der Konfektion</a:t>
            </a:r>
            <a:endParaRPr lang="de-DE" i="1" baseline="0" dirty="0"/>
          </a:p>
          <a:p>
            <a:endParaRPr lang="de-DE" i="1" baseline="0" dirty="0"/>
          </a:p>
          <a:p>
            <a:r>
              <a:rPr lang="de-DE" i="1" baseline="0" dirty="0"/>
              <a:t>Frage an Teilnehmenden:</a:t>
            </a:r>
          </a:p>
          <a:p>
            <a:r>
              <a:rPr lang="de-DE" i="0" baseline="0" dirty="0"/>
              <a:t>Welche Arbeitsrechtsverletzungen entlang der textilen Kette sind Ihnen bekannt?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6460EF4-D1D5-41B0-AA69-154BEF6B926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FD78BDB8-B7CB-493B-B05C-49917763569A}" type="slidenum">
              <a:rPr lang="de-DE" altLang="de-DE" sz="1200" smtClean="0">
                <a:solidFill>
                  <a:srgbClr val="000000"/>
                </a:solidFill>
              </a:rPr>
              <a:pPr/>
              <a:t>7</a:t>
            </a:fld>
            <a:endParaRPr lang="de-DE" altLang="de-DE" sz="1200">
              <a:solidFill>
                <a:srgbClr val="000000"/>
              </a:solidFill>
            </a:endParaRPr>
          </a:p>
        </p:txBody>
      </p:sp>
      <p:sp>
        <p:nvSpPr>
          <p:cNvPr id="45059" name="Text Box 1">
            <a:extLst>
              <a:ext uri="{FF2B5EF4-FFF2-40B4-BE49-F238E27FC236}">
                <a16:creationId xmlns:a16="http://schemas.microsoft.com/office/drawing/2014/main" id="{4C891C52-8014-4009-948A-1F5CB2926B42}"/>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134AE7D3-D027-4525-9FEE-85143BA293BC}" type="slidenum">
              <a:rPr lang="de-DE" altLang="de-DE" sz="1200">
                <a:solidFill>
                  <a:srgbClr val="003366"/>
                </a:solidFill>
              </a:rPr>
              <a:pPr algn="r" eaLnBrk="1" hangingPunct="1">
                <a:buSzPct val="100000"/>
              </a:pPr>
              <a:t>7</a:t>
            </a:fld>
            <a:endParaRPr lang="de-DE" altLang="de-DE" sz="1200">
              <a:solidFill>
                <a:srgbClr val="003366"/>
              </a:solidFill>
            </a:endParaRPr>
          </a:p>
        </p:txBody>
      </p:sp>
      <p:sp>
        <p:nvSpPr>
          <p:cNvPr id="45060" name="Rectangle 2">
            <a:extLst>
              <a:ext uri="{FF2B5EF4-FFF2-40B4-BE49-F238E27FC236}">
                <a16:creationId xmlns:a16="http://schemas.microsoft.com/office/drawing/2014/main" id="{E824FA9A-BBC7-493E-A5DB-447FD729B6C7}"/>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1" name="Text Box 3">
            <a:extLst>
              <a:ext uri="{FF2B5EF4-FFF2-40B4-BE49-F238E27FC236}">
                <a16:creationId xmlns:a16="http://schemas.microsoft.com/office/drawing/2014/main" id="{71F92605-9235-44D7-BE83-D772D7702682}"/>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Wir können insgesamt 3 Trends festellen: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Billiger</a:t>
            </a:r>
          </a:p>
          <a:p>
            <a:pPr eaLnBrk="1" hangingPunct="1">
              <a:spcBef>
                <a:spcPts val="450"/>
              </a:spcBef>
              <a:buClr>
                <a:srgbClr val="000000"/>
              </a:buClr>
              <a:buSzPct val="100000"/>
              <a:buFont typeface="Times New Roman" panose="02020603050405020304" pitchFamily="18" charset="0"/>
              <a:buNone/>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a:solidFill>
                  <a:srgbClr val="000000"/>
                </a:solidFill>
                <a:latin typeface="Arial" panose="020B0604020202020204" pitchFamily="34" charset="0"/>
              </a:rPr>
              <a:t>Zu 2) bei den Auktionen wird ein Auftrag ausgegeben, Produzenten können sich darauf bewerben und sehen die Angebot der anderen </a:t>
            </a:r>
            <a:r>
              <a:rPr lang="de-DE" altLang="de-DE" sz="1200">
                <a:solidFill>
                  <a:srgbClr val="000000"/>
                </a:solidFill>
                <a:latin typeface="Wingdings" panose="05000000000000000000" pitchFamily="2" charset="2"/>
              </a:rPr>
              <a:t></a:t>
            </a:r>
            <a:r>
              <a:rPr lang="de-DE" altLang="de-DE" sz="1200">
                <a:solidFill>
                  <a:srgbClr val="000000"/>
                </a:solidFill>
                <a:latin typeface="Arial" panose="020B0604020202020204" pitchFamily="34" charset="0"/>
              </a:rPr>
              <a:t> Spirale, sich zu unterbieten; die Angebote müssen so schnell abgegeben werden, dass kaum zeit bleibt, zu kalkulieren</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Hintergrundinfos/Quelle: Im Visier Discounter, S. 7</a:t>
            </a:r>
          </a:p>
        </p:txBody>
      </p:sp>
      <p:sp>
        <p:nvSpPr>
          <p:cNvPr id="45062" name="Notizenplatzhalter 1">
            <a:extLst>
              <a:ext uri="{FF2B5EF4-FFF2-40B4-BE49-F238E27FC236}">
                <a16:creationId xmlns:a16="http://schemas.microsoft.com/office/drawing/2014/main" id="{505574E3-5909-4192-B4F2-E3D00F680FA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tLang="de-DE"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22106AE-FBD3-441A-9711-F1B3EA240A3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21DE078B-4D38-499D-B26C-2F84B57455D9}" type="slidenum">
              <a:rPr lang="de-DE" altLang="de-DE" sz="1200" smtClean="0">
                <a:solidFill>
                  <a:srgbClr val="000000"/>
                </a:solidFill>
              </a:rPr>
              <a:pPr/>
              <a:t>8</a:t>
            </a:fld>
            <a:endParaRPr lang="de-DE" altLang="de-DE" sz="1200">
              <a:solidFill>
                <a:srgbClr val="000000"/>
              </a:solidFill>
            </a:endParaRPr>
          </a:p>
        </p:txBody>
      </p:sp>
      <p:sp>
        <p:nvSpPr>
          <p:cNvPr id="32771" name="Rectangle 1">
            <a:extLst>
              <a:ext uri="{FF2B5EF4-FFF2-40B4-BE49-F238E27FC236}">
                <a16:creationId xmlns:a16="http://schemas.microsoft.com/office/drawing/2014/main" id="{1663139B-2ACB-4B8A-9BB0-F60B337B38F7}"/>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1F5D001A-F2A3-4876-81A9-52C625AE216B}"/>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r>
              <a:rPr lang="de-DE" altLang="de-DE" sz="1200">
                <a:solidFill>
                  <a:srgbClr val="000000"/>
                </a:solidFill>
                <a:latin typeface="Arial" panose="020B0604020202020204" pitchFamily="34" charset="0"/>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latin typeface="Arial" panose="020B0604020202020204" pitchFamily="34" charset="0"/>
              </a:rPr>
              <a:t>Soziale Verantwortung = ihr wirtschaftliches Handeln sozial verantwortlich gestalten</a:t>
            </a:r>
          </a:p>
          <a:p>
            <a:pPr eaLnBrk="1" hangingPunct="1">
              <a:spcBef>
                <a:spcPts val="450"/>
              </a:spcBef>
              <a:buSzPct val="100000"/>
            </a:pPr>
            <a:r>
              <a:rPr lang="de-DE" altLang="de-DE" sz="1200">
                <a:solidFill>
                  <a:srgbClr val="000000"/>
                </a:solidFill>
                <a:latin typeface="Arial" panose="020B0604020202020204" pitchFamily="34" charset="0"/>
              </a:rPr>
              <a:t>3.  Eigene Kodizes ernst nehmen und effektive Maßnahmen zur Umsetzung </a:t>
            </a:r>
          </a:p>
          <a:p>
            <a:pPr eaLnBrk="1" hangingPunct="1">
              <a:spcBef>
                <a:spcPts val="450"/>
              </a:spcBef>
              <a:buSzPct val="100000"/>
            </a:pPr>
            <a:r>
              <a:rPr lang="de-DE" altLang="de-DE" sz="1200">
                <a:solidFill>
                  <a:srgbClr val="000000"/>
                </a:solidFill>
                <a:latin typeface="Arial" panose="020B0604020202020204" pitchFamily="34" charset="0"/>
              </a:rPr>
              <a:t>6. Nicht nur rein kommerzielle audits</a:t>
            </a:r>
          </a:p>
          <a:p>
            <a:pPr eaLnBrk="1" hangingPunct="1">
              <a:spcBef>
                <a:spcPts val="450"/>
              </a:spcBef>
              <a:buSzPct val="100000"/>
            </a:pPr>
            <a:endParaRPr lang="de-DE" altLang="de-DE" sz="1200">
              <a:solidFill>
                <a:srgbClr val="000000"/>
              </a:solidFill>
              <a:latin typeface="Arial" panose="020B0604020202020204" pitchFamily="34" charset="0"/>
            </a:endParaRPr>
          </a:p>
        </p:txBody>
      </p:sp>
      <p:sp>
        <p:nvSpPr>
          <p:cNvPr id="32773" name="Text Box 3">
            <a:extLst>
              <a:ext uri="{FF2B5EF4-FFF2-40B4-BE49-F238E27FC236}">
                <a16:creationId xmlns:a16="http://schemas.microsoft.com/office/drawing/2014/main" id="{C4E2AAB2-3921-4AEF-8443-2CD06454E8D8}"/>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691964C3-10A0-4BE8-A223-EE992C157230}" type="slidenum">
              <a:rPr lang="de-DE" altLang="de-DE" sz="1200">
                <a:solidFill>
                  <a:srgbClr val="003366"/>
                </a:solidFill>
              </a:rPr>
              <a:pPr algn="r" eaLnBrk="1" hangingPunct="1">
                <a:buSzPct val="100000"/>
              </a:pPr>
              <a:t>8</a:t>
            </a:fld>
            <a:endParaRPr lang="de-DE" altLang="de-DE" sz="1200">
              <a:solidFill>
                <a:srgbClr val="003366"/>
              </a:solidFill>
            </a:endParaRPr>
          </a:p>
        </p:txBody>
      </p:sp>
      <p:sp>
        <p:nvSpPr>
          <p:cNvPr id="93190" name="Notizenplatzhalter 1">
            <a:extLst>
              <a:ext uri="{FF2B5EF4-FFF2-40B4-BE49-F238E27FC236}">
                <a16:creationId xmlns:a16="http://schemas.microsoft.com/office/drawing/2014/main" id="{1F9DFC5F-4F71-4D5E-B87B-BA08B643DF81}"/>
              </a:ext>
            </a:extLst>
          </p:cNvPr>
          <p:cNvSpPr>
            <a:spLocks noGrp="1" noChangeArrowheads="1"/>
          </p:cNvSpPr>
          <p:nvPr>
            <p:ph type="body" idx="1"/>
          </p:nvPr>
        </p:nvSpPr>
        <p:spPr>
          <a:ln/>
        </p:spPr>
        <p:txBody>
          <a:bodyPr/>
          <a:lstStyle/>
          <a:p>
            <a:pPr>
              <a:lnSpc>
                <a:spcPct val="90000"/>
              </a:lnSpc>
              <a:defRPr/>
            </a:pPr>
            <a:r>
              <a:rPr lang="de-DE" altLang="de-DE" b="0" i="0" dirty="0">
                <a:cs typeface="Times New Roman" charset="0"/>
              </a:rPr>
              <a:t>Häufig keine Durchsetzung der durchaus vorhandenen Arbeitsgesetze, die viele der</a:t>
            </a:r>
            <a:br>
              <a:rPr lang="de-DE" altLang="de-DE" b="0" i="0" dirty="0">
                <a:cs typeface="Times New Roman" charset="0"/>
              </a:rPr>
            </a:br>
            <a:r>
              <a:rPr lang="de-DE" altLang="de-DE" sz="1200" b="0" i="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Arbeitsrechtsverletzungen/schwache Position von </a:t>
            </a:r>
            <a:r>
              <a:rPr lang="de-DE" altLang="de-DE" sz="1200" b="0" i="0"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Arbeiter_innen</a:t>
            </a:r>
            <a:r>
              <a:rPr lang="de-DE" altLang="de-DE" sz="1200" b="0" i="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nicht erlauben</a:t>
            </a:r>
            <a:endParaRPr lang="de-DE" altLang="de-DE" b="0" i="0" dirty="0">
              <a:cs typeface="Times New Roman" charset="0"/>
            </a:endParaRPr>
          </a:p>
          <a:p>
            <a:pPr>
              <a:lnSpc>
                <a:spcPct val="90000"/>
              </a:lnSpc>
              <a:defRPr/>
            </a:pPr>
            <a:endParaRPr lang="de-DE" altLang="de-DE" dirty="0">
              <a:cs typeface="Times New Roman" charset="0"/>
            </a:endParaRPr>
          </a:p>
          <a:p>
            <a:pPr>
              <a:lnSpc>
                <a:spcPct val="90000"/>
              </a:lnSpc>
              <a:defRPr/>
            </a:pPr>
            <a:endParaRPr lang="de-DE" altLang="de-DE" dirty="0">
              <a:cs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36A3EA0C-68C6-4D16-8899-CB62F4B58ED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fld id="{65A016EA-E0DB-4C3C-B41F-F9A64A31626A}" type="slidenum">
              <a:rPr lang="de-DE" altLang="de-DE" sz="1200" smtClean="0">
                <a:solidFill>
                  <a:srgbClr val="000000"/>
                </a:solidFill>
              </a:rPr>
              <a:pPr/>
              <a:t>9</a:t>
            </a:fld>
            <a:endParaRPr lang="de-DE" altLang="de-DE" sz="1200">
              <a:solidFill>
                <a:srgbClr val="000000"/>
              </a:solidFill>
            </a:endParaRPr>
          </a:p>
        </p:txBody>
      </p:sp>
      <p:sp>
        <p:nvSpPr>
          <p:cNvPr id="36867" name="Rectangle 1">
            <a:extLst>
              <a:ext uri="{FF2B5EF4-FFF2-40B4-BE49-F238E27FC236}">
                <a16:creationId xmlns:a16="http://schemas.microsoft.com/office/drawing/2014/main" id="{C0579C7C-7575-49FE-88E8-6C76BFDE26A3}"/>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Text Box 2">
            <a:extLst>
              <a:ext uri="{FF2B5EF4-FFF2-40B4-BE49-F238E27FC236}">
                <a16:creationId xmlns:a16="http://schemas.microsoft.com/office/drawing/2014/main" id="{102E868A-C046-4F81-B0FA-D70520C57837}"/>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a:solidFill>
                  <a:srgbClr val="000000"/>
                </a:solidFill>
                <a:latin typeface="Arial" panose="020B0604020202020204" pitchFamily="34" charset="0"/>
              </a:rPr>
              <a:t>Für den Kontext zu folgendem Input zu Einkaufspraxis und Auswirkungen auf Arbeitsbedingungen:</a:t>
            </a:r>
          </a:p>
          <a:p>
            <a:pPr eaLnBrk="1" hangingPunct="1">
              <a:spcBef>
                <a:spcPts val="450"/>
              </a:spcBef>
              <a:buSzPct val="100000"/>
            </a:pPr>
            <a:r>
              <a:rPr lang="de-DE" altLang="de-DE" sz="1200">
                <a:solidFill>
                  <a:srgbClr val="000000"/>
                </a:solidFill>
                <a:latin typeface="Arial" panose="020B0604020202020204" pitchFamily="34" charset="0"/>
              </a:rPr>
              <a:t>Textile Kette kurz erläutern (lassen)</a:t>
            </a:r>
          </a:p>
          <a:p>
            <a:pPr eaLnBrk="1" hangingPunct="1">
              <a:spcBef>
                <a:spcPts val="450"/>
              </a:spcBef>
              <a:buSzPct val="100000"/>
            </a:pPr>
            <a:r>
              <a:rPr lang="de-DE" altLang="de-DE" sz="1200">
                <a:solidFill>
                  <a:srgbClr val="000000"/>
                </a:solidFill>
                <a:latin typeface="Arial" panose="020B0604020202020204" pitchFamily="34" charset="0"/>
              </a:rPr>
              <a:t>Arbeitsrechtsverletzungen aufzählen (lassen) -&gt; in der gesamten textilen Kette und speziell in der Konfektion</a:t>
            </a:r>
          </a:p>
          <a:p>
            <a:pPr eaLnBrk="1" hangingPunct="1">
              <a:spcBef>
                <a:spcPts val="450"/>
              </a:spcBef>
              <a:buSzPct val="100000"/>
            </a:pPr>
            <a:endParaRPr lang="de-DE" altLang="de-DE" sz="1200">
              <a:solidFill>
                <a:srgbClr val="000000"/>
              </a:solidFill>
              <a:latin typeface="Arial" panose="020B0604020202020204" pitchFamily="34" charset="0"/>
            </a:endParaRPr>
          </a:p>
          <a:p>
            <a:pPr eaLnBrk="1" hangingPunct="1">
              <a:spcBef>
                <a:spcPts val="450"/>
              </a:spcBef>
              <a:buSzPct val="100000"/>
            </a:pPr>
            <a:r>
              <a:rPr lang="de-DE" altLang="de-DE" sz="1200" i="1">
                <a:solidFill>
                  <a:srgbClr val="000000"/>
                </a:solidFill>
                <a:latin typeface="Arial" panose="020B0604020202020204" pitchFamily="34" charset="0"/>
              </a:rPr>
              <a:t>Bitte wählt euch eine Darstellung der textilen Kette aus, die für die Zielgruppe angemessen ist und fügt sie hier ein -&gt; ihr findet alles im internen Bereich! </a:t>
            </a:r>
          </a:p>
          <a:p>
            <a:pPr eaLnBrk="1" hangingPunct="1">
              <a:spcBef>
                <a:spcPts val="450"/>
              </a:spcBef>
              <a:buSzPct val="100000"/>
            </a:pPr>
            <a:r>
              <a:rPr lang="de-DE" altLang="de-DE" sz="1200" i="1">
                <a:solidFill>
                  <a:srgbClr val="000000"/>
                </a:solidFill>
                <a:latin typeface="Arial" panose="020B0604020202020204" pitchFamily="34" charset="0"/>
              </a:rPr>
              <a:t>Zusätzlich könnt ihr auch die ausführlichen Versionen als Ausdruck verwenden, falls nötig</a:t>
            </a:r>
          </a:p>
          <a:p>
            <a:pPr eaLnBrk="1" hangingPunct="1">
              <a:spcBef>
                <a:spcPts val="450"/>
              </a:spcBef>
              <a:buSzPct val="100000"/>
            </a:pPr>
            <a:endParaRPr lang="de-DE" altLang="de-DE" sz="1200" i="1">
              <a:solidFill>
                <a:srgbClr val="000000"/>
              </a:solidFill>
              <a:latin typeface="Arial" panose="020B0604020202020204" pitchFamily="34" charset="0"/>
            </a:endParaRPr>
          </a:p>
        </p:txBody>
      </p:sp>
      <p:sp>
        <p:nvSpPr>
          <p:cNvPr id="36869" name="Text Box 3">
            <a:extLst>
              <a:ext uri="{FF2B5EF4-FFF2-40B4-BE49-F238E27FC236}">
                <a16:creationId xmlns:a16="http://schemas.microsoft.com/office/drawing/2014/main" id="{5BF85142-2220-4089-BADA-66A78119ADC2}"/>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846170FD-312D-4A33-9AB1-18B151BF4DAE}" type="slidenum">
              <a:rPr lang="de-DE" altLang="de-DE" sz="1200">
                <a:solidFill>
                  <a:srgbClr val="003366"/>
                </a:solidFill>
              </a:rPr>
              <a:pPr algn="r" eaLnBrk="1" hangingPunct="1">
                <a:buSzPct val="100000"/>
              </a:pPr>
              <a:t>9</a:t>
            </a:fld>
            <a:endParaRPr lang="de-DE" altLang="de-DE" sz="1200">
              <a:solidFill>
                <a:srgbClr val="003366"/>
              </a:solidFill>
            </a:endParaRPr>
          </a:p>
        </p:txBody>
      </p:sp>
      <p:sp>
        <p:nvSpPr>
          <p:cNvPr id="71686" name="Notizenplatzhalter 1">
            <a:extLst>
              <a:ext uri="{FF2B5EF4-FFF2-40B4-BE49-F238E27FC236}">
                <a16:creationId xmlns:a16="http://schemas.microsoft.com/office/drawing/2014/main" id="{4D78C05E-A1AE-4A32-9B8D-3A538FDD3356}"/>
              </a:ext>
            </a:extLst>
          </p:cNvPr>
          <p:cNvSpPr>
            <a:spLocks noGrp="1" noChangeArrowheads="1"/>
          </p:cNvSpPr>
          <p:nvPr>
            <p:ph type="body" idx="1"/>
          </p:nvPr>
        </p:nvSpPr>
        <p:spPr>
          <a:ln/>
        </p:spPr>
        <p:txBody>
          <a:bodyPr/>
          <a:lstStyle/>
          <a:p>
            <a:r>
              <a:rPr lang="de-DE" i="1" baseline="0" dirty="0"/>
              <a:t>Frage an Teilnehmende: </a:t>
            </a:r>
          </a:p>
          <a:p>
            <a:r>
              <a:rPr lang="de-DE" i="0" baseline="0" dirty="0"/>
              <a:t>Welche Rolle spielen Unternehmen in Deutschland/Europa in dieser Kette</a:t>
            </a:r>
          </a:p>
          <a:p>
            <a:r>
              <a:rPr lang="de-DE" i="0" baseline="0" dirty="0"/>
              <a:t>und an welcher Stelle agieren sie?</a:t>
            </a:r>
          </a:p>
          <a:p>
            <a:pPr>
              <a:buFont typeface="Wingdings"/>
              <a:buNone/>
            </a:pPr>
            <a:r>
              <a:rPr lang="de-DE" i="1" baseline="0" dirty="0">
                <a:sym typeface="Wingdings" pitchFamily="2" charset="2"/>
              </a:rPr>
              <a:t>Als Fazit sollte herausgestellt werden, dass die Bekleidungsunternehmen als Importeure/Einkäufer</a:t>
            </a:r>
          </a:p>
          <a:p>
            <a:pPr>
              <a:buFont typeface="Wingdings"/>
              <a:buNone/>
            </a:pPr>
            <a:r>
              <a:rPr lang="de-DE" i="1" baseline="0" dirty="0">
                <a:sym typeface="Wingdings" pitchFamily="2" charset="2"/>
              </a:rPr>
              <a:t>in dieser Kette agieren; die Bekleidung wird von eigenständigen Zulieferern produziert und</a:t>
            </a:r>
          </a:p>
          <a:p>
            <a:pPr>
              <a:buFont typeface="Wingdings"/>
              <a:buNone/>
            </a:pPr>
            <a:r>
              <a:rPr lang="de-DE" i="1" baseline="0" dirty="0">
                <a:sym typeface="Wingdings" pitchFamily="2" charset="2"/>
              </a:rPr>
              <a:t>durch die Bekleidungsunternehmen von diesen abgekauft; Bekleidungsunternehmen haben in der Regel</a:t>
            </a:r>
          </a:p>
          <a:p>
            <a:pPr>
              <a:buFont typeface="Wingdings"/>
              <a:buNone/>
            </a:pPr>
            <a:r>
              <a:rPr lang="de-DE" i="1" baseline="0" dirty="0">
                <a:sym typeface="Wingdings" pitchFamily="2" charset="2"/>
              </a:rPr>
              <a:t>keine eigene Produktion, keine eigenen Fabriken. ABER durch die Art, wie sie die Geschäftsbeziehungen</a:t>
            </a:r>
          </a:p>
          <a:p>
            <a:pPr>
              <a:buFont typeface="Wingdings"/>
              <a:buNone/>
            </a:pPr>
            <a:r>
              <a:rPr lang="de-DE" i="1" baseline="0" dirty="0">
                <a:sym typeface="Wingdings" pitchFamily="2" charset="2"/>
              </a:rPr>
              <a:t>zu den </a:t>
            </a:r>
            <a:r>
              <a:rPr lang="de-DE" i="1" baseline="0" dirty="0" err="1">
                <a:sym typeface="Wingdings" pitchFamily="2" charset="2"/>
              </a:rPr>
              <a:t>Produzent_innen</a:t>
            </a:r>
            <a:r>
              <a:rPr lang="de-DE" i="1" baseline="0" dirty="0">
                <a:sym typeface="Wingdings" pitchFamily="2" charset="2"/>
              </a:rPr>
              <a:t> gestalten, haben sie Einfluss auf die Arbeitsbedingungen:</a:t>
            </a:r>
          </a:p>
          <a:p>
            <a:pPr>
              <a:buFont typeface="Wingdings"/>
              <a:buNone/>
            </a:pPr>
            <a:r>
              <a:rPr lang="de-DE" i="1" baseline="0" dirty="0">
                <a:sym typeface="Wingdings" pitchFamily="2" charset="2"/>
              </a:rPr>
              <a:t>welche Einkaufspreise zahlen sie (Bezug zu Löhnen), welche Lieferfristen setzen sie oder wie kurzfristig</a:t>
            </a:r>
          </a:p>
          <a:p>
            <a:pPr>
              <a:buFont typeface="Wingdings"/>
              <a:buNone/>
            </a:pPr>
            <a:r>
              <a:rPr lang="de-DE" i="1" baseline="0" dirty="0">
                <a:sym typeface="Wingdings" pitchFamily="2" charset="2"/>
              </a:rPr>
              <a:t>verlangen sie Änderungen (Bezug zu Arbeitszeiten/Überstunden), wie langfristig sind ihre</a:t>
            </a:r>
          </a:p>
          <a:p>
            <a:pPr>
              <a:buFont typeface="Wingdings"/>
              <a:buNone/>
            </a:pPr>
            <a:r>
              <a:rPr lang="de-DE" i="1" baseline="0" dirty="0">
                <a:sym typeface="Wingdings" pitchFamily="2" charset="2"/>
              </a:rPr>
              <a:t>Geschäftsbeziehungen zu den ProduzentInnen, sodass diese langfristige Personalplanung betreiben können</a:t>
            </a:r>
          </a:p>
          <a:p>
            <a:pPr>
              <a:buFont typeface="Wingdings"/>
              <a:buNone/>
            </a:pPr>
            <a:r>
              <a:rPr lang="de-DE" i="1" baseline="0" dirty="0">
                <a:sym typeface="Wingdings" pitchFamily="2" charset="2"/>
              </a:rPr>
              <a:t>(Bezug zu prekären Beschäftigungsverhältnissen) …</a:t>
            </a:r>
          </a:p>
          <a:p>
            <a:pPr>
              <a:buFont typeface="Wingdings"/>
              <a:buNone/>
            </a:pPr>
            <a:r>
              <a:rPr lang="de-DE" i="1" baseline="0" dirty="0">
                <a:sym typeface="Wingdings" pitchFamily="2" charset="2"/>
              </a:rPr>
              <a:t>Sie stehen also in einem Verhältnis zu den Arbeitsbedingungen und Arbeitsrechtsverletzungen entlang</a:t>
            </a:r>
          </a:p>
          <a:p>
            <a:pPr>
              <a:buFont typeface="Wingdings"/>
              <a:buNone/>
            </a:pPr>
            <a:r>
              <a:rPr lang="de-DE" i="1" baseline="0" dirty="0">
                <a:sym typeface="Wingdings" pitchFamily="2" charset="2"/>
              </a:rPr>
              <a:t>der textilen Wertschöpfungskette.</a:t>
            </a:r>
          </a:p>
          <a:p>
            <a:pPr>
              <a:buFont typeface="Wingdings"/>
              <a:buNone/>
            </a:pPr>
            <a:r>
              <a:rPr lang="de-DE" i="1" baseline="0" dirty="0">
                <a:sym typeface="Wingdings" pitchFamily="2" charset="2"/>
              </a:rPr>
              <a:t>Wir betrachten aber heute nicht diese Einkaufspraxis, sondern wie Unternehmen in Verhaltenskodizes</a:t>
            </a:r>
          </a:p>
          <a:p>
            <a:pPr>
              <a:buFont typeface="Wingdings"/>
              <a:buNone/>
            </a:pPr>
            <a:r>
              <a:rPr lang="de-DE" i="1" baseline="0" dirty="0">
                <a:sym typeface="Wingdings" pitchFamily="2" charset="2"/>
              </a:rPr>
              <a:t>ihre Beziehungen zu </a:t>
            </a:r>
            <a:r>
              <a:rPr lang="de-DE" i="1" baseline="0" dirty="0" err="1">
                <a:sym typeface="Wingdings" pitchFamily="2" charset="2"/>
              </a:rPr>
              <a:t>Produzent_innen</a:t>
            </a:r>
            <a:r>
              <a:rPr lang="de-DE" i="1" baseline="0" dirty="0">
                <a:sym typeface="Wingdings" pitchFamily="2" charset="2"/>
              </a:rPr>
              <a:t> regeln und wie sie deren Einhaltung durch Sozialaudits überprüfen.</a:t>
            </a:r>
          </a:p>
          <a:p>
            <a:pPr>
              <a:buFont typeface="Wingdings"/>
              <a:buNone/>
            </a:pPr>
            <a:endParaRPr lang="de-DE" baseline="0" dirty="0">
              <a:sym typeface="Wingdings" pitchFamily="2" charset="2"/>
            </a:endParaRPr>
          </a:p>
          <a:p>
            <a:pPr>
              <a:buFont typeface="Wingdings"/>
              <a:buNone/>
            </a:pPr>
            <a:r>
              <a:rPr lang="de-DE" baseline="0" dirty="0">
                <a:sym typeface="Wingdings" pitchFamily="2" charset="2"/>
              </a:rPr>
              <a:t>Verhaltenskodizes und Sozialaudits können wir in der textilen Kette verorten: Verhaltenskodizes von Unternehmen</a:t>
            </a:r>
          </a:p>
          <a:p>
            <a:pPr>
              <a:buFont typeface="Wingdings"/>
              <a:buNone/>
            </a:pPr>
            <a:r>
              <a:rPr lang="de-DE" baseline="0" dirty="0">
                <a:sym typeface="Wingdings" pitchFamily="2" charset="2"/>
              </a:rPr>
              <a:t>wollen für die Zulieferer ihrer Produkte und jeglicher Geschäftstätigkeit gelten (tendenziell für den gesamter Geschäftsprozess,</a:t>
            </a:r>
          </a:p>
          <a:p>
            <a:pPr>
              <a:buFont typeface="Wingdings"/>
              <a:buNone/>
            </a:pPr>
            <a:r>
              <a:rPr lang="de-DE" baseline="0" dirty="0">
                <a:sym typeface="Wingdings" pitchFamily="2" charset="2"/>
              </a:rPr>
              <a:t>also auch auf spätere Schritte anwendbar); Sozialaudits überprüfen die Einhaltung an bestimmten Stellen in der Lieferkette.</a:t>
            </a:r>
          </a:p>
          <a:p>
            <a:pPr>
              <a:buFont typeface="Wingdings"/>
              <a:buNone/>
            </a:pPr>
            <a:r>
              <a:rPr lang="de-DE" baseline="0" dirty="0">
                <a:sym typeface="Wingdings" pitchFamily="2" charset="2"/>
              </a:rPr>
              <a:t>Wir fokussieren heute auf den Bereich der Konfektion.</a:t>
            </a:r>
            <a:endParaRPr lang="de-DE" i="0" baseline="0" dirty="0"/>
          </a:p>
        </p:txBody>
      </p:sp>
    </p:spTree>
    <p:extLst>
      <p:ext uri="{BB962C8B-B14F-4D97-AF65-F5344CB8AC3E}">
        <p14:creationId xmlns:p14="http://schemas.microsoft.com/office/powerpoint/2010/main" val="1638937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3493C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fld id="{99AA7CA6-98C9-4C34-915A-57156DEF5D89}" type="datetime1">
              <a:rPr lang="de-DE" smtClean="0"/>
              <a:t>21.10.2019</a:t>
            </a:fld>
            <a:endParaRPr lang="de-DE"/>
          </a:p>
        </p:txBody>
      </p:sp>
      <p:sp>
        <p:nvSpPr>
          <p:cNvPr id="8" name="Rectangle 15"/>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 I Hochschule </a:t>
            </a:r>
          </a:p>
        </p:txBody>
      </p:sp>
      <p:sp>
        <p:nvSpPr>
          <p:cNvPr id="9" name="Rectangle 17"/>
          <p:cNvSpPr>
            <a:spLocks noGrp="1" noChangeArrowheads="1"/>
          </p:cNvSpPr>
          <p:nvPr>
            <p:ph type="sldNum" sz="quarter" idx="12"/>
          </p:nvPr>
        </p:nvSpPr>
        <p:spPr>
          <a:xfrm>
            <a:off x="9525" y="5962650"/>
            <a:ext cx="1033463" cy="885825"/>
          </a:xfrm>
        </p:spPr>
        <p:txBody>
          <a:bodyPr anchorCtr="0"/>
          <a:lstStyle>
            <a:lvl1pPr>
              <a:defRPr smtClean="0"/>
            </a:lvl1pPr>
          </a:lstStyle>
          <a:p>
            <a:pPr>
              <a:defRPr/>
            </a:pPr>
            <a:fld id="{5405AA9F-0BCE-4092-A1DD-F8364E4FB927}" type="slidenum">
              <a:rPr lang="de-DE" altLang="de-DE"/>
              <a:pPr>
                <a:defRPr/>
              </a:pPr>
              <a:t>‹Nr.›</a:t>
            </a:fld>
            <a:endParaRPr lang="de-DE" altLang="de-DE"/>
          </a:p>
        </p:txBody>
      </p:sp>
      <p:pic>
        <p:nvPicPr>
          <p:cNvPr id="3" name="Grafik 2">
            <a:extLst>
              <a:ext uri="{FF2B5EF4-FFF2-40B4-BE49-F238E27FC236}">
                <a16:creationId xmlns:a16="http://schemas.microsoft.com/office/drawing/2014/main" id="{4488EF95-8A04-4D92-9FBE-4D2C0A27A6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0112" y="24306"/>
            <a:ext cx="3419856" cy="1078992"/>
          </a:xfrm>
          <a:prstGeom prst="rect">
            <a:avLst/>
          </a:prstGeom>
        </p:spPr>
      </p:pic>
    </p:spTree>
    <p:extLst>
      <p:ext uri="{BB962C8B-B14F-4D97-AF65-F5344CB8AC3E}">
        <p14:creationId xmlns:p14="http://schemas.microsoft.com/office/powerpoint/2010/main" val="32320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0E8B5F59-D6DE-4956-8080-5916CDB59CFA}"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36D8B215-8500-4916-8117-F49694DB6937}" type="slidenum">
              <a:rPr lang="de-DE" altLang="de-DE"/>
              <a:pPr>
                <a:defRPr/>
              </a:pPr>
              <a:t>‹Nr.›</a:t>
            </a:fld>
            <a:endParaRPr lang="de-DE" altLang="de-DE"/>
          </a:p>
        </p:txBody>
      </p:sp>
    </p:spTree>
    <p:extLst>
      <p:ext uri="{BB962C8B-B14F-4D97-AF65-F5344CB8AC3E}">
        <p14:creationId xmlns:p14="http://schemas.microsoft.com/office/powerpoint/2010/main" val="194427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fld id="{E8312B13-97A4-4E0D-8F28-FFF04FE09210}"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E10BD47F-8A51-4459-8940-A105C721FBA2}" type="slidenum">
              <a:rPr lang="de-DE" altLang="de-DE"/>
              <a:pPr>
                <a:defRPr/>
              </a:pPr>
              <a:t>‹Nr.›</a:t>
            </a:fld>
            <a:endParaRPr lang="de-DE" altLang="de-DE"/>
          </a:p>
        </p:txBody>
      </p:sp>
    </p:spTree>
    <p:extLst>
      <p:ext uri="{BB962C8B-B14F-4D97-AF65-F5344CB8AC3E}">
        <p14:creationId xmlns:p14="http://schemas.microsoft.com/office/powerpoint/2010/main" val="3301508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p:cNvSpPr>
            <a:spLocks noGrp="1"/>
          </p:cNvSpPr>
          <p:nvPr>
            <p:ph type="dt" sz="half" idx="10"/>
          </p:nvPr>
        </p:nvSpPr>
        <p:spPr/>
        <p:txBody>
          <a:bodyPr/>
          <a:lstStyle>
            <a:lvl1pPr>
              <a:defRPr/>
            </a:lvl1pPr>
          </a:lstStyle>
          <a:p>
            <a:pPr>
              <a:defRPr/>
            </a:pPr>
            <a:fld id="{921A7468-6913-494B-8861-79F9B6F7ED7D}"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D608AF2D-4108-424D-BC55-576B0E2E627F}" type="slidenum">
              <a:rPr lang="de-DE" altLang="de-DE"/>
              <a:pPr>
                <a:defRPr/>
              </a:pPr>
              <a:t>‹Nr.›</a:t>
            </a:fld>
            <a:endParaRPr lang="de-DE" altLang="de-DE"/>
          </a:p>
        </p:txBody>
      </p:sp>
    </p:spTree>
    <p:extLst>
      <p:ext uri="{BB962C8B-B14F-4D97-AF65-F5344CB8AC3E}">
        <p14:creationId xmlns:p14="http://schemas.microsoft.com/office/powerpoint/2010/main" val="3002144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p:cNvSpPr>
            <a:spLocks noGrp="1"/>
          </p:cNvSpPr>
          <p:nvPr>
            <p:ph type="dt" sz="half" idx="10"/>
          </p:nvPr>
        </p:nvSpPr>
        <p:spPr/>
        <p:txBody>
          <a:bodyPr/>
          <a:lstStyle>
            <a:lvl1pPr>
              <a:defRPr/>
            </a:lvl1pPr>
          </a:lstStyle>
          <a:p>
            <a:pPr>
              <a:defRPr/>
            </a:pPr>
            <a:fld id="{6F67AE39-DB85-4170-91D7-C02EEB9F770A}"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3B5C63A6-44F4-49AB-B98D-4C4958F3B623}" type="slidenum">
              <a:rPr lang="de-DE" altLang="de-DE"/>
              <a:pPr>
                <a:defRPr/>
              </a:pPr>
              <a:t>‹Nr.›</a:t>
            </a:fld>
            <a:endParaRPr lang="de-DE" altLang="de-DE"/>
          </a:p>
        </p:txBody>
      </p:sp>
    </p:spTree>
    <p:extLst>
      <p:ext uri="{BB962C8B-B14F-4D97-AF65-F5344CB8AC3E}">
        <p14:creationId xmlns:p14="http://schemas.microsoft.com/office/powerpoint/2010/main" val="1077951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635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A7AA34F-DEE6-484C-BB8F-EE89C9FA4A24}"/>
              </a:ext>
            </a:extLst>
          </p:cNvPr>
          <p:cNvSpPr>
            <a:spLocks noChangeArrowheads="1"/>
          </p:cNvSpPr>
          <p:nvPr/>
        </p:nvSpPr>
        <p:spPr bwMode="auto">
          <a:xfrm>
            <a:off x="0" y="0"/>
            <a:ext cx="4572000" cy="6858000"/>
          </a:xfrm>
          <a:prstGeom prst="rect">
            <a:avLst/>
          </a:prstGeom>
          <a:solidFill>
            <a:srgbClr val="3493C5"/>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a:extLst>
              <a:ext uri="{FF2B5EF4-FFF2-40B4-BE49-F238E27FC236}">
                <a16:creationId xmlns:a16="http://schemas.microsoft.com/office/drawing/2014/main" id="{2DE01A32-7ED7-4A76-B6C0-64008A05358E}"/>
              </a:ext>
            </a:extLst>
          </p:cNvPr>
          <p:cNvSpPr>
            <a:spLocks noChangeArrowheads="1"/>
          </p:cNvSpPr>
          <p:nvPr/>
        </p:nvSpPr>
        <p:spPr bwMode="auto">
          <a:xfrm>
            <a:off x="611188" y="1235075"/>
            <a:ext cx="5181600" cy="1905000"/>
          </a:xfrm>
          <a:prstGeom prst="roundRect">
            <a:avLst>
              <a:gd name="adj" fmla="val 50000"/>
            </a:avLst>
          </a:prstGeom>
          <a:solidFill>
            <a:schemeClr val="bg1"/>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pic>
        <p:nvPicPr>
          <p:cNvPr id="6" name="Grafik 13">
            <a:extLst>
              <a:ext uri="{FF2B5EF4-FFF2-40B4-BE49-F238E27FC236}">
                <a16:creationId xmlns:a16="http://schemas.microsoft.com/office/drawing/2014/main" id="{64769D8A-9A97-41EA-94EC-145D1B0FD0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14288"/>
            <a:ext cx="35242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a:extLst>
              <a:ext uri="{FF2B5EF4-FFF2-40B4-BE49-F238E27FC236}">
                <a16:creationId xmlns:a16="http://schemas.microsoft.com/office/drawing/2014/main" id="{BF0A4A87-5284-4F01-9F35-1AB64ECF6E4E}"/>
              </a:ext>
            </a:extLst>
          </p:cNvPr>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de-DE"/>
          </a:p>
        </p:txBody>
      </p:sp>
      <p:sp>
        <p:nvSpPr>
          <p:cNvPr id="8" name="Rectangle 15">
            <a:extLst>
              <a:ext uri="{FF2B5EF4-FFF2-40B4-BE49-F238E27FC236}">
                <a16:creationId xmlns:a16="http://schemas.microsoft.com/office/drawing/2014/main" id="{9205D08D-500C-461B-9F65-FAC65F248F50}"/>
              </a:ext>
            </a:extLst>
          </p:cNvPr>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a:t>
            </a:r>
          </a:p>
        </p:txBody>
      </p:sp>
      <p:sp>
        <p:nvSpPr>
          <p:cNvPr id="9" name="Rectangle 17">
            <a:extLst>
              <a:ext uri="{FF2B5EF4-FFF2-40B4-BE49-F238E27FC236}">
                <a16:creationId xmlns:a16="http://schemas.microsoft.com/office/drawing/2014/main" id="{A83F1582-EE6B-46C3-AC26-2A72CD52FDC0}"/>
              </a:ext>
            </a:extLst>
          </p:cNvPr>
          <p:cNvSpPr>
            <a:spLocks noGrp="1" noChangeArrowheads="1"/>
          </p:cNvSpPr>
          <p:nvPr>
            <p:ph type="sldNum" sz="quarter" idx="12"/>
          </p:nvPr>
        </p:nvSpPr>
        <p:spPr>
          <a:xfrm>
            <a:off x="9525" y="5962650"/>
            <a:ext cx="1033463" cy="885825"/>
          </a:xfrm>
        </p:spPr>
        <p:txBody>
          <a:bodyPr anchorCtr="0"/>
          <a:lstStyle>
            <a:lvl1pPr>
              <a:defRPr/>
            </a:lvl1pPr>
          </a:lstStyle>
          <a:p>
            <a:pPr>
              <a:defRPr/>
            </a:pPr>
            <a:fld id="{E07DFF23-D40B-45A5-899C-74887C6B972D}" type="slidenum">
              <a:rPr lang="de-DE" altLang="de-DE"/>
              <a:pPr>
                <a:defRPr/>
              </a:pPr>
              <a:t>‹Nr.›</a:t>
            </a:fld>
            <a:endParaRPr lang="de-DE" altLang="de-DE"/>
          </a:p>
        </p:txBody>
      </p:sp>
    </p:spTree>
    <p:extLst>
      <p:ext uri="{BB962C8B-B14F-4D97-AF65-F5344CB8AC3E}">
        <p14:creationId xmlns:p14="http://schemas.microsoft.com/office/powerpoint/2010/main" val="3774846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5D45390C-7159-4E67-B559-150FCFD16C6C}"/>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B0FD71EE-81E8-4F58-BD22-BD3900C0E78C}"/>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AA442E78-FF3C-41B6-A55F-128FB5520614}"/>
              </a:ext>
            </a:extLst>
          </p:cNvPr>
          <p:cNvSpPr>
            <a:spLocks noGrp="1" noChangeArrowheads="1"/>
          </p:cNvSpPr>
          <p:nvPr>
            <p:ph type="sldNum" sz="quarter" idx="12"/>
          </p:nvPr>
        </p:nvSpPr>
        <p:spPr>
          <a:ln/>
        </p:spPr>
        <p:txBody>
          <a:bodyPr/>
          <a:lstStyle>
            <a:lvl1pPr>
              <a:defRPr/>
            </a:lvl1pPr>
          </a:lstStyle>
          <a:p>
            <a:pPr>
              <a:defRPr/>
            </a:pPr>
            <a:fld id="{2EC4E52F-65AF-43B9-94D0-29D812DD4D75}" type="slidenum">
              <a:rPr lang="de-DE" altLang="de-DE"/>
              <a:pPr>
                <a:defRPr/>
              </a:pPr>
              <a:t>‹Nr.›</a:t>
            </a:fld>
            <a:endParaRPr lang="de-DE" altLang="de-DE"/>
          </a:p>
        </p:txBody>
      </p:sp>
    </p:spTree>
    <p:extLst>
      <p:ext uri="{BB962C8B-B14F-4D97-AF65-F5344CB8AC3E}">
        <p14:creationId xmlns:p14="http://schemas.microsoft.com/office/powerpoint/2010/main" val="3935928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a:extLst>
              <a:ext uri="{FF2B5EF4-FFF2-40B4-BE49-F238E27FC236}">
                <a16:creationId xmlns:a16="http://schemas.microsoft.com/office/drawing/2014/main" id="{96F6A0ED-0062-422C-8F53-15A75D116681}"/>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2BC3C703-69D3-4E77-8A94-C30811D93382}"/>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B6A8704A-97D5-44D2-BD9E-CBF030828F6A}"/>
              </a:ext>
            </a:extLst>
          </p:cNvPr>
          <p:cNvSpPr>
            <a:spLocks noGrp="1" noChangeArrowheads="1"/>
          </p:cNvSpPr>
          <p:nvPr>
            <p:ph type="sldNum" sz="quarter" idx="12"/>
          </p:nvPr>
        </p:nvSpPr>
        <p:spPr>
          <a:ln/>
        </p:spPr>
        <p:txBody>
          <a:bodyPr/>
          <a:lstStyle>
            <a:lvl1pPr>
              <a:defRPr/>
            </a:lvl1pPr>
          </a:lstStyle>
          <a:p>
            <a:pPr>
              <a:defRPr/>
            </a:pPr>
            <a:fld id="{1006C54F-006C-431F-9E69-F1CF30994149}" type="slidenum">
              <a:rPr lang="de-DE" altLang="de-DE"/>
              <a:pPr>
                <a:defRPr/>
              </a:pPr>
              <a:t>‹Nr.›</a:t>
            </a:fld>
            <a:endParaRPr lang="de-DE" altLang="de-DE"/>
          </a:p>
        </p:txBody>
      </p:sp>
    </p:spTree>
    <p:extLst>
      <p:ext uri="{BB962C8B-B14F-4D97-AF65-F5344CB8AC3E}">
        <p14:creationId xmlns:p14="http://schemas.microsoft.com/office/powerpoint/2010/main" val="821694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a:extLst>
              <a:ext uri="{FF2B5EF4-FFF2-40B4-BE49-F238E27FC236}">
                <a16:creationId xmlns:a16="http://schemas.microsoft.com/office/drawing/2014/main" id="{1B2D81A8-8EE9-4197-AA5B-6817D5C7CCC5}"/>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9D82C7E4-7F6D-4C76-9CDE-4AEC912DAFA1}"/>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28EFE812-62B0-455C-B913-F67FC16BC748}"/>
              </a:ext>
            </a:extLst>
          </p:cNvPr>
          <p:cNvSpPr>
            <a:spLocks noGrp="1" noChangeArrowheads="1"/>
          </p:cNvSpPr>
          <p:nvPr>
            <p:ph type="sldNum" sz="quarter" idx="12"/>
          </p:nvPr>
        </p:nvSpPr>
        <p:spPr>
          <a:ln/>
        </p:spPr>
        <p:txBody>
          <a:bodyPr/>
          <a:lstStyle>
            <a:lvl1pPr>
              <a:defRPr/>
            </a:lvl1pPr>
          </a:lstStyle>
          <a:p>
            <a:pPr>
              <a:defRPr/>
            </a:pPr>
            <a:fld id="{1EB5440E-1C84-4D64-B51C-4A0C5CEB9736}" type="slidenum">
              <a:rPr lang="de-DE" altLang="de-DE"/>
              <a:pPr>
                <a:defRPr/>
              </a:pPr>
              <a:t>‹Nr.›</a:t>
            </a:fld>
            <a:endParaRPr lang="de-DE" altLang="de-DE"/>
          </a:p>
        </p:txBody>
      </p:sp>
    </p:spTree>
    <p:extLst>
      <p:ext uri="{BB962C8B-B14F-4D97-AF65-F5344CB8AC3E}">
        <p14:creationId xmlns:p14="http://schemas.microsoft.com/office/powerpoint/2010/main" val="2322880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a:extLst>
              <a:ext uri="{FF2B5EF4-FFF2-40B4-BE49-F238E27FC236}">
                <a16:creationId xmlns:a16="http://schemas.microsoft.com/office/drawing/2014/main" id="{7F2174AC-4FFE-42FF-BF3A-0358E900A18C}"/>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14">
            <a:extLst>
              <a:ext uri="{FF2B5EF4-FFF2-40B4-BE49-F238E27FC236}">
                <a16:creationId xmlns:a16="http://schemas.microsoft.com/office/drawing/2014/main" id="{A9E4AFDC-BCAF-42EF-A2E1-E595E8EB11FC}"/>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9" name="Rectangle 15">
            <a:extLst>
              <a:ext uri="{FF2B5EF4-FFF2-40B4-BE49-F238E27FC236}">
                <a16:creationId xmlns:a16="http://schemas.microsoft.com/office/drawing/2014/main" id="{083210CF-82FD-4519-8CBF-0D25734FD2D8}"/>
              </a:ext>
            </a:extLst>
          </p:cNvPr>
          <p:cNvSpPr>
            <a:spLocks noGrp="1" noChangeArrowheads="1"/>
          </p:cNvSpPr>
          <p:nvPr>
            <p:ph type="sldNum" sz="quarter" idx="12"/>
          </p:nvPr>
        </p:nvSpPr>
        <p:spPr>
          <a:ln/>
        </p:spPr>
        <p:txBody>
          <a:bodyPr/>
          <a:lstStyle>
            <a:lvl1pPr>
              <a:defRPr/>
            </a:lvl1pPr>
          </a:lstStyle>
          <a:p>
            <a:pPr>
              <a:defRPr/>
            </a:pPr>
            <a:fld id="{7A0C845C-4188-49E1-8F53-DD95F8329333}" type="slidenum">
              <a:rPr lang="de-DE" altLang="de-DE"/>
              <a:pPr>
                <a:defRPr/>
              </a:pPr>
              <a:t>‹Nr.›</a:t>
            </a:fld>
            <a:endParaRPr lang="de-DE" altLang="de-DE"/>
          </a:p>
        </p:txBody>
      </p:sp>
    </p:spTree>
    <p:extLst>
      <p:ext uri="{BB962C8B-B14F-4D97-AF65-F5344CB8AC3E}">
        <p14:creationId xmlns:p14="http://schemas.microsoft.com/office/powerpoint/2010/main" val="304355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8DF04E4B-BADF-4FC9-949A-FA8141166FB7}"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01981E4A-6541-40FC-9E12-0756EAF619A3}" type="slidenum">
              <a:rPr lang="de-DE" altLang="de-DE"/>
              <a:pPr>
                <a:defRPr/>
              </a:pPr>
              <a:t>‹Nr.›</a:t>
            </a:fld>
            <a:endParaRPr lang="de-DE" altLang="de-DE"/>
          </a:p>
        </p:txBody>
      </p:sp>
    </p:spTree>
    <p:extLst>
      <p:ext uri="{BB962C8B-B14F-4D97-AF65-F5344CB8AC3E}">
        <p14:creationId xmlns:p14="http://schemas.microsoft.com/office/powerpoint/2010/main" val="993202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a:extLst>
              <a:ext uri="{FF2B5EF4-FFF2-40B4-BE49-F238E27FC236}">
                <a16:creationId xmlns:a16="http://schemas.microsoft.com/office/drawing/2014/main" id="{A39D6EE1-862E-41C5-9815-FF3A675DAC6A}"/>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14">
            <a:extLst>
              <a:ext uri="{FF2B5EF4-FFF2-40B4-BE49-F238E27FC236}">
                <a16:creationId xmlns:a16="http://schemas.microsoft.com/office/drawing/2014/main" id="{E92E88AE-49C9-4018-832D-CEF7446D5014}"/>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5" name="Rectangle 15">
            <a:extLst>
              <a:ext uri="{FF2B5EF4-FFF2-40B4-BE49-F238E27FC236}">
                <a16:creationId xmlns:a16="http://schemas.microsoft.com/office/drawing/2014/main" id="{6920D707-0C26-4E10-BF89-609BF0291183}"/>
              </a:ext>
            </a:extLst>
          </p:cNvPr>
          <p:cNvSpPr>
            <a:spLocks noGrp="1" noChangeArrowheads="1"/>
          </p:cNvSpPr>
          <p:nvPr>
            <p:ph type="sldNum" sz="quarter" idx="12"/>
          </p:nvPr>
        </p:nvSpPr>
        <p:spPr>
          <a:ln/>
        </p:spPr>
        <p:txBody>
          <a:bodyPr/>
          <a:lstStyle>
            <a:lvl1pPr>
              <a:defRPr/>
            </a:lvl1pPr>
          </a:lstStyle>
          <a:p>
            <a:pPr>
              <a:defRPr/>
            </a:pPr>
            <a:fld id="{DCABFC38-8307-4B96-B0C5-D1A34097D03D}" type="slidenum">
              <a:rPr lang="de-DE" altLang="de-DE"/>
              <a:pPr>
                <a:defRPr/>
              </a:pPr>
              <a:t>‹Nr.›</a:t>
            </a:fld>
            <a:endParaRPr lang="de-DE" altLang="de-DE"/>
          </a:p>
        </p:txBody>
      </p:sp>
    </p:spTree>
    <p:extLst>
      <p:ext uri="{BB962C8B-B14F-4D97-AF65-F5344CB8AC3E}">
        <p14:creationId xmlns:p14="http://schemas.microsoft.com/office/powerpoint/2010/main" val="254403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11BC3C11-A3F7-44D8-9655-313EA1D855D6}"/>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14">
            <a:extLst>
              <a:ext uri="{FF2B5EF4-FFF2-40B4-BE49-F238E27FC236}">
                <a16:creationId xmlns:a16="http://schemas.microsoft.com/office/drawing/2014/main" id="{5B3EACA8-6FF7-40DC-8947-E50208978C47}"/>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4" name="Rectangle 15">
            <a:extLst>
              <a:ext uri="{FF2B5EF4-FFF2-40B4-BE49-F238E27FC236}">
                <a16:creationId xmlns:a16="http://schemas.microsoft.com/office/drawing/2014/main" id="{C6CBBD6F-CCF1-42DB-ABF1-9F01AAA1CCAB}"/>
              </a:ext>
            </a:extLst>
          </p:cNvPr>
          <p:cNvSpPr>
            <a:spLocks noGrp="1" noChangeArrowheads="1"/>
          </p:cNvSpPr>
          <p:nvPr>
            <p:ph type="sldNum" sz="quarter" idx="12"/>
          </p:nvPr>
        </p:nvSpPr>
        <p:spPr>
          <a:ln/>
        </p:spPr>
        <p:txBody>
          <a:bodyPr/>
          <a:lstStyle>
            <a:lvl1pPr>
              <a:defRPr/>
            </a:lvl1pPr>
          </a:lstStyle>
          <a:p>
            <a:pPr>
              <a:defRPr/>
            </a:pPr>
            <a:fld id="{1BE0FA3B-824E-4125-BADC-ACCD75E761EB}" type="slidenum">
              <a:rPr lang="de-DE" altLang="de-DE"/>
              <a:pPr>
                <a:defRPr/>
              </a:pPr>
              <a:t>‹Nr.›</a:t>
            </a:fld>
            <a:endParaRPr lang="de-DE" altLang="de-DE"/>
          </a:p>
        </p:txBody>
      </p:sp>
    </p:spTree>
    <p:extLst>
      <p:ext uri="{BB962C8B-B14F-4D97-AF65-F5344CB8AC3E}">
        <p14:creationId xmlns:p14="http://schemas.microsoft.com/office/powerpoint/2010/main" val="473896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6A698D16-76AB-4236-A6DE-60F37C24F6FF}"/>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F2D705EE-1604-40D5-80E4-A18F95C3F599}"/>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6853FB68-1647-4DA2-8CD9-60304FB4063A}"/>
              </a:ext>
            </a:extLst>
          </p:cNvPr>
          <p:cNvSpPr>
            <a:spLocks noGrp="1" noChangeArrowheads="1"/>
          </p:cNvSpPr>
          <p:nvPr>
            <p:ph type="sldNum" sz="quarter" idx="12"/>
          </p:nvPr>
        </p:nvSpPr>
        <p:spPr>
          <a:ln/>
        </p:spPr>
        <p:txBody>
          <a:bodyPr/>
          <a:lstStyle>
            <a:lvl1pPr>
              <a:defRPr/>
            </a:lvl1pPr>
          </a:lstStyle>
          <a:p>
            <a:pPr>
              <a:defRPr/>
            </a:pPr>
            <a:fld id="{B8A83325-63D7-4522-8F17-B96388DFF25E}" type="slidenum">
              <a:rPr lang="de-DE" altLang="de-DE"/>
              <a:pPr>
                <a:defRPr/>
              </a:pPr>
              <a:t>‹Nr.›</a:t>
            </a:fld>
            <a:endParaRPr lang="de-DE" altLang="de-DE"/>
          </a:p>
        </p:txBody>
      </p:sp>
    </p:spTree>
    <p:extLst>
      <p:ext uri="{BB962C8B-B14F-4D97-AF65-F5344CB8AC3E}">
        <p14:creationId xmlns:p14="http://schemas.microsoft.com/office/powerpoint/2010/main" val="1685003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F56855B2-EBB3-4107-9ED2-C24A72E08ADB}"/>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03437378-A0F6-4FFA-807C-983E75E90607}"/>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A507CC46-577F-4BA6-98FC-316A1309B641}"/>
              </a:ext>
            </a:extLst>
          </p:cNvPr>
          <p:cNvSpPr>
            <a:spLocks noGrp="1" noChangeArrowheads="1"/>
          </p:cNvSpPr>
          <p:nvPr>
            <p:ph type="sldNum" sz="quarter" idx="12"/>
          </p:nvPr>
        </p:nvSpPr>
        <p:spPr>
          <a:ln/>
        </p:spPr>
        <p:txBody>
          <a:bodyPr/>
          <a:lstStyle>
            <a:lvl1pPr>
              <a:defRPr/>
            </a:lvl1pPr>
          </a:lstStyle>
          <a:p>
            <a:pPr>
              <a:defRPr/>
            </a:pPr>
            <a:fld id="{0DE81599-08B2-4DC6-A113-8FEAD6088DD5}" type="slidenum">
              <a:rPr lang="de-DE" altLang="de-DE"/>
              <a:pPr>
                <a:defRPr/>
              </a:pPr>
              <a:t>‹Nr.›</a:t>
            </a:fld>
            <a:endParaRPr lang="de-DE" altLang="de-DE"/>
          </a:p>
        </p:txBody>
      </p:sp>
    </p:spTree>
    <p:extLst>
      <p:ext uri="{BB962C8B-B14F-4D97-AF65-F5344CB8AC3E}">
        <p14:creationId xmlns:p14="http://schemas.microsoft.com/office/powerpoint/2010/main" val="3191770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AC175DB8-76D2-4E4D-8049-8DA7E7507101}"/>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A1BFBA3F-5A56-423C-ADA1-AA3E670BE415}"/>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BBE7DA8C-D3C0-4486-9289-2DCC08DBE00C}"/>
              </a:ext>
            </a:extLst>
          </p:cNvPr>
          <p:cNvSpPr>
            <a:spLocks noGrp="1" noChangeArrowheads="1"/>
          </p:cNvSpPr>
          <p:nvPr>
            <p:ph type="sldNum" sz="quarter" idx="12"/>
          </p:nvPr>
        </p:nvSpPr>
        <p:spPr>
          <a:ln/>
        </p:spPr>
        <p:txBody>
          <a:bodyPr/>
          <a:lstStyle>
            <a:lvl1pPr>
              <a:defRPr/>
            </a:lvl1pPr>
          </a:lstStyle>
          <a:p>
            <a:pPr>
              <a:defRPr/>
            </a:pPr>
            <a:fld id="{B37492DF-F7C4-4B72-A5EE-C08ED49040E3}" type="slidenum">
              <a:rPr lang="de-DE" altLang="de-DE"/>
              <a:pPr>
                <a:defRPr/>
              </a:pPr>
              <a:t>‹Nr.›</a:t>
            </a:fld>
            <a:endParaRPr lang="de-DE" altLang="de-DE"/>
          </a:p>
        </p:txBody>
      </p:sp>
    </p:spTree>
    <p:extLst>
      <p:ext uri="{BB962C8B-B14F-4D97-AF65-F5344CB8AC3E}">
        <p14:creationId xmlns:p14="http://schemas.microsoft.com/office/powerpoint/2010/main" val="1143426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13">
            <a:extLst>
              <a:ext uri="{FF2B5EF4-FFF2-40B4-BE49-F238E27FC236}">
                <a16:creationId xmlns:a16="http://schemas.microsoft.com/office/drawing/2014/main" id="{D71B4559-E226-4156-849F-5FEC48128726}"/>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D75B557D-37C9-452F-BE2F-CA721D2B125F}"/>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A3AED586-82F1-41BE-91A2-D872678DCCC5}"/>
              </a:ext>
            </a:extLst>
          </p:cNvPr>
          <p:cNvSpPr>
            <a:spLocks noGrp="1" noChangeArrowheads="1"/>
          </p:cNvSpPr>
          <p:nvPr>
            <p:ph type="sldNum" sz="quarter" idx="12"/>
          </p:nvPr>
        </p:nvSpPr>
        <p:spPr>
          <a:ln/>
        </p:spPr>
        <p:txBody>
          <a:bodyPr/>
          <a:lstStyle>
            <a:lvl1pPr>
              <a:defRPr/>
            </a:lvl1pPr>
          </a:lstStyle>
          <a:p>
            <a:pPr>
              <a:defRPr/>
            </a:pPr>
            <a:fld id="{9E337A95-8C6B-4CB3-9443-39ADA7029F55}" type="slidenum">
              <a:rPr lang="de-DE" altLang="de-DE"/>
              <a:pPr>
                <a:defRPr/>
              </a:pPr>
              <a:t>‹Nr.›</a:t>
            </a:fld>
            <a:endParaRPr lang="de-DE" altLang="de-DE"/>
          </a:p>
        </p:txBody>
      </p:sp>
    </p:spTree>
    <p:extLst>
      <p:ext uri="{BB962C8B-B14F-4D97-AF65-F5344CB8AC3E}">
        <p14:creationId xmlns:p14="http://schemas.microsoft.com/office/powerpoint/2010/main" val="2119244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a:extLst>
              <a:ext uri="{FF2B5EF4-FFF2-40B4-BE49-F238E27FC236}">
                <a16:creationId xmlns:a16="http://schemas.microsoft.com/office/drawing/2014/main" id="{188BBA44-2A2E-4E3F-933D-902F5A3CAB60}"/>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78E7AEA1-4B08-41FE-BC55-3C683BD0A425}"/>
              </a:ext>
            </a:extLst>
          </p:cNvPr>
          <p:cNvSpPr>
            <a:spLocks noGrp="1"/>
          </p:cNvSpPr>
          <p:nvPr>
            <p:ph type="ftr" sz="quarter" idx="11"/>
          </p:nvPr>
        </p:nvSpPr>
        <p:spPr/>
        <p:txBody>
          <a:bodyPr/>
          <a:lstStyle>
            <a:lvl1pPr>
              <a:defRPr/>
            </a:lvl1pPr>
          </a:lstStyle>
          <a:p>
            <a:pPr>
              <a:defRPr/>
            </a:pPr>
            <a:r>
              <a:rPr lang="de-DE"/>
              <a:t>Multiplikatorin</a:t>
            </a:r>
          </a:p>
        </p:txBody>
      </p:sp>
      <p:sp>
        <p:nvSpPr>
          <p:cNvPr id="6" name="Foliennummernplatzhalter 5">
            <a:extLst>
              <a:ext uri="{FF2B5EF4-FFF2-40B4-BE49-F238E27FC236}">
                <a16:creationId xmlns:a16="http://schemas.microsoft.com/office/drawing/2014/main" id="{EC02DB6B-379E-4C55-96A3-E03C699DBA8C}"/>
              </a:ext>
            </a:extLst>
          </p:cNvPr>
          <p:cNvSpPr>
            <a:spLocks noGrp="1"/>
          </p:cNvSpPr>
          <p:nvPr>
            <p:ph type="sldNum" sz="quarter" idx="12"/>
          </p:nvPr>
        </p:nvSpPr>
        <p:spPr>
          <a:xfrm>
            <a:off x="84138" y="5946775"/>
            <a:ext cx="671512" cy="885825"/>
          </a:xfrm>
        </p:spPr>
        <p:txBody>
          <a:bodyPr/>
          <a:lstStyle>
            <a:lvl1pPr>
              <a:defRPr/>
            </a:lvl1pPr>
          </a:lstStyle>
          <a:p>
            <a:pPr>
              <a:defRPr/>
            </a:pPr>
            <a:fld id="{4AFEAA78-429A-49F9-88CB-948B3DE0123D}" type="slidenum">
              <a:rPr lang="de-DE" altLang="de-DE"/>
              <a:pPr>
                <a:defRPr/>
              </a:pPr>
              <a:t>‹Nr.›</a:t>
            </a:fld>
            <a:endParaRPr lang="de-DE" altLang="de-DE"/>
          </a:p>
        </p:txBody>
      </p:sp>
    </p:spTree>
    <p:extLst>
      <p:ext uri="{BB962C8B-B14F-4D97-AF65-F5344CB8AC3E}">
        <p14:creationId xmlns:p14="http://schemas.microsoft.com/office/powerpoint/2010/main" val="639057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a:extLst>
              <a:ext uri="{FF2B5EF4-FFF2-40B4-BE49-F238E27FC236}">
                <a16:creationId xmlns:a16="http://schemas.microsoft.com/office/drawing/2014/main" id="{47BAA029-21F3-4455-817A-8D5F180718C1}"/>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63BB25B7-D6CF-462F-A1A1-346ABFFC1AD9}"/>
              </a:ext>
            </a:extLst>
          </p:cNvPr>
          <p:cNvSpPr>
            <a:spLocks noGrp="1"/>
          </p:cNvSpPr>
          <p:nvPr>
            <p:ph type="ftr" sz="quarter" idx="11"/>
          </p:nvPr>
        </p:nvSpPr>
        <p:spPr/>
        <p:txBody>
          <a:bodyPr/>
          <a:lstStyle>
            <a:lvl1pPr>
              <a:defRPr/>
            </a:lvl1pPr>
          </a:lstStyle>
          <a:p>
            <a:pPr>
              <a:defRPr/>
            </a:pPr>
            <a:r>
              <a:rPr lang="de-DE"/>
              <a:t>Multiplikatorin</a:t>
            </a:r>
          </a:p>
        </p:txBody>
      </p:sp>
      <p:sp>
        <p:nvSpPr>
          <p:cNvPr id="6" name="Foliennummernplatzhalter 5">
            <a:extLst>
              <a:ext uri="{FF2B5EF4-FFF2-40B4-BE49-F238E27FC236}">
                <a16:creationId xmlns:a16="http://schemas.microsoft.com/office/drawing/2014/main" id="{89D4871E-582C-4D09-B6C1-598AA68A6CCD}"/>
              </a:ext>
            </a:extLst>
          </p:cNvPr>
          <p:cNvSpPr>
            <a:spLocks noGrp="1"/>
          </p:cNvSpPr>
          <p:nvPr>
            <p:ph type="sldNum" sz="quarter" idx="12"/>
          </p:nvPr>
        </p:nvSpPr>
        <p:spPr>
          <a:xfrm>
            <a:off x="84138" y="5946775"/>
            <a:ext cx="671512" cy="885825"/>
          </a:xfrm>
        </p:spPr>
        <p:txBody>
          <a:bodyPr/>
          <a:lstStyle>
            <a:lvl1pPr>
              <a:defRPr/>
            </a:lvl1pPr>
          </a:lstStyle>
          <a:p>
            <a:pPr>
              <a:defRPr/>
            </a:pPr>
            <a:fld id="{EEAD0B95-8881-4021-89A4-07B9AC8E2387}" type="slidenum">
              <a:rPr lang="de-DE" altLang="de-DE"/>
              <a:pPr>
                <a:defRPr/>
              </a:pPr>
              <a:t>‹Nr.›</a:t>
            </a:fld>
            <a:endParaRPr lang="de-DE" altLang="de-DE"/>
          </a:p>
        </p:txBody>
      </p:sp>
    </p:spTree>
    <p:extLst>
      <p:ext uri="{BB962C8B-B14F-4D97-AF65-F5344CB8AC3E}">
        <p14:creationId xmlns:p14="http://schemas.microsoft.com/office/powerpoint/2010/main" val="965583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63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p:cNvSpPr>
            <a:spLocks noGrp="1" noChangeArrowheads="1"/>
          </p:cNvSpPr>
          <p:nvPr>
            <p:ph type="dt" sz="half" idx="10"/>
          </p:nvPr>
        </p:nvSpPr>
        <p:spPr>
          <a:ln/>
        </p:spPr>
        <p:txBody>
          <a:bodyPr/>
          <a:lstStyle>
            <a:lvl1pPr>
              <a:defRPr/>
            </a:lvl1pPr>
          </a:lstStyle>
          <a:p>
            <a:pPr>
              <a:defRPr/>
            </a:pPr>
            <a:fld id="{1F81D1FE-506C-4534-A03F-130A57323870}"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C35DDCDE-B86D-425D-A0AF-8AF6E6CB1CC6}" type="slidenum">
              <a:rPr lang="de-DE" altLang="de-DE"/>
              <a:pPr>
                <a:defRPr/>
              </a:pPr>
              <a:t>‹Nr.›</a:t>
            </a:fld>
            <a:endParaRPr lang="de-DE" altLang="de-DE"/>
          </a:p>
        </p:txBody>
      </p:sp>
    </p:spTree>
    <p:extLst>
      <p:ext uri="{BB962C8B-B14F-4D97-AF65-F5344CB8AC3E}">
        <p14:creationId xmlns:p14="http://schemas.microsoft.com/office/powerpoint/2010/main" val="396488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pPr>
              <a:defRPr/>
            </a:pPr>
            <a:fld id="{59685288-0588-44D3-9D43-44C521BE6A77}"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19B6B12D-6307-4863-A3CA-8AEF9864B3B5}" type="slidenum">
              <a:rPr lang="de-DE" altLang="de-DE"/>
              <a:pPr>
                <a:defRPr/>
              </a:pPr>
              <a:t>‹Nr.›</a:t>
            </a:fld>
            <a:endParaRPr lang="de-DE" altLang="de-DE"/>
          </a:p>
        </p:txBody>
      </p:sp>
    </p:spTree>
    <p:extLst>
      <p:ext uri="{BB962C8B-B14F-4D97-AF65-F5344CB8AC3E}">
        <p14:creationId xmlns:p14="http://schemas.microsoft.com/office/powerpoint/2010/main" val="79103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D2413188-FF42-4989-AD41-908700D54908}" type="datetime1">
              <a:rPr lang="de-DE" smtClean="0"/>
              <a:t>21.10.2019</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9" name="Rectangle 15"/>
          <p:cNvSpPr>
            <a:spLocks noGrp="1" noChangeArrowheads="1"/>
          </p:cNvSpPr>
          <p:nvPr>
            <p:ph type="sldNum" sz="quarter" idx="12"/>
          </p:nvPr>
        </p:nvSpPr>
        <p:spPr>
          <a:ln/>
        </p:spPr>
        <p:txBody>
          <a:bodyPr/>
          <a:lstStyle>
            <a:lvl1pPr>
              <a:defRPr/>
            </a:lvl1pPr>
          </a:lstStyle>
          <a:p>
            <a:pPr>
              <a:defRPr/>
            </a:pPr>
            <a:fld id="{0906568A-9176-4FAB-B126-81A1B5056C41}" type="slidenum">
              <a:rPr lang="de-DE" altLang="de-DE"/>
              <a:pPr>
                <a:defRPr/>
              </a:pPr>
              <a:t>‹Nr.›</a:t>
            </a:fld>
            <a:endParaRPr lang="de-DE" altLang="de-DE"/>
          </a:p>
        </p:txBody>
      </p:sp>
    </p:spTree>
    <p:extLst>
      <p:ext uri="{BB962C8B-B14F-4D97-AF65-F5344CB8AC3E}">
        <p14:creationId xmlns:p14="http://schemas.microsoft.com/office/powerpoint/2010/main" val="111389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p:cNvSpPr>
            <a:spLocks noGrp="1" noChangeArrowheads="1"/>
          </p:cNvSpPr>
          <p:nvPr>
            <p:ph type="dt" sz="half" idx="10"/>
          </p:nvPr>
        </p:nvSpPr>
        <p:spPr>
          <a:ln/>
        </p:spPr>
        <p:txBody>
          <a:bodyPr/>
          <a:lstStyle>
            <a:lvl1pPr>
              <a:defRPr/>
            </a:lvl1pPr>
          </a:lstStyle>
          <a:p>
            <a:pPr>
              <a:defRPr/>
            </a:pPr>
            <a:fld id="{2D4C03AD-662B-4F46-B896-4DA071C0DFAB}" type="datetime1">
              <a:rPr lang="de-DE" smtClean="0"/>
              <a:t>21.10.2019</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5" name="Rectangle 15"/>
          <p:cNvSpPr>
            <a:spLocks noGrp="1" noChangeArrowheads="1"/>
          </p:cNvSpPr>
          <p:nvPr>
            <p:ph type="sldNum" sz="quarter" idx="12"/>
          </p:nvPr>
        </p:nvSpPr>
        <p:spPr>
          <a:ln/>
        </p:spPr>
        <p:txBody>
          <a:bodyPr/>
          <a:lstStyle>
            <a:lvl1pPr>
              <a:defRPr/>
            </a:lvl1pPr>
          </a:lstStyle>
          <a:p>
            <a:pPr>
              <a:defRPr/>
            </a:pPr>
            <a:fld id="{2A675FF9-E149-4FBC-A940-31F9E2456FBA}" type="slidenum">
              <a:rPr lang="de-DE" altLang="de-DE"/>
              <a:pPr>
                <a:defRPr/>
              </a:pPr>
              <a:t>‹Nr.›</a:t>
            </a:fld>
            <a:endParaRPr lang="de-DE" altLang="de-DE"/>
          </a:p>
        </p:txBody>
      </p:sp>
    </p:spTree>
    <p:extLst>
      <p:ext uri="{BB962C8B-B14F-4D97-AF65-F5344CB8AC3E}">
        <p14:creationId xmlns:p14="http://schemas.microsoft.com/office/powerpoint/2010/main" val="283664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E7BEABA9-11F7-425B-B48C-CA30FDAADF3D}" type="datetime1">
              <a:rPr lang="de-DE" smtClean="0"/>
              <a:t>21.10.2019</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4" name="Rectangle 15"/>
          <p:cNvSpPr>
            <a:spLocks noGrp="1" noChangeArrowheads="1"/>
          </p:cNvSpPr>
          <p:nvPr>
            <p:ph type="sldNum" sz="quarter" idx="12"/>
          </p:nvPr>
        </p:nvSpPr>
        <p:spPr>
          <a:xfrm>
            <a:off x="-21826" y="6464301"/>
            <a:ext cx="887412" cy="369887"/>
          </a:xfrm>
          <a:ln/>
        </p:spPr>
        <p:txBody>
          <a:bodyPr/>
          <a:lstStyle>
            <a:lvl1pPr>
              <a:defRPr/>
            </a:lvl1pPr>
          </a:lstStyle>
          <a:p>
            <a:pPr>
              <a:defRPr/>
            </a:pPr>
            <a:fld id="{86A8062F-05E1-4067-9C84-D0838666CF68}" type="slidenum">
              <a:rPr lang="de-DE" altLang="de-DE"/>
              <a:pPr>
                <a:defRPr/>
              </a:pPr>
              <a:t>‹Nr.›</a:t>
            </a:fld>
            <a:endParaRPr lang="de-DE" altLang="de-DE" dirty="0"/>
          </a:p>
        </p:txBody>
      </p:sp>
    </p:spTree>
    <p:extLst>
      <p:ext uri="{BB962C8B-B14F-4D97-AF65-F5344CB8AC3E}">
        <p14:creationId xmlns:p14="http://schemas.microsoft.com/office/powerpoint/2010/main" val="313337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pPr>
              <a:defRPr/>
            </a:pPr>
            <a:fld id="{A30F2099-424E-4A5E-99B6-710B2A5BCF63}"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F6FCCA87-FC4D-4965-B692-D56C2C2FA4A4}" type="slidenum">
              <a:rPr lang="de-DE" altLang="de-DE"/>
              <a:pPr>
                <a:defRPr/>
              </a:pPr>
              <a:t>‹Nr.›</a:t>
            </a:fld>
            <a:endParaRPr lang="de-DE" altLang="de-DE"/>
          </a:p>
        </p:txBody>
      </p:sp>
    </p:spTree>
    <p:extLst>
      <p:ext uri="{BB962C8B-B14F-4D97-AF65-F5344CB8AC3E}">
        <p14:creationId xmlns:p14="http://schemas.microsoft.com/office/powerpoint/2010/main" val="20328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p:cNvSpPr>
            <a:spLocks noGrp="1" noChangeArrowheads="1"/>
          </p:cNvSpPr>
          <p:nvPr>
            <p:ph type="dt" sz="half" idx="10"/>
          </p:nvPr>
        </p:nvSpPr>
        <p:spPr>
          <a:ln/>
        </p:spPr>
        <p:txBody>
          <a:bodyPr/>
          <a:lstStyle>
            <a:lvl1pPr>
              <a:defRPr/>
            </a:lvl1pPr>
          </a:lstStyle>
          <a:p>
            <a:pPr>
              <a:defRPr/>
            </a:pPr>
            <a:fld id="{54EF0FF1-A37B-43D6-BA0D-2AB797F0AFCD}" type="datetime1">
              <a:rPr lang="de-DE" smtClean="0"/>
              <a:t>21.10.2019</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7" name="Rectangle 15"/>
          <p:cNvSpPr>
            <a:spLocks noGrp="1" noChangeArrowheads="1"/>
          </p:cNvSpPr>
          <p:nvPr>
            <p:ph type="sldNum" sz="quarter" idx="12"/>
          </p:nvPr>
        </p:nvSpPr>
        <p:spPr>
          <a:ln/>
        </p:spPr>
        <p:txBody>
          <a:bodyPr/>
          <a:lstStyle>
            <a:lvl1pPr>
              <a:defRPr/>
            </a:lvl1pPr>
          </a:lstStyle>
          <a:p>
            <a:pPr>
              <a:defRPr/>
            </a:pPr>
            <a:fld id="{739B1666-4157-42C4-914B-1CEE0405E042}" type="slidenum">
              <a:rPr lang="de-DE" altLang="de-DE"/>
              <a:pPr>
                <a:defRPr/>
              </a:pPr>
              <a:t>‹Nr.›</a:t>
            </a:fld>
            <a:endParaRPr lang="de-DE" altLang="de-DE"/>
          </a:p>
        </p:txBody>
      </p:sp>
    </p:spTree>
    <p:extLst>
      <p:ext uri="{BB962C8B-B14F-4D97-AF65-F5344CB8AC3E}">
        <p14:creationId xmlns:p14="http://schemas.microsoft.com/office/powerpoint/2010/main" val="292713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tif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p:cNvGrpSpPr>
            <a:grpSpLocks/>
          </p:cNvGrpSpPr>
          <p:nvPr/>
        </p:nvGrpSpPr>
        <p:grpSpPr bwMode="auto">
          <a:xfrm>
            <a:off x="0" y="0"/>
            <a:ext cx="3200400" cy="6858000"/>
            <a:chOff x="0" y="0"/>
            <a:chExt cx="2016" cy="4320"/>
          </a:xfrm>
          <a:solidFill>
            <a:srgbClr val="3493C5"/>
          </a:solidFill>
        </p:grpSpPr>
        <p:sp>
          <p:nvSpPr>
            <p:cNvPr id="1027" name="Rectangle 3"/>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sp>
          <p:nvSpPr>
            <p:cNvPr id="1028" name="Rectangle 4"/>
            <p:cNvSpPr>
              <a:spLocks noChangeArrowheads="1"/>
            </p:cNvSpPr>
            <p:nvPr/>
          </p:nvSpPr>
          <p:spPr bwMode="auto">
            <a:xfrm>
              <a:off x="432" y="0"/>
              <a:ext cx="1584" cy="672"/>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grpSp>
      <p:sp>
        <p:nvSpPr>
          <p:cNvPr id="2"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1029" name="Rectangle 7"/>
          <p:cNvSpPr>
            <a:spLocks noGrp="1" noChangeArrowheads="1"/>
          </p:cNvSpPr>
          <p:nvPr>
            <p:ph type="title"/>
          </p:nvPr>
        </p:nvSpPr>
        <p:spPr bwMode="auto">
          <a:xfrm>
            <a:off x="914400" y="1268413"/>
            <a:ext cx="8001000" cy="636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1030" name="Rectangle 8"/>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fld id="{A1A092E9-19DD-421C-AB18-99320C9D7BD7}" type="datetime1">
              <a:rPr lang="de-DE" smtClean="0"/>
              <a:t>21.10.2019</a:t>
            </a:fld>
            <a:endParaRPr lang="de-DE"/>
          </a:p>
        </p:txBody>
      </p:sp>
      <p:sp>
        <p:nvSpPr>
          <p:cNvPr id="1038" name="Rectangle 14"/>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 I Hochschule </a:t>
            </a:r>
          </a:p>
        </p:txBody>
      </p:sp>
      <p:sp>
        <p:nvSpPr>
          <p:cNvPr id="1039" name="Rectangle 15"/>
          <p:cNvSpPr>
            <a:spLocks noGrp="1" noChangeArrowheads="1"/>
          </p:cNvSpPr>
          <p:nvPr>
            <p:ph type="sldNum" sz="quarter" idx="4"/>
          </p:nvPr>
        </p:nvSpPr>
        <p:spPr bwMode="auto">
          <a:xfrm>
            <a:off x="84138" y="6462713"/>
            <a:ext cx="887412"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1800" b="1" smtClean="0">
                <a:solidFill>
                  <a:schemeClr val="bg1"/>
                </a:solidFill>
                <a:latin typeface="Arial" charset="0"/>
              </a:defRPr>
            </a:lvl1pPr>
          </a:lstStyle>
          <a:p>
            <a:pPr>
              <a:defRPr/>
            </a:pPr>
            <a:fld id="{DBE57EB1-10B9-4AC8-A599-06926DE424B9}" type="slidenum">
              <a:rPr lang="de-DE" altLang="de-DE"/>
              <a:pPr>
                <a:defRPr/>
              </a:pPr>
              <a:t>‹Nr.›</a:t>
            </a:fld>
            <a:endParaRPr lang="de-DE" altLang="de-DE"/>
          </a:p>
        </p:txBody>
      </p:sp>
      <p:pic>
        <p:nvPicPr>
          <p:cNvPr id="6" name="Grafik 5">
            <a:extLst>
              <a:ext uri="{FF2B5EF4-FFF2-40B4-BE49-F238E27FC236}">
                <a16:creationId xmlns:a16="http://schemas.microsoft.com/office/drawing/2014/main" id="{4CD25D34-68B6-44A1-97F5-6D33EA4FD59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10400" y="0"/>
            <a:ext cx="2034154" cy="641792"/>
          </a:xfrm>
          <a:prstGeom prst="rect">
            <a:avLst/>
          </a:prstGeom>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14" r:id="rId3"/>
    <p:sldLayoutId id="2147483722" r:id="rId4"/>
    <p:sldLayoutId id="2147483715" r:id="rId5"/>
    <p:sldLayoutId id="2147483716" r:id="rId6"/>
    <p:sldLayoutId id="2147483717" r:id="rId7"/>
    <p:sldLayoutId id="2147483723" r:id="rId8"/>
    <p:sldLayoutId id="2147483718" r:id="rId9"/>
    <p:sldLayoutId id="2147483719" r:id="rId10"/>
    <p:sldLayoutId id="2147483724" r:id="rId11"/>
    <p:sldLayoutId id="2147483725" r:id="rId12"/>
    <p:sldLayoutId id="2147483726" r:id="rId13"/>
    <p:sldLayoutId id="2147483727" r:id="rId14"/>
  </p:sldLayoutIdLst>
  <p:hf hdr="0"/>
  <p:txStyles>
    <p:titleStyle>
      <a:lvl1pPr algn="l" rtl="0" eaLnBrk="1" fontAlgn="base" hangingPunct="1">
        <a:lnSpc>
          <a:spcPct val="90000"/>
        </a:lnSpc>
        <a:spcBef>
          <a:spcPct val="0"/>
        </a:spcBef>
        <a:spcAft>
          <a:spcPct val="0"/>
        </a:spcAft>
        <a:defRPr sz="2800" b="1" kern="1200">
          <a:solidFill>
            <a:schemeClr val="bg2"/>
          </a:solidFill>
          <a:latin typeface="+mj-lt"/>
          <a:ea typeface="+mj-ea"/>
          <a:cs typeface="+mj-cs"/>
        </a:defRPr>
      </a:lvl1pPr>
      <a:lvl2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2pPr>
      <a:lvl3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3pPr>
      <a:lvl4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4pPr>
      <a:lvl5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5000"/>
        <a:buFont typeface="Wingdings" charset="2"/>
        <a:buChar char="l"/>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SzPct val="75000"/>
        <a:buFont typeface="Wingdings" charset="2"/>
        <a:buChar char="l"/>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65000"/>
        <a:buFont typeface="Wingdings"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a:extLst>
              <a:ext uri="{FF2B5EF4-FFF2-40B4-BE49-F238E27FC236}">
                <a16:creationId xmlns:a16="http://schemas.microsoft.com/office/drawing/2014/main" id="{285252EA-175C-4A77-981B-3B3CF9051059}"/>
              </a:ext>
            </a:extLst>
          </p:cNvPr>
          <p:cNvGrpSpPr>
            <a:grpSpLocks/>
          </p:cNvGrpSpPr>
          <p:nvPr/>
        </p:nvGrpSpPr>
        <p:grpSpPr bwMode="auto">
          <a:xfrm>
            <a:off x="0" y="0"/>
            <a:ext cx="3200400" cy="6858000"/>
            <a:chOff x="0" y="0"/>
            <a:chExt cx="2016" cy="4320"/>
          </a:xfrm>
          <a:solidFill>
            <a:srgbClr val="3493C5"/>
          </a:solidFill>
        </p:grpSpPr>
        <p:sp>
          <p:nvSpPr>
            <p:cNvPr id="1027" name="Rectangle 3">
              <a:extLst>
                <a:ext uri="{FF2B5EF4-FFF2-40B4-BE49-F238E27FC236}">
                  <a16:creationId xmlns:a16="http://schemas.microsoft.com/office/drawing/2014/main" id="{3106571C-0F22-4ABC-A4F1-C256B93BA122}"/>
                </a:ext>
              </a:extLst>
            </p:cNvPr>
            <p:cNvSpPr>
              <a:spLocks noChangeArrowheads="1"/>
            </p:cNvSpPr>
            <p:nvPr/>
          </p:nvSpPr>
          <p:spPr bwMode="auto">
            <a:xfrm>
              <a:off x="0" y="0"/>
              <a:ext cx="480" cy="4320"/>
            </a:xfrm>
            <a:prstGeom prst="rect">
              <a:avLst/>
            </a:prstGeom>
            <a:grpFill/>
            <a:ln w="9525">
              <a:solidFill>
                <a:schemeClr val="tx1"/>
              </a:solidFill>
              <a:miter lim="800000"/>
              <a:headEnd/>
              <a:tailEnd/>
            </a:ln>
            <a:effectLst/>
          </p:spPr>
          <p:txBody>
            <a:bodyPr wrap="none" anchor="ctr"/>
            <a:lstStyle/>
            <a:p>
              <a:pPr eaLnBrk="1" hangingPunct="1">
                <a:defRPr/>
              </a:pPr>
              <a:endParaRPr lang="de-DE"/>
            </a:p>
          </p:txBody>
        </p:sp>
        <p:sp>
          <p:nvSpPr>
            <p:cNvPr id="1028" name="Rectangle 4">
              <a:extLst>
                <a:ext uri="{FF2B5EF4-FFF2-40B4-BE49-F238E27FC236}">
                  <a16:creationId xmlns:a16="http://schemas.microsoft.com/office/drawing/2014/main" id="{57E5BE86-637B-45E9-AEA9-63362E68BED1}"/>
                </a:ext>
              </a:extLst>
            </p:cNvPr>
            <p:cNvSpPr>
              <a:spLocks noChangeArrowheads="1"/>
            </p:cNvSpPr>
            <p:nvPr/>
          </p:nvSpPr>
          <p:spPr bwMode="auto">
            <a:xfrm>
              <a:off x="432" y="0"/>
              <a:ext cx="1584" cy="672"/>
            </a:xfrm>
            <a:prstGeom prst="rect">
              <a:avLst/>
            </a:prstGeom>
            <a:grpFill/>
            <a:ln>
              <a:noFill/>
            </a:ln>
            <a:effectLst/>
          </p:spPr>
          <p:txBody>
            <a:bodyPr wrap="none" anchor="ctr"/>
            <a:lstStyle/>
            <a:p>
              <a:pPr eaLnBrk="1" hangingPunct="1">
                <a:defRPr/>
              </a:pPr>
              <a:endParaRPr lang="de-DE"/>
            </a:p>
          </p:txBody>
        </p:sp>
      </p:grpSp>
      <p:sp>
        <p:nvSpPr>
          <p:cNvPr id="2" name="AutoShape 5">
            <a:extLst>
              <a:ext uri="{FF2B5EF4-FFF2-40B4-BE49-F238E27FC236}">
                <a16:creationId xmlns:a16="http://schemas.microsoft.com/office/drawing/2014/main" id="{498C5039-E7E0-46F7-953A-75EB5DDA1335}"/>
              </a:ext>
            </a:extLst>
          </p:cNvPr>
          <p:cNvSpPr>
            <a:spLocks noChangeArrowheads="1"/>
          </p:cNvSpPr>
          <p:nvPr/>
        </p:nvSpPr>
        <p:spPr bwMode="auto">
          <a:xfrm>
            <a:off x="762000" y="762000"/>
            <a:ext cx="5105400" cy="609600"/>
          </a:xfrm>
          <a:prstGeom prst="roundRect">
            <a:avLst>
              <a:gd name="adj" fmla="val 50000"/>
            </a:avLst>
          </a:prstGeom>
          <a:solidFill>
            <a:schemeClr val="bg1"/>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125" name="Rectangle 7">
            <a:extLst>
              <a:ext uri="{FF2B5EF4-FFF2-40B4-BE49-F238E27FC236}">
                <a16:creationId xmlns:a16="http://schemas.microsoft.com/office/drawing/2014/main" id="{4A7FC79E-DE7B-4B10-8FEE-E4DB09132431}"/>
              </a:ext>
            </a:extLst>
          </p:cNvPr>
          <p:cNvSpPr>
            <a:spLocks noGrp="1" noChangeArrowheads="1"/>
          </p:cNvSpPr>
          <p:nvPr>
            <p:ph type="title"/>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5126" name="Rectangle 8">
            <a:extLst>
              <a:ext uri="{FF2B5EF4-FFF2-40B4-BE49-F238E27FC236}">
                <a16:creationId xmlns:a16="http://schemas.microsoft.com/office/drawing/2014/main" id="{7C9068D4-88CC-415E-AE81-1F3A69BD3A99}"/>
              </a:ext>
            </a:extLst>
          </p:cNvPr>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a:extLst>
              <a:ext uri="{FF2B5EF4-FFF2-40B4-BE49-F238E27FC236}">
                <a16:creationId xmlns:a16="http://schemas.microsoft.com/office/drawing/2014/main" id="{3FA607DE-6E50-40CB-97E5-9AA8D0C5F8D4}"/>
              </a:ext>
            </a:extLst>
          </p:cNvPr>
          <p:cNvSpPr>
            <a:spLocks noGrp="1" noChangeArrowheads="1"/>
          </p:cNvSpPr>
          <p:nvPr>
            <p:ph type="dt" sz="half" idx="2"/>
          </p:nvPr>
        </p:nvSpPr>
        <p:spPr bwMode="auto">
          <a:xfrm>
            <a:off x="7010400" y="6553200"/>
            <a:ext cx="1905000" cy="30480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endParaRPr lang="de-DE"/>
          </a:p>
        </p:txBody>
      </p:sp>
      <p:sp>
        <p:nvSpPr>
          <p:cNvPr id="1038" name="Rectangle 14">
            <a:extLst>
              <a:ext uri="{FF2B5EF4-FFF2-40B4-BE49-F238E27FC236}">
                <a16:creationId xmlns:a16="http://schemas.microsoft.com/office/drawing/2014/main" id="{11C06F86-BCED-4C0F-9332-2C610A8E875E}"/>
              </a:ext>
            </a:extLst>
          </p:cNvPr>
          <p:cNvSpPr>
            <a:spLocks noGrp="1" noChangeArrowheads="1"/>
          </p:cNvSpPr>
          <p:nvPr>
            <p:ph type="ftr" sz="quarter" idx="3"/>
          </p:nvPr>
        </p:nvSpPr>
        <p:spPr bwMode="auto">
          <a:xfrm>
            <a:off x="2936875" y="6529388"/>
            <a:ext cx="2895600" cy="30480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a:t>
            </a:r>
          </a:p>
        </p:txBody>
      </p:sp>
      <p:sp>
        <p:nvSpPr>
          <p:cNvPr id="1039" name="Rectangle 15">
            <a:extLst>
              <a:ext uri="{FF2B5EF4-FFF2-40B4-BE49-F238E27FC236}">
                <a16:creationId xmlns:a16="http://schemas.microsoft.com/office/drawing/2014/main" id="{48784CC3-1FE5-40A0-81EC-E5BFEFD99F4B}"/>
              </a:ext>
            </a:extLst>
          </p:cNvPr>
          <p:cNvSpPr>
            <a:spLocks noGrp="1" noChangeArrowheads="1"/>
          </p:cNvSpPr>
          <p:nvPr>
            <p:ph type="sldNum" sz="quarter" idx="4"/>
          </p:nvPr>
        </p:nvSpPr>
        <p:spPr bwMode="auto">
          <a:xfrm>
            <a:off x="84138" y="6462713"/>
            <a:ext cx="887412" cy="369887"/>
          </a:xfrm>
          <a:prstGeom prst="rect">
            <a:avLst/>
          </a:prstGeom>
          <a:noFill/>
          <a:ln>
            <a:noFill/>
          </a:ln>
          <a:effectLst/>
        </p:spPr>
        <p:txBody>
          <a:bodyPr vert="horz" wrap="square" lIns="91440" tIns="45720" rIns="91440" bIns="45720" numCol="1" anchor="b" anchorCtr="1" compatLnSpc="1">
            <a:prstTxWarp prst="textNoShape">
              <a:avLst/>
            </a:prstTxWarp>
            <a:spAutoFit/>
          </a:bodyPr>
          <a:lstStyle>
            <a:lvl1pPr eaLnBrk="1" hangingPunct="1">
              <a:defRPr sz="1800" b="1">
                <a:solidFill>
                  <a:schemeClr val="bg1"/>
                </a:solidFill>
                <a:latin typeface="Arial" charset="0"/>
              </a:defRPr>
            </a:lvl1pPr>
          </a:lstStyle>
          <a:p>
            <a:pPr>
              <a:defRPr/>
            </a:pPr>
            <a:fld id="{A2E3EBB7-062E-436B-BD6B-013BFD4A69D4}" type="slidenum">
              <a:rPr lang="de-DE" altLang="de-DE"/>
              <a:pPr>
                <a:defRPr/>
              </a:pPr>
              <a:t>‹Nr.›</a:t>
            </a:fld>
            <a:endParaRPr lang="de-DE" altLang="de-DE"/>
          </a:p>
        </p:txBody>
      </p:sp>
      <p:pic>
        <p:nvPicPr>
          <p:cNvPr id="4" name="Grafik 3">
            <a:extLst>
              <a:ext uri="{FF2B5EF4-FFF2-40B4-BE49-F238E27FC236}">
                <a16:creationId xmlns:a16="http://schemas.microsoft.com/office/drawing/2014/main" id="{2EA6C146-BF44-445A-AF17-F41874373C4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10400" y="0"/>
            <a:ext cx="2017657" cy="636587"/>
          </a:xfrm>
          <a:prstGeom prst="rect">
            <a:avLst/>
          </a:prstGeom>
        </p:spPr>
      </p:pic>
    </p:spTree>
    <p:extLst>
      <p:ext uri="{BB962C8B-B14F-4D97-AF65-F5344CB8AC3E}">
        <p14:creationId xmlns:p14="http://schemas.microsoft.com/office/powerpoint/2010/main" val="398895920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sldNum="0" hdr="0" dt="0"/>
  <p:txStyles>
    <p:titleStyle>
      <a:lvl1pPr algn="l" rtl="0" eaLnBrk="0" fontAlgn="base" hangingPunct="0">
        <a:lnSpc>
          <a:spcPct val="90000"/>
        </a:lnSpc>
        <a:spcBef>
          <a:spcPct val="0"/>
        </a:spcBef>
        <a:spcAft>
          <a:spcPct val="0"/>
        </a:spcAft>
        <a:defRPr sz="2800" b="1" kern="1200">
          <a:solidFill>
            <a:schemeClr val="bg2"/>
          </a:solidFill>
          <a:latin typeface="+mj-lt"/>
          <a:ea typeface="+mj-ea"/>
          <a:cs typeface="+mj-cs"/>
        </a:defRPr>
      </a:lvl1pPr>
      <a:lvl2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2pPr>
      <a:lvl3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3pPr>
      <a:lvl4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4pPr>
      <a:lvl5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AE066344-661A-44F2-8D89-5FDF2A428B82}"/>
              </a:ext>
            </a:extLst>
          </p:cNvPr>
          <p:cNvSpPr>
            <a:spLocks noGrp="1" noChangeArrowheads="1"/>
          </p:cNvSpPr>
          <p:nvPr>
            <p:ph type="ctrTitle" sz="quarter"/>
          </p:nvPr>
        </p:nvSpPr>
        <p:spPr>
          <a:xfrm>
            <a:off x="685800" y="1700213"/>
            <a:ext cx="8458200" cy="1463675"/>
          </a:xfrm>
        </p:spPr>
        <p:txBody>
          <a:bodyPr/>
          <a:lstStyle/>
          <a:p>
            <a:pP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en-US" altLang="de-DE" sz="3600" dirty="0" err="1">
                <a:latin typeface="Calibri" panose="020F0502020204030204" pitchFamily="34" charset="0"/>
                <a:cs typeface="Calibri" panose="020F0502020204030204" pitchFamily="34" charset="0"/>
              </a:rPr>
              <a:t>Verhaltenskodizes</a:t>
            </a:r>
            <a:r>
              <a:rPr lang="en-US" altLang="de-DE" sz="3600" dirty="0">
                <a:latin typeface="Calibri" panose="020F0502020204030204" pitchFamily="34" charset="0"/>
                <a:cs typeface="Calibri" panose="020F0502020204030204" pitchFamily="34" charset="0"/>
              </a:rPr>
              <a:t> und </a:t>
            </a:r>
            <a:r>
              <a:rPr lang="en-US" altLang="de-DE" sz="3600" dirty="0" err="1">
                <a:latin typeface="Calibri" panose="020F0502020204030204" pitchFamily="34" charset="0"/>
                <a:cs typeface="Calibri" panose="020F0502020204030204" pitchFamily="34" charset="0"/>
              </a:rPr>
              <a:t>Sozialaudits</a:t>
            </a:r>
            <a:r>
              <a:rPr lang="en-US" altLang="de-DE" sz="3600" dirty="0">
                <a:latin typeface="Calibri" panose="020F0502020204030204" pitchFamily="34" charset="0"/>
                <a:cs typeface="Calibri" panose="020F0502020204030204" pitchFamily="34" charset="0"/>
              </a:rPr>
              <a:t>: Was tun </a:t>
            </a:r>
            <a:r>
              <a:rPr lang="en-US" altLang="de-DE" sz="3600" dirty="0" err="1">
                <a:latin typeface="Calibri" panose="020F0502020204030204" pitchFamily="34" charset="0"/>
                <a:cs typeface="Calibri" panose="020F0502020204030204" pitchFamily="34" charset="0"/>
              </a:rPr>
              <a:t>Unternehmen</a:t>
            </a:r>
            <a:r>
              <a:rPr lang="en-US" altLang="de-DE" sz="3600" dirty="0">
                <a:latin typeface="Calibri" panose="020F0502020204030204" pitchFamily="34" charset="0"/>
                <a:cs typeface="Calibri" panose="020F0502020204030204" pitchFamily="34" charset="0"/>
              </a:rPr>
              <a:t> </a:t>
            </a:r>
            <a:r>
              <a:rPr lang="en-US" altLang="de-DE" sz="3600" dirty="0" err="1">
                <a:latin typeface="Calibri" panose="020F0502020204030204" pitchFamily="34" charset="0"/>
                <a:cs typeface="Calibri" panose="020F0502020204030204" pitchFamily="34" charset="0"/>
              </a:rPr>
              <a:t>für</a:t>
            </a:r>
            <a:r>
              <a:rPr lang="en-US" altLang="de-DE" sz="3600" dirty="0">
                <a:latin typeface="Calibri" panose="020F0502020204030204" pitchFamily="34" charset="0"/>
                <a:cs typeface="Calibri" panose="020F0502020204030204" pitchFamily="34" charset="0"/>
              </a:rPr>
              <a:t> </a:t>
            </a:r>
            <a:r>
              <a:rPr lang="en-US" altLang="de-DE" sz="3600" dirty="0" err="1">
                <a:latin typeface="Calibri" panose="020F0502020204030204" pitchFamily="34" charset="0"/>
                <a:cs typeface="Calibri" panose="020F0502020204030204" pitchFamily="34" charset="0"/>
              </a:rPr>
              <a:t>Sozialstandards</a:t>
            </a:r>
            <a:r>
              <a:rPr lang="en-US" altLang="de-DE" sz="3600" dirty="0">
                <a:latin typeface="Calibri" panose="020F0502020204030204" pitchFamily="34" charset="0"/>
                <a:cs typeface="Calibri" panose="020F0502020204030204" pitchFamily="34" charset="0"/>
              </a:rPr>
              <a:t>?</a:t>
            </a:r>
            <a:br>
              <a:rPr lang="en-US" altLang="de-DE" sz="3600" dirty="0">
                <a:latin typeface="Calibri" panose="020F0502020204030204" pitchFamily="34" charset="0"/>
                <a:cs typeface="Calibri" panose="020F0502020204030204" pitchFamily="34" charset="0"/>
              </a:rPr>
            </a:br>
            <a:endParaRPr lang="en-US" altLang="de-DE" sz="3600" dirty="0">
              <a:latin typeface="Calibri" panose="020F0502020204030204" pitchFamily="34" charset="0"/>
              <a:cs typeface="Calibri" panose="020F0502020204030204" pitchFamily="34" charset="0"/>
            </a:endParaRPr>
          </a:p>
        </p:txBody>
      </p:sp>
      <p:sp>
        <p:nvSpPr>
          <p:cNvPr id="9219" name="Rectangle 2">
            <a:extLst>
              <a:ext uri="{FF2B5EF4-FFF2-40B4-BE49-F238E27FC236}">
                <a16:creationId xmlns:a16="http://schemas.microsoft.com/office/drawing/2014/main" id="{ADA42D89-D3FC-4993-9FF1-6D0C19133182}"/>
              </a:ext>
            </a:extLst>
          </p:cNvPr>
          <p:cNvSpPr>
            <a:spLocks noChangeArrowheads="1"/>
          </p:cNvSpPr>
          <p:nvPr/>
        </p:nvSpPr>
        <p:spPr bwMode="auto">
          <a:xfrm>
            <a:off x="4737100" y="5410200"/>
            <a:ext cx="367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ea typeface="Microsoft YaHei" panose="020B0503020204020204" pitchFamily="34" charset="-122"/>
            </a:endParaRPr>
          </a:p>
        </p:txBody>
      </p:sp>
      <p:sp>
        <p:nvSpPr>
          <p:cNvPr id="9220" name="Rectangle 3">
            <a:extLst>
              <a:ext uri="{FF2B5EF4-FFF2-40B4-BE49-F238E27FC236}">
                <a16:creationId xmlns:a16="http://schemas.microsoft.com/office/drawing/2014/main" id="{5C6BCA48-D427-4D8F-A842-793A7409EE30}"/>
              </a:ext>
            </a:extLst>
          </p:cNvPr>
          <p:cNvSpPr>
            <a:spLocks noChangeArrowheads="1"/>
          </p:cNvSpPr>
          <p:nvPr/>
        </p:nvSpPr>
        <p:spPr bwMode="auto">
          <a:xfrm>
            <a:off x="4737100" y="3429000"/>
            <a:ext cx="38877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spAutoFit/>
          </a:bodyPr>
          <a:lstStyle>
            <a:lvl1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S PGothic" panose="020B0600070205080204" pitchFamily="34" charset="-128"/>
              </a:defRPr>
            </a:lvl9pPr>
          </a:lstStyle>
          <a:p>
            <a:pPr eaLnBrk="1">
              <a:buClr>
                <a:srgbClr val="000000"/>
              </a:buClr>
              <a:buSzPct val="100000"/>
              <a:buFont typeface="Times New Roman" panose="02020603050405020304" pitchFamily="18" charset="0"/>
              <a:buNone/>
            </a:pPr>
            <a:r>
              <a:rPr lang="de-DE" altLang="de-DE" sz="2400">
                <a:solidFill>
                  <a:srgbClr val="003366"/>
                </a:solidFill>
                <a:latin typeface="Calibri" panose="020F0502020204030204" pitchFamily="34" charset="0"/>
                <a:ea typeface="Microsoft YaHei" panose="020B0503020204020204" pitchFamily="34" charset="-122"/>
                <a:cs typeface="Calibri" panose="020F0502020204030204" pitchFamily="34" charset="0"/>
              </a:rPr>
              <a:t>Multiplikatorin</a:t>
            </a:r>
          </a:p>
          <a:p>
            <a:pPr eaLnBrk="1">
              <a:buClr>
                <a:srgbClr val="000000"/>
              </a:buClr>
              <a:buSzPct val="100000"/>
              <a:buFont typeface="Times New Roman" panose="02020603050405020304" pitchFamily="18" charset="0"/>
              <a:buNone/>
            </a:pPr>
            <a:r>
              <a:rPr lang="de-DE" altLang="de-DE" sz="2400">
                <a:solidFill>
                  <a:srgbClr val="003366"/>
                </a:solidFill>
                <a:latin typeface="Calibri" panose="020F0502020204030204" pitchFamily="34" charset="0"/>
                <a:ea typeface="Microsoft YaHei" panose="020B0503020204020204" pitchFamily="34" charset="-122"/>
                <a:cs typeface="Calibri" panose="020F0502020204030204" pitchFamily="34" charset="0"/>
              </a:rPr>
              <a:t>Hochschule </a:t>
            </a:r>
          </a:p>
          <a:p>
            <a:pPr eaLnBrk="1">
              <a:buClr>
                <a:srgbClr val="000000"/>
              </a:buClr>
              <a:buSzPct val="100000"/>
              <a:buFont typeface="Times New Roman" panose="02020603050405020304" pitchFamily="18" charset="0"/>
              <a:buNone/>
            </a:pPr>
            <a:r>
              <a:rPr lang="de-DE" altLang="de-DE" sz="2400">
                <a:solidFill>
                  <a:srgbClr val="003366"/>
                </a:solidFill>
                <a:latin typeface="Calibri" panose="020F0502020204030204" pitchFamily="34" charset="0"/>
                <a:ea typeface="Microsoft YaHei" panose="020B0503020204020204" pitchFamily="34" charset="-122"/>
                <a:cs typeface="Calibri" panose="020F0502020204030204" pitchFamily="34" charset="0"/>
              </a:rPr>
              <a:t>Datum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DC4D0D2B-A6A3-4A45-8A78-C9AFDF89452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Verhaltenskodizes</a:t>
            </a:r>
          </a:p>
        </p:txBody>
      </p:sp>
      <p:sp>
        <p:nvSpPr>
          <p:cNvPr id="94211" name="Text Box 2">
            <a:extLst>
              <a:ext uri="{FF2B5EF4-FFF2-40B4-BE49-F238E27FC236}">
                <a16:creationId xmlns:a16="http://schemas.microsoft.com/office/drawing/2014/main" id="{6570B6DE-824F-4257-82E9-9AFE7361EFF3}"/>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indent="0" eaLnBrk="1" hangingPunct="1">
              <a:spcBef>
                <a:spcPts val="450"/>
              </a:spcBef>
              <a:buSzPct val="75000"/>
              <a:defRPr/>
            </a:pP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in der Regel basierend auf</a:t>
            </a:r>
          </a:p>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ILO-Kernarbeitsnormen/-Übereinkommen</a:t>
            </a:r>
          </a:p>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Allgemeiner Erklärung der Menschenrechte</a:t>
            </a:r>
          </a:p>
        </p:txBody>
      </p:sp>
      <p:sp>
        <p:nvSpPr>
          <p:cNvPr id="31748" name="Text Box 5">
            <a:extLst>
              <a:ext uri="{FF2B5EF4-FFF2-40B4-BE49-F238E27FC236}">
                <a16:creationId xmlns:a16="http://schemas.microsoft.com/office/drawing/2014/main" id="{0A5E960B-C309-4B09-996B-53E3FCEB344C}"/>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10</a:t>
            </a:r>
          </a:p>
        </p:txBody>
      </p:sp>
      <p:sp>
        <p:nvSpPr>
          <p:cNvPr id="8" name="Fußzeilenplatzhalter 1">
            <a:extLst>
              <a:ext uri="{FF2B5EF4-FFF2-40B4-BE49-F238E27FC236}">
                <a16:creationId xmlns:a16="http://schemas.microsoft.com/office/drawing/2014/main" id="{9A11B81A-9BA3-4A30-AE17-4385E6034295}"/>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spTree>
    <p:extLst>
      <p:ext uri="{BB962C8B-B14F-4D97-AF65-F5344CB8AC3E}">
        <p14:creationId xmlns:p14="http://schemas.microsoft.com/office/powerpoint/2010/main" val="3024567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DC4D0D2B-A6A3-4A45-8A78-C9AFDF89452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Grundprinzipien der ILO-Kernarbeitsnormen</a:t>
            </a:r>
          </a:p>
        </p:txBody>
      </p:sp>
      <p:sp>
        <p:nvSpPr>
          <p:cNvPr id="94211" name="Text Box 2">
            <a:extLst>
              <a:ext uri="{FF2B5EF4-FFF2-40B4-BE49-F238E27FC236}">
                <a16:creationId xmlns:a16="http://schemas.microsoft.com/office/drawing/2014/main" id="{6570B6DE-824F-4257-82E9-9AFE7361EFF3}"/>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Verbot von Zwangsarbeit und Arbeit in Schuldknechtschaft (ILO-Übereinkommen 29 und 105)</a:t>
            </a:r>
          </a:p>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Diskriminierungsverbot  (ILO-Übereinkommen 100 und 111)</a:t>
            </a:r>
          </a:p>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Verbot der Beschäftigung von Kindern (ILO-Übereinkommen 138 und 182)</a:t>
            </a:r>
          </a:p>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Vereinigungsfreiheit und Recht auf Kollektivverhandlungen (ILO-Übereinkommen 87 und 98)</a:t>
            </a:r>
          </a:p>
          <a:p>
            <a:pPr marL="344487" eaLnBrk="1" hangingPunct="1">
              <a:spcBef>
                <a:spcPts val="450"/>
              </a:spcBef>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31748" name="Text Box 5">
            <a:extLst>
              <a:ext uri="{FF2B5EF4-FFF2-40B4-BE49-F238E27FC236}">
                <a16:creationId xmlns:a16="http://schemas.microsoft.com/office/drawing/2014/main" id="{0A5E960B-C309-4B09-996B-53E3FCEB344C}"/>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11</a:t>
            </a:r>
          </a:p>
        </p:txBody>
      </p:sp>
      <p:sp>
        <p:nvSpPr>
          <p:cNvPr id="8" name="Fußzeilenplatzhalter 1">
            <a:extLst>
              <a:ext uri="{FF2B5EF4-FFF2-40B4-BE49-F238E27FC236}">
                <a16:creationId xmlns:a16="http://schemas.microsoft.com/office/drawing/2014/main" id="{9A11B81A-9BA3-4A30-AE17-4385E6034295}"/>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spTree>
    <p:extLst>
      <p:ext uri="{BB962C8B-B14F-4D97-AF65-F5344CB8AC3E}">
        <p14:creationId xmlns:p14="http://schemas.microsoft.com/office/powerpoint/2010/main" val="4283731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DC4D0D2B-A6A3-4A45-8A78-C9AFDF89452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weitere ILO-Übereinkommen bzw. völkerrechtliche Übereinkommen</a:t>
            </a:r>
          </a:p>
        </p:txBody>
      </p:sp>
      <p:sp>
        <p:nvSpPr>
          <p:cNvPr id="94211" name="Text Box 2">
            <a:extLst>
              <a:ext uri="{FF2B5EF4-FFF2-40B4-BE49-F238E27FC236}">
                <a16:creationId xmlns:a16="http://schemas.microsoft.com/office/drawing/2014/main" id="{6570B6DE-824F-4257-82E9-9AFE7361EFF3}"/>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wöchentliche Arbeitszeitbegrenzung von 48 Stunden und max. 12 freiwillige Überstunden (ILO-Übereinkommen 1)</a:t>
            </a:r>
          </a:p>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bestmöglicher Arbeits- und Gesundheitsschutz (ILO-Übereinkommen 155)</a:t>
            </a:r>
          </a:p>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stabile und vertragliche Regelung des Beschäftigungsverhältnisses (ILO-Empfehlung 198)</a:t>
            </a:r>
          </a:p>
          <a:p>
            <a:pPr marL="344487" eaLnBrk="1" hangingPunct="1">
              <a:spcBef>
                <a:spcPts val="450"/>
              </a:spcBef>
              <a:buSzPct val="75000"/>
              <a:buFont typeface="Arial" panose="020B0604020202020204" pitchFamily="34" charset="0"/>
              <a:buChar char="•"/>
              <a:defRPr/>
            </a:pPr>
            <a:r>
              <a:rPr lang="de-DE" altLang="de-DE" dirty="0">
                <a:solidFill>
                  <a:srgbClr val="002060"/>
                </a:solidFill>
                <a:latin typeface="Calibri" panose="020F0502020204030204" pitchFamily="34" charset="0"/>
                <a:ea typeface="Microsoft YaHei" panose="020B0503020204020204" pitchFamily="34" charset="-122"/>
                <a:cs typeface="Calibri" panose="020F0502020204030204" pitchFamily="34" charset="0"/>
              </a:rPr>
              <a:t>Recht auf einen existenzsichernden Lohn (ILO-Übereinkommen 26 und 131 und Allgemeine Menschenrechtserklärung Art 23, 3) </a:t>
            </a:r>
          </a:p>
          <a:p>
            <a:pPr marL="344487" eaLnBrk="1" hangingPunct="1">
              <a:spcBef>
                <a:spcPts val="450"/>
              </a:spcBef>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344487" eaLnBrk="1" hangingPunct="1">
              <a:spcBef>
                <a:spcPts val="450"/>
              </a:spcBef>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31748" name="Text Box 5">
            <a:extLst>
              <a:ext uri="{FF2B5EF4-FFF2-40B4-BE49-F238E27FC236}">
                <a16:creationId xmlns:a16="http://schemas.microsoft.com/office/drawing/2014/main" id="{0A5E960B-C309-4B09-996B-53E3FCEB344C}"/>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12</a:t>
            </a:r>
          </a:p>
        </p:txBody>
      </p:sp>
      <p:sp>
        <p:nvSpPr>
          <p:cNvPr id="8" name="Fußzeilenplatzhalter 1">
            <a:extLst>
              <a:ext uri="{FF2B5EF4-FFF2-40B4-BE49-F238E27FC236}">
                <a16:creationId xmlns:a16="http://schemas.microsoft.com/office/drawing/2014/main" id="{9A11B81A-9BA3-4A30-AE17-4385E6034295}"/>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spTree>
    <p:extLst>
      <p:ext uri="{BB962C8B-B14F-4D97-AF65-F5344CB8AC3E}">
        <p14:creationId xmlns:p14="http://schemas.microsoft.com/office/powerpoint/2010/main" val="19178086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DC4D0D2B-A6A3-4A45-8A78-C9AFDF89452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Existenzsichernde Löhne</a:t>
            </a:r>
          </a:p>
        </p:txBody>
      </p:sp>
      <p:sp>
        <p:nvSpPr>
          <p:cNvPr id="94211" name="Text Box 2">
            <a:extLst>
              <a:ext uri="{FF2B5EF4-FFF2-40B4-BE49-F238E27FC236}">
                <a16:creationId xmlns:a16="http://schemas.microsoft.com/office/drawing/2014/main" id="{6570B6DE-824F-4257-82E9-9AFE7361EFF3}"/>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indent="0" algn="just" eaLnBrk="1" hangingPunct="1">
              <a:spcBef>
                <a:spcPts val="450"/>
              </a:spcBef>
              <a:buSzPct val="75000"/>
              <a:defRPr/>
            </a:pPr>
            <a:r>
              <a:rPr lang="de-DE" altLang="de-DE" sz="22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Jeder, der arbeitet, hat das Recht auf gerechte und befriedigende Entlohnung, die </a:t>
            </a:r>
            <a:r>
              <a:rPr lang="de-DE" altLang="de-DE" sz="22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ihm und seiner Familie </a:t>
            </a:r>
            <a:r>
              <a:rPr lang="de-DE" altLang="de-DE" sz="22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eine der </a:t>
            </a:r>
            <a:r>
              <a:rPr lang="de-DE" altLang="de-DE" sz="22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menschlichen Würde entsprechende Existenz </a:t>
            </a:r>
            <a:r>
              <a:rPr lang="de-DE" altLang="de-DE" sz="22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sichert, gegebenenfalls ergänzt durch andere soziale Schutzmaßnahmen (AEMR Art 23,2).</a:t>
            </a: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indent="0" algn="just" eaLnBrk="1" hangingPunct="1">
              <a:spcBef>
                <a:spcPts val="450"/>
              </a:spcBef>
              <a:buSzPct val="75000"/>
              <a:defRPr/>
            </a:pPr>
            <a:endParaRPr lang="de-DE" altLang="de-DE" sz="22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indent="0" algn="just" eaLnBrk="1" hangingPunct="1">
              <a:spcBef>
                <a:spcPts val="450"/>
              </a:spcBef>
              <a:buSzPct val="75000"/>
              <a:defRPr/>
            </a:pPr>
            <a:r>
              <a:rPr lang="de-DE" altLang="de-DE" sz="22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Bei der Bestimmung der Höhe der Mindestlöhne sind, […] u.a. zu beachten:</a:t>
            </a:r>
          </a:p>
          <a:p>
            <a:pPr marL="1587" indent="0" algn="just" eaLnBrk="1" hangingPunct="1">
              <a:spcBef>
                <a:spcPts val="450"/>
              </a:spcBef>
              <a:buSzPct val="75000"/>
              <a:defRPr/>
            </a:pPr>
            <a:r>
              <a:rPr lang="de-DE" altLang="de-DE" sz="22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die </a:t>
            </a:r>
            <a:r>
              <a:rPr lang="de-DE" altLang="de-DE" sz="22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Bedürfnisse der Arbeitnehmer und ihrer Familienangehörigen </a:t>
            </a:r>
            <a:r>
              <a:rPr lang="de-DE" altLang="de-DE" sz="22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unter Berücksichtigung der allgemeinen Höhe der Löhne in dem betreffenden Land, der </a:t>
            </a:r>
            <a:r>
              <a:rPr lang="de-DE" altLang="de-DE" sz="22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Lebenshaltungskosten</a:t>
            </a:r>
            <a:r>
              <a:rPr lang="de-DE" altLang="de-DE" sz="22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der Leistungen der Sozialen Sicherheit und des vergleichbaren Standes der Lebenshaltung anderer sozialer Gruppen (ILO-Übereinkommen 131, Art 3).</a:t>
            </a:r>
          </a:p>
        </p:txBody>
      </p:sp>
      <p:sp>
        <p:nvSpPr>
          <p:cNvPr id="31748" name="Text Box 5">
            <a:extLst>
              <a:ext uri="{FF2B5EF4-FFF2-40B4-BE49-F238E27FC236}">
                <a16:creationId xmlns:a16="http://schemas.microsoft.com/office/drawing/2014/main" id="{0A5E960B-C309-4B09-996B-53E3FCEB344C}"/>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13</a:t>
            </a:r>
          </a:p>
        </p:txBody>
      </p:sp>
      <p:sp>
        <p:nvSpPr>
          <p:cNvPr id="8" name="Fußzeilenplatzhalter 1">
            <a:extLst>
              <a:ext uri="{FF2B5EF4-FFF2-40B4-BE49-F238E27FC236}">
                <a16:creationId xmlns:a16="http://schemas.microsoft.com/office/drawing/2014/main" id="{9A11B81A-9BA3-4A30-AE17-4385E6034295}"/>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spTree>
    <p:extLst>
      <p:ext uri="{BB962C8B-B14F-4D97-AF65-F5344CB8AC3E}">
        <p14:creationId xmlns:p14="http://schemas.microsoft.com/office/powerpoint/2010/main" val="16067665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DC4D0D2B-A6A3-4A45-8A78-C9AFDF89452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Das Konzept eines Existenzlohns der Asia Floor Wage Alliance</a:t>
            </a:r>
          </a:p>
        </p:txBody>
      </p:sp>
      <p:sp>
        <p:nvSpPr>
          <p:cNvPr id="94211" name="Text Box 2">
            <a:extLst>
              <a:ext uri="{FF2B5EF4-FFF2-40B4-BE49-F238E27FC236}">
                <a16:creationId xmlns:a16="http://schemas.microsoft.com/office/drawing/2014/main" id="{6570B6DE-824F-4257-82E9-9AFE7361EFF3}"/>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indent="0" algn="just" eaLnBrk="1" hangingPunct="1">
              <a:spcBef>
                <a:spcPts val="450"/>
              </a:spcBef>
              <a:buSzPct val="75000"/>
              <a:defRPr/>
            </a:pPr>
            <a:endParaRPr lang="de-DE" altLang="de-DE" sz="22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31748" name="Text Box 5">
            <a:extLst>
              <a:ext uri="{FF2B5EF4-FFF2-40B4-BE49-F238E27FC236}">
                <a16:creationId xmlns:a16="http://schemas.microsoft.com/office/drawing/2014/main" id="{0A5E960B-C309-4B09-996B-53E3FCEB344C}"/>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14</a:t>
            </a:r>
          </a:p>
        </p:txBody>
      </p:sp>
      <p:sp>
        <p:nvSpPr>
          <p:cNvPr id="8" name="Fußzeilenplatzhalter 1">
            <a:extLst>
              <a:ext uri="{FF2B5EF4-FFF2-40B4-BE49-F238E27FC236}">
                <a16:creationId xmlns:a16="http://schemas.microsoft.com/office/drawing/2014/main" id="{9A11B81A-9BA3-4A30-AE17-4385E6034295}"/>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pic>
        <p:nvPicPr>
          <p:cNvPr id="6" name="Picture 2">
            <a:extLst>
              <a:ext uri="{FF2B5EF4-FFF2-40B4-BE49-F238E27FC236}">
                <a16:creationId xmlns:a16="http://schemas.microsoft.com/office/drawing/2014/main" id="{A4309BEB-B280-4243-BB73-9001A5D41665}"/>
              </a:ext>
            </a:extLst>
          </p:cNvPr>
          <p:cNvPicPr>
            <a:picLocks noChangeAspect="1" noChangeArrowheads="1"/>
          </p:cNvPicPr>
          <p:nvPr/>
        </p:nvPicPr>
        <p:blipFill>
          <a:blip r:embed="rId3" cstate="print"/>
          <a:srcRect/>
          <a:stretch>
            <a:fillRect/>
          </a:stretch>
        </p:blipFill>
        <p:spPr bwMode="auto">
          <a:xfrm>
            <a:off x="1347626" y="1981338"/>
            <a:ext cx="7134547" cy="4168499"/>
          </a:xfrm>
          <a:prstGeom prst="rect">
            <a:avLst/>
          </a:prstGeom>
          <a:noFill/>
          <a:ln w="9525">
            <a:noFill/>
            <a:miter lim="800000"/>
            <a:headEnd/>
            <a:tailEnd/>
          </a:ln>
        </p:spPr>
      </p:pic>
      <p:sp>
        <p:nvSpPr>
          <p:cNvPr id="7" name="Textfeld 6">
            <a:extLst>
              <a:ext uri="{FF2B5EF4-FFF2-40B4-BE49-F238E27FC236}">
                <a16:creationId xmlns:a16="http://schemas.microsoft.com/office/drawing/2014/main" id="{C6E18256-4C82-4EA4-819E-5BEFE0C74B4D}"/>
              </a:ext>
            </a:extLst>
          </p:cNvPr>
          <p:cNvSpPr txBox="1"/>
          <p:nvPr/>
        </p:nvSpPr>
        <p:spPr>
          <a:xfrm>
            <a:off x="6364846" y="6184126"/>
            <a:ext cx="2664296" cy="276999"/>
          </a:xfrm>
          <a:prstGeom prst="rect">
            <a:avLst/>
          </a:prstGeom>
          <a:noFill/>
        </p:spPr>
        <p:txBody>
          <a:bodyPr wrap="square" rtlCol="0">
            <a:spAutoFit/>
          </a:bodyPr>
          <a:lstStyle/>
          <a:p>
            <a:r>
              <a:rPr lang="de-DE" sz="1200" dirty="0">
                <a:latin typeface="+mn-lt"/>
              </a:rPr>
              <a:t>Grafik: www.lohnzumleben.de</a:t>
            </a:r>
          </a:p>
        </p:txBody>
      </p:sp>
    </p:spTree>
    <p:extLst>
      <p:ext uri="{BB962C8B-B14F-4D97-AF65-F5344CB8AC3E}">
        <p14:creationId xmlns:p14="http://schemas.microsoft.com/office/powerpoint/2010/main" val="29241787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DC4D0D2B-A6A3-4A45-8A78-C9AFDF89452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Das Konzept eines Existenzlohns der Asia Floor Wage Alliance</a:t>
            </a:r>
          </a:p>
        </p:txBody>
      </p:sp>
      <p:sp>
        <p:nvSpPr>
          <p:cNvPr id="94211" name="Text Box 2">
            <a:extLst>
              <a:ext uri="{FF2B5EF4-FFF2-40B4-BE49-F238E27FC236}">
                <a16:creationId xmlns:a16="http://schemas.microsoft.com/office/drawing/2014/main" id="{6570B6DE-824F-4257-82E9-9AFE7361EFF3}"/>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indent="0" algn="just" eaLnBrk="1" hangingPunct="1">
              <a:spcBef>
                <a:spcPts val="450"/>
              </a:spcBef>
              <a:buSzPct val="75000"/>
              <a:defRPr/>
            </a:pPr>
            <a:endParaRPr lang="de-DE" altLang="de-DE" sz="22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31748" name="Text Box 5">
            <a:extLst>
              <a:ext uri="{FF2B5EF4-FFF2-40B4-BE49-F238E27FC236}">
                <a16:creationId xmlns:a16="http://schemas.microsoft.com/office/drawing/2014/main" id="{0A5E960B-C309-4B09-996B-53E3FCEB344C}"/>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15</a:t>
            </a:r>
          </a:p>
        </p:txBody>
      </p:sp>
      <p:sp>
        <p:nvSpPr>
          <p:cNvPr id="8" name="Fußzeilenplatzhalter 1">
            <a:extLst>
              <a:ext uri="{FF2B5EF4-FFF2-40B4-BE49-F238E27FC236}">
                <a16:creationId xmlns:a16="http://schemas.microsoft.com/office/drawing/2014/main" id="{9A11B81A-9BA3-4A30-AE17-4385E6034295}"/>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sp>
        <p:nvSpPr>
          <p:cNvPr id="7" name="Textfeld 6">
            <a:extLst>
              <a:ext uri="{FF2B5EF4-FFF2-40B4-BE49-F238E27FC236}">
                <a16:creationId xmlns:a16="http://schemas.microsoft.com/office/drawing/2014/main" id="{C6E18256-4C82-4EA4-819E-5BEFE0C74B4D}"/>
              </a:ext>
            </a:extLst>
          </p:cNvPr>
          <p:cNvSpPr txBox="1"/>
          <p:nvPr/>
        </p:nvSpPr>
        <p:spPr>
          <a:xfrm>
            <a:off x="6364846" y="6184126"/>
            <a:ext cx="2664296" cy="276999"/>
          </a:xfrm>
          <a:prstGeom prst="rect">
            <a:avLst/>
          </a:prstGeom>
          <a:noFill/>
        </p:spPr>
        <p:txBody>
          <a:bodyPr wrap="square" rtlCol="0">
            <a:spAutoFit/>
          </a:bodyPr>
          <a:lstStyle/>
          <a:p>
            <a:r>
              <a:rPr lang="de-DE" sz="1200" dirty="0">
                <a:latin typeface="+mn-lt"/>
              </a:rPr>
              <a:t>Grafik: www.lohnzumleben.de</a:t>
            </a:r>
          </a:p>
        </p:txBody>
      </p:sp>
      <p:pic>
        <p:nvPicPr>
          <p:cNvPr id="9" name="Picture 2">
            <a:extLst>
              <a:ext uri="{FF2B5EF4-FFF2-40B4-BE49-F238E27FC236}">
                <a16:creationId xmlns:a16="http://schemas.microsoft.com/office/drawing/2014/main" id="{4816B3AB-E210-4E0F-818A-D5CA9305FC5A}"/>
              </a:ext>
            </a:extLst>
          </p:cNvPr>
          <p:cNvPicPr>
            <a:picLocks noChangeAspect="1" noChangeArrowheads="1"/>
          </p:cNvPicPr>
          <p:nvPr/>
        </p:nvPicPr>
        <p:blipFill>
          <a:blip r:embed="rId3" cstate="print"/>
          <a:srcRect/>
          <a:stretch>
            <a:fillRect/>
          </a:stretch>
        </p:blipFill>
        <p:spPr bwMode="auto">
          <a:xfrm>
            <a:off x="1314500" y="2024656"/>
            <a:ext cx="7200800" cy="4074137"/>
          </a:xfrm>
          <a:prstGeom prst="rect">
            <a:avLst/>
          </a:prstGeom>
          <a:noFill/>
          <a:ln w="9525">
            <a:noFill/>
            <a:miter lim="800000"/>
            <a:headEnd/>
            <a:tailEnd/>
          </a:ln>
        </p:spPr>
      </p:pic>
    </p:spTree>
    <p:extLst>
      <p:ext uri="{BB962C8B-B14F-4D97-AF65-F5344CB8AC3E}">
        <p14:creationId xmlns:p14="http://schemas.microsoft.com/office/powerpoint/2010/main" val="7793627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DC4D0D2B-A6A3-4A45-8A78-C9AFDF89452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Das Konzept eines Existenzlohns der Asia Floor Wage Alliance</a:t>
            </a:r>
          </a:p>
        </p:txBody>
      </p:sp>
      <p:sp>
        <p:nvSpPr>
          <p:cNvPr id="94211" name="Text Box 2">
            <a:extLst>
              <a:ext uri="{FF2B5EF4-FFF2-40B4-BE49-F238E27FC236}">
                <a16:creationId xmlns:a16="http://schemas.microsoft.com/office/drawing/2014/main" id="{6570B6DE-824F-4257-82E9-9AFE7361EFF3}"/>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indent="0" algn="just" eaLnBrk="1" hangingPunct="1">
              <a:spcBef>
                <a:spcPts val="450"/>
              </a:spcBef>
              <a:buSzPct val="75000"/>
              <a:defRPr/>
            </a:pPr>
            <a:endParaRPr lang="de-DE" altLang="de-DE" sz="22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31748" name="Text Box 5">
            <a:extLst>
              <a:ext uri="{FF2B5EF4-FFF2-40B4-BE49-F238E27FC236}">
                <a16:creationId xmlns:a16="http://schemas.microsoft.com/office/drawing/2014/main" id="{0A5E960B-C309-4B09-996B-53E3FCEB344C}"/>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16</a:t>
            </a:r>
          </a:p>
        </p:txBody>
      </p:sp>
      <p:sp>
        <p:nvSpPr>
          <p:cNvPr id="8" name="Fußzeilenplatzhalter 1">
            <a:extLst>
              <a:ext uri="{FF2B5EF4-FFF2-40B4-BE49-F238E27FC236}">
                <a16:creationId xmlns:a16="http://schemas.microsoft.com/office/drawing/2014/main" id="{9A11B81A-9BA3-4A30-AE17-4385E6034295}"/>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sp>
        <p:nvSpPr>
          <p:cNvPr id="7" name="Textfeld 6">
            <a:extLst>
              <a:ext uri="{FF2B5EF4-FFF2-40B4-BE49-F238E27FC236}">
                <a16:creationId xmlns:a16="http://schemas.microsoft.com/office/drawing/2014/main" id="{C6E18256-4C82-4EA4-819E-5BEFE0C74B4D}"/>
              </a:ext>
            </a:extLst>
          </p:cNvPr>
          <p:cNvSpPr txBox="1"/>
          <p:nvPr/>
        </p:nvSpPr>
        <p:spPr>
          <a:xfrm>
            <a:off x="6364846" y="6184126"/>
            <a:ext cx="2664296" cy="276999"/>
          </a:xfrm>
          <a:prstGeom prst="rect">
            <a:avLst/>
          </a:prstGeom>
          <a:noFill/>
        </p:spPr>
        <p:txBody>
          <a:bodyPr wrap="square" rtlCol="0">
            <a:spAutoFit/>
          </a:bodyPr>
          <a:lstStyle/>
          <a:p>
            <a:r>
              <a:rPr lang="de-DE" sz="1200" dirty="0">
                <a:latin typeface="+mn-lt"/>
              </a:rPr>
              <a:t>Grafik: www.lohnzumleben.de</a:t>
            </a:r>
          </a:p>
        </p:txBody>
      </p:sp>
      <p:pic>
        <p:nvPicPr>
          <p:cNvPr id="10" name="Picture 2">
            <a:extLst>
              <a:ext uri="{FF2B5EF4-FFF2-40B4-BE49-F238E27FC236}">
                <a16:creationId xmlns:a16="http://schemas.microsoft.com/office/drawing/2014/main" id="{CD096751-5406-42F6-88A9-614D26FFC4D8}"/>
              </a:ext>
            </a:extLst>
          </p:cNvPr>
          <p:cNvPicPr>
            <a:picLocks noChangeAspect="1" noChangeArrowheads="1"/>
          </p:cNvPicPr>
          <p:nvPr/>
        </p:nvPicPr>
        <p:blipFill>
          <a:blip r:embed="rId3" cstate="print"/>
          <a:srcRect/>
          <a:stretch>
            <a:fillRect/>
          </a:stretch>
        </p:blipFill>
        <p:spPr bwMode="auto">
          <a:xfrm>
            <a:off x="1314500" y="2055038"/>
            <a:ext cx="7200800" cy="4024372"/>
          </a:xfrm>
          <a:prstGeom prst="rect">
            <a:avLst/>
          </a:prstGeom>
          <a:noFill/>
          <a:ln w="9525">
            <a:noFill/>
            <a:miter lim="800000"/>
            <a:headEnd/>
            <a:tailEnd/>
          </a:ln>
        </p:spPr>
      </p:pic>
    </p:spTree>
    <p:extLst>
      <p:ext uri="{BB962C8B-B14F-4D97-AF65-F5344CB8AC3E}">
        <p14:creationId xmlns:p14="http://schemas.microsoft.com/office/powerpoint/2010/main" val="290247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DC4D0D2B-A6A3-4A45-8A78-C9AFDF89452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Das Konzept eines Existenzlohns der Asia Floor Wage Alliance</a:t>
            </a:r>
          </a:p>
        </p:txBody>
      </p:sp>
      <p:sp>
        <p:nvSpPr>
          <p:cNvPr id="94211" name="Text Box 2">
            <a:extLst>
              <a:ext uri="{FF2B5EF4-FFF2-40B4-BE49-F238E27FC236}">
                <a16:creationId xmlns:a16="http://schemas.microsoft.com/office/drawing/2014/main" id="{6570B6DE-824F-4257-82E9-9AFE7361EFF3}"/>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indent="0" algn="just" eaLnBrk="1" hangingPunct="1">
              <a:spcBef>
                <a:spcPts val="450"/>
              </a:spcBef>
              <a:buSzPct val="75000"/>
              <a:defRPr/>
            </a:pPr>
            <a:endParaRPr lang="de-DE" altLang="de-DE" sz="22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31748" name="Text Box 5">
            <a:extLst>
              <a:ext uri="{FF2B5EF4-FFF2-40B4-BE49-F238E27FC236}">
                <a16:creationId xmlns:a16="http://schemas.microsoft.com/office/drawing/2014/main" id="{0A5E960B-C309-4B09-996B-53E3FCEB344C}"/>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17</a:t>
            </a:r>
          </a:p>
        </p:txBody>
      </p:sp>
      <p:sp>
        <p:nvSpPr>
          <p:cNvPr id="8" name="Fußzeilenplatzhalter 1">
            <a:extLst>
              <a:ext uri="{FF2B5EF4-FFF2-40B4-BE49-F238E27FC236}">
                <a16:creationId xmlns:a16="http://schemas.microsoft.com/office/drawing/2014/main" id="{9A11B81A-9BA3-4A30-AE17-4385E6034295}"/>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sp>
        <p:nvSpPr>
          <p:cNvPr id="7" name="Textfeld 6">
            <a:extLst>
              <a:ext uri="{FF2B5EF4-FFF2-40B4-BE49-F238E27FC236}">
                <a16:creationId xmlns:a16="http://schemas.microsoft.com/office/drawing/2014/main" id="{C6E18256-4C82-4EA4-819E-5BEFE0C74B4D}"/>
              </a:ext>
            </a:extLst>
          </p:cNvPr>
          <p:cNvSpPr txBox="1"/>
          <p:nvPr/>
        </p:nvSpPr>
        <p:spPr>
          <a:xfrm>
            <a:off x="6364846" y="6184126"/>
            <a:ext cx="2664296" cy="276999"/>
          </a:xfrm>
          <a:prstGeom prst="rect">
            <a:avLst/>
          </a:prstGeom>
          <a:noFill/>
        </p:spPr>
        <p:txBody>
          <a:bodyPr wrap="square" rtlCol="0">
            <a:spAutoFit/>
          </a:bodyPr>
          <a:lstStyle/>
          <a:p>
            <a:r>
              <a:rPr lang="de-DE" sz="1200" dirty="0">
                <a:latin typeface="+mn-lt"/>
              </a:rPr>
              <a:t>Grafik: www.lohnzumleben.de</a:t>
            </a:r>
          </a:p>
        </p:txBody>
      </p:sp>
      <p:pic>
        <p:nvPicPr>
          <p:cNvPr id="9" name="Picture 2">
            <a:extLst>
              <a:ext uri="{FF2B5EF4-FFF2-40B4-BE49-F238E27FC236}">
                <a16:creationId xmlns:a16="http://schemas.microsoft.com/office/drawing/2014/main" id="{ACE2D2CA-6673-462F-84B8-DE8562439814}"/>
              </a:ext>
            </a:extLst>
          </p:cNvPr>
          <p:cNvPicPr>
            <a:picLocks noChangeAspect="1" noChangeArrowheads="1"/>
          </p:cNvPicPr>
          <p:nvPr/>
        </p:nvPicPr>
        <p:blipFill>
          <a:blip r:embed="rId3" cstate="print"/>
          <a:srcRect/>
          <a:stretch>
            <a:fillRect/>
          </a:stretch>
        </p:blipFill>
        <p:spPr bwMode="auto">
          <a:xfrm>
            <a:off x="1335701" y="2055627"/>
            <a:ext cx="7158397" cy="4019921"/>
          </a:xfrm>
          <a:prstGeom prst="rect">
            <a:avLst/>
          </a:prstGeom>
          <a:noFill/>
          <a:ln w="9525">
            <a:noFill/>
            <a:miter lim="800000"/>
            <a:headEnd/>
            <a:tailEnd/>
          </a:ln>
        </p:spPr>
      </p:pic>
    </p:spTree>
    <p:extLst>
      <p:ext uri="{BB962C8B-B14F-4D97-AF65-F5344CB8AC3E}">
        <p14:creationId xmlns:p14="http://schemas.microsoft.com/office/powerpoint/2010/main" val="5243883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DC4D0D2B-A6A3-4A45-8A78-C9AFDF89452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Herausforderungen bei staatlichen Mindestlöhnen</a:t>
            </a:r>
          </a:p>
        </p:txBody>
      </p:sp>
      <p:sp>
        <p:nvSpPr>
          <p:cNvPr id="94211" name="Text Box 2">
            <a:extLst>
              <a:ext uri="{FF2B5EF4-FFF2-40B4-BE49-F238E27FC236}">
                <a16:creationId xmlns:a16="http://schemas.microsoft.com/office/drawing/2014/main" id="{6570B6DE-824F-4257-82E9-9AFE7361EFF3}"/>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geringe Lohnkosten sind ein globaler Standortvorteil</a:t>
            </a:r>
          </a:p>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meist gibt es keine Verfahren für Kollektivverhandlungen</a:t>
            </a:r>
          </a:p>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die Organisationsfreiheit und Interessensvertretung von </a:t>
            </a:r>
            <a:r>
              <a:rPr lang="de-DE" altLang="de-DE"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Arbeiter_innen</a:t>
            </a: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ist stark eingeschränkt</a:t>
            </a:r>
          </a:p>
          <a:p>
            <a:pPr marL="344487" eaLnBrk="1" hangingPunct="1">
              <a:spcBef>
                <a:spcPts val="450"/>
              </a:spcBef>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indent="0" eaLnBrk="1" hangingPunct="1">
              <a:spcBef>
                <a:spcPts val="450"/>
              </a:spcBef>
              <a:buSzPct val="75000"/>
              <a:defRPr/>
            </a:pP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Mindestlöhne erreichen in typischen Produktionsländern der Bekleidungsindustrie häufig nur ein Niveau von 20-50% eines Existenzlohnes.</a:t>
            </a:r>
          </a:p>
        </p:txBody>
      </p:sp>
      <p:sp>
        <p:nvSpPr>
          <p:cNvPr id="31748" name="Text Box 5">
            <a:extLst>
              <a:ext uri="{FF2B5EF4-FFF2-40B4-BE49-F238E27FC236}">
                <a16:creationId xmlns:a16="http://schemas.microsoft.com/office/drawing/2014/main" id="{0A5E960B-C309-4B09-996B-53E3FCEB344C}"/>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18</a:t>
            </a:r>
          </a:p>
        </p:txBody>
      </p:sp>
      <p:sp>
        <p:nvSpPr>
          <p:cNvPr id="8" name="Fußzeilenplatzhalter 1">
            <a:extLst>
              <a:ext uri="{FF2B5EF4-FFF2-40B4-BE49-F238E27FC236}">
                <a16:creationId xmlns:a16="http://schemas.microsoft.com/office/drawing/2014/main" id="{9A11B81A-9BA3-4A30-AE17-4385E6034295}"/>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spTree>
    <p:extLst>
      <p:ext uri="{BB962C8B-B14F-4D97-AF65-F5344CB8AC3E}">
        <p14:creationId xmlns:p14="http://schemas.microsoft.com/office/powerpoint/2010/main" val="22827567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DC4D0D2B-A6A3-4A45-8A78-C9AFDF89452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Verhältnis Mindestlöhne zu Existenzlöhnen</a:t>
            </a:r>
          </a:p>
        </p:txBody>
      </p:sp>
      <p:sp>
        <p:nvSpPr>
          <p:cNvPr id="94211" name="Text Box 2">
            <a:extLst>
              <a:ext uri="{FF2B5EF4-FFF2-40B4-BE49-F238E27FC236}">
                <a16:creationId xmlns:a16="http://schemas.microsoft.com/office/drawing/2014/main" id="{6570B6DE-824F-4257-82E9-9AFE7361EFF3}"/>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indent="0" algn="just" eaLnBrk="1" hangingPunct="1">
              <a:spcBef>
                <a:spcPts val="450"/>
              </a:spcBef>
              <a:buSzPct val="75000"/>
              <a:defRPr/>
            </a:pPr>
            <a:endParaRPr lang="de-DE" altLang="de-DE" sz="22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31748" name="Text Box 5">
            <a:extLst>
              <a:ext uri="{FF2B5EF4-FFF2-40B4-BE49-F238E27FC236}">
                <a16:creationId xmlns:a16="http://schemas.microsoft.com/office/drawing/2014/main" id="{0A5E960B-C309-4B09-996B-53E3FCEB344C}"/>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19</a:t>
            </a:r>
          </a:p>
        </p:txBody>
      </p:sp>
      <p:sp>
        <p:nvSpPr>
          <p:cNvPr id="8" name="Fußzeilenplatzhalter 1">
            <a:extLst>
              <a:ext uri="{FF2B5EF4-FFF2-40B4-BE49-F238E27FC236}">
                <a16:creationId xmlns:a16="http://schemas.microsoft.com/office/drawing/2014/main" id="{9A11B81A-9BA3-4A30-AE17-4385E6034295}"/>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sp>
        <p:nvSpPr>
          <p:cNvPr id="7" name="Textfeld 6">
            <a:extLst>
              <a:ext uri="{FF2B5EF4-FFF2-40B4-BE49-F238E27FC236}">
                <a16:creationId xmlns:a16="http://schemas.microsoft.com/office/drawing/2014/main" id="{C6E18256-4C82-4EA4-819E-5BEFE0C74B4D}"/>
              </a:ext>
            </a:extLst>
          </p:cNvPr>
          <p:cNvSpPr txBox="1"/>
          <p:nvPr/>
        </p:nvSpPr>
        <p:spPr>
          <a:xfrm>
            <a:off x="1642268" y="6523444"/>
            <a:ext cx="4153867" cy="276999"/>
          </a:xfrm>
          <a:prstGeom prst="rect">
            <a:avLst/>
          </a:prstGeom>
          <a:noFill/>
        </p:spPr>
        <p:txBody>
          <a:bodyPr wrap="square" rtlCol="0">
            <a:spAutoFit/>
          </a:bodyPr>
          <a:lstStyle/>
          <a:p>
            <a:r>
              <a:rPr lang="de-DE" sz="1200" dirty="0">
                <a:latin typeface="+mn-lt"/>
              </a:rPr>
              <a:t>Grafik www.suabere-kleidung.de</a:t>
            </a:r>
          </a:p>
        </p:txBody>
      </p:sp>
      <p:pic>
        <p:nvPicPr>
          <p:cNvPr id="9" name="Grafik 8">
            <a:extLst>
              <a:ext uri="{FF2B5EF4-FFF2-40B4-BE49-F238E27FC236}">
                <a16:creationId xmlns:a16="http://schemas.microsoft.com/office/drawing/2014/main" id="{E0AD2865-BE94-4CD6-A401-EA2EBC9EE0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2269" y="1905000"/>
            <a:ext cx="6545262" cy="460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4347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a:extLst>
              <a:ext uri="{FF2B5EF4-FFF2-40B4-BE49-F238E27FC236}">
                <a16:creationId xmlns:a16="http://schemas.microsoft.com/office/drawing/2014/main" id="{229E20F5-8D88-4B87-B29A-5C9745865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017713"/>
            <a:ext cx="1990725"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hteck 1">
            <a:extLst>
              <a:ext uri="{FF2B5EF4-FFF2-40B4-BE49-F238E27FC236}">
                <a16:creationId xmlns:a16="http://schemas.microsoft.com/office/drawing/2014/main" id="{7070EF86-4300-47DB-91B2-5833FBEA7C32}"/>
              </a:ext>
            </a:extLst>
          </p:cNvPr>
          <p:cNvSpPr>
            <a:spLocks noChangeArrowheads="1"/>
          </p:cNvSpPr>
          <p:nvPr/>
        </p:nvSpPr>
        <p:spPr bwMode="auto">
          <a:xfrm>
            <a:off x="228600"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2</a:t>
            </a:r>
            <a:endParaRPr lang="de-DE" altLang="de-DE" b="1">
              <a:solidFill>
                <a:srgbClr val="FFFFFF"/>
              </a:solidFill>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DD6C2E1F-64B7-4BA2-8F12-E5E762434960}"/>
              </a:ext>
            </a:extLst>
          </p:cNvPr>
          <p:cNvSpPr txBox="1"/>
          <p:nvPr/>
        </p:nvSpPr>
        <p:spPr>
          <a:xfrm>
            <a:off x="1119188" y="2052638"/>
            <a:ext cx="6264275" cy="4975225"/>
          </a:xfrm>
          <a:prstGeom prst="rect">
            <a:avLst/>
          </a:prstGeom>
          <a:noFill/>
        </p:spPr>
        <p:txBody>
          <a:bodyPr>
            <a:spAutoFit/>
          </a:bodyPr>
          <a:lstStyle/>
          <a:p>
            <a:pPr defTabSz="407442" eaLnBrk="1">
              <a:lnSpc>
                <a:spcPct val="93000"/>
              </a:lnSpc>
              <a:spcAft>
                <a:spcPts val="522"/>
              </a:spcAft>
              <a:buSzPct val="100000"/>
              <a:defRPr/>
            </a:pPr>
            <a:r>
              <a:rPr lang="de-DE" altLang="de-DE" sz="1600" b="1" dirty="0">
                <a:solidFill>
                  <a:srgbClr val="002060"/>
                </a:solidFill>
                <a:latin typeface="Calibri" panose="020F0502020204030204" pitchFamily="34" charset="0"/>
                <a:cs typeface="Calibri" panose="020F0502020204030204" pitchFamily="34" charset="0"/>
              </a:rPr>
              <a:t>1. Politisches Engagement:</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Mitarbeit in der Kampagne für Saubere Kleidung (CCC)</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Mitarbeit im Bündnis für Nachhaltige Textilien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Mitarbeit beim </a:t>
            </a:r>
            <a:r>
              <a:rPr lang="de-DE" sz="1600" dirty="0" err="1">
                <a:solidFill>
                  <a:srgbClr val="002060"/>
                </a:solidFill>
                <a:latin typeface="Calibri" panose="020F0502020204030204" pitchFamily="34" charset="0"/>
                <a:cs typeface="Calibri" panose="020F0502020204030204" pitchFamily="34" charset="0"/>
              </a:rPr>
              <a:t>CorA</a:t>
            </a:r>
            <a:r>
              <a:rPr lang="de-DE" sz="1600" dirty="0">
                <a:solidFill>
                  <a:srgbClr val="002060"/>
                </a:solidFill>
                <a:latin typeface="Calibri" panose="020F0502020204030204" pitchFamily="34" charset="0"/>
                <a:cs typeface="Calibri" panose="020F0502020204030204" pitchFamily="34" charset="0"/>
              </a:rPr>
              <a:t>-Netzwerk </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Einsatz gegen moderne Sklaverei in Spinnereien in Indien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Kampagnen #</a:t>
            </a:r>
            <a:r>
              <a:rPr lang="de-DE" sz="1600" dirty="0" err="1">
                <a:solidFill>
                  <a:srgbClr val="002060"/>
                </a:solidFill>
                <a:latin typeface="Calibri" panose="020F0502020204030204" pitchFamily="34" charset="0"/>
                <a:cs typeface="Calibri" panose="020F0502020204030204" pitchFamily="34" charset="0"/>
              </a:rPr>
              <a:t>GegenGewalt</a:t>
            </a:r>
            <a:r>
              <a:rPr lang="de-DE" sz="1600" dirty="0">
                <a:solidFill>
                  <a:srgbClr val="002060"/>
                </a:solidFill>
                <a:latin typeface="Calibri" panose="020F0502020204030204" pitchFamily="34" charset="0"/>
                <a:cs typeface="Calibri" panose="020F0502020204030204" pitchFamily="34" charset="0"/>
              </a:rPr>
              <a:t> an Textilarbeiterinnen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Kampagne #Wer passt auf? Mütter und Kinder in Fabriken</a:t>
            </a:r>
          </a:p>
          <a:p>
            <a:pPr marL="285750" indent="-28575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Engagement in Köln und Bonn (</a:t>
            </a:r>
            <a:r>
              <a:rPr lang="de-DE" sz="1600" dirty="0" err="1">
                <a:solidFill>
                  <a:srgbClr val="002060"/>
                </a:solidFill>
                <a:latin typeface="Calibri" panose="020F0502020204030204" pitchFamily="34" charset="0"/>
                <a:cs typeface="Calibri" panose="020F0502020204030204" pitchFamily="34" charset="0"/>
              </a:rPr>
              <a:t>FairQuatschen</a:t>
            </a:r>
            <a:r>
              <a:rPr lang="de-DE" sz="1600" dirty="0">
                <a:solidFill>
                  <a:srgbClr val="002060"/>
                </a:solidFill>
                <a:latin typeface="Calibri" panose="020F0502020204030204" pitchFamily="34" charset="0"/>
                <a:cs typeface="Calibri" panose="020F0502020204030204" pitchFamily="34" charset="0"/>
              </a:rPr>
              <a:t>)</a:t>
            </a:r>
          </a:p>
          <a:p>
            <a:pPr marL="2880" defTabSz="407442" eaLnBrk="1">
              <a:lnSpc>
                <a:spcPct val="93000"/>
              </a:lnSpc>
              <a:spcAft>
                <a:spcPts val="522"/>
              </a:spcAft>
              <a:buClr>
                <a:srgbClr val="000000"/>
              </a:buClr>
              <a:buSzPct val="45000"/>
              <a:defRPr/>
            </a:pPr>
            <a:endParaRPr lang="de-DE" altLang="de-DE" sz="1600" dirty="0">
              <a:solidFill>
                <a:srgbClr val="002060"/>
              </a:solidFill>
              <a:latin typeface="Calibri" panose="020F0502020204030204" pitchFamily="34" charset="0"/>
              <a:cs typeface="Calibri" panose="020F0502020204030204" pitchFamily="34" charset="0"/>
            </a:endParaRPr>
          </a:p>
          <a:p>
            <a:pPr defTabSz="407442" eaLnBrk="1">
              <a:lnSpc>
                <a:spcPct val="93000"/>
              </a:lnSpc>
              <a:spcAft>
                <a:spcPts val="522"/>
              </a:spcAft>
              <a:buSzPct val="100000"/>
              <a:defRPr/>
            </a:pPr>
            <a:r>
              <a:rPr lang="de-DE" altLang="de-DE" sz="1600" b="1" dirty="0">
                <a:solidFill>
                  <a:srgbClr val="002060"/>
                </a:solidFill>
                <a:latin typeface="Calibri" panose="020F0502020204030204" pitchFamily="34" charset="0"/>
                <a:cs typeface="Calibri" panose="020F0502020204030204" pitchFamily="34" charset="0"/>
              </a:rPr>
              <a:t>2. Bildungs- und Beratungsprojekte:</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Bildungsarbeit an Hochschulen und Schulen</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faire öffentliche Beschaffung von Berufsbekleidung</a:t>
            </a:r>
          </a:p>
          <a:p>
            <a:pPr marL="285750" indent="-285750" defTabSz="407442" eaLnBrk="1">
              <a:lnSpc>
                <a:spcPct val="93000"/>
              </a:lnSpc>
              <a:spcAft>
                <a:spcPts val="522"/>
              </a:spcAft>
              <a:buSzPct val="100000"/>
              <a:buFont typeface="Arial" panose="020B0604020202020204" pitchFamily="34" charset="0"/>
              <a:buChar char="•"/>
              <a:defRPr/>
            </a:pPr>
            <a:r>
              <a:rPr lang="de-DE" sz="1600" dirty="0" err="1">
                <a:solidFill>
                  <a:srgbClr val="002060"/>
                </a:solidFill>
                <a:latin typeface="Calibri" panose="020F0502020204030204" pitchFamily="34" charset="0"/>
                <a:cs typeface="Calibri" panose="020F0502020204030204" pitchFamily="34" charset="0"/>
              </a:rPr>
              <a:t>Verbraucher_innentipps</a:t>
            </a:r>
            <a:r>
              <a:rPr lang="de-DE" sz="1600" dirty="0">
                <a:solidFill>
                  <a:srgbClr val="002060"/>
                </a:solidFill>
                <a:latin typeface="Calibri" panose="020F0502020204030204" pitchFamily="34" charset="0"/>
                <a:cs typeface="Calibri" panose="020F0502020204030204" pitchFamily="34" charset="0"/>
              </a:rPr>
              <a:t> zu öko-fairer Mode</a:t>
            </a:r>
          </a:p>
          <a:p>
            <a:pPr marL="2880" defTabSz="407442" eaLnBrk="1">
              <a:lnSpc>
                <a:spcPct val="93000"/>
              </a:lnSpc>
              <a:spcAft>
                <a:spcPts val="522"/>
              </a:spcAft>
              <a:buClr>
                <a:srgbClr val="000000"/>
              </a:buClr>
              <a:buSzPct val="45000"/>
              <a:defRPr/>
            </a:pPr>
            <a:endParaRPr lang="de-DE" altLang="de-DE" sz="1600" dirty="0">
              <a:solidFill>
                <a:srgbClr val="002060"/>
              </a:solidFill>
              <a:latin typeface="Calibri" panose="020F0502020204030204" pitchFamily="34" charset="0"/>
              <a:cs typeface="Calibri" panose="020F0502020204030204" pitchFamily="34" charset="0"/>
            </a:endParaRPr>
          </a:p>
          <a:p>
            <a:pPr defTabSz="407442" eaLnBrk="1">
              <a:lnSpc>
                <a:spcPct val="93000"/>
              </a:lnSpc>
              <a:spcAft>
                <a:spcPts val="522"/>
              </a:spcAft>
              <a:buSzPct val="100000"/>
              <a:defRPr/>
            </a:pPr>
            <a:r>
              <a:rPr lang="de-DE" altLang="de-DE" sz="1600" b="1" dirty="0">
                <a:solidFill>
                  <a:srgbClr val="002060"/>
                </a:solidFill>
                <a:latin typeface="Calibri" panose="020F0502020204030204" pitchFamily="34" charset="0"/>
                <a:cs typeface="Calibri" panose="020F0502020204030204" pitchFamily="34" charset="0"/>
              </a:rPr>
              <a:t>3. Solidaritätsfonds: </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Unterstützung von </a:t>
            </a:r>
            <a:r>
              <a:rPr lang="de-DE" sz="1600" dirty="0" err="1">
                <a:solidFill>
                  <a:srgbClr val="002060"/>
                </a:solidFill>
                <a:latin typeface="Calibri" panose="020F0502020204030204" pitchFamily="34" charset="0"/>
                <a:cs typeface="Calibri" panose="020F0502020204030204" pitchFamily="34" charset="0"/>
              </a:rPr>
              <a:t>Arbeiter_innen</a:t>
            </a:r>
            <a:r>
              <a:rPr lang="de-DE" sz="1600" dirty="0">
                <a:solidFill>
                  <a:srgbClr val="002060"/>
                </a:solidFill>
                <a:latin typeface="Calibri" panose="020F0502020204030204" pitchFamily="34" charset="0"/>
                <a:cs typeface="Calibri" panose="020F0502020204030204" pitchFamily="34" charset="0"/>
              </a:rPr>
              <a:t> in Indien und Bangladesch</a:t>
            </a:r>
          </a:p>
          <a:p>
            <a:pPr marL="285750" indent="-285750" defTabSz="407442" eaLnBrk="1">
              <a:lnSpc>
                <a:spcPct val="93000"/>
              </a:lnSpc>
              <a:spcAft>
                <a:spcPts val="522"/>
              </a:spcAft>
              <a:buSzPct val="100000"/>
              <a:buFont typeface="Arial" panose="020B0604020202020204" pitchFamily="34" charset="0"/>
              <a:buChar char="•"/>
              <a:defRPr/>
            </a:pPr>
            <a:r>
              <a:rPr lang="de-DE" sz="1600" dirty="0">
                <a:solidFill>
                  <a:srgbClr val="002060"/>
                </a:solidFill>
                <a:latin typeface="Calibri" panose="020F0502020204030204" pitchFamily="34" charset="0"/>
                <a:cs typeface="Calibri" panose="020F0502020204030204" pitchFamily="34" charset="0"/>
              </a:rPr>
              <a:t>Finanzierung von Rechtsbeistand und Beratung</a:t>
            </a:r>
            <a:endParaRPr lang="de-DE" altLang="de-DE" sz="1600" dirty="0">
              <a:solidFill>
                <a:srgbClr val="002060"/>
              </a:solidFill>
              <a:latin typeface="Calibri" panose="020F0502020204030204" pitchFamily="34" charset="0"/>
              <a:cs typeface="Calibri" panose="020F0502020204030204" pitchFamily="34" charset="0"/>
            </a:endParaRPr>
          </a:p>
          <a:p>
            <a:pPr marL="2880" defTabSz="407442" eaLnBrk="1">
              <a:lnSpc>
                <a:spcPct val="93000"/>
              </a:lnSpc>
              <a:spcAft>
                <a:spcPts val="522"/>
              </a:spcAft>
              <a:buClr>
                <a:srgbClr val="000000"/>
              </a:buClr>
              <a:buSzPct val="45000"/>
              <a:defRPr/>
            </a:pPr>
            <a:endParaRPr lang="de-DE" altLang="de-DE" sz="1600" dirty="0">
              <a:solidFill>
                <a:srgbClr val="002060"/>
              </a:solidFill>
              <a:latin typeface="Calibri" panose="020F0502020204030204" pitchFamily="34" charset="0"/>
              <a:cs typeface="Calibri" panose="020F0502020204030204" pitchFamily="34" charset="0"/>
            </a:endParaRPr>
          </a:p>
        </p:txBody>
      </p:sp>
      <p:sp>
        <p:nvSpPr>
          <p:cNvPr id="11269" name="Rechteck 3">
            <a:extLst>
              <a:ext uri="{FF2B5EF4-FFF2-40B4-BE49-F238E27FC236}">
                <a16:creationId xmlns:a16="http://schemas.microsoft.com/office/drawing/2014/main" id="{37163ED1-712F-467E-953E-91DE4AADF8BD}"/>
              </a:ext>
            </a:extLst>
          </p:cNvPr>
          <p:cNvSpPr>
            <a:spLocks noChangeArrowheads="1"/>
          </p:cNvSpPr>
          <p:nvPr/>
        </p:nvSpPr>
        <p:spPr bwMode="auto">
          <a:xfrm>
            <a:off x="1119188" y="1093788"/>
            <a:ext cx="802481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buSzPct val="100000"/>
            </a:pPr>
            <a:r>
              <a:rPr lang="de-DE" altLang="de-DE" sz="2000" b="1">
                <a:solidFill>
                  <a:srgbClr val="003366"/>
                </a:solidFill>
                <a:latin typeface="Calibri" panose="020F0502020204030204" pitchFamily="34" charset="0"/>
                <a:cs typeface="Calibri" panose="020F0502020204030204" pitchFamily="34" charset="0"/>
              </a:rPr>
              <a:t>Unser Ziel: </a:t>
            </a:r>
            <a:r>
              <a:rPr lang="de-DE" altLang="de-DE" sz="2000">
                <a:solidFill>
                  <a:srgbClr val="003366"/>
                </a:solidFill>
                <a:latin typeface="Calibri" panose="020F0502020204030204" pitchFamily="34" charset="0"/>
                <a:cs typeface="Calibri" panose="020F0502020204030204" pitchFamily="34" charset="0"/>
              </a:rPr>
              <a:t>menschenwürdige, sichere Arbeitsbedingungen für Frauen und Mädchen in der globalen Textilindustrie</a:t>
            </a:r>
          </a:p>
          <a:p>
            <a:pPr algn="ctr" eaLnBrk="1" hangingPunct="1">
              <a:lnSpc>
                <a:spcPct val="90000"/>
              </a:lnSpc>
              <a:buSzPct val="100000"/>
            </a:pPr>
            <a:endParaRPr lang="de-DE" altLang="de-DE" b="1">
              <a:solidFill>
                <a:srgbClr val="003366"/>
              </a:solidFill>
              <a:latin typeface="Calibri" panose="020F0502020204030204" pitchFamily="34" charset="0"/>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a:extLst>
              <a:ext uri="{FF2B5EF4-FFF2-40B4-BE49-F238E27FC236}">
                <a16:creationId xmlns:a16="http://schemas.microsoft.com/office/drawing/2014/main" id="{7F564FEA-30C0-4C78-B148-851CCBDEFE3E}"/>
              </a:ext>
            </a:extLst>
          </p:cNvPr>
          <p:cNvSpPr txBox="1"/>
          <p:nvPr/>
        </p:nvSpPr>
        <p:spPr>
          <a:xfrm>
            <a:off x="571500" y="3429000"/>
            <a:ext cx="8001000" cy="563563"/>
          </a:xfrm>
          <a:prstGeom prst="rect">
            <a:avLst/>
          </a:prstGeom>
          <a:noFill/>
          <a:ln>
            <a:noFill/>
          </a:ln>
        </p:spPr>
        <p:txBody>
          <a:bodyPr anchor="b"/>
          <a:lstStyle/>
          <a:p>
            <a:pPr algn="ctr">
              <a:defRPr/>
            </a:pPr>
            <a: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Gruppenarbeit:</a:t>
            </a:r>
            <a:b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br>
            <a: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 Das Konzept von Sozialaudits – die Theorie</a:t>
            </a:r>
            <a:endParaRPr lang="de-DE" sz="2800" dirty="0">
              <a:solidFill>
                <a:srgbClr val="002060"/>
              </a:solidFill>
              <a:latin typeface="Calibri" panose="020F0502020204030204" pitchFamily="34" charset="0"/>
              <a:cs typeface="Calibri" panose="020F0502020204030204" pitchFamily="34" charset="0"/>
            </a:endParaRPr>
          </a:p>
        </p:txBody>
      </p:sp>
      <p:sp>
        <p:nvSpPr>
          <p:cNvPr id="264" name="CustomShape 2">
            <a:extLst>
              <a:ext uri="{FF2B5EF4-FFF2-40B4-BE49-F238E27FC236}">
                <a16:creationId xmlns:a16="http://schemas.microsoft.com/office/drawing/2014/main" id="{1661C72F-BEDE-4347-8904-1DA3B89308FA}"/>
              </a:ext>
            </a:extLst>
          </p:cNvPr>
          <p:cNvSpPr/>
          <p:nvPr/>
        </p:nvSpPr>
        <p:spPr>
          <a:xfrm>
            <a:off x="914400" y="2349500"/>
            <a:ext cx="7993063" cy="42052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buClr>
                <a:srgbClr val="003366"/>
              </a:buClr>
              <a:defRPr/>
            </a:pPr>
            <a:endPar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
        <p:nvSpPr>
          <p:cNvPr id="267" name="TextShape 5">
            <a:extLst>
              <a:ext uri="{FF2B5EF4-FFF2-40B4-BE49-F238E27FC236}">
                <a16:creationId xmlns:a16="http://schemas.microsoft.com/office/drawing/2014/main" id="{32D41F2A-1960-410C-A1D6-97CC3ABDCB88}"/>
              </a:ext>
            </a:extLst>
          </p:cNvPr>
          <p:cNvSpPr txBox="1"/>
          <p:nvPr/>
        </p:nvSpPr>
        <p:spPr>
          <a:xfrm>
            <a:off x="0" y="6191250"/>
            <a:ext cx="755650" cy="666750"/>
          </a:xfrm>
          <a:prstGeom prst="rect">
            <a:avLst/>
          </a:prstGeom>
          <a:noFill/>
          <a:ln>
            <a:noFill/>
          </a:ln>
        </p:spPr>
        <p:txBody>
          <a:bodyPr anchor="b" anchorCtr="1"/>
          <a:lstStyle/>
          <a:p>
            <a:pPr>
              <a:defRPr/>
            </a:pPr>
            <a:r>
              <a:rPr lang="de-DE" sz="2000" b="1" spc="-1" dirty="0">
                <a:solidFill>
                  <a:srgbClr val="FFFFFF"/>
                </a:solidFill>
                <a:uFill>
                  <a:solidFill>
                    <a:srgbClr val="FFFFFF"/>
                  </a:solidFill>
                </a:uFill>
                <a:latin typeface="Calibri" panose="020F0502020204030204" pitchFamily="34" charset="0"/>
                <a:ea typeface="MS PGothic"/>
                <a:cs typeface="Calibri" panose="020F0502020204030204" pitchFamily="34" charset="0"/>
              </a:rPr>
              <a:t>20</a:t>
            </a:r>
            <a:endParaRPr lang="de-DE" sz="1600"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
            <a:extLst>
              <a:ext uri="{FF2B5EF4-FFF2-40B4-BE49-F238E27FC236}">
                <a16:creationId xmlns:a16="http://schemas.microsoft.com/office/drawing/2014/main" id="{0E5747F8-8700-4347-B9B2-548BA9C0E2FB}"/>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b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Forderungen an Unternehmen</a:t>
            </a:r>
          </a:p>
        </p:txBody>
      </p:sp>
      <p:sp>
        <p:nvSpPr>
          <p:cNvPr id="78851" name="Text Box 2">
            <a:extLst>
              <a:ext uri="{FF2B5EF4-FFF2-40B4-BE49-F238E27FC236}">
                <a16:creationId xmlns:a16="http://schemas.microsoft.com/office/drawing/2014/main" id="{40CBF170-E2DC-4F36-A6CA-91F1A4865B3D}"/>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veränderte Einkaufspraktiken</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soziale Verantwortung wahrnehmen</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verbindlichen Verhaltenskodex umsetzen</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Transparenz, Offenlegung der Lieferanten, jährliche</a:t>
            </a:r>
            <a:br>
              <a:rPr lang="de-DE" altLang="de-DE" sz="2000">
                <a:solidFill>
                  <a:srgbClr val="003366"/>
                </a:solidFill>
                <a:latin typeface="Calibri" panose="020F0502020204030204" pitchFamily="34" charset="0"/>
                <a:cs typeface="Calibri" panose="020F0502020204030204" pitchFamily="34" charset="0"/>
              </a:rPr>
            </a:br>
            <a:r>
              <a:rPr lang="de-DE" altLang="de-DE" sz="2000">
                <a:solidFill>
                  <a:srgbClr val="003366"/>
                </a:solidFill>
                <a:latin typeface="Calibri" panose="020F0502020204030204" pitchFamily="34" charset="0"/>
                <a:cs typeface="Calibri" panose="020F0502020204030204" pitchFamily="34" charset="0"/>
              </a:rPr>
              <a:t>Berichterstattung, Audits</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Unterstützung der Produzent_innen bei der Umsetzung von</a:t>
            </a:r>
            <a:br>
              <a:rPr lang="de-DE" altLang="de-DE" sz="2000">
                <a:solidFill>
                  <a:srgbClr val="003366"/>
                </a:solidFill>
                <a:latin typeface="Calibri" panose="020F0502020204030204" pitchFamily="34" charset="0"/>
                <a:cs typeface="Calibri" panose="020F0502020204030204" pitchFamily="34" charset="0"/>
              </a:rPr>
            </a:br>
            <a:r>
              <a:rPr lang="de-DE" altLang="de-DE" sz="2000">
                <a:solidFill>
                  <a:srgbClr val="003366"/>
                </a:solidFill>
                <a:latin typeface="Calibri" panose="020F0502020204030204" pitchFamily="34" charset="0"/>
                <a:cs typeface="Calibri" panose="020F0502020204030204" pitchFamily="34" charset="0"/>
              </a:rPr>
              <a:t>Sozialstandards</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unabhängige, externe Kontrollen durch Multi-Stakeholder-Initiativen</a:t>
            </a:r>
          </a:p>
        </p:txBody>
      </p:sp>
      <p:sp>
        <p:nvSpPr>
          <p:cNvPr id="78852" name="Text Box 5">
            <a:extLst>
              <a:ext uri="{FF2B5EF4-FFF2-40B4-BE49-F238E27FC236}">
                <a16:creationId xmlns:a16="http://schemas.microsoft.com/office/drawing/2014/main" id="{900F0879-FC8E-48B9-ACE1-2A39D2C09E1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21</a:t>
            </a:r>
          </a:p>
        </p:txBody>
      </p:sp>
      <p:pic>
        <p:nvPicPr>
          <p:cNvPr id="78853" name="Picture 8">
            <a:extLst>
              <a:ext uri="{FF2B5EF4-FFF2-40B4-BE49-F238E27FC236}">
                <a16:creationId xmlns:a16="http://schemas.microsoft.com/office/drawing/2014/main" id="{3ED9F5AC-3E75-4565-9EE9-0168712D6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988" y="2362200"/>
            <a:ext cx="20256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Fußzeilenplatzhalter 1">
            <a:extLst>
              <a:ext uri="{FF2B5EF4-FFF2-40B4-BE49-F238E27FC236}">
                <a16:creationId xmlns:a16="http://schemas.microsoft.com/office/drawing/2014/main" id="{C9D3ED38-2373-44E3-B415-0299191D65B2}"/>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pic>
        <p:nvPicPr>
          <p:cNvPr id="78855" name="Grafik 7">
            <a:extLst>
              <a:ext uri="{FF2B5EF4-FFF2-40B4-BE49-F238E27FC236}">
                <a16:creationId xmlns:a16="http://schemas.microsoft.com/office/drawing/2014/main" id="{DB4EFC8D-3555-49A8-AEBA-32C7CD3DF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950" y="2874963"/>
            <a:ext cx="16954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a:extLst>
              <a:ext uri="{FF2B5EF4-FFF2-40B4-BE49-F238E27FC236}">
                <a16:creationId xmlns:a16="http://schemas.microsoft.com/office/drawing/2014/main" id="{F8EC1302-5105-4A8B-8BD6-3F751DF197A8}"/>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b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Forderungen an die Politik</a:t>
            </a:r>
          </a:p>
        </p:txBody>
      </p:sp>
      <p:sp>
        <p:nvSpPr>
          <p:cNvPr id="80899" name="Text Box 2">
            <a:extLst>
              <a:ext uri="{FF2B5EF4-FFF2-40B4-BE49-F238E27FC236}">
                <a16:creationId xmlns:a16="http://schemas.microsoft.com/office/drawing/2014/main" id="{C0DA36AE-1683-4F63-9982-C56DBB0073A7}"/>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marL="8001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Sorgfaltspflicht gesetzlich festlegen</a:t>
            </a:r>
          </a:p>
          <a:p>
            <a:pPr lvl="1" eaLnBrk="1" hangingPunct="1">
              <a:spcBef>
                <a:spcPts val="500"/>
              </a:spcBef>
              <a:buClr>
                <a:srgbClr val="003366"/>
              </a:buClr>
              <a:buSzPct val="75000"/>
              <a:buFont typeface="Courier New" panose="02070309020205020404" pitchFamily="49" charset="0"/>
              <a:buChar char="o"/>
            </a:pPr>
            <a:r>
              <a:rPr lang="de-DE" altLang="de-DE" sz="2000">
                <a:solidFill>
                  <a:srgbClr val="003366"/>
                </a:solidFill>
                <a:latin typeface="Calibri" panose="020F0502020204030204" pitchFamily="34" charset="0"/>
                <a:cs typeface="Calibri" panose="020F0502020204030204" pitchFamily="34" charset="0"/>
              </a:rPr>
              <a:t>Mindeststandards, Vorschriften bzgl. Sozial- und Umweltstandards </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 Unternehmenshaftung</a:t>
            </a:r>
          </a:p>
          <a:p>
            <a:pPr lvl="1" eaLnBrk="1" hangingPunct="1">
              <a:spcBef>
                <a:spcPts val="500"/>
              </a:spcBef>
              <a:buClr>
                <a:srgbClr val="003366"/>
              </a:buClr>
              <a:buSzPct val="75000"/>
              <a:buFont typeface="Courier New" panose="02070309020205020404" pitchFamily="49" charset="0"/>
              <a:buChar char="o"/>
            </a:pPr>
            <a:r>
              <a:rPr lang="de-DE" altLang="de-DE" sz="2000">
                <a:solidFill>
                  <a:srgbClr val="003366"/>
                </a:solidFill>
                <a:latin typeface="Calibri" panose="020F0502020204030204" pitchFamily="34" charset="0"/>
                <a:cs typeface="Calibri" panose="020F0502020204030204" pitchFamily="34" charset="0"/>
              </a:rPr>
              <a:t>Ahndung von Menschen-/Arbeitsrechtsverletzungen</a:t>
            </a:r>
          </a:p>
          <a:p>
            <a:pPr lvl="1" eaLnBrk="1" hangingPunct="1">
              <a:spcBef>
                <a:spcPts val="500"/>
              </a:spcBef>
              <a:buClr>
                <a:srgbClr val="003366"/>
              </a:buClr>
              <a:buSzPct val="75000"/>
              <a:buFont typeface="Courier New" panose="02070309020205020404" pitchFamily="49" charset="0"/>
              <a:buChar char="o"/>
            </a:pPr>
            <a:r>
              <a:rPr lang="de-DE" altLang="de-DE" sz="2000">
                <a:solidFill>
                  <a:srgbClr val="003366"/>
                </a:solidFill>
                <a:latin typeface="Calibri" panose="020F0502020204030204" pitchFamily="34" charset="0"/>
                <a:cs typeface="Calibri" panose="020F0502020204030204" pitchFamily="34" charset="0"/>
              </a:rPr>
              <a:t>Entschädigung von Opfern</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Herstellung von Transparenz durch Offenlegungs-/</a:t>
            </a:r>
            <a:br>
              <a:rPr lang="de-DE" altLang="de-DE" sz="2000">
                <a:solidFill>
                  <a:srgbClr val="003366"/>
                </a:solidFill>
                <a:latin typeface="Calibri" panose="020F0502020204030204" pitchFamily="34" charset="0"/>
                <a:cs typeface="Calibri" panose="020F0502020204030204" pitchFamily="34" charset="0"/>
              </a:rPr>
            </a:br>
            <a:r>
              <a:rPr lang="de-DE" altLang="de-DE" sz="2000">
                <a:solidFill>
                  <a:srgbClr val="003366"/>
                </a:solidFill>
                <a:latin typeface="Calibri" panose="020F0502020204030204" pitchFamily="34" charset="0"/>
                <a:cs typeface="Calibri" panose="020F0502020204030204" pitchFamily="34" charset="0"/>
              </a:rPr>
              <a:t>Berichtspflichten</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Stärkung von Menschenrechten in EU-Handelsabkommen</a:t>
            </a:r>
          </a:p>
        </p:txBody>
      </p:sp>
      <p:sp>
        <p:nvSpPr>
          <p:cNvPr id="80900" name="Text Box 5">
            <a:extLst>
              <a:ext uri="{FF2B5EF4-FFF2-40B4-BE49-F238E27FC236}">
                <a16:creationId xmlns:a16="http://schemas.microsoft.com/office/drawing/2014/main" id="{E7B2E7D3-B13D-42E8-A298-51FB17FCC898}"/>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22</a:t>
            </a:r>
            <a:endParaRPr lang="de-DE" altLang="de-DE" sz="2600" b="1" dirty="0">
              <a:solidFill>
                <a:srgbClr val="FFFFFF"/>
              </a:solidFill>
              <a:latin typeface="Calibri" panose="020F0502020204030204" pitchFamily="34" charset="0"/>
              <a:cs typeface="Calibri" panose="020F0502020204030204" pitchFamily="34" charset="0"/>
            </a:endParaRPr>
          </a:p>
        </p:txBody>
      </p:sp>
      <p:sp>
        <p:nvSpPr>
          <p:cNvPr id="80901" name="Fußzeilenplatzhalter 1">
            <a:extLst>
              <a:ext uri="{FF2B5EF4-FFF2-40B4-BE49-F238E27FC236}">
                <a16:creationId xmlns:a16="http://schemas.microsoft.com/office/drawing/2014/main" id="{8B17EC69-A4D7-4441-B2BD-DD6A19D75866}"/>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a:extLst>
              <a:ext uri="{FF2B5EF4-FFF2-40B4-BE49-F238E27FC236}">
                <a16:creationId xmlns:a16="http://schemas.microsoft.com/office/drawing/2014/main" id="{984B82C6-0454-450C-8751-0D85B326B1C6}"/>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Online und als Download verfügbar</a:t>
            </a:r>
          </a:p>
        </p:txBody>
      </p:sp>
      <p:sp>
        <p:nvSpPr>
          <p:cNvPr id="82947" name="Text Box 2">
            <a:extLst>
              <a:ext uri="{FF2B5EF4-FFF2-40B4-BE49-F238E27FC236}">
                <a16:creationId xmlns:a16="http://schemas.microsoft.com/office/drawing/2014/main" id="{A8F9C1D1-7DCF-4B23-B260-D9E447034EB3}"/>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marL="8001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500"/>
              </a:spcBef>
              <a:buClr>
                <a:srgbClr val="003366"/>
              </a:buClr>
              <a:buSzPct val="75000"/>
            </a:pPr>
            <a:r>
              <a:rPr lang="de-DE" altLang="de-DE" b="1">
                <a:solidFill>
                  <a:srgbClr val="003366"/>
                </a:solidFill>
                <a:latin typeface="Calibri" panose="020F0502020204030204" pitchFamily="34" charset="0"/>
                <a:cs typeface="Calibri" panose="020F0502020204030204" pitchFamily="34" charset="0"/>
              </a:rPr>
              <a:t>Broschüre „Sustainbale Sourcing“ unter folgendem Link:</a:t>
            </a:r>
          </a:p>
          <a:p>
            <a:pPr eaLnBrk="1" hangingPunct="1">
              <a:spcBef>
                <a:spcPts val="500"/>
              </a:spcBef>
              <a:buClr>
                <a:srgbClr val="003366"/>
              </a:buClr>
              <a:buSzPct val="75000"/>
            </a:pPr>
            <a:r>
              <a:rPr lang="de-DE" altLang="de-DE">
                <a:solidFill>
                  <a:srgbClr val="003366"/>
                </a:solidFill>
                <a:latin typeface="Calibri" panose="020F0502020204030204" pitchFamily="34" charset="0"/>
                <a:cs typeface="Calibri" panose="020F0502020204030204" pitchFamily="34" charset="0"/>
              </a:rPr>
              <a:t>http://www.fairschnitt.org/images/downloads/Femnet-Sustainable-Sourcing.pdf </a:t>
            </a:r>
          </a:p>
        </p:txBody>
      </p:sp>
      <p:sp>
        <p:nvSpPr>
          <p:cNvPr id="82948" name="Text Box 5">
            <a:extLst>
              <a:ext uri="{FF2B5EF4-FFF2-40B4-BE49-F238E27FC236}">
                <a16:creationId xmlns:a16="http://schemas.microsoft.com/office/drawing/2014/main" id="{16385F54-4787-4454-84FD-2BFDF5576AB0}"/>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23</a:t>
            </a:r>
            <a:endParaRPr lang="de-DE" altLang="de-DE" sz="2600" b="1" dirty="0">
              <a:solidFill>
                <a:srgbClr val="FFFFFF"/>
              </a:solidFill>
              <a:latin typeface="Calibri" panose="020F0502020204030204" pitchFamily="34" charset="0"/>
              <a:cs typeface="Calibri" panose="020F0502020204030204" pitchFamily="34" charset="0"/>
            </a:endParaRPr>
          </a:p>
        </p:txBody>
      </p:sp>
      <p:sp>
        <p:nvSpPr>
          <p:cNvPr id="82949" name="Fußzeilenplatzhalter 1">
            <a:extLst>
              <a:ext uri="{FF2B5EF4-FFF2-40B4-BE49-F238E27FC236}">
                <a16:creationId xmlns:a16="http://schemas.microsoft.com/office/drawing/2014/main" id="{0CBDFD75-3F71-4919-8724-9A55711F52A6}"/>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a:extLst>
              <a:ext uri="{FF2B5EF4-FFF2-40B4-BE49-F238E27FC236}">
                <a16:creationId xmlns:a16="http://schemas.microsoft.com/office/drawing/2014/main" id="{9D8A2B1D-6023-40D4-BD15-D390DA79E1AA}"/>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lnSpc>
                <a:spcPct val="90000"/>
              </a:lnSpc>
              <a:buSzPct val="100000"/>
            </a:pP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Ihr Feedback…</a:t>
            </a:r>
          </a:p>
        </p:txBody>
      </p:sp>
      <p:sp>
        <p:nvSpPr>
          <p:cNvPr id="98307" name="Text Box 2">
            <a:extLst>
              <a:ext uri="{FF2B5EF4-FFF2-40B4-BE49-F238E27FC236}">
                <a16:creationId xmlns:a16="http://schemas.microsoft.com/office/drawing/2014/main" id="{6A674E19-7F66-4FAE-83B2-51768AD246E4}"/>
              </a:ext>
            </a:extLst>
          </p:cNvPr>
          <p:cNvSpPr txBox="1">
            <a:spLocks noChangeArrowheads="1"/>
          </p:cNvSpPr>
          <p:nvPr/>
        </p:nvSpPr>
        <p:spPr bwMode="auto">
          <a:xfrm>
            <a:off x="914400" y="2362200"/>
            <a:ext cx="8001000" cy="3733800"/>
          </a:xfrm>
          <a:prstGeom prst="rect">
            <a:avLst/>
          </a:prstGeom>
          <a:noFill/>
          <a:ln>
            <a:noFill/>
          </a:ln>
          <a:effec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700"/>
              </a:spcBef>
              <a:buSzPct val="75000"/>
              <a:defRPr/>
            </a:pP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hilft uns weiter:</a:t>
            </a:r>
          </a:p>
          <a:p>
            <a:pPr eaLnBrk="1" hangingPunct="1">
              <a:spcBef>
                <a:spcPts val="700"/>
              </a:spcBef>
              <a:buSzPct val="75000"/>
              <a:defRPr/>
            </a:pPr>
            <a:endPar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hat Ihnen besonders gefallen?</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können wir besser machen?</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haben Sie vermisst?</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Weitere Anregungen?</a:t>
            </a:r>
            <a:endPar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84996" name="Text Box 5">
            <a:extLst>
              <a:ext uri="{FF2B5EF4-FFF2-40B4-BE49-F238E27FC236}">
                <a16:creationId xmlns:a16="http://schemas.microsoft.com/office/drawing/2014/main" id="{AD2B9520-9D4E-472B-92F9-822FAB95035A}"/>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24</a:t>
            </a:r>
          </a:p>
        </p:txBody>
      </p:sp>
      <p:pic>
        <p:nvPicPr>
          <p:cNvPr id="51205" name="Picture 6">
            <a:extLst>
              <a:ext uri="{FF2B5EF4-FFF2-40B4-BE49-F238E27FC236}">
                <a16:creationId xmlns:a16="http://schemas.microsoft.com/office/drawing/2014/main" id="{4E429173-CF74-4004-B7B9-F2829D0DFD15}"/>
              </a:ext>
            </a:extLst>
          </p:cNvPr>
          <p:cNvPicPr>
            <a:picLocks noChangeAspect="1" noChangeArrowheads="1"/>
          </p:cNvPicPr>
          <p:nvPr/>
        </p:nvPicPr>
        <p:blipFill>
          <a:blip r:embed="rId3"/>
          <a:srcRect/>
          <a:stretch>
            <a:fillRect/>
          </a:stretch>
        </p:blipFill>
        <p:spPr bwMode="auto">
          <a:xfrm>
            <a:off x="6227763" y="1314450"/>
            <a:ext cx="2282825" cy="4781550"/>
          </a:xfrm>
          <a:prstGeom prst="rect">
            <a:avLst/>
          </a:prstGeom>
          <a:noFill/>
          <a:ln>
            <a:noFill/>
          </a:ln>
          <a:effectLst>
            <a:outerShdw blurRad="63500" dist="139498" dir="2700000" algn="ctr" rotWithShape="0">
              <a:srgbClr val="333333">
                <a:alpha val="65018"/>
              </a:srgbClr>
            </a:outerShdw>
          </a:effectLst>
        </p:spPr>
      </p:pic>
      <p:sp>
        <p:nvSpPr>
          <p:cNvPr id="84998" name="Fußzeilenplatzhalter 1">
            <a:extLst>
              <a:ext uri="{FF2B5EF4-FFF2-40B4-BE49-F238E27FC236}">
                <a16:creationId xmlns:a16="http://schemas.microsoft.com/office/drawing/2014/main" id="{F7EDF5CB-CC1F-442A-8D72-026FD7CA1B66}"/>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0B869E67-397F-40EC-A7F1-91F68980BD2F}"/>
              </a:ext>
            </a:extLst>
          </p:cNvPr>
          <p:cNvSpPr>
            <a:spLocks noGrp="1" noChangeArrowheads="1"/>
          </p:cNvSpPr>
          <p:nvPr>
            <p:ph type="title"/>
          </p:nvPr>
        </p:nvSpPr>
        <p:spPr>
          <a:xfrm>
            <a:off x="914400" y="981075"/>
            <a:ext cx="8001000" cy="719138"/>
          </a:xfrm>
        </p:spPr>
        <p:txBody>
          <a:bodyPr/>
          <a:lstStyle/>
          <a:p>
            <a:pPr algn="ctr" eaLnBrk="1" hangingPunct="1"/>
            <a:r>
              <a:rPr lang="de-DE" altLang="de-DE" sz="3200">
                <a:solidFill>
                  <a:srgbClr val="002060"/>
                </a:solidFill>
                <a:latin typeface="Calibri" panose="020F0502020204030204" pitchFamily="34" charset="0"/>
                <a:cs typeface="Calibri" panose="020F0502020204030204" pitchFamily="34" charset="0"/>
              </a:rPr>
              <a:t>Danke für Ihre Aufmerksamkeit!</a:t>
            </a:r>
          </a:p>
        </p:txBody>
      </p:sp>
      <p:sp>
        <p:nvSpPr>
          <p:cNvPr id="52227" name="Rectangle 5">
            <a:extLst>
              <a:ext uri="{FF2B5EF4-FFF2-40B4-BE49-F238E27FC236}">
                <a16:creationId xmlns:a16="http://schemas.microsoft.com/office/drawing/2014/main" id="{E71A799F-26A1-4AF0-83E0-0428B2E1C997}"/>
              </a:ext>
            </a:extLst>
          </p:cNvPr>
          <p:cNvSpPr>
            <a:spLocks noGrp="1" noChangeArrowheads="1"/>
          </p:cNvSpPr>
          <p:nvPr>
            <p:ph idx="1"/>
          </p:nvPr>
        </p:nvSpPr>
        <p:spPr>
          <a:xfrm>
            <a:off x="889000" y="1822450"/>
            <a:ext cx="8001000" cy="3733800"/>
          </a:xfrm>
        </p:spPr>
        <p:txBody>
          <a:bodyPr/>
          <a:lstStyle/>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p:txBody>
      </p:sp>
      <p:sp>
        <p:nvSpPr>
          <p:cNvPr id="3" name="Textfeld 2">
            <a:extLst>
              <a:ext uri="{FF2B5EF4-FFF2-40B4-BE49-F238E27FC236}">
                <a16:creationId xmlns:a16="http://schemas.microsoft.com/office/drawing/2014/main" id="{F7227495-1CCD-499A-86EC-02659902C299}"/>
              </a:ext>
            </a:extLst>
          </p:cNvPr>
          <p:cNvSpPr txBox="1"/>
          <p:nvPr/>
        </p:nvSpPr>
        <p:spPr>
          <a:xfrm>
            <a:off x="1093788" y="2214563"/>
            <a:ext cx="5635625" cy="1962150"/>
          </a:xfrm>
          <a:prstGeom prst="rect">
            <a:avLst/>
          </a:prstGeom>
          <a:noFill/>
        </p:spPr>
        <p:txBody>
          <a:bodyPr lIns="91420" tIns="45711" rIns="91420" bIns="45711">
            <a:spAutoFit/>
          </a:bodyPr>
          <a:lstStyle/>
          <a:p>
            <a:pPr defTabSz="914400" eaLnBrk="1" hangingPunct="1">
              <a:spcBef>
                <a:spcPts val="600"/>
              </a:spcBef>
              <a:buSzPct val="75000"/>
              <a:defRPr/>
            </a:pPr>
            <a:endParaRPr lang="de-DE" altLang="de-DE" sz="2000" i="1" dirty="0">
              <a:solidFill>
                <a:srgbClr val="003366"/>
              </a:solidFill>
              <a:latin typeface="Calibri" panose="020F0502020204030204" pitchFamily="34" charset="0"/>
              <a:ea typeface="WenQuanYi Micro Hei" charset="0"/>
              <a:cs typeface="Calibri" panose="020F0502020204030204" pitchFamily="34" charset="0"/>
            </a:endParaRPr>
          </a:p>
          <a:p>
            <a:pPr defTabSz="914400" eaLnBrk="1" hangingPunct="1">
              <a:spcBef>
                <a:spcPts val="600"/>
              </a:spcBef>
              <a:buSzPct val="75000"/>
              <a:defRPr/>
            </a:pPr>
            <a:r>
              <a:rPr lang="de-DE" altLang="de-DE" sz="2000" b="1" dirty="0">
                <a:solidFill>
                  <a:srgbClr val="003366"/>
                </a:solidFill>
                <a:latin typeface="Calibri" panose="020F0502020204030204" pitchFamily="34" charset="0"/>
                <a:ea typeface="WenQuanYi Micro Hei" charset="0"/>
                <a:cs typeface="Calibri" panose="020F0502020204030204" pitchFamily="34" charset="0"/>
              </a:rPr>
              <a:t>Kontakt:		</a:t>
            </a:r>
            <a:r>
              <a:rPr lang="de-DE" altLang="de-DE" sz="2000" dirty="0">
                <a:solidFill>
                  <a:srgbClr val="003366"/>
                </a:solidFill>
                <a:latin typeface="Calibri" panose="020F0502020204030204" pitchFamily="34" charset="0"/>
                <a:ea typeface="WenQuanYi Micro Hei" charset="0"/>
                <a:cs typeface="Calibri" panose="020F0502020204030204" pitchFamily="34" charset="0"/>
              </a:rPr>
              <a:t>Kerstin</a:t>
            </a:r>
            <a:r>
              <a:rPr lang="de-DE" altLang="de-DE" sz="2000" b="1" dirty="0">
                <a:solidFill>
                  <a:srgbClr val="003366"/>
                </a:solidFill>
                <a:latin typeface="Calibri" panose="020F0502020204030204" pitchFamily="34" charset="0"/>
                <a:ea typeface="WenQuanYi Micro Hei" charset="0"/>
                <a:cs typeface="Calibri" panose="020F0502020204030204" pitchFamily="34" charset="0"/>
              </a:rPr>
              <a:t> </a:t>
            </a:r>
            <a:r>
              <a:rPr lang="de-DE" altLang="de-DE" sz="2000" dirty="0">
                <a:solidFill>
                  <a:srgbClr val="003366"/>
                </a:solidFill>
                <a:latin typeface="Calibri" panose="020F0502020204030204" pitchFamily="34" charset="0"/>
                <a:ea typeface="WenQuanYi Micro Hei" charset="0"/>
                <a:cs typeface="Calibri" panose="020F0502020204030204" pitchFamily="34" charset="0"/>
              </a:rPr>
              <a:t>Dahmen</a:t>
            </a:r>
          </a:p>
          <a:p>
            <a:pPr defTabSz="914400" eaLnBrk="1" hangingPunct="1">
              <a:spcBef>
                <a:spcPts val="500"/>
              </a:spcBef>
              <a:buSzPct val="75000"/>
              <a:defRPr/>
            </a:pPr>
            <a:r>
              <a:rPr lang="de-DE" altLang="de-DE" sz="2000" b="1" dirty="0">
                <a:solidFill>
                  <a:srgbClr val="003366"/>
                </a:solidFill>
                <a:latin typeface="Calibri" panose="020F0502020204030204" pitchFamily="34" charset="0"/>
                <a:ea typeface="WenQuanYi Micro Hei" charset="0"/>
                <a:cs typeface="Calibri" panose="020F0502020204030204" pitchFamily="34" charset="0"/>
              </a:rPr>
              <a:t>E-Mail:		</a:t>
            </a:r>
            <a:r>
              <a:rPr lang="de-DE" altLang="de-DE" sz="2000" dirty="0">
                <a:solidFill>
                  <a:srgbClr val="003366"/>
                </a:solidFill>
                <a:latin typeface="Calibri" panose="020F0502020204030204" pitchFamily="34" charset="0"/>
                <a:ea typeface="WenQuanYi Micro Hei" charset="0"/>
                <a:cs typeface="Calibri" panose="020F0502020204030204" pitchFamily="34" charset="0"/>
              </a:rPr>
              <a:t>fairschnitt@femnet-ev.de</a:t>
            </a:r>
          </a:p>
          <a:p>
            <a:pPr defTabSz="914400" eaLnBrk="1" hangingPunct="1">
              <a:spcBef>
                <a:spcPts val="500"/>
              </a:spcBef>
              <a:buSzPct val="75000"/>
              <a:defRPr/>
            </a:pPr>
            <a:r>
              <a:rPr lang="de-DE" altLang="de-DE" sz="2000" b="1" dirty="0">
                <a:solidFill>
                  <a:srgbClr val="002060"/>
                </a:solidFill>
                <a:latin typeface="Calibri" panose="020F0502020204030204" pitchFamily="34" charset="0"/>
                <a:ea typeface="WenQuanYi Micro Hei" charset="0"/>
                <a:cs typeface="Calibri" panose="020F0502020204030204" pitchFamily="34" charset="0"/>
              </a:rPr>
              <a:t>Internet:	</a:t>
            </a:r>
            <a:r>
              <a:rPr lang="de-DE" sz="2000" i="1" dirty="0">
                <a:solidFill>
                  <a:srgbClr val="002060"/>
                </a:solidFill>
                <a:latin typeface="Calibri" panose="020F0502020204030204" pitchFamily="34" charset="0"/>
                <a:ea typeface="+mn-ea"/>
                <a:cs typeface="Calibri" panose="020F0502020204030204" pitchFamily="34" charset="0"/>
              </a:rPr>
              <a:t>www.fairschnitt.org</a:t>
            </a:r>
          </a:p>
          <a:p>
            <a:pPr defTabSz="914400" eaLnBrk="1" hangingPunct="1">
              <a:spcBef>
                <a:spcPts val="500"/>
              </a:spcBef>
              <a:buSzPct val="75000"/>
              <a:defRPr/>
            </a:pPr>
            <a:r>
              <a:rPr lang="de-DE" sz="2000" b="1" dirty="0">
                <a:solidFill>
                  <a:srgbClr val="003366">
                    <a:lumMod val="75000"/>
                  </a:srgbClr>
                </a:solidFill>
                <a:latin typeface="Calibri" panose="020F0502020204030204" pitchFamily="34" charset="0"/>
                <a:ea typeface="+mn-ea"/>
                <a:cs typeface="Calibri" panose="020F0502020204030204" pitchFamily="34" charset="0"/>
              </a:rPr>
              <a:t>Tel.:		</a:t>
            </a:r>
            <a:r>
              <a:rPr lang="de-DE" sz="2000" dirty="0">
                <a:solidFill>
                  <a:srgbClr val="003366">
                    <a:lumMod val="75000"/>
                  </a:srgbClr>
                </a:solidFill>
                <a:latin typeface="Calibri" panose="020F0502020204030204" pitchFamily="34" charset="0"/>
                <a:ea typeface="+mn-ea"/>
                <a:cs typeface="Calibri" panose="020F0502020204030204" pitchFamily="34" charset="0"/>
              </a:rPr>
              <a:t>0228 - 18038116</a:t>
            </a:r>
          </a:p>
        </p:txBody>
      </p:sp>
      <p:sp>
        <p:nvSpPr>
          <p:cNvPr id="87045" name="Text Box 5">
            <a:extLst>
              <a:ext uri="{FF2B5EF4-FFF2-40B4-BE49-F238E27FC236}">
                <a16:creationId xmlns:a16="http://schemas.microsoft.com/office/drawing/2014/main" id="{3A2F7EF8-CDE1-4FE5-8B0B-8316B96E8537}"/>
              </a:ext>
            </a:extLst>
          </p:cNvPr>
          <p:cNvSpPr txBox="1">
            <a:spLocks noChangeArrowheads="1"/>
          </p:cNvSpPr>
          <p:nvPr/>
        </p:nvSpPr>
        <p:spPr bwMode="auto">
          <a:xfrm rot="-745206">
            <a:off x="4940300" y="3822700"/>
            <a:ext cx="50403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sz="2400">
                <a:solidFill>
                  <a:schemeClr val="bg1"/>
                </a:solidFill>
                <a:latin typeface="Times New Roman" panose="02020603050405020304" pitchFamily="18" charset="0"/>
                <a:ea typeface="MS PGothic" panose="020B0600070205080204" pitchFamily="34" charset="-128"/>
              </a:defRPr>
            </a:lvl1pPr>
            <a:lvl2pPr marL="457200">
              <a:defRPr sz="2400">
                <a:solidFill>
                  <a:schemeClr val="bg1"/>
                </a:solidFill>
                <a:latin typeface="Times New Roman" panose="02020603050405020304" pitchFamily="18" charset="0"/>
                <a:ea typeface="MS PGothic" panose="020B0600070205080204" pitchFamily="34" charset="-128"/>
              </a:defRPr>
            </a:lvl2pPr>
            <a:lvl3pPr marL="914400">
              <a:defRPr sz="2400">
                <a:solidFill>
                  <a:schemeClr val="bg1"/>
                </a:solidFill>
                <a:latin typeface="Times New Roman" panose="02020603050405020304" pitchFamily="18" charset="0"/>
                <a:ea typeface="MS PGothic" panose="020B0600070205080204" pitchFamily="34" charset="-128"/>
              </a:defRPr>
            </a:lvl3pPr>
            <a:lvl4pPr marL="1371600">
              <a:defRPr sz="2400">
                <a:solidFill>
                  <a:schemeClr val="bg1"/>
                </a:solidFill>
                <a:latin typeface="Times New Roman" panose="02020603050405020304" pitchFamily="18" charset="0"/>
                <a:ea typeface="MS PGothic" panose="020B0600070205080204" pitchFamily="34" charset="-128"/>
              </a:defRPr>
            </a:lvl4pPr>
            <a:lvl5pPr marL="1828800">
              <a:defRPr sz="2400">
                <a:solidFill>
                  <a:schemeClr val="bg1"/>
                </a:solidFill>
                <a:latin typeface="Times New Roman" panose="02020603050405020304" pitchFamily="18" charset="0"/>
                <a:ea typeface="MS PGothic" panose="020B0600070205080204" pitchFamily="34" charset="-128"/>
              </a:defRPr>
            </a:lvl5pPr>
            <a:lvl6pPr indent="-2286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6pPr>
            <a:lvl7pPr indent="-2286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7pPr>
            <a:lvl8pPr indent="-2286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8pPr>
            <a:lvl9pPr indent="-228600" eaLnBrk="0" fontAlgn="base" hangingPunct="0">
              <a:spcBef>
                <a:spcPct val="0"/>
              </a:spcBef>
              <a:spcAft>
                <a:spcPct val="0"/>
              </a:spcAft>
              <a:defRPr sz="2400">
                <a:solidFill>
                  <a:schemeClr val="bg1"/>
                </a:solidFill>
                <a:latin typeface="Times New Roman" panose="02020603050405020304" pitchFamily="18" charset="0"/>
                <a:ea typeface="MS PGothic" panose="020B0600070205080204" pitchFamily="34" charset="-128"/>
              </a:defRPr>
            </a:lvl9pPr>
          </a:lstStyle>
          <a:p>
            <a:pPr defTabSz="914400">
              <a:spcBef>
                <a:spcPct val="50000"/>
              </a:spcBef>
            </a:pPr>
            <a:r>
              <a:rPr lang="de-DE" altLang="de-DE" sz="6600" b="1" i="1">
                <a:solidFill>
                  <a:srgbClr val="003366"/>
                </a:solidFill>
                <a:latin typeface="Comic Sans MS" panose="030F0702030302020204" pitchFamily="66" charset="0"/>
                <a:cs typeface="Arial" panose="020B0604020202020204" pitchFamily="34" charset="0"/>
              </a:rPr>
              <a:t>Fragen?</a:t>
            </a:r>
          </a:p>
        </p:txBody>
      </p:sp>
      <p:sp>
        <p:nvSpPr>
          <p:cNvPr id="87049" name="Rechteck 1">
            <a:extLst>
              <a:ext uri="{FF2B5EF4-FFF2-40B4-BE49-F238E27FC236}">
                <a16:creationId xmlns:a16="http://schemas.microsoft.com/office/drawing/2014/main" id="{FDEE7CD9-457E-4848-9DEF-8EF847EBB1EB}"/>
              </a:ext>
            </a:extLst>
          </p:cNvPr>
          <p:cNvSpPr>
            <a:spLocks noChangeArrowheads="1"/>
          </p:cNvSpPr>
          <p:nvPr/>
        </p:nvSpPr>
        <p:spPr bwMode="auto">
          <a:xfrm>
            <a:off x="0"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25</a:t>
            </a:r>
          </a:p>
        </p:txBody>
      </p:sp>
      <p:sp>
        <p:nvSpPr>
          <p:cNvPr id="87050" name="Fußzeilenplatzhalter 1">
            <a:extLst>
              <a:ext uri="{FF2B5EF4-FFF2-40B4-BE49-F238E27FC236}">
                <a16:creationId xmlns:a16="http://schemas.microsoft.com/office/drawing/2014/main" id="{8ADD98C6-711A-455C-B872-5C05DABFE124}"/>
              </a:ext>
            </a:extLst>
          </p:cNvPr>
          <p:cNvSpPr>
            <a:spLocks noGrp="1"/>
          </p:cNvSpPr>
          <p:nvPr>
            <p:ph type="ftr" sz="quarter" idx="11"/>
          </p:nvPr>
        </p:nvSpPr>
        <p:spPr>
          <a:xfrm>
            <a:off x="6248400" y="6488113"/>
            <a:ext cx="2895600"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
        <p:nvSpPr>
          <p:cNvPr id="12" name="Text Box 2">
            <a:extLst>
              <a:ext uri="{FF2B5EF4-FFF2-40B4-BE49-F238E27FC236}">
                <a16:creationId xmlns:a16="http://schemas.microsoft.com/office/drawing/2014/main" id="{2135DDFA-9D8F-445D-AC79-3B20B4E93815}"/>
              </a:ext>
            </a:extLst>
          </p:cNvPr>
          <p:cNvSpPr txBox="1">
            <a:spLocks noChangeArrowheads="1"/>
          </p:cNvSpPr>
          <p:nvPr/>
        </p:nvSpPr>
        <p:spPr bwMode="auto">
          <a:xfrm>
            <a:off x="858170" y="5431504"/>
            <a:ext cx="6441071" cy="979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106" algn="l" rtl="0" eaLnBrk="0" fontAlgn="base" hangingPunct="0">
              <a:spcBef>
                <a:spcPct val="0"/>
              </a:spcBef>
              <a:spcAft>
                <a:spcPct val="0"/>
              </a:spcAft>
              <a:defRPr sz="2400" kern="1200">
                <a:solidFill>
                  <a:schemeClr val="tx1"/>
                </a:solidFill>
                <a:latin typeface="Times New Roman" charset="0"/>
                <a:ea typeface="+mn-ea"/>
                <a:cs typeface="+mn-cs"/>
              </a:defRPr>
            </a:lvl2pPr>
            <a:lvl3pPr marL="914210" algn="l" rtl="0" eaLnBrk="0" fontAlgn="base" hangingPunct="0">
              <a:spcBef>
                <a:spcPct val="0"/>
              </a:spcBef>
              <a:spcAft>
                <a:spcPct val="0"/>
              </a:spcAft>
              <a:defRPr sz="2400" kern="1200">
                <a:solidFill>
                  <a:schemeClr val="tx1"/>
                </a:solidFill>
                <a:latin typeface="Times New Roman" charset="0"/>
                <a:ea typeface="+mn-ea"/>
                <a:cs typeface="+mn-cs"/>
              </a:defRPr>
            </a:lvl3pPr>
            <a:lvl4pPr marL="1371316" algn="l" rtl="0" eaLnBrk="0" fontAlgn="base" hangingPunct="0">
              <a:spcBef>
                <a:spcPct val="0"/>
              </a:spcBef>
              <a:spcAft>
                <a:spcPct val="0"/>
              </a:spcAft>
              <a:defRPr sz="2400" kern="1200">
                <a:solidFill>
                  <a:schemeClr val="tx1"/>
                </a:solidFill>
                <a:latin typeface="Times New Roman" charset="0"/>
                <a:ea typeface="+mn-ea"/>
                <a:cs typeface="+mn-cs"/>
              </a:defRPr>
            </a:lvl4pPr>
            <a:lvl5pPr marL="1828421" algn="l" rtl="0" eaLnBrk="0" fontAlgn="base" hangingPunct="0">
              <a:spcBef>
                <a:spcPct val="0"/>
              </a:spcBef>
              <a:spcAft>
                <a:spcPct val="0"/>
              </a:spcAft>
              <a:defRPr sz="2400" kern="1200">
                <a:solidFill>
                  <a:schemeClr val="tx1"/>
                </a:solidFill>
                <a:latin typeface="Times New Roman" charset="0"/>
                <a:ea typeface="+mn-ea"/>
                <a:cs typeface="+mn-cs"/>
              </a:defRPr>
            </a:lvl5pPr>
            <a:lvl6pPr marL="2285526" algn="l" defTabSz="914210" rtl="0" eaLnBrk="1" latinLnBrk="0" hangingPunct="1">
              <a:defRPr sz="2400" kern="1200">
                <a:solidFill>
                  <a:schemeClr val="tx1"/>
                </a:solidFill>
                <a:latin typeface="Times New Roman" charset="0"/>
                <a:ea typeface="+mn-ea"/>
                <a:cs typeface="+mn-cs"/>
              </a:defRPr>
            </a:lvl6pPr>
            <a:lvl7pPr marL="2742630" algn="l" defTabSz="914210" rtl="0" eaLnBrk="1" latinLnBrk="0" hangingPunct="1">
              <a:defRPr sz="2400" kern="1200">
                <a:solidFill>
                  <a:schemeClr val="tx1"/>
                </a:solidFill>
                <a:latin typeface="Times New Roman" charset="0"/>
                <a:ea typeface="+mn-ea"/>
                <a:cs typeface="+mn-cs"/>
              </a:defRPr>
            </a:lvl7pPr>
            <a:lvl8pPr marL="3199736" algn="l" defTabSz="914210" rtl="0" eaLnBrk="1" latinLnBrk="0" hangingPunct="1">
              <a:defRPr sz="2400" kern="1200">
                <a:solidFill>
                  <a:schemeClr val="tx1"/>
                </a:solidFill>
                <a:latin typeface="Times New Roman" charset="0"/>
                <a:ea typeface="+mn-ea"/>
                <a:cs typeface="+mn-cs"/>
              </a:defRPr>
            </a:lvl8pPr>
            <a:lvl9pPr marL="3656841" algn="l" defTabSz="914210" rtl="0" eaLnBrk="1" latinLnBrk="0" hangingPunct="1">
              <a:defRPr sz="2400" kern="1200">
                <a:solidFill>
                  <a:schemeClr val="tx1"/>
                </a:solidFill>
                <a:latin typeface="Times New Roman" charset="0"/>
                <a:ea typeface="+mn-ea"/>
                <a:cs typeface="+mn-cs"/>
              </a:defRPr>
            </a:lvl9pPr>
          </a:lstStyle>
          <a:p>
            <a:pPr marL="0" marR="0" lvl="0" indent="0" algn="l" defTabSz="912813" rtl="0" eaLnBrk="1" fontAlgn="base" latinLnBrk="0" hangingPunct="1">
              <a:lnSpc>
                <a:spcPct val="100000"/>
              </a:lnSpc>
              <a:spcBef>
                <a:spcPct val="0"/>
              </a:spcBef>
              <a:spcAft>
                <a:spcPts val="1000"/>
              </a:spcAft>
              <a:buClrTx/>
              <a:buSzTx/>
              <a:buFontTx/>
              <a:buNone/>
              <a:tabLst/>
              <a:defRPr/>
            </a:pPr>
            <a:r>
              <a:rPr kumimoji="0" lang="de-DE" altLang="de-DE" sz="9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Arial" panose="020B0604020202020204" pitchFamily="34" charset="0"/>
              </a:rPr>
              <a:t>Gefördert von		         aus Mitteln des Landes NRW		   und im Auftrag des   </a:t>
            </a:r>
          </a:p>
          <a:p>
            <a:pPr marL="0" marR="0" lvl="0" indent="0" algn="l" defTabSz="912813" rtl="0" eaLnBrk="1" fontAlgn="base" latinLnBrk="0" hangingPunct="1">
              <a:lnSpc>
                <a:spcPct val="100000"/>
              </a:lnSpc>
              <a:spcBef>
                <a:spcPct val="0"/>
              </a:spcBef>
              <a:spcAft>
                <a:spcPts val="1000"/>
              </a:spcAft>
              <a:buClrTx/>
              <a:buSzTx/>
              <a:buFontTx/>
              <a:buNone/>
              <a:tabLst/>
              <a:defRPr/>
            </a:pPr>
            <a:endParaRPr kumimoji="0" lang="de-DE" altLang="de-DE" sz="8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336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13" name="Picture 2">
            <a:extLst>
              <a:ext uri="{FF2B5EF4-FFF2-40B4-BE49-F238E27FC236}">
                <a16:creationId xmlns:a16="http://schemas.microsoft.com/office/drawing/2014/main" id="{1860C891-2D20-4CEE-819D-BD54D282E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302" y="5600402"/>
            <a:ext cx="22193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3">
            <a:extLst>
              <a:ext uri="{FF2B5EF4-FFF2-40B4-BE49-F238E27FC236}">
                <a16:creationId xmlns:a16="http://schemas.microsoft.com/office/drawing/2014/main" id="{FE992FC1-7F4D-4B71-ABCD-E588B90E60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6809" y="5462092"/>
            <a:ext cx="1769687" cy="773054"/>
          </a:xfrm>
          <a:prstGeom prst="rect">
            <a:avLst/>
          </a:prstGeom>
        </p:spPr>
      </p:pic>
      <p:pic>
        <p:nvPicPr>
          <p:cNvPr id="15" name="Grafik 14">
            <a:extLst>
              <a:ext uri="{FF2B5EF4-FFF2-40B4-BE49-F238E27FC236}">
                <a16:creationId xmlns:a16="http://schemas.microsoft.com/office/drawing/2014/main" id="{3DC1D3F7-344D-4551-BCE8-5159DC4C85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258" y="5753229"/>
            <a:ext cx="1796089" cy="555720"/>
          </a:xfrm>
          <a:prstGeom prst="rect">
            <a:avLst/>
          </a:prstGeom>
        </p:spPr>
      </p:pic>
      <p:pic>
        <p:nvPicPr>
          <p:cNvPr id="16" name="Grafik 15">
            <a:extLst>
              <a:ext uri="{FF2B5EF4-FFF2-40B4-BE49-F238E27FC236}">
                <a16:creationId xmlns:a16="http://schemas.microsoft.com/office/drawing/2014/main" id="{2EA0EEF9-32E8-40F8-A0DB-2458052D66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3972" y="5809151"/>
            <a:ext cx="1989247" cy="49979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
            <a:extLst>
              <a:ext uri="{FF2B5EF4-FFF2-40B4-BE49-F238E27FC236}">
                <a16:creationId xmlns:a16="http://schemas.microsoft.com/office/drawing/2014/main" id="{62A70F47-5760-4711-991C-540C57DD5DFD}"/>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Zentrale Quellen</a:t>
            </a:r>
          </a:p>
        </p:txBody>
      </p:sp>
      <p:sp>
        <p:nvSpPr>
          <p:cNvPr id="89091" name="Text Box 2">
            <a:extLst>
              <a:ext uri="{FF2B5EF4-FFF2-40B4-BE49-F238E27FC236}">
                <a16:creationId xmlns:a16="http://schemas.microsoft.com/office/drawing/2014/main" id="{396F6619-EDC1-4FA3-AC22-97AC84D7CBE0}"/>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285750" indent="-285750" eaLnBrk="1" hangingPunct="1">
              <a:spcBef>
                <a:spcPts val="300"/>
              </a:spcBef>
              <a:buClr>
                <a:srgbClr val="003366"/>
              </a:buClr>
              <a:buSzPct val="75000"/>
              <a:buFont typeface="Arial" panose="020B0604020202020204" pitchFamily="34" charset="0"/>
              <a:buChar char="•"/>
            </a:pPr>
            <a:r>
              <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ILO Webseite: ILO-Kernarbeitsnormen – die Grundprinzipien der ILO, https://www.ilo.org/berlin/arbeits-und-standards/kernarbeitsnormen/lang--de/index.htm, Zugriff 25.09.2019</a:t>
            </a:r>
          </a:p>
          <a:p>
            <a:pPr marL="285750" indent="-285750" eaLnBrk="1" hangingPunct="1">
              <a:spcBef>
                <a:spcPts val="300"/>
              </a:spcBef>
              <a:buClr>
                <a:srgbClr val="003366"/>
              </a:buClr>
              <a:buSzPct val="75000"/>
              <a:buFont typeface="Arial" panose="020B0604020202020204" pitchFamily="34" charset="0"/>
              <a:buChar char="•"/>
            </a:pPr>
            <a:r>
              <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Deutscher Gewerkschaftsbund: Die ILO und internationale Arbeitsnormen, </a:t>
            </a:r>
            <a:r>
              <a:rPr lang="de-DE" sz="1600" dirty="0">
                <a:solidFill>
                  <a:srgbClr val="002060"/>
                </a:solidFill>
                <a:latin typeface="Calibri" panose="020F0502020204030204" pitchFamily="34" charset="0"/>
                <a:cs typeface="Calibri" panose="020F0502020204030204" pitchFamily="34" charset="0"/>
              </a:rPr>
              <a:t>http://www.dgb.de/themen/++co++0fda44d8-9685-11e0-4238-00188b4dc422/@@dossier.html, Zugriff 25.09.2019</a:t>
            </a:r>
            <a:endParaRPr lang="de-DE" altLang="de-DE" sz="1600" dirty="0">
              <a:solidFill>
                <a:srgbClr val="002060"/>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89092" name="Text Box 5">
            <a:extLst>
              <a:ext uri="{FF2B5EF4-FFF2-40B4-BE49-F238E27FC236}">
                <a16:creationId xmlns:a16="http://schemas.microsoft.com/office/drawing/2014/main" id="{648835CD-B798-43B0-9FD4-61F9A4884EE4}"/>
              </a:ext>
            </a:extLst>
          </p:cNvPr>
          <p:cNvSpPr txBox="1">
            <a:spLocks noChangeArrowheads="1"/>
          </p:cNvSpPr>
          <p:nvPr/>
        </p:nvSpPr>
        <p:spPr bwMode="auto">
          <a:xfrm>
            <a:off x="0" y="6455709"/>
            <a:ext cx="7556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26</a:t>
            </a:r>
            <a:endParaRPr lang="de-DE" altLang="de-DE" sz="2600" b="1" dirty="0">
              <a:solidFill>
                <a:srgbClr val="FFFFFF"/>
              </a:solidFill>
              <a:latin typeface="Calibri" panose="020F0502020204030204" pitchFamily="34" charset="0"/>
              <a:cs typeface="Calibri" panose="020F0502020204030204" pitchFamily="34" charset="0"/>
            </a:endParaRPr>
          </a:p>
        </p:txBody>
      </p:sp>
      <p:sp>
        <p:nvSpPr>
          <p:cNvPr id="89093" name="Fußzeilenplatzhalter 1">
            <a:extLst>
              <a:ext uri="{FF2B5EF4-FFF2-40B4-BE49-F238E27FC236}">
                <a16:creationId xmlns:a16="http://schemas.microsoft.com/office/drawing/2014/main" id="{23ADCC67-0CD3-499F-AC7E-2F667102BC20}"/>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a:extLst>
              <a:ext uri="{FF2B5EF4-FFF2-40B4-BE49-F238E27FC236}">
                <a16:creationId xmlns:a16="http://schemas.microsoft.com/office/drawing/2014/main" id="{1BA3C539-1926-4843-9BA3-518D5382F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2555875"/>
            <a:ext cx="200025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6">
            <a:extLst>
              <a:ext uri="{FF2B5EF4-FFF2-40B4-BE49-F238E27FC236}">
                <a16:creationId xmlns:a16="http://schemas.microsoft.com/office/drawing/2014/main" id="{337507E8-5A62-4A64-B0FC-CEED4209DF93}"/>
              </a:ext>
            </a:extLst>
          </p:cNvPr>
          <p:cNvSpPr txBox="1">
            <a:spLocks noChangeArrowheads="1"/>
          </p:cNvSpPr>
          <p:nvPr/>
        </p:nvSpPr>
        <p:spPr bwMode="auto">
          <a:xfrm>
            <a:off x="1116013" y="1085850"/>
            <a:ext cx="8229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5" tIns="56804" rIns="81615" bIns="40807"/>
          <a:lstStyle>
            <a:lvl1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1pPr>
            <a:lvl2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2pPr>
            <a:lvl3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3pPr>
            <a:lvl4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4pPr>
            <a:lvl5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5pPr>
            <a:lvl6pPr marL="25146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6pPr>
            <a:lvl7pPr marL="29718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7pPr>
            <a:lvl8pPr marL="34290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8pPr>
            <a:lvl9pPr marL="38862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S PGothic" panose="020B0600070205080204" pitchFamily="34" charset="-128"/>
              </a:defRPr>
            </a:lvl9pPr>
          </a:lstStyle>
          <a:p>
            <a:pPr eaLnBrk="1" hangingPunct="1">
              <a:lnSpc>
                <a:spcPct val="93000"/>
              </a:lnSpc>
              <a:buSzPct val="100000"/>
            </a:pPr>
            <a:r>
              <a:rPr lang="de-DE" altLang="de-DE" sz="2000" b="1">
                <a:solidFill>
                  <a:srgbClr val="003366"/>
                </a:solidFill>
                <a:latin typeface="Calibri" panose="020F0502020204030204" pitchFamily="34" charset="0"/>
                <a:ea typeface="Microsoft YaHei" panose="020B0503020204020204" pitchFamily="34" charset="-122"/>
                <a:cs typeface="Calibri" panose="020F0502020204030204" pitchFamily="34" charset="0"/>
              </a:rPr>
              <a:t>Projektziel: </a:t>
            </a: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Aufklärung der Studierenden modebezogener, wirtschaftswissenschaftlicher und Lehramtsstudiengänge über Rechte</a:t>
            </a:r>
          </a:p>
          <a:p>
            <a:pPr eaLnBrk="1" hangingPunct="1">
              <a:lnSpc>
                <a:spcPct val="93000"/>
              </a:lnSpc>
              <a:buSzPct val="100000"/>
            </a:pP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der Näher_innen, Sozial- und Umweltstandards sowie Verantwortung</a:t>
            </a:r>
          </a:p>
          <a:p>
            <a:pPr eaLnBrk="1" hangingPunct="1">
              <a:lnSpc>
                <a:spcPct val="93000"/>
              </a:lnSpc>
              <a:buSzPct val="100000"/>
            </a:pPr>
            <a:r>
              <a:rPr lang="de-DE" altLang="de-DE" sz="2000">
                <a:solidFill>
                  <a:srgbClr val="003366"/>
                </a:solidFill>
                <a:latin typeface="Calibri" panose="020F0502020204030204" pitchFamily="34" charset="0"/>
                <a:ea typeface="Microsoft YaHei" panose="020B0503020204020204" pitchFamily="34" charset="-122"/>
                <a:cs typeface="Calibri" panose="020F0502020204030204" pitchFamily="34" charset="0"/>
              </a:rPr>
              <a:t>von Unternehmen</a:t>
            </a:r>
          </a:p>
          <a:p>
            <a:pPr eaLnBrk="1" hangingPunct="1">
              <a:lnSpc>
                <a:spcPct val="93000"/>
              </a:lnSpc>
              <a:buSzPct val="100000"/>
            </a:pPr>
            <a:endParaRPr lang="de-DE" altLang="de-DE">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3316" name="Rechteck 2">
            <a:extLst>
              <a:ext uri="{FF2B5EF4-FFF2-40B4-BE49-F238E27FC236}">
                <a16:creationId xmlns:a16="http://schemas.microsoft.com/office/drawing/2014/main" id="{67CD394D-D6C8-4657-9453-6E6077D0327B}"/>
              </a:ext>
            </a:extLst>
          </p:cNvPr>
          <p:cNvSpPr>
            <a:spLocks noChangeArrowheads="1"/>
          </p:cNvSpPr>
          <p:nvPr/>
        </p:nvSpPr>
        <p:spPr bwMode="auto">
          <a:xfrm>
            <a:off x="-3175"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pPr>
            <a:r>
              <a:rPr lang="de-DE" altLang="de-DE" sz="2000" b="1">
                <a:solidFill>
                  <a:srgbClr val="FFFFFF"/>
                </a:solidFill>
                <a:latin typeface="Calibri" panose="020F0502020204030204" pitchFamily="34" charset="0"/>
                <a:cs typeface="Calibri" panose="020F0502020204030204" pitchFamily="34" charset="0"/>
              </a:rPr>
              <a:t>3</a:t>
            </a:r>
          </a:p>
        </p:txBody>
      </p:sp>
      <p:sp>
        <p:nvSpPr>
          <p:cNvPr id="4" name="Textfeld 3">
            <a:extLst>
              <a:ext uri="{FF2B5EF4-FFF2-40B4-BE49-F238E27FC236}">
                <a16:creationId xmlns:a16="http://schemas.microsoft.com/office/drawing/2014/main" id="{2A2B765F-1B3C-4615-BF95-FF7D5344D041}"/>
              </a:ext>
            </a:extLst>
          </p:cNvPr>
          <p:cNvSpPr txBox="1"/>
          <p:nvPr/>
        </p:nvSpPr>
        <p:spPr>
          <a:xfrm>
            <a:off x="1116013" y="2555875"/>
            <a:ext cx="7308850" cy="1957388"/>
          </a:xfrm>
          <a:prstGeom prst="rect">
            <a:avLst/>
          </a:prstGeom>
          <a:noFill/>
        </p:spPr>
        <p:txBody>
          <a:bodyPr>
            <a:spAutoFit/>
          </a:bodyPr>
          <a:lstStyle/>
          <a:p>
            <a:pPr>
              <a:lnSpc>
                <a:spcPct val="93000"/>
              </a:lnSpc>
              <a:spcAft>
                <a:spcPts val="522"/>
              </a:spcAft>
              <a:defRPr/>
            </a:pPr>
            <a:r>
              <a:rPr lang="de-DE" b="1" dirty="0">
                <a:solidFill>
                  <a:srgbClr val="002060"/>
                </a:solidFill>
                <a:latin typeface="Calibri" panose="020F0502020204030204" pitchFamily="34" charset="0"/>
                <a:cs typeface="Calibri" panose="020F0502020204030204" pitchFamily="34" charset="0"/>
              </a:rPr>
              <a:t>Aktivitäten:</a:t>
            </a:r>
          </a:p>
          <a:p>
            <a:pPr marL="285750" indent="-285750">
              <a:lnSpc>
                <a:spcPct val="93000"/>
              </a:lnSpc>
              <a:spcAft>
                <a:spcPts val="522"/>
              </a:spcAft>
              <a:buFont typeface="Arial" panose="020B0604020202020204" pitchFamily="34" charset="0"/>
              <a:buChar char="•"/>
              <a:defRPr/>
            </a:pPr>
            <a:r>
              <a:rPr lang="de-DE" dirty="0">
                <a:solidFill>
                  <a:srgbClr val="002060"/>
                </a:solidFill>
                <a:latin typeface="Calibri" panose="020F0502020204030204" pitchFamily="34" charset="0"/>
                <a:cs typeface="Calibri" panose="020F0502020204030204" pitchFamily="34" charset="0"/>
              </a:rPr>
              <a:t>Vorträge und Seminare and Hochschulen</a:t>
            </a:r>
          </a:p>
          <a:p>
            <a:pPr marL="285750" indent="-285750">
              <a:lnSpc>
                <a:spcPct val="93000"/>
              </a:lnSpc>
              <a:spcAft>
                <a:spcPts val="522"/>
              </a:spcAft>
              <a:buFont typeface="Arial" panose="020B0604020202020204" pitchFamily="34" charset="0"/>
              <a:buChar char="•"/>
              <a:defRPr/>
            </a:pPr>
            <a:r>
              <a:rPr lang="de-DE" dirty="0">
                <a:solidFill>
                  <a:srgbClr val="002060"/>
                </a:solidFill>
                <a:latin typeface="Calibri" panose="020F0502020204030204" pitchFamily="34" charset="0"/>
                <a:cs typeface="Calibri" panose="020F0502020204030204" pitchFamily="34" charset="0"/>
              </a:rPr>
              <a:t> Betreuung und Beratung von Studieren</a:t>
            </a:r>
          </a:p>
          <a:p>
            <a:pPr marL="285750" indent="-285750">
              <a:lnSpc>
                <a:spcPct val="93000"/>
              </a:lnSpc>
              <a:spcAft>
                <a:spcPts val="522"/>
              </a:spcAft>
              <a:buFont typeface="Arial" panose="020B0604020202020204" pitchFamily="34" charset="0"/>
              <a:buChar char="•"/>
              <a:defRPr/>
            </a:pPr>
            <a:r>
              <a:rPr lang="de-DE" dirty="0" err="1">
                <a:solidFill>
                  <a:srgbClr val="002060"/>
                </a:solidFill>
                <a:latin typeface="Calibri" panose="020F0502020204030204" pitchFamily="34" charset="0"/>
                <a:cs typeface="Calibri" panose="020F0502020204030204" pitchFamily="34" charset="0"/>
              </a:rPr>
              <a:t>Modeblog</a:t>
            </a:r>
            <a:r>
              <a:rPr lang="de-DE" dirty="0">
                <a:solidFill>
                  <a:srgbClr val="002060"/>
                </a:solidFill>
                <a:latin typeface="Calibri" panose="020F0502020204030204" pitchFamily="34" charset="0"/>
                <a:cs typeface="Calibri" panose="020F0502020204030204" pitchFamily="34" charset="0"/>
              </a:rPr>
              <a:t> </a:t>
            </a:r>
            <a:r>
              <a:rPr lang="de-DE" i="1" dirty="0">
                <a:solidFill>
                  <a:srgbClr val="002060"/>
                </a:solidFill>
                <a:latin typeface="Calibri" panose="020F0502020204030204" pitchFamily="34" charset="0"/>
                <a:cs typeface="Calibri" panose="020F0502020204030204" pitchFamily="34" charset="0"/>
              </a:rPr>
              <a:t>modefairarbeiten.de</a:t>
            </a:r>
          </a:p>
          <a:p>
            <a:pPr marL="285750" indent="-285750">
              <a:lnSpc>
                <a:spcPct val="93000"/>
              </a:lnSpc>
              <a:spcAft>
                <a:spcPts val="522"/>
              </a:spcAft>
              <a:buFont typeface="Arial" panose="020B0604020202020204" pitchFamily="34" charset="0"/>
              <a:buChar char="•"/>
              <a:defRPr/>
            </a:pPr>
            <a:r>
              <a:rPr lang="de-DE" dirty="0">
                <a:solidFill>
                  <a:srgbClr val="002060"/>
                </a:solidFill>
                <a:latin typeface="Calibri" panose="020F0502020204030204" pitchFamily="34" charset="0"/>
                <a:cs typeface="Calibri" panose="020F0502020204030204" pitchFamily="34" charset="0"/>
              </a:rPr>
              <a:t>Konferenzen und Informationsveranstaltungen</a:t>
            </a:r>
          </a:p>
          <a:p>
            <a:pPr marL="285750" indent="-285750">
              <a:lnSpc>
                <a:spcPct val="93000"/>
              </a:lnSpc>
              <a:spcAft>
                <a:spcPts val="522"/>
              </a:spcAft>
              <a:buFont typeface="Arial" panose="020B0604020202020204" pitchFamily="34" charset="0"/>
              <a:buChar char="•"/>
              <a:defRPr/>
            </a:pPr>
            <a:r>
              <a:rPr lang="de-DE" dirty="0">
                <a:solidFill>
                  <a:srgbClr val="002060"/>
                </a:solidFill>
                <a:latin typeface="Calibri" panose="020F0502020204030204" pitchFamily="34" charset="0"/>
                <a:cs typeface="Calibri" panose="020F0502020204030204" pitchFamily="34" charset="0"/>
              </a:rPr>
              <a:t>Webseite </a:t>
            </a:r>
            <a:r>
              <a:rPr lang="de-DE" i="1" dirty="0">
                <a:solidFill>
                  <a:srgbClr val="002060"/>
                </a:solidFill>
                <a:latin typeface="Calibri" panose="020F0502020204030204" pitchFamily="34" charset="0"/>
                <a:cs typeface="Calibri" panose="020F0502020204030204" pitchFamily="34" charset="0"/>
              </a:rPr>
              <a:t>fairschnitt.org </a:t>
            </a:r>
            <a:r>
              <a:rPr lang="de-DE" dirty="0">
                <a:solidFill>
                  <a:srgbClr val="002060"/>
                </a:solidFill>
                <a:latin typeface="Calibri" panose="020F0502020204030204" pitchFamily="34" charset="0"/>
                <a:cs typeface="Calibri" panose="020F0502020204030204" pitchFamily="34" charset="0"/>
              </a:rPr>
              <a:t>mit Bildungsmaterialien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74D9A5AE-4EFD-4085-998A-03A961FFFE78}"/>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Kampagne für Saubere Kleidung</a:t>
            </a: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Clean Clothes Campaign (CCC)</a:t>
            </a:r>
          </a:p>
        </p:txBody>
      </p:sp>
      <p:sp>
        <p:nvSpPr>
          <p:cNvPr id="94211" name="Text Box 2">
            <a:extLst>
              <a:ext uri="{FF2B5EF4-FFF2-40B4-BE49-F238E27FC236}">
                <a16:creationId xmlns:a16="http://schemas.microsoft.com/office/drawing/2014/main" id="{D8746BDC-C0AA-4F1D-8CF0-F18A174FDE58}"/>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0">
              <a:lnSpc>
                <a:spcPct val="93000"/>
              </a:lnSpc>
              <a:spcBef>
                <a:spcPct val="0"/>
              </a:spcBef>
              <a:spcAft>
                <a:spcPts val="522"/>
              </a:spcAft>
              <a:buClrTx/>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Facts</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in Deutschland 25 Trägerorganisationen</a:t>
            </a:r>
          </a:p>
          <a:p>
            <a:pPr marL="742950" marR="0" lvl="1" indent="-285750" algn="l" defTabSz="449263" rtl="0" eaLnBrk="1" fontAlgn="base" latinLnBrk="0" hangingPunct="0">
              <a:lnSpc>
                <a:spcPct val="93000"/>
              </a:lnSpc>
              <a:spcBef>
                <a:spcPct val="0"/>
              </a:spcBef>
              <a:spcAft>
                <a:spcPts val="522"/>
              </a:spcAft>
              <a:buClrTx/>
              <a:buSzPct val="100000"/>
              <a:buFont typeface="Courier New" panose="02070309020205020404"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FEMNET ist Mitglied im Trägerkreis</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europaweites Netzwerk in 15 Ländern</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weltweit über 200 Mitgliedsorganisationen</a:t>
            </a:r>
          </a:p>
          <a:p>
            <a:pPr marL="342900" marR="0" lvl="0" indent="-34290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a:p>
            <a:pPr marL="0" marR="0" lvl="0" indent="0" algn="l" defTabSz="449263" rtl="0" eaLnBrk="1" fontAlgn="base" latinLnBrk="0" hangingPunct="0">
              <a:lnSpc>
                <a:spcPct val="93000"/>
              </a:lnSpc>
              <a:spcBef>
                <a:spcPct val="0"/>
              </a:spcBef>
              <a:spcAft>
                <a:spcPts val="522"/>
              </a:spcAft>
              <a:buClrTx/>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Aktivitäten</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weltweite Eilaktionen unterstützen </a:t>
            </a:r>
            <a:r>
              <a:rPr kumimoji="0" lang="de-DE" altLang="de-DE" sz="1800" b="0" i="0" u="none" strike="noStrike" kern="1200" cap="none" spc="0" normalizeH="0" baseline="0" noProof="0" dirty="0" err="1">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Arbeiter_innen</a:t>
            </a: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 vor Ort</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Schwerpunkte in Asien, Osteuropa und Mittelamerika</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Einsatz für Arbeitsnormen der ILO*</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Verbesserung der Arbeitsbedingungen </a:t>
            </a:r>
            <a:b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b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(Lohn, Diskriminierung etc.)</a:t>
            </a:r>
          </a:p>
        </p:txBody>
      </p:sp>
      <p:sp>
        <p:nvSpPr>
          <p:cNvPr id="31748" name="Text Box 5">
            <a:extLst>
              <a:ext uri="{FF2B5EF4-FFF2-40B4-BE49-F238E27FC236}">
                <a16:creationId xmlns:a16="http://schemas.microsoft.com/office/drawing/2014/main" id="{F24FAADB-1ABD-4B5C-AE94-8485A575B5C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4</a:t>
            </a:r>
          </a:p>
        </p:txBody>
      </p:sp>
      <p:sp>
        <p:nvSpPr>
          <p:cNvPr id="31750" name="Textfeld 2">
            <a:extLst>
              <a:ext uri="{FF2B5EF4-FFF2-40B4-BE49-F238E27FC236}">
                <a16:creationId xmlns:a16="http://schemas.microsoft.com/office/drawing/2014/main" id="{F8816E59-80E5-4186-B8EB-871C2A2F63A5}"/>
              </a:ext>
            </a:extLst>
          </p:cNvPr>
          <p:cNvSpPr txBox="1">
            <a:spLocks noChangeArrowheads="1"/>
          </p:cNvSpPr>
          <p:nvPr/>
        </p:nvSpPr>
        <p:spPr bwMode="auto">
          <a:xfrm>
            <a:off x="774700" y="6557963"/>
            <a:ext cx="388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*ILO = internationale Arbeitsorganisation</a:t>
            </a:r>
          </a:p>
        </p:txBody>
      </p:sp>
      <p:sp>
        <p:nvSpPr>
          <p:cNvPr id="2" name="Fußzeilenplatzhalter 1">
            <a:extLst>
              <a:ext uri="{FF2B5EF4-FFF2-40B4-BE49-F238E27FC236}">
                <a16:creationId xmlns:a16="http://schemas.microsoft.com/office/drawing/2014/main" id="{9A23434E-1815-4253-8DF3-65586F9D5D8F}"/>
              </a:ext>
            </a:extLst>
          </p:cNvPr>
          <p:cNvSpPr>
            <a:spLocks noGrp="1"/>
          </p:cNvSpPr>
          <p:nvPr>
            <p:ph type="ftr" sz="quarter" idx="11"/>
          </p:nvPr>
        </p:nvSpPr>
        <p:spPr/>
        <p:txBody>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Multiplikatorin</a:t>
            </a:r>
          </a:p>
        </p:txBody>
      </p:sp>
      <p:pic>
        <p:nvPicPr>
          <p:cNvPr id="8" name="Grafik 7">
            <a:extLst>
              <a:ext uri="{FF2B5EF4-FFF2-40B4-BE49-F238E27FC236}">
                <a16:creationId xmlns:a16="http://schemas.microsoft.com/office/drawing/2014/main" id="{18AEA5CF-0EE7-47C2-A6CE-E5F23F44B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198688"/>
            <a:ext cx="2543200" cy="162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CE23AEDE-10FC-434B-8833-2C261FA4573A}"/>
              </a:ext>
            </a:extLst>
          </p:cNvPr>
          <p:cNvSpPr txBox="1">
            <a:spLocks noChangeArrowheads="1"/>
          </p:cNvSpPr>
          <p:nvPr/>
        </p:nvSpPr>
        <p:spPr bwMode="auto">
          <a:xfrm>
            <a:off x="2532063" y="2851150"/>
            <a:ext cx="407828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buSzPct val="100000"/>
            </a:pPr>
            <a:r>
              <a:rPr lang="de-DE" altLang="de-DE" sz="36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Kurzer Ausblick auf das Programm</a:t>
            </a:r>
          </a:p>
        </p:txBody>
      </p:sp>
      <p:sp>
        <p:nvSpPr>
          <p:cNvPr id="17411" name="Text Box 4">
            <a:extLst>
              <a:ext uri="{FF2B5EF4-FFF2-40B4-BE49-F238E27FC236}">
                <a16:creationId xmlns:a16="http://schemas.microsoft.com/office/drawing/2014/main" id="{68ADDE05-C1F9-4E61-9A1D-F7541EFC0001}"/>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5</a:t>
            </a:r>
            <a:endParaRPr lang="de-DE" altLang="de-DE" sz="2600" b="1">
              <a:solidFill>
                <a:srgbClr val="FFFFFF"/>
              </a:solidFill>
              <a:latin typeface="Calibri" panose="020F0502020204030204" pitchFamily="34" charset="0"/>
              <a:cs typeface="Calibri" panose="020F0502020204030204" pitchFamily="34" charset="0"/>
            </a:endParaRPr>
          </a:p>
        </p:txBody>
      </p:sp>
      <p:sp>
        <p:nvSpPr>
          <p:cNvPr id="17412" name="Fußzeilenplatzhalter 1">
            <a:extLst>
              <a:ext uri="{FF2B5EF4-FFF2-40B4-BE49-F238E27FC236}">
                <a16:creationId xmlns:a16="http://schemas.microsoft.com/office/drawing/2014/main" id="{333BD3E7-DB52-49F6-B2D7-1958A8AC62B7}"/>
              </a:ext>
            </a:extLst>
          </p:cNvPr>
          <p:cNvSpPr>
            <a:spLocks noGrp="1"/>
          </p:cNvSpPr>
          <p:nvPr>
            <p:ph type="ftr" sz="quarter" idx="11"/>
          </p:nvPr>
        </p:nvSpPr>
        <p:spPr>
          <a:xfrm>
            <a:off x="6248400" y="6553200"/>
            <a:ext cx="2894013" cy="304800"/>
          </a:xfrm>
          <a:noFill/>
        </p:spPr>
        <p:txBody>
          <a:bodyPr/>
          <a:lstStyle>
            <a:lvl1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a:extLst>
              <a:ext uri="{FF2B5EF4-FFF2-40B4-BE49-F238E27FC236}">
                <a16:creationId xmlns:a16="http://schemas.microsoft.com/office/drawing/2014/main" id="{C4D3E888-2EA4-450C-8572-0BD3BDBC9E27}"/>
              </a:ext>
            </a:extLst>
          </p:cNvPr>
          <p:cNvSpPr txBox="1">
            <a:spLocks noChangeArrowheads="1"/>
          </p:cNvSpPr>
          <p:nvPr/>
        </p:nvSpPr>
        <p:spPr bwMode="auto">
          <a:xfrm>
            <a:off x="0" y="6456363"/>
            <a:ext cx="76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a:solidFill>
                  <a:srgbClr val="FFFFFF"/>
                </a:solidFill>
                <a:latin typeface="Calibri" panose="020F0502020204030204" pitchFamily="34" charset="0"/>
                <a:cs typeface="Calibri" panose="020F0502020204030204" pitchFamily="34" charset="0"/>
              </a:rPr>
              <a:t>6</a:t>
            </a:r>
            <a:endParaRPr lang="de-DE" altLang="de-DE" b="1">
              <a:solidFill>
                <a:srgbClr val="FFFFFF"/>
              </a:solidFill>
              <a:latin typeface="Calibri" panose="020F0502020204030204" pitchFamily="34" charset="0"/>
              <a:cs typeface="Calibri" panose="020F0502020204030204" pitchFamily="34" charset="0"/>
            </a:endParaRPr>
          </a:p>
        </p:txBody>
      </p:sp>
      <p:pic>
        <p:nvPicPr>
          <p:cNvPr id="35843" name="Picture 4">
            <a:extLst>
              <a:ext uri="{FF2B5EF4-FFF2-40B4-BE49-F238E27FC236}">
                <a16:creationId xmlns:a16="http://schemas.microsoft.com/office/drawing/2014/main" id="{53CCB4D2-81CA-4527-B959-53641C8944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725" y="806450"/>
            <a:ext cx="5924550"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Fußzeilenplatzhalter 1">
            <a:extLst>
              <a:ext uri="{FF2B5EF4-FFF2-40B4-BE49-F238E27FC236}">
                <a16:creationId xmlns:a16="http://schemas.microsoft.com/office/drawing/2014/main" id="{BD76625B-E4EB-490A-81F0-4BE477872EBB}"/>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id="{B2A951EB-D667-4EA3-B54A-AC84DB2903CB}"/>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Arbeitsbedingungen in der Bekleidungsproduktion</a:t>
            </a:r>
            <a:b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mit Fokus auf die Konfektion</a:t>
            </a:r>
          </a:p>
        </p:txBody>
      </p:sp>
      <p:sp>
        <p:nvSpPr>
          <p:cNvPr id="62467" name="Text Box 2">
            <a:extLst>
              <a:ext uri="{FF2B5EF4-FFF2-40B4-BE49-F238E27FC236}">
                <a16:creationId xmlns:a16="http://schemas.microsoft.com/office/drawing/2014/main" id="{596C2989-1342-4C8E-AA78-9F389B626711}"/>
              </a:ext>
            </a:extLst>
          </p:cNvPr>
          <p:cNvSpPr txBox="1">
            <a:spLocks noChangeArrowheads="1"/>
          </p:cNvSpPr>
          <p:nvPr/>
        </p:nvSpPr>
        <p:spPr bwMode="auto">
          <a:xfrm>
            <a:off x="914400" y="2362200"/>
            <a:ext cx="8001000" cy="2146300"/>
          </a:xfrm>
          <a:prstGeom prst="rect">
            <a:avLst/>
          </a:prstGeom>
          <a:noFill/>
          <a:ln>
            <a:noFill/>
          </a:ln>
          <a:effec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344487" indent="-342900"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Löhne unter dem Existenzminimum</a:t>
            </a:r>
          </a:p>
          <a:p>
            <a:pPr marL="344487" indent="-342900"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massive Überstunden/Zwangsarbeit</a:t>
            </a:r>
          </a:p>
          <a:p>
            <a:pPr marL="344487" indent="-342900"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Gesundheitsgefährdung/-schädigung</a:t>
            </a:r>
          </a:p>
          <a:p>
            <a:pPr marL="344487" indent="-342900"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mangelnde Sicherheit</a:t>
            </a:r>
          </a:p>
          <a:p>
            <a:pPr marL="344487" indent="-342900"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Diskriminierung</a:t>
            </a:r>
          </a:p>
          <a:p>
            <a:pPr marL="344487" indent="-342900"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keine Vereinigungsfreiheit</a:t>
            </a:r>
          </a:p>
          <a:p>
            <a:pPr marL="344487" indent="-342900"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prekäre Beschäftigung</a:t>
            </a:r>
          </a:p>
        </p:txBody>
      </p:sp>
      <p:sp>
        <p:nvSpPr>
          <p:cNvPr id="44036" name="Text Box 5">
            <a:extLst>
              <a:ext uri="{FF2B5EF4-FFF2-40B4-BE49-F238E27FC236}">
                <a16:creationId xmlns:a16="http://schemas.microsoft.com/office/drawing/2014/main" id="{8E5171CA-4E0B-4680-A521-02BE3D9881B2}"/>
              </a:ext>
            </a:extLst>
          </p:cNvPr>
          <p:cNvSpPr txBox="1">
            <a:spLocks noChangeArrowheads="1"/>
          </p:cNvSpPr>
          <p:nvPr/>
        </p:nvSpPr>
        <p:spPr bwMode="auto">
          <a:xfrm>
            <a:off x="36513" y="6455709"/>
            <a:ext cx="5873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7</a:t>
            </a:r>
            <a:endParaRPr lang="de-DE" altLang="de-DE" sz="2600" b="1" dirty="0">
              <a:solidFill>
                <a:srgbClr val="FFFFFF"/>
              </a:solidFill>
              <a:latin typeface="Calibri" panose="020F0502020204030204" pitchFamily="34" charset="0"/>
              <a:cs typeface="Calibri" panose="020F0502020204030204" pitchFamily="34" charset="0"/>
            </a:endParaRPr>
          </a:p>
        </p:txBody>
      </p:sp>
      <p:sp>
        <p:nvSpPr>
          <p:cNvPr id="44037" name="Fußzeilenplatzhalter 1">
            <a:extLst>
              <a:ext uri="{FF2B5EF4-FFF2-40B4-BE49-F238E27FC236}">
                <a16:creationId xmlns:a16="http://schemas.microsoft.com/office/drawing/2014/main" id="{E593AA2A-9CA0-4B4B-8F5F-B7FBCCE4C1CC}"/>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DC4D0D2B-A6A3-4A45-8A78-C9AFDF89452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Gründe für Arbeitsrechtsverletzungen und schwache Positionen von </a:t>
            </a:r>
            <a:r>
              <a:rPr lang="de-DE" altLang="de-DE" sz="28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Arbeiter_innen</a:t>
            </a:r>
            <a:endPar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94211" name="Text Box 2">
            <a:extLst>
              <a:ext uri="{FF2B5EF4-FFF2-40B4-BE49-F238E27FC236}">
                <a16:creationId xmlns:a16="http://schemas.microsoft.com/office/drawing/2014/main" id="{6570B6DE-824F-4257-82E9-9AFE7361EFF3}"/>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indent="0" eaLnBrk="1" hangingPunct="1">
              <a:spcBef>
                <a:spcPts val="450"/>
              </a:spcBef>
              <a:buSzPct val="75000"/>
              <a:defRPr/>
            </a:pP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keine staatliche Durchsetzung/Unterstützung</a:t>
            </a:r>
          </a:p>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schwache Rechtsstaatlichkeit </a:t>
            </a:r>
          </a:p>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Bekleidungsindustrie als relevante Wirtschaftsbranche</a:t>
            </a:r>
          </a:p>
          <a:p>
            <a:pPr marL="744537" lvl="1" indent="-285750" eaLnBrk="1" hangingPunct="1">
              <a:spcBef>
                <a:spcPts val="450"/>
              </a:spcBef>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bringt Deviseneinnahmen</a:t>
            </a:r>
          </a:p>
          <a:p>
            <a:pPr marL="744537" lvl="1" indent="-285750" eaLnBrk="1" hangingPunct="1">
              <a:spcBef>
                <a:spcPts val="450"/>
              </a:spcBef>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schafft Arbeitsplätze</a:t>
            </a:r>
          </a:p>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globale Standortkonkurrenz</a:t>
            </a:r>
          </a:p>
          <a:p>
            <a:pPr marL="744537" lvl="1" indent="-285750" eaLnBrk="1" hangingPunct="1">
              <a:spcBef>
                <a:spcPts val="450"/>
              </a:spcBef>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niedrige Löhne als Standortvorteil</a:t>
            </a:r>
          </a:p>
          <a:p>
            <a:pPr marL="744537" lvl="1" indent="-285750" eaLnBrk="1" hangingPunct="1">
              <a:spcBef>
                <a:spcPts val="450"/>
              </a:spcBef>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niedrige Sozial- und Umweltstandards als Standortvorteil</a:t>
            </a:r>
          </a:p>
          <a:p>
            <a:pPr marL="344487" eaLnBrk="1" hangingPunct="1">
              <a:spcBef>
                <a:spcPts val="450"/>
              </a:spcBef>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große Arbeitslosigkeit und Armut</a:t>
            </a:r>
          </a:p>
          <a:p>
            <a:pPr marL="744537" lvl="1" indent="-285750" eaLnBrk="1" hangingPunct="1">
              <a:spcBef>
                <a:spcPts val="450"/>
              </a:spcBef>
              <a:buSzPct val="75000"/>
              <a:buFont typeface="Courier New" panose="02070309020205020404" pitchFamily="49" charset="0"/>
              <a:buChar char="o"/>
              <a:defRPr/>
            </a:pPr>
            <a:r>
              <a:rPr lang="de-DE" altLang="de-DE"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Arbeiter_innen</a:t>
            </a: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sind verfügbar und leicht ersetzbar</a:t>
            </a:r>
          </a:p>
        </p:txBody>
      </p:sp>
      <p:sp>
        <p:nvSpPr>
          <p:cNvPr id="31748" name="Text Box 5">
            <a:extLst>
              <a:ext uri="{FF2B5EF4-FFF2-40B4-BE49-F238E27FC236}">
                <a16:creationId xmlns:a16="http://schemas.microsoft.com/office/drawing/2014/main" id="{0A5E960B-C309-4B09-996B-53E3FCEB344C}"/>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8</a:t>
            </a:r>
          </a:p>
        </p:txBody>
      </p:sp>
      <p:sp>
        <p:nvSpPr>
          <p:cNvPr id="8" name="Fußzeilenplatzhalter 1">
            <a:extLst>
              <a:ext uri="{FF2B5EF4-FFF2-40B4-BE49-F238E27FC236}">
                <a16:creationId xmlns:a16="http://schemas.microsoft.com/office/drawing/2014/main" id="{9A11B81A-9BA3-4A30-AE17-4385E6034295}"/>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dirty="0">
                <a:solidFill>
                  <a:srgbClr val="002060"/>
                </a:solidFill>
                <a:latin typeface="Calibri" panose="020F0502020204030204" pitchFamily="34" charset="0"/>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a:extLst>
              <a:ext uri="{FF2B5EF4-FFF2-40B4-BE49-F238E27FC236}">
                <a16:creationId xmlns:a16="http://schemas.microsoft.com/office/drawing/2014/main" id="{C4D3E888-2EA4-450C-8572-0BD3BDBC9E27}"/>
              </a:ext>
            </a:extLst>
          </p:cNvPr>
          <p:cNvSpPr txBox="1">
            <a:spLocks noChangeArrowheads="1"/>
          </p:cNvSpPr>
          <p:nvPr/>
        </p:nvSpPr>
        <p:spPr bwMode="auto">
          <a:xfrm>
            <a:off x="0" y="6394154"/>
            <a:ext cx="7620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buSzPct val="100000"/>
            </a:pPr>
            <a:r>
              <a:rPr lang="de-DE" altLang="de-DE" b="1" dirty="0">
                <a:solidFill>
                  <a:srgbClr val="FFFFFF"/>
                </a:solidFill>
                <a:latin typeface="Calibri" panose="020F0502020204030204" pitchFamily="34" charset="0"/>
                <a:cs typeface="Calibri" panose="020F0502020204030204" pitchFamily="34" charset="0"/>
              </a:rPr>
              <a:t>9</a:t>
            </a:r>
          </a:p>
        </p:txBody>
      </p:sp>
      <p:pic>
        <p:nvPicPr>
          <p:cNvPr id="35843" name="Picture 4">
            <a:extLst>
              <a:ext uri="{FF2B5EF4-FFF2-40B4-BE49-F238E27FC236}">
                <a16:creationId xmlns:a16="http://schemas.microsoft.com/office/drawing/2014/main" id="{53CCB4D2-81CA-4527-B959-53641C8944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725" y="806450"/>
            <a:ext cx="5924550"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Fußzeilenplatzhalter 1">
            <a:extLst>
              <a:ext uri="{FF2B5EF4-FFF2-40B4-BE49-F238E27FC236}">
                <a16:creationId xmlns:a16="http://schemas.microsoft.com/office/drawing/2014/main" id="{BD76625B-E4EB-490A-81F0-4BE477872EBB}"/>
              </a:ext>
            </a:extLst>
          </p:cNvPr>
          <p:cNvSpPr>
            <a:spLocks noGrp="1"/>
          </p:cNvSpPr>
          <p:nvPr>
            <p:ph type="ftr" sz="quarter" idx="11"/>
          </p:nvPr>
        </p:nvSpPr>
        <p:spPr>
          <a:xfrm>
            <a:off x="6249988" y="6034088"/>
            <a:ext cx="2894012"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r>
              <a:rPr lang="de-DE" altLang="de-DE" sz="1800">
                <a:solidFill>
                  <a:srgbClr val="002060"/>
                </a:solidFill>
                <a:latin typeface="Calibri" panose="020F0502020204030204" pitchFamily="34" charset="0"/>
                <a:cs typeface="Calibri" panose="020F0502020204030204" pitchFamily="34" charset="0"/>
              </a:rPr>
              <a:t>Multiplikatorin</a:t>
            </a:r>
          </a:p>
        </p:txBody>
      </p:sp>
    </p:spTree>
    <p:extLst>
      <p:ext uri="{BB962C8B-B14F-4D97-AF65-F5344CB8AC3E}">
        <p14:creationId xmlns:p14="http://schemas.microsoft.com/office/powerpoint/2010/main" val="27186181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EMNET-powerpoint">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2.xml><?xml version="1.0" encoding="utf-8"?>
<a:theme xmlns:a="http://schemas.openxmlformats.org/drawingml/2006/main" name="1_FEMNET-powerpoint">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FEMNET-powerpoint</Template>
  <TotalTime>0</TotalTime>
  <Words>4047</Words>
  <Application>Microsoft Office PowerPoint</Application>
  <PresentationFormat>Bildschirmpräsentation (4:3)</PresentationFormat>
  <Paragraphs>525</Paragraphs>
  <Slides>26</Slides>
  <Notes>26</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26</vt:i4>
      </vt:variant>
    </vt:vector>
  </HeadingPairs>
  <TitlesOfParts>
    <vt:vector size="34" baseType="lpstr">
      <vt:lpstr>Calibri</vt:lpstr>
      <vt:lpstr>Comic Sans MS</vt:lpstr>
      <vt:lpstr>Wingdings</vt:lpstr>
      <vt:lpstr>Courier New</vt:lpstr>
      <vt:lpstr>Times New Roman</vt:lpstr>
      <vt:lpstr>Arial</vt:lpstr>
      <vt:lpstr>FEMNET-powerpoint</vt:lpstr>
      <vt:lpstr>1_FEMNET-powerpoint</vt:lpstr>
      <vt:lpstr>Verhaltenskodizes und Sozialaudits: Was tun Unternehmen für Sozialstandards?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Danke für Ihre Aufmerksamkeit!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des Vortrags</dc:title>
  <dc:creator>CK</dc:creator>
  <cp:lastModifiedBy>Praktikantin</cp:lastModifiedBy>
  <cp:revision>160</cp:revision>
  <cp:lastPrinted>2009-04-22T19:24:48Z</cp:lastPrinted>
  <dcterms:created xsi:type="dcterms:W3CDTF">2013-11-12T15:42:10Z</dcterms:created>
  <dcterms:modified xsi:type="dcterms:W3CDTF">2019-10-21T09:53:42Z</dcterms:modified>
</cp:coreProperties>
</file>