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48" r:id="rId1"/>
    <p:sldMasterId id="2147483649" r:id="rId2"/>
    <p:sldMasterId id="2147483650" r:id="rId3"/>
    <p:sldMasterId id="2147483651" r:id="rId4"/>
    <p:sldMasterId id="2147483652" r:id="rId5"/>
    <p:sldMasterId id="2147483709" r:id="rId6"/>
    <p:sldMasterId id="2147484324" r:id="rId7"/>
    <p:sldMasterId id="2147484761" r:id="rId8"/>
  </p:sldMasterIdLst>
  <p:notesMasterIdLst>
    <p:notesMasterId r:id="rId43"/>
  </p:notesMasterIdLst>
  <p:sldIdLst>
    <p:sldId id="256" r:id="rId9"/>
    <p:sldId id="385" r:id="rId10"/>
    <p:sldId id="298" r:id="rId11"/>
    <p:sldId id="384" r:id="rId12"/>
    <p:sldId id="28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386" r:id="rId38"/>
    <p:sldId id="387" r:id="rId39"/>
    <p:sldId id="286" r:id="rId40"/>
    <p:sldId id="292" r:id="rId41"/>
    <p:sldId id="288" r:id="rId42"/>
  </p:sldIdLst>
  <p:sldSz cx="9144000" cy="6858000" type="screen4x3"/>
  <p:notesSz cx="6858000" cy="9144000"/>
  <p:embeddedFontLst>
    <p:embeddedFont>
      <p:font typeface="Microsoft YaHei" panose="020B0503020204020204" pitchFamily="34" charset="-122"/>
      <p:regular r:id="rId44"/>
      <p:bold r:id="rId45"/>
    </p:embeddedFont>
    <p:embeddedFont>
      <p:font typeface="MS PGothic" panose="020B0600070205080204" pitchFamily="34" charset="-128"/>
      <p:regular r:id="rId46"/>
    </p:embeddedFont>
    <p:embeddedFont>
      <p:font typeface="Calibri" panose="020F0502020204030204" pitchFamily="34" charset="0"/>
      <p:regular r:id="rId47"/>
      <p:bold r:id="rId48"/>
      <p:italic r:id="rId49"/>
      <p:boldItalic r:id="rId50"/>
    </p:embeddedFont>
    <p:embeddedFont>
      <p:font typeface="Comic Sans MS" panose="030F0702030302020204" pitchFamily="66" charset="0"/>
      <p:regular r:id="rId51"/>
      <p:bold r:id="rId52"/>
      <p:italic r:id="rId53"/>
      <p:boldItalic r:id="rId54"/>
    </p:embeddedFont>
  </p:embeddedFontLst>
  <p:defaultTextStyle>
    <a:defPPr>
      <a:defRPr lang="en-GB"/>
    </a:defPPr>
    <a:lvl1pPr algn="l" defTabSz="449263" rtl="0" eaLnBrk="0" fontAlgn="base" hangingPunct="0">
      <a:spcBef>
        <a:spcPct val="0"/>
      </a:spcBef>
      <a:spcAft>
        <a:spcPct val="0"/>
      </a:spcAft>
      <a:defRPr sz="2400" kern="1200">
        <a:solidFill>
          <a:schemeClr val="bg1"/>
        </a:solidFill>
        <a:latin typeface="Times New Roman" panose="02020603050405020304" pitchFamily="18" charset="0"/>
        <a:ea typeface="MS PGothic" panose="020B0600070205080204" pitchFamily="34" charset="-128"/>
        <a:cs typeface="+mn-cs"/>
      </a:defRPr>
    </a:lvl1pPr>
    <a:lvl2pPr marL="742950" indent="-28575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S PGothic" panose="020B0600070205080204" pitchFamily="34" charset="-128"/>
        <a:cs typeface="+mn-cs"/>
      </a:defRPr>
    </a:lvl2pPr>
    <a:lvl3pPr marL="11430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S PGothic" panose="020B0600070205080204" pitchFamily="34" charset="-128"/>
        <a:cs typeface="+mn-cs"/>
      </a:defRPr>
    </a:lvl3pPr>
    <a:lvl4pPr marL="16002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S PGothic" panose="020B0600070205080204" pitchFamily="34" charset="-128"/>
        <a:cs typeface="+mn-cs"/>
      </a:defRPr>
    </a:lvl4pPr>
    <a:lvl5pPr marL="20574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809" autoAdjust="0"/>
  </p:normalViewPr>
  <p:slideViewPr>
    <p:cSldViewPr>
      <p:cViewPr varScale="1">
        <p:scale>
          <a:sx n="49" d="100"/>
          <a:sy n="49" d="100"/>
        </p:scale>
        <p:origin x="1986" y="4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6.fntdata"/><Relationship Id="rId57"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1.fntdata"/><Relationship Id="rId52"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font" Target="fonts/font8.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AutoShape 1">
            <a:extLst>
              <a:ext uri="{FF2B5EF4-FFF2-40B4-BE49-F238E27FC236}">
                <a16:creationId xmlns:a16="http://schemas.microsoft.com/office/drawing/2014/main" id="{FFA2C87D-B32F-4889-B320-26F7BC42A815}"/>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6146" name="Rectangle 2">
            <a:extLst>
              <a:ext uri="{FF2B5EF4-FFF2-40B4-BE49-F238E27FC236}">
                <a16:creationId xmlns:a16="http://schemas.microsoft.com/office/drawing/2014/main" id="{35ADEA4B-4F82-43DA-B65F-9807E4136865}"/>
              </a:ext>
            </a:extLst>
          </p:cNvPr>
          <p:cNvSpPr>
            <a:spLocks noGrp="1" noChangeArrowheads="1"/>
          </p:cNvSpPr>
          <p:nvPr>
            <p:ph type="hdr"/>
          </p:nvPr>
        </p:nvSpPr>
        <p:spPr bwMode="auto">
          <a:xfrm>
            <a:off x="0" y="0"/>
            <a:ext cx="2970213" cy="455613"/>
          </a:xfrm>
          <a:prstGeom prst="rect">
            <a:avLst/>
          </a:prstGeom>
          <a:noFill/>
          <a:ln>
            <a:noFill/>
          </a:ln>
          <a:effectLst/>
        </p:spPr>
        <p:txBody>
          <a:bodyPr vert="horz" wrap="square" lIns="90000" tIns="46800" rIns="90000" bIns="46800" numCol="1" anchor="t" anchorCtr="0" compatLnSpc="1">
            <a:prstTxWarp prst="textNoShape">
              <a:avLst/>
            </a:prstTxWarp>
          </a:bodyPr>
          <a:lstStyle>
            <a:lvl1pPr marL="215900" indent="-215900" eaLnBrk="1" hangingPunct="1">
              <a:buClr>
                <a:srgbClr val="000000"/>
              </a:buClr>
              <a:buSzPct val="45000"/>
              <a:buFont typeface="Wingdings" pitchFamily="2" charset="2"/>
              <a:buNone/>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ea typeface="MS PGothic" panose="020B0600070205080204" pitchFamily="34" charset="-128"/>
                <a:cs typeface="Segoe UI" pitchFamily="34" charset="0"/>
              </a:defRPr>
            </a:lvl1pPr>
          </a:lstStyle>
          <a:p>
            <a:pPr>
              <a:defRPr/>
            </a:pPr>
            <a:r>
              <a:rPr lang="de-DE" altLang="de-DE"/>
              <a:t>Arbeitsbedingungen in der globalen Bekleidungsindustrie</a:t>
            </a:r>
          </a:p>
        </p:txBody>
      </p:sp>
      <p:sp>
        <p:nvSpPr>
          <p:cNvPr id="34820" name="Text Box 3">
            <a:extLst>
              <a:ext uri="{FF2B5EF4-FFF2-40B4-BE49-F238E27FC236}">
                <a16:creationId xmlns:a16="http://schemas.microsoft.com/office/drawing/2014/main" id="{92438D7D-895B-4F58-9D70-9C50BBB3DE69}"/>
              </a:ext>
            </a:extLst>
          </p:cNvPr>
          <p:cNvSpPr txBox="1">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34821" name="Rectangle 4">
            <a:extLst>
              <a:ext uri="{FF2B5EF4-FFF2-40B4-BE49-F238E27FC236}">
                <a16:creationId xmlns:a16="http://schemas.microsoft.com/office/drawing/2014/main" id="{68478C06-7813-48AC-8769-896A96DBFCBD}"/>
              </a:ext>
            </a:extLst>
          </p:cNvPr>
          <p:cNvSpPr>
            <a:spLocks noGrp="1" noRot="1" noChangeAspect="1" noChangeArrowheads="1"/>
          </p:cNvSpPr>
          <p:nvPr>
            <p:ph type="sldImg"/>
          </p:nvPr>
        </p:nvSpPr>
        <p:spPr bwMode="auto">
          <a:xfrm>
            <a:off x="1143000" y="685800"/>
            <a:ext cx="4570413" cy="3427413"/>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2D5006E5-635A-4122-AB54-B5A66B2E1355}"/>
              </a:ext>
            </a:extLst>
          </p:cNvPr>
          <p:cNvSpPr>
            <a:spLocks noGrp="1" noChangeArrowheads="1"/>
          </p:cNvSpPr>
          <p:nvPr>
            <p:ph type="body"/>
          </p:nvPr>
        </p:nvSpPr>
        <p:spPr bwMode="auto">
          <a:xfrm>
            <a:off x="914400" y="4343400"/>
            <a:ext cx="5027613" cy="4113213"/>
          </a:xfrm>
          <a:prstGeom prst="rect">
            <a:avLst/>
          </a:prstGeom>
          <a:noFill/>
          <a:ln>
            <a:noFill/>
          </a:ln>
          <a:effectLst/>
        </p:spPr>
        <p:txBody>
          <a:bodyPr vert="horz" wrap="square" lIns="90000" tIns="46800" rIns="90000" bIns="46800" numCol="1" anchor="t" anchorCtr="0" compatLnSpc="1">
            <a:prstTxWarp prst="textNoShape">
              <a:avLst/>
            </a:prstTxWarp>
          </a:bodyPr>
          <a:lstStyle/>
          <a:p>
            <a:pPr lvl="0"/>
            <a:endParaRPr lang="de-DE" altLang="de-DE" noProof="0"/>
          </a:p>
        </p:txBody>
      </p:sp>
      <p:sp>
        <p:nvSpPr>
          <p:cNvPr id="34823" name="Text Box 6">
            <a:extLst>
              <a:ext uri="{FF2B5EF4-FFF2-40B4-BE49-F238E27FC236}">
                <a16:creationId xmlns:a16="http://schemas.microsoft.com/office/drawing/2014/main" id="{8E373D3D-0787-4701-89B5-30939039766D}"/>
              </a:ext>
            </a:extLst>
          </p:cNvPr>
          <p:cNvSpPr txBox="1">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6151" name="Rectangle 7">
            <a:extLst>
              <a:ext uri="{FF2B5EF4-FFF2-40B4-BE49-F238E27FC236}">
                <a16:creationId xmlns:a16="http://schemas.microsoft.com/office/drawing/2014/main" id="{26998C72-A8AE-4C71-AB5A-3D63710ECE36}"/>
              </a:ext>
            </a:extLst>
          </p:cNvPr>
          <p:cNvSpPr>
            <a:spLocks noGrp="1" noChangeArrowheads="1"/>
          </p:cNvSpPr>
          <p:nvPr>
            <p:ph type="sldNum"/>
          </p:nvPr>
        </p:nvSpPr>
        <p:spPr bwMode="auto">
          <a:xfrm>
            <a:off x="3886200" y="8686800"/>
            <a:ext cx="2970213" cy="455613"/>
          </a:xfrm>
          <a:prstGeom prst="rect">
            <a:avLst/>
          </a:prstGeom>
          <a:noFill/>
          <a:ln>
            <a:noFill/>
          </a:ln>
          <a:effectLst/>
        </p:spPr>
        <p:txBody>
          <a:bodyPr vert="horz" wrap="square" lIns="90000" tIns="46800" rIns="90000" bIns="46800" numCol="1" anchor="b" anchorCtr="0" compatLnSpc="1">
            <a:prstTxWarp prst="textNoShape">
              <a:avLst/>
            </a:prstTxWarp>
          </a:bodyPr>
          <a:lstStyle>
            <a:lvl1pPr marL="215900" indent="-215900" algn="r" eaLnBrk="1" hangingPunct="1">
              <a:buClr>
                <a:srgbClr val="000000"/>
              </a:buClr>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000000"/>
                </a:solidFill>
              </a:defRPr>
            </a:lvl1pPr>
          </a:lstStyle>
          <a:p>
            <a:pPr>
              <a:defRPr/>
            </a:pPr>
            <a:fld id="{450BB92B-19B2-4BD6-9BF2-EFA9687EDF7D}"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f ftr="0" dt="0"/>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S PGothic" panose="020B0600070205080204" pitchFamily="34" charset="-128"/>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S PGothic" panose="020B0600070205080204" pitchFamily="34"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S PGothic" panose="020B0600070205080204" pitchFamily="34"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S PGothic" panose="020B0600070205080204" pitchFamily="34"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0590F4D7-F4BD-459E-881B-4750E9460FFF}"/>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36867" name="Rectangle 7">
            <a:extLst>
              <a:ext uri="{FF2B5EF4-FFF2-40B4-BE49-F238E27FC236}">
                <a16:creationId xmlns:a16="http://schemas.microsoft.com/office/drawing/2014/main" id="{713F6F34-7F3F-4ED8-869B-55D50AA696C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60B66AA5-5E87-4E2A-9767-95C4D862B2D7}" type="slidenum">
              <a:rPr lang="de-DE" altLang="de-DE" sz="1200" smtClean="0">
                <a:solidFill>
                  <a:srgbClr val="000000"/>
                </a:solidFill>
              </a:rPr>
              <a:pPr/>
              <a:t>1</a:t>
            </a:fld>
            <a:endParaRPr lang="de-DE" altLang="de-DE" sz="1200">
              <a:solidFill>
                <a:srgbClr val="000000"/>
              </a:solidFill>
            </a:endParaRPr>
          </a:p>
        </p:txBody>
      </p:sp>
      <p:sp>
        <p:nvSpPr>
          <p:cNvPr id="36868" name="Text Box 1">
            <a:extLst>
              <a:ext uri="{FF2B5EF4-FFF2-40B4-BE49-F238E27FC236}">
                <a16:creationId xmlns:a16="http://schemas.microsoft.com/office/drawing/2014/main" id="{63FB4FB3-66B2-4839-90BA-8189E0F2B9FE}"/>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36869" name="Text Box 2">
            <a:extLst>
              <a:ext uri="{FF2B5EF4-FFF2-40B4-BE49-F238E27FC236}">
                <a16:creationId xmlns:a16="http://schemas.microsoft.com/office/drawing/2014/main" id="{EDA720E4-FF7B-419A-B58D-97AB723CA34A}"/>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18EC30B8-8038-4DB4-998A-F4343D8790D5}" type="slidenum">
              <a:rPr lang="de-DE" altLang="de-DE" sz="1200">
                <a:solidFill>
                  <a:srgbClr val="003366"/>
                </a:solidFill>
              </a:rPr>
              <a:pPr algn="r" eaLnBrk="1" hangingPunct="1">
                <a:buSzPct val="100000"/>
              </a:pPr>
              <a:t>1</a:t>
            </a:fld>
            <a:endParaRPr lang="de-DE" altLang="de-DE" sz="1200">
              <a:solidFill>
                <a:srgbClr val="003366"/>
              </a:solidFill>
            </a:endParaRPr>
          </a:p>
        </p:txBody>
      </p:sp>
      <p:sp>
        <p:nvSpPr>
          <p:cNvPr id="36870" name="Rectangle 3">
            <a:extLst>
              <a:ext uri="{FF2B5EF4-FFF2-40B4-BE49-F238E27FC236}">
                <a16:creationId xmlns:a16="http://schemas.microsoft.com/office/drawing/2014/main" id="{B662F2F1-2833-42A5-A334-4B36EE7BD083}"/>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71" name="Text Box 4">
            <a:extLst>
              <a:ext uri="{FF2B5EF4-FFF2-40B4-BE49-F238E27FC236}">
                <a16:creationId xmlns:a16="http://schemas.microsoft.com/office/drawing/2014/main" id="{C732CDF1-B343-48D7-AFA4-28B3D1DD846A}"/>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B6384FD-CDFD-4E4A-A6CC-FA3192FA401C}"/>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55299" name="Rectangle 7">
            <a:extLst>
              <a:ext uri="{FF2B5EF4-FFF2-40B4-BE49-F238E27FC236}">
                <a16:creationId xmlns:a16="http://schemas.microsoft.com/office/drawing/2014/main" id="{4B6CCBA4-AD59-4307-A5A6-BF2F5B61760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37172DAC-81C4-4DDB-97CC-55F2D10C65BA}" type="slidenum">
              <a:rPr lang="de-DE" altLang="de-DE" sz="1200" smtClean="0">
                <a:solidFill>
                  <a:srgbClr val="000000"/>
                </a:solidFill>
              </a:rPr>
              <a:pPr/>
              <a:t>10</a:t>
            </a:fld>
            <a:endParaRPr lang="de-DE" altLang="de-DE" sz="1200">
              <a:solidFill>
                <a:srgbClr val="000000"/>
              </a:solidFill>
            </a:endParaRPr>
          </a:p>
        </p:txBody>
      </p:sp>
      <p:sp>
        <p:nvSpPr>
          <p:cNvPr id="55300" name="Rectangle 1">
            <a:extLst>
              <a:ext uri="{FF2B5EF4-FFF2-40B4-BE49-F238E27FC236}">
                <a16:creationId xmlns:a16="http://schemas.microsoft.com/office/drawing/2014/main" id="{FCCF54F5-26E3-44F7-8055-446624229599}"/>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1" name="Text Box 2">
            <a:extLst>
              <a:ext uri="{FF2B5EF4-FFF2-40B4-BE49-F238E27FC236}">
                <a16:creationId xmlns:a16="http://schemas.microsoft.com/office/drawing/2014/main" id="{9594B92A-5E82-484C-BF61-DCC1CF9E78DC}"/>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Ein Beispiel: Rana Plaza</a:t>
            </a:r>
          </a:p>
          <a:p>
            <a:pPr eaLnBrk="1" hangingPunct="1">
              <a:spcBef>
                <a:spcPts val="450"/>
              </a:spcBef>
              <a:buSzPct val="100000"/>
            </a:pPr>
            <a:r>
              <a:rPr lang="de-DE" altLang="de-DE" sz="1200">
                <a:solidFill>
                  <a:srgbClr val="000000"/>
                </a:solidFill>
                <a:latin typeface="Arial" panose="020B0604020202020204" pitchFamily="34" charset="0"/>
              </a:rPr>
              <a:t>- Kurz das Unglück erläutern…</a:t>
            </a:r>
          </a:p>
          <a:p>
            <a:pPr eaLnBrk="1" hangingPunct="1">
              <a:spcBef>
                <a:spcPts val="450"/>
              </a:spcBef>
              <a:buClr>
                <a:srgbClr val="000000"/>
              </a:buClr>
              <a:buSzPct val="100000"/>
              <a:buFont typeface="Wingdings" panose="05000000000000000000" pitchFamily="2" charset="2"/>
              <a:buChar char=""/>
            </a:pPr>
            <a:r>
              <a:rPr lang="de-DE" altLang="de-DE" sz="1200">
                <a:solidFill>
                  <a:srgbClr val="000000"/>
                </a:solidFill>
                <a:latin typeface="Arial" panose="020B0604020202020204" pitchFamily="34" charset="0"/>
              </a:rPr>
              <a:t>Das heißt, es geht um Fragen wie: </a:t>
            </a:r>
          </a:p>
          <a:p>
            <a:pPr eaLnBrk="1" hangingPunct="1">
              <a:spcBef>
                <a:spcPts val="450"/>
              </a:spcBef>
              <a:buSzPct val="100000"/>
            </a:pPr>
            <a:r>
              <a:rPr lang="de-DE" altLang="de-DE" sz="1200">
                <a:solidFill>
                  <a:srgbClr val="000000"/>
                </a:solidFill>
                <a:latin typeface="Arial" panose="020B0604020202020204" pitchFamily="34" charset="0"/>
              </a:rPr>
              <a:t>Wer ist verantwortlich für die Arbeitsbedingungen in einer Textilfabrik in Bangladesch, in der u.a. für deutsche einkaufende Unternehmen produziert wird?</a:t>
            </a:r>
          </a:p>
          <a:p>
            <a:pPr eaLnBrk="1" hangingPunct="1">
              <a:spcBef>
                <a:spcPts val="450"/>
              </a:spcBef>
              <a:buSzPct val="100000"/>
            </a:pPr>
            <a:r>
              <a:rPr lang="de-DE" altLang="de-DE" sz="1200">
                <a:solidFill>
                  <a:srgbClr val="000000"/>
                </a:solidFill>
                <a:latin typeface="Arial" panose="020B0604020202020204" pitchFamily="34" charset="0"/>
              </a:rPr>
              <a:t>Wer hat Schuld an dem Unglück?</a:t>
            </a:r>
          </a:p>
          <a:p>
            <a:pPr eaLnBrk="1" hangingPunct="1">
              <a:spcBef>
                <a:spcPts val="450"/>
              </a:spcBef>
              <a:buSzPct val="100000"/>
            </a:pPr>
            <a:r>
              <a:rPr lang="de-DE" altLang="de-DE" sz="1200">
                <a:solidFill>
                  <a:srgbClr val="000000"/>
                </a:solidFill>
                <a:latin typeface="Arial" panose="020B0604020202020204" pitchFamily="34" charset="0"/>
              </a:rPr>
              <a:t>Wer ist also verpflichtet, die Opfer zu entschädigen?</a:t>
            </a:r>
          </a:p>
          <a:p>
            <a:pPr eaLnBrk="1" hangingPunct="1">
              <a:spcBef>
                <a:spcPts val="450"/>
              </a:spcBef>
              <a:buSzPct val="100000"/>
            </a:pPr>
            <a:r>
              <a:rPr lang="de-DE" altLang="de-DE" sz="1200">
                <a:solidFill>
                  <a:srgbClr val="000000"/>
                </a:solidFill>
                <a:latin typeface="Arial" panose="020B0604020202020204" pitchFamily="34" charset="0"/>
              </a:rPr>
              <a:t>Wo können Opfer das einklagen?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Wingdings" panose="05000000000000000000" pitchFamily="2" charset="2"/>
              </a:rPr>
              <a:t></a:t>
            </a:r>
            <a:r>
              <a:rPr lang="de-DE" altLang="de-DE" sz="1200">
                <a:solidFill>
                  <a:srgbClr val="000000"/>
                </a:solidFill>
                <a:latin typeface="Arial" panose="020B0604020202020204" pitchFamily="34" charset="0"/>
              </a:rPr>
              <a:t> Das ist nicht eindeutig geregelt. Hier gibt es globale Gesetzeslücken, die CSR auf freiwilliger Basis schließen will. Wir gucken erstmal an, wie das funktionieren soll</a:t>
            </a:r>
          </a:p>
        </p:txBody>
      </p:sp>
      <p:sp>
        <p:nvSpPr>
          <p:cNvPr id="55302" name="Text Box 3">
            <a:extLst>
              <a:ext uri="{FF2B5EF4-FFF2-40B4-BE49-F238E27FC236}">
                <a16:creationId xmlns:a16="http://schemas.microsoft.com/office/drawing/2014/main" id="{657A5460-B743-4C8A-AD5E-312878EF18D6}"/>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55303" name="Text Box 4">
            <a:extLst>
              <a:ext uri="{FF2B5EF4-FFF2-40B4-BE49-F238E27FC236}">
                <a16:creationId xmlns:a16="http://schemas.microsoft.com/office/drawing/2014/main" id="{01E3E538-6636-438B-887A-A1C260BB76A3}"/>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708CDB09-ACBE-47B9-B913-F17FBCC0CA15}" type="slidenum">
              <a:rPr lang="de-DE" altLang="de-DE" sz="1200">
                <a:solidFill>
                  <a:srgbClr val="003366"/>
                </a:solidFill>
              </a:rPr>
              <a:pPr algn="r" eaLnBrk="1" hangingPunct="1">
                <a:buSzPct val="100000"/>
              </a:pPr>
              <a:t>10</a:t>
            </a:fld>
            <a:endParaRPr lang="de-DE" altLang="de-DE" sz="1200">
              <a:solidFill>
                <a:srgbClr val="003366"/>
              </a:solidFill>
            </a:endParaRPr>
          </a:p>
        </p:txBody>
      </p:sp>
      <p:sp>
        <p:nvSpPr>
          <p:cNvPr id="55304" name="Rectangle 6">
            <a:extLst>
              <a:ext uri="{FF2B5EF4-FFF2-40B4-BE49-F238E27FC236}">
                <a16:creationId xmlns:a16="http://schemas.microsoft.com/office/drawing/2014/main" id="{2C6065D1-42D9-4F7C-B30F-B8A96580E95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Ein Beispiel: Rana Plaza</a:t>
            </a:r>
          </a:p>
          <a:p>
            <a:r>
              <a:rPr lang="de-DE" altLang="de-DE"/>
              <a:t>- Kurz das Unglück erläutern…</a:t>
            </a:r>
          </a:p>
          <a:p>
            <a:r>
              <a:rPr lang="de-DE" altLang="de-DE"/>
              <a:t>Das heißt, es geht um Fragen wie: </a:t>
            </a:r>
          </a:p>
          <a:p>
            <a:r>
              <a:rPr lang="de-DE" altLang="de-DE"/>
              <a:t>Wer ist verantwortlich für die Arbeitsbedingungen in einer Textilfabrik in  Bangladesch, in der u.a. für deutsche einkaufende Unternehmen  produziert wird?</a:t>
            </a:r>
          </a:p>
          <a:p>
            <a:r>
              <a:rPr lang="de-DE" altLang="de-DE"/>
              <a:t>Wer hat Schuld an dem Unglück?</a:t>
            </a:r>
          </a:p>
          <a:p>
            <a:r>
              <a:rPr lang="de-DE" altLang="de-DE"/>
              <a:t>Wer ist also verpflichtet, die Opfer zu entschädigen?</a:t>
            </a:r>
          </a:p>
          <a:p>
            <a:r>
              <a:rPr lang="de-DE" altLang="de-DE"/>
              <a:t>Wo können Opfer das einklagen?</a:t>
            </a:r>
          </a:p>
          <a:p>
            <a:endParaRPr lang="de-DE" altLang="de-DE"/>
          </a:p>
          <a:p>
            <a:r>
              <a:rPr lang="de-DE" altLang="de-DE"/>
              <a:t>  Das ist nicht eindeutig geregelt. Hier gibt es globale  Gesetzeslücken, die CSR auf freiwilliger Basis schließen will. Wir  gucken erstmal an, wie das funktionieren soll</a:t>
            </a:r>
          </a:p>
          <a:p>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775F62E-7067-4DF7-8E3D-08FDEB7FF329}"/>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57347" name="Rectangle 7">
            <a:extLst>
              <a:ext uri="{FF2B5EF4-FFF2-40B4-BE49-F238E27FC236}">
                <a16:creationId xmlns:a16="http://schemas.microsoft.com/office/drawing/2014/main" id="{9B9F3E91-7507-4D7F-805C-ED684BB2CCD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9F229BF7-9F54-4C98-94F0-2FCED42DD6EE}" type="slidenum">
              <a:rPr lang="de-DE" altLang="de-DE" sz="1200" smtClean="0">
                <a:solidFill>
                  <a:srgbClr val="000000"/>
                </a:solidFill>
              </a:rPr>
              <a:pPr/>
              <a:t>11</a:t>
            </a:fld>
            <a:endParaRPr lang="de-DE" altLang="de-DE" sz="1200">
              <a:solidFill>
                <a:srgbClr val="000000"/>
              </a:solidFill>
            </a:endParaRPr>
          </a:p>
        </p:txBody>
      </p:sp>
      <p:sp>
        <p:nvSpPr>
          <p:cNvPr id="57348" name="Rectangle 1">
            <a:extLst>
              <a:ext uri="{FF2B5EF4-FFF2-40B4-BE49-F238E27FC236}">
                <a16:creationId xmlns:a16="http://schemas.microsoft.com/office/drawing/2014/main" id="{1D4DDD13-A009-41DE-8BB8-6DFB14FFC3EB}"/>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9" name="Text Box 2">
            <a:extLst>
              <a:ext uri="{FF2B5EF4-FFF2-40B4-BE49-F238E27FC236}">
                <a16:creationId xmlns:a16="http://schemas.microsoft.com/office/drawing/2014/main" id="{49DD85FC-ACB1-44A3-A1F0-FC3BED860CFF}"/>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69863">
              <a:tabLst>
                <a:tab pos="171450" algn="l"/>
                <a:tab pos="1085850" algn="l"/>
                <a:tab pos="2000250" algn="l"/>
                <a:tab pos="2914650" algn="l"/>
                <a:tab pos="3829050" algn="l"/>
                <a:tab pos="4743450" algn="l"/>
                <a:tab pos="5657850" algn="l"/>
                <a:tab pos="6572250" algn="l"/>
                <a:tab pos="7486650" algn="l"/>
                <a:tab pos="8401050" algn="l"/>
                <a:tab pos="9315450" algn="l"/>
                <a:tab pos="10229850" algn="l"/>
              </a:tabLst>
              <a:defRPr sz="2400">
                <a:solidFill>
                  <a:schemeClr val="bg1"/>
                </a:solidFill>
                <a:latin typeface="Times New Roman" panose="02020603050405020304" pitchFamily="18" charset="0"/>
                <a:ea typeface="MS PGothic" panose="020B0600070205080204" pitchFamily="34" charset="-128"/>
              </a:defRPr>
            </a:lvl1pPr>
            <a:lvl2pPr>
              <a:tabLst>
                <a:tab pos="171450" algn="l"/>
                <a:tab pos="1085850" algn="l"/>
                <a:tab pos="2000250" algn="l"/>
                <a:tab pos="2914650" algn="l"/>
                <a:tab pos="3829050" algn="l"/>
                <a:tab pos="4743450" algn="l"/>
                <a:tab pos="5657850" algn="l"/>
                <a:tab pos="6572250" algn="l"/>
                <a:tab pos="7486650" algn="l"/>
                <a:tab pos="8401050" algn="l"/>
                <a:tab pos="9315450" algn="l"/>
                <a:tab pos="10229850" algn="l"/>
              </a:tabLst>
              <a:defRPr sz="2400">
                <a:solidFill>
                  <a:schemeClr val="bg1"/>
                </a:solidFill>
                <a:latin typeface="Times New Roman" panose="02020603050405020304" pitchFamily="18" charset="0"/>
                <a:ea typeface="MS PGothic" panose="020B0600070205080204" pitchFamily="34" charset="-128"/>
              </a:defRPr>
            </a:lvl2pPr>
            <a:lvl3pPr>
              <a:tabLst>
                <a:tab pos="171450" algn="l"/>
                <a:tab pos="1085850" algn="l"/>
                <a:tab pos="2000250" algn="l"/>
                <a:tab pos="2914650" algn="l"/>
                <a:tab pos="3829050" algn="l"/>
                <a:tab pos="4743450" algn="l"/>
                <a:tab pos="5657850" algn="l"/>
                <a:tab pos="6572250" algn="l"/>
                <a:tab pos="7486650" algn="l"/>
                <a:tab pos="8401050" algn="l"/>
                <a:tab pos="9315450" algn="l"/>
                <a:tab pos="10229850" algn="l"/>
              </a:tabLst>
              <a:defRPr sz="2400">
                <a:solidFill>
                  <a:schemeClr val="bg1"/>
                </a:solidFill>
                <a:latin typeface="Times New Roman" panose="02020603050405020304" pitchFamily="18" charset="0"/>
                <a:ea typeface="MS PGothic" panose="020B0600070205080204" pitchFamily="34" charset="-128"/>
              </a:defRPr>
            </a:lvl3pPr>
            <a:lvl4pPr>
              <a:tabLst>
                <a:tab pos="171450" algn="l"/>
                <a:tab pos="1085850" algn="l"/>
                <a:tab pos="2000250" algn="l"/>
                <a:tab pos="2914650" algn="l"/>
                <a:tab pos="3829050" algn="l"/>
                <a:tab pos="4743450" algn="l"/>
                <a:tab pos="5657850" algn="l"/>
                <a:tab pos="6572250" algn="l"/>
                <a:tab pos="7486650" algn="l"/>
                <a:tab pos="8401050" algn="l"/>
                <a:tab pos="9315450" algn="l"/>
                <a:tab pos="10229850" algn="l"/>
              </a:tabLst>
              <a:defRPr sz="2400">
                <a:solidFill>
                  <a:schemeClr val="bg1"/>
                </a:solidFill>
                <a:latin typeface="Times New Roman" panose="02020603050405020304" pitchFamily="18" charset="0"/>
                <a:ea typeface="MS PGothic" panose="020B0600070205080204" pitchFamily="34" charset="-128"/>
              </a:defRPr>
            </a:lvl4pPr>
            <a:lvl5pPr>
              <a:tabLst>
                <a:tab pos="171450" algn="l"/>
                <a:tab pos="1085850" algn="l"/>
                <a:tab pos="2000250" algn="l"/>
                <a:tab pos="2914650" algn="l"/>
                <a:tab pos="3829050" algn="l"/>
                <a:tab pos="4743450" algn="l"/>
                <a:tab pos="5657850" algn="l"/>
                <a:tab pos="6572250" algn="l"/>
                <a:tab pos="7486650" algn="l"/>
                <a:tab pos="8401050" algn="l"/>
                <a:tab pos="9315450" algn="l"/>
                <a:tab pos="102298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171450" algn="l"/>
                <a:tab pos="1085850" algn="l"/>
                <a:tab pos="2000250" algn="l"/>
                <a:tab pos="2914650" algn="l"/>
                <a:tab pos="3829050" algn="l"/>
                <a:tab pos="4743450" algn="l"/>
                <a:tab pos="5657850" algn="l"/>
                <a:tab pos="6572250" algn="l"/>
                <a:tab pos="7486650" algn="l"/>
                <a:tab pos="8401050" algn="l"/>
                <a:tab pos="9315450" algn="l"/>
                <a:tab pos="102298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171450" algn="l"/>
                <a:tab pos="1085850" algn="l"/>
                <a:tab pos="2000250" algn="l"/>
                <a:tab pos="2914650" algn="l"/>
                <a:tab pos="3829050" algn="l"/>
                <a:tab pos="4743450" algn="l"/>
                <a:tab pos="5657850" algn="l"/>
                <a:tab pos="6572250" algn="l"/>
                <a:tab pos="7486650" algn="l"/>
                <a:tab pos="8401050" algn="l"/>
                <a:tab pos="9315450" algn="l"/>
                <a:tab pos="102298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171450" algn="l"/>
                <a:tab pos="1085850" algn="l"/>
                <a:tab pos="2000250" algn="l"/>
                <a:tab pos="2914650" algn="l"/>
                <a:tab pos="3829050" algn="l"/>
                <a:tab pos="4743450" algn="l"/>
                <a:tab pos="5657850" algn="l"/>
                <a:tab pos="6572250" algn="l"/>
                <a:tab pos="7486650" algn="l"/>
                <a:tab pos="8401050" algn="l"/>
                <a:tab pos="9315450" algn="l"/>
                <a:tab pos="102298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171450" algn="l"/>
                <a:tab pos="1085850" algn="l"/>
                <a:tab pos="2000250" algn="l"/>
                <a:tab pos="2914650" algn="l"/>
                <a:tab pos="3829050" algn="l"/>
                <a:tab pos="4743450" algn="l"/>
                <a:tab pos="5657850" algn="l"/>
                <a:tab pos="6572250" algn="l"/>
                <a:tab pos="7486650" algn="l"/>
                <a:tab pos="8401050" algn="l"/>
                <a:tab pos="9315450" algn="l"/>
                <a:tab pos="102298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Wie kann CSR definiert werden (laut Bundesregierung)?</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Clr>
                <a:srgbClr val="000000"/>
              </a:buClr>
              <a:buSzPct val="100000"/>
              <a:buFont typeface="Wingdings" panose="05000000000000000000" pitchFamily="2" charset="2"/>
              <a:buChar char=""/>
            </a:pPr>
            <a:r>
              <a:rPr lang="de-DE" altLang="de-DE" sz="1200">
                <a:solidFill>
                  <a:srgbClr val="000000"/>
                </a:solidFill>
                <a:latin typeface="Arial" panose="020B0604020202020204" pitchFamily="34" charset="0"/>
              </a:rPr>
              <a:t>CSR muss im </a:t>
            </a:r>
            <a:r>
              <a:rPr lang="de-DE" altLang="de-DE" sz="1200" b="1">
                <a:solidFill>
                  <a:srgbClr val="000000"/>
                </a:solidFill>
                <a:latin typeface="Arial" panose="020B0604020202020204" pitchFamily="34" charset="0"/>
              </a:rPr>
              <a:t>Kerngeschäft </a:t>
            </a:r>
            <a:r>
              <a:rPr lang="de-DE" altLang="de-DE" sz="1200">
                <a:solidFill>
                  <a:srgbClr val="000000"/>
                </a:solidFill>
                <a:latin typeface="Arial" panose="020B0604020202020204" pitchFamily="34" charset="0"/>
              </a:rPr>
              <a:t>(=womit das Unternehmen seinen Gewinn erwirtschaftet, seine primären Tätigkeiten liegen) erfolgen, Sponsoring und Spenden gehören zum Corporate Citizenship, sind nicht CSR</a:t>
            </a:r>
          </a:p>
          <a:p>
            <a:pPr eaLnBrk="1" hangingPunct="1">
              <a:spcBef>
                <a:spcPts val="450"/>
              </a:spcBef>
              <a:buClr>
                <a:srgbClr val="000000"/>
              </a:buClr>
              <a:buSzPct val="100000"/>
              <a:buFont typeface="Wingdings" panose="05000000000000000000" pitchFamily="2" charset="2"/>
              <a:buChar char=""/>
            </a:pPr>
            <a:r>
              <a:rPr lang="de-DE" altLang="de-DE" sz="1200">
                <a:solidFill>
                  <a:srgbClr val="000000"/>
                </a:solidFill>
                <a:latin typeface="Arial" panose="020B0604020202020204" pitchFamily="34" charset="0"/>
              </a:rPr>
              <a:t>Geht um nachhaltiges Wirtschaften, Ethik und Moral</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ABER: </a:t>
            </a:r>
          </a:p>
          <a:p>
            <a:pPr eaLnBrk="1" hangingPunct="1">
              <a:spcBef>
                <a:spcPts val="450"/>
              </a:spcBef>
              <a:buSzPct val="100000"/>
            </a:pPr>
            <a:r>
              <a:rPr lang="de-DE" altLang="de-DE" sz="1200">
                <a:solidFill>
                  <a:srgbClr val="000000"/>
                </a:solidFill>
                <a:latin typeface="Arial" panose="020B0604020202020204" pitchFamily="34" charset="0"/>
              </a:rPr>
              <a:t>KPMG Befragung unter DAX-30 Unternehmen (2011): Compliance beinhaltet Erfüllung gesetzlicher Vorgaben, nur 17% verstanden unter Begriff auch nachhaltiges Wirtschaften, Ethik und Moral</a:t>
            </a:r>
          </a:p>
          <a:p>
            <a:pPr eaLnBrk="1" hangingPunct="1">
              <a:spcBef>
                <a:spcPts val="450"/>
              </a:spcBef>
              <a:buSzPct val="100000"/>
            </a:pPr>
            <a:r>
              <a:rPr lang="de-DE" altLang="de-DE" sz="1200">
                <a:solidFill>
                  <a:srgbClr val="000000"/>
                </a:solidFill>
                <a:latin typeface="Arial" panose="020B0604020202020204" pitchFamily="34" charset="0"/>
              </a:rPr>
              <a:t>CSR wird bei Unternehmen verkauft als Risikomanagement: sichert das langfristige Überleben eines Unternehmens. Seltener sehen Unternehmer auch eine Verantwortung für das Überleben unseres Planeten und der Gesellschaft</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Clr>
                <a:srgbClr val="000000"/>
              </a:buClr>
              <a:buSzPct val="100000"/>
              <a:buFont typeface="Wingdings" panose="05000000000000000000" pitchFamily="2" charset="2"/>
              <a:buChar char=""/>
            </a:pPr>
            <a:r>
              <a:rPr lang="de-DE" altLang="de-DE" sz="1200">
                <a:solidFill>
                  <a:srgbClr val="000000"/>
                </a:solidFill>
                <a:latin typeface="Arial" panose="020B0604020202020204" pitchFamily="34" charset="0"/>
              </a:rPr>
              <a:t>Bezug auch zum Film der Uni St. Gallen, weist auch darauf hin, dass CSR mehr sein muss als Compliance = Erfüllung von gesetzlichen Vorgaben, es geht auch um morlaisches verhalten: Überleben des Planeten, Verhinderung der Ausbeutung von Mneschen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Quellen: </a:t>
            </a:r>
          </a:p>
          <a:p>
            <a:pPr eaLnBrk="1" hangingPunct="1">
              <a:spcBef>
                <a:spcPts val="450"/>
              </a:spcBef>
              <a:buSzPct val="100000"/>
            </a:pPr>
            <a:r>
              <a:rPr lang="de-DE" altLang="de-DE" sz="1200">
                <a:solidFill>
                  <a:srgbClr val="000000"/>
                </a:solidFill>
                <a:latin typeface="Arial" panose="020B0604020202020204" pitchFamily="34" charset="0"/>
              </a:rPr>
              <a:t>a) Burckhardt, CSR-Mythen und Maßnahmen, Einleitung S. 3-6</a:t>
            </a:r>
          </a:p>
          <a:p>
            <a:pPr eaLnBrk="1" hangingPunct="1">
              <a:spcBef>
                <a:spcPts val="450"/>
              </a:spcBef>
              <a:buSzPct val="100000"/>
            </a:pPr>
            <a:r>
              <a:rPr lang="de-DE" altLang="de-DE" sz="1200">
                <a:solidFill>
                  <a:srgbClr val="000000"/>
                </a:solidFill>
                <a:latin typeface="Arial" panose="020B0604020202020204" pitchFamily="34" charset="0"/>
              </a:rPr>
              <a:t>b) http://www.csr-in-deutschland.de/ueber-csr/was-ist-csr.html -    Unternehmensplattform</a:t>
            </a:r>
          </a:p>
        </p:txBody>
      </p:sp>
      <p:sp>
        <p:nvSpPr>
          <p:cNvPr id="57350" name="Text Box 3">
            <a:extLst>
              <a:ext uri="{FF2B5EF4-FFF2-40B4-BE49-F238E27FC236}">
                <a16:creationId xmlns:a16="http://schemas.microsoft.com/office/drawing/2014/main" id="{55B70386-38B6-4971-9FB9-F29301E683B6}"/>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57351" name="Text Box 4">
            <a:extLst>
              <a:ext uri="{FF2B5EF4-FFF2-40B4-BE49-F238E27FC236}">
                <a16:creationId xmlns:a16="http://schemas.microsoft.com/office/drawing/2014/main" id="{FF0BE0A8-D875-452F-91E0-7378C07A87D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7EB87349-2C3B-4FC7-83F0-6E38C3FA30D8}" type="slidenum">
              <a:rPr lang="de-DE" altLang="de-DE" sz="1200">
                <a:solidFill>
                  <a:srgbClr val="003366"/>
                </a:solidFill>
              </a:rPr>
              <a:pPr algn="r" eaLnBrk="1" hangingPunct="1">
                <a:buSzPct val="100000"/>
              </a:pPr>
              <a:t>11</a:t>
            </a:fld>
            <a:endParaRPr lang="de-DE" altLang="de-DE" sz="1200">
              <a:solidFill>
                <a:srgbClr val="003366"/>
              </a:solidFill>
            </a:endParaRPr>
          </a:p>
        </p:txBody>
      </p:sp>
      <p:sp>
        <p:nvSpPr>
          <p:cNvPr id="45064" name="Rectangle 6">
            <a:extLst>
              <a:ext uri="{FF2B5EF4-FFF2-40B4-BE49-F238E27FC236}">
                <a16:creationId xmlns:a16="http://schemas.microsoft.com/office/drawing/2014/main" id="{5E8D0E2F-69CC-44ED-9BD7-5355F316F7F7}"/>
              </a:ext>
            </a:extLst>
          </p:cNvPr>
          <p:cNvSpPr>
            <a:spLocks noGrp="1" noChangeArrowheads="1"/>
          </p:cNvSpPr>
          <p:nvPr>
            <p:ph type="body" idx="1"/>
          </p:nvPr>
        </p:nvSpPr>
        <p:spPr>
          <a:ln/>
        </p:spPr>
        <p:txBody>
          <a:bodyPr/>
          <a:lstStyle/>
          <a:p>
            <a:pPr>
              <a:defRPr/>
            </a:pPr>
            <a:r>
              <a:rPr lang="de-DE" altLang="de-DE" sz="1000" dirty="0"/>
              <a:t>Wie kann CSR definiert werden (laut Bundesregierung)?</a:t>
            </a:r>
          </a:p>
          <a:p>
            <a:pPr>
              <a:defRPr/>
            </a:pPr>
            <a:endParaRPr lang="de-DE" altLang="de-DE" sz="1000" dirty="0"/>
          </a:p>
          <a:p>
            <a:pPr>
              <a:defRPr/>
            </a:pPr>
            <a:r>
              <a:rPr lang="de-DE" altLang="de-DE" sz="1000" dirty="0"/>
              <a:t>CSR muss im </a:t>
            </a:r>
            <a:r>
              <a:rPr lang="de-DE" altLang="de-DE" sz="1000" b="1" dirty="0"/>
              <a:t>Kerngeschäft </a:t>
            </a:r>
            <a:r>
              <a:rPr lang="de-DE" altLang="de-DE" sz="1000" dirty="0"/>
              <a:t> (=womit das Unternehmen seinen  Gewinn erwirtschaftet, seine primären Tätigkeiten liegen) erfolgen,  Sponsoring und Spenden gehören zum Corporate Citizenship, sind  nicht CSR</a:t>
            </a:r>
          </a:p>
          <a:p>
            <a:pPr>
              <a:defRPr/>
            </a:pPr>
            <a:r>
              <a:rPr lang="de-DE" altLang="de-DE" sz="1000" dirty="0"/>
              <a:t>Geht um nachhaltiges Wirtschaften, Ethik und Moral</a:t>
            </a:r>
          </a:p>
          <a:p>
            <a:pPr>
              <a:defRPr/>
            </a:pPr>
            <a:endParaRPr lang="de-DE" altLang="de-DE" sz="1000" dirty="0"/>
          </a:p>
          <a:p>
            <a:pPr>
              <a:defRPr/>
            </a:pPr>
            <a:r>
              <a:rPr lang="de-DE" altLang="de-DE" sz="1000" dirty="0"/>
              <a:t>2017: CSR-Richtlinie-Umsetzungsgesetz: http://dipbt.bundestag.de/extrakt/ba/WP18/769/76955.html (Zugriff 8.5.2019)</a:t>
            </a:r>
          </a:p>
          <a:p>
            <a:pPr>
              <a:defRPr/>
            </a:pPr>
            <a:r>
              <a:rPr lang="de-DE" altLang="de-DE" sz="1000" dirty="0"/>
              <a:t>ABER: </a:t>
            </a:r>
          </a:p>
          <a:p>
            <a:pPr>
              <a:defRPr/>
            </a:pPr>
            <a:r>
              <a:rPr lang="de-DE" altLang="de-DE" sz="1000" dirty="0"/>
              <a:t>KPMG Befragung unter DAX-30 Unternehmen (2011): Compliance beinhaltet Erfüllung gesetzlicher Vorgaben, nur 17% verstanden unter Begriff auch nachhaltiges Wirtschaften, Ethik und Moral</a:t>
            </a:r>
          </a:p>
          <a:p>
            <a:pPr>
              <a:defRPr/>
            </a:pPr>
            <a:r>
              <a:rPr lang="de-DE" altLang="de-DE" sz="1000" dirty="0"/>
              <a:t>CSR wird bei Unternehmen verkauft als Risikomanagement: sichert  das langfristige Überleben eines Unternehmens. Seltener sehen Unternehmer auch eine Verantwortung für das Überleben unseres Planeten und der Gesellschaft</a:t>
            </a:r>
          </a:p>
          <a:p>
            <a:pPr>
              <a:defRPr/>
            </a:pPr>
            <a:endParaRPr lang="de-DE" altLang="de-DE" sz="1000" dirty="0"/>
          </a:p>
          <a:p>
            <a:pPr>
              <a:defRPr/>
            </a:pPr>
            <a:r>
              <a:rPr lang="de-DE" altLang="de-DE" sz="1000" dirty="0"/>
              <a:t>Bezug auch zum Film der Uni St. Gallen, weist auch darauf hin, dass CSR mehr sein muss als Compliance = Erfüllung von gesetzlichen Vorgaben, es geht auch um moralisches verhalten: Überleben des Planeten, Verhinderung der Ausbeutung von Menschen</a:t>
            </a:r>
          </a:p>
          <a:p>
            <a:pPr>
              <a:defRPr/>
            </a:pPr>
            <a:endParaRPr lang="de-DE" altLang="de-DE" sz="1000" dirty="0"/>
          </a:p>
          <a:p>
            <a:pPr>
              <a:defRPr/>
            </a:pPr>
            <a:r>
              <a:rPr lang="de-DE" altLang="de-DE" sz="1000" dirty="0"/>
              <a:t>Quellen: </a:t>
            </a:r>
          </a:p>
          <a:p>
            <a:pPr marL="228600" indent="-228600">
              <a:buFont typeface="Times New Roman" panose="02020603050405020304" pitchFamily="18" charset="0"/>
              <a:buAutoNum type="alphaLcParenR"/>
              <a:defRPr/>
            </a:pPr>
            <a:r>
              <a:rPr lang="de-DE" altLang="de-DE" sz="1000" dirty="0"/>
              <a:t>Gisela Burckhardt, Mythos C$R Einleitung - Begriffserläuterungen von CSR und Nachhaltiger Entwicklung (S. 13-16): https://femnet.de/images/downloads/publikationen/mythos_csr_webansicht.pdf</a:t>
            </a:r>
          </a:p>
          <a:p>
            <a:pPr marL="228600" indent="-228600">
              <a:buFont typeface="Times New Roman" panose="02020603050405020304" pitchFamily="18" charset="0"/>
              <a:buAutoNum type="alphaLcParenR"/>
              <a:defRPr/>
            </a:pPr>
            <a:r>
              <a:rPr lang="de-DE" altLang="de-DE" sz="1000" dirty="0"/>
              <a:t>CSR-Mythen und Maßnahmen, Einleitung S. 3-6</a:t>
            </a:r>
          </a:p>
          <a:p>
            <a:pPr>
              <a:defRPr/>
            </a:pPr>
            <a:r>
              <a:rPr lang="de-DE" altLang="de-DE" sz="1000" dirty="0"/>
              <a:t>b) https://www.csr-in-deutschland.de/DE/Was-ist-CSR/was-ist-csr.html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BDA284D0-1884-4011-A807-89919CCB234E}"/>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59395" name="Rectangle 7">
            <a:extLst>
              <a:ext uri="{FF2B5EF4-FFF2-40B4-BE49-F238E27FC236}">
                <a16:creationId xmlns:a16="http://schemas.microsoft.com/office/drawing/2014/main" id="{011DEF38-4188-43BF-B098-3A411784290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1CC0B12B-5507-4C3C-9C33-0981994C3467}" type="slidenum">
              <a:rPr lang="de-DE" altLang="de-DE" sz="1200" smtClean="0">
                <a:solidFill>
                  <a:srgbClr val="000000"/>
                </a:solidFill>
              </a:rPr>
              <a:pPr/>
              <a:t>12</a:t>
            </a:fld>
            <a:endParaRPr lang="de-DE" altLang="de-DE" sz="1200">
              <a:solidFill>
                <a:srgbClr val="000000"/>
              </a:solidFill>
            </a:endParaRPr>
          </a:p>
        </p:txBody>
      </p:sp>
      <p:sp>
        <p:nvSpPr>
          <p:cNvPr id="59396" name="Rectangle 1">
            <a:extLst>
              <a:ext uri="{FF2B5EF4-FFF2-40B4-BE49-F238E27FC236}">
                <a16:creationId xmlns:a16="http://schemas.microsoft.com/office/drawing/2014/main" id="{2A34895A-98D5-4A1B-88C3-739F59C635A8}"/>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7" name="Text Box 2">
            <a:extLst>
              <a:ext uri="{FF2B5EF4-FFF2-40B4-BE49-F238E27FC236}">
                <a16:creationId xmlns:a16="http://schemas.microsoft.com/office/drawing/2014/main" id="{D3ECFD8B-88DB-4AB0-BA83-BA0FFC540548}"/>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Neue Definition von 2011</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EU-Definition geht über deutsche CSR-Definition (der Bundesregierung) hinaus, weil die EU auch ergänzende Vorschriften ermöglicht, nicht nur von rein freiwilligen Maßnamen der Unternehmen ausgeht</a:t>
            </a: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59398" name="Text Box 3">
            <a:extLst>
              <a:ext uri="{FF2B5EF4-FFF2-40B4-BE49-F238E27FC236}">
                <a16:creationId xmlns:a16="http://schemas.microsoft.com/office/drawing/2014/main" id="{8A04EDF6-2AAB-43B7-A227-D3FECC25B7C4}"/>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59399" name="Text Box 4">
            <a:extLst>
              <a:ext uri="{FF2B5EF4-FFF2-40B4-BE49-F238E27FC236}">
                <a16:creationId xmlns:a16="http://schemas.microsoft.com/office/drawing/2014/main" id="{AB17A9CE-BEC8-4ED1-B1F1-300D525B7598}"/>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DEC82786-E614-43CD-B9A0-DDDCD1FD77C3}" type="slidenum">
              <a:rPr lang="de-DE" altLang="de-DE" sz="1200">
                <a:solidFill>
                  <a:srgbClr val="003366"/>
                </a:solidFill>
              </a:rPr>
              <a:pPr algn="r" eaLnBrk="1" hangingPunct="1">
                <a:buSzPct val="100000"/>
              </a:pPr>
              <a:t>12</a:t>
            </a:fld>
            <a:endParaRPr lang="de-DE" altLang="de-DE" sz="1200">
              <a:solidFill>
                <a:srgbClr val="003366"/>
              </a:solidFill>
            </a:endParaRPr>
          </a:p>
        </p:txBody>
      </p:sp>
      <p:sp>
        <p:nvSpPr>
          <p:cNvPr id="59400" name="Rectangle 6">
            <a:extLst>
              <a:ext uri="{FF2B5EF4-FFF2-40B4-BE49-F238E27FC236}">
                <a16:creationId xmlns:a16="http://schemas.microsoft.com/office/drawing/2014/main" id="{AB95A452-D89E-4618-A9B0-DA1AE877C33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Neue Definition von 2011</a:t>
            </a:r>
          </a:p>
          <a:p>
            <a:endParaRPr lang="de-DE" altLang="de-DE"/>
          </a:p>
          <a:p>
            <a:r>
              <a:rPr lang="de-DE" altLang="de-DE"/>
              <a:t>EU-Definition geht über deutsche CSR-Definition (der  Bundesregierung) hinaus, weil die EU auch ergänzende Vorschriften  ermöglicht, nicht nur von rein freiwilligen Maßnahmen der Unternehmen ausgeht</a:t>
            </a:r>
          </a:p>
          <a:p>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E99AB910-DDEB-42C5-9536-BEAB16B6E7AC}"/>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61443" name="Rectangle 7">
            <a:extLst>
              <a:ext uri="{FF2B5EF4-FFF2-40B4-BE49-F238E27FC236}">
                <a16:creationId xmlns:a16="http://schemas.microsoft.com/office/drawing/2014/main" id="{7777BA32-C60D-4FE8-8582-87CB19F75B9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6F0410AA-BA1A-422E-86D9-0BE797826F00}" type="slidenum">
              <a:rPr lang="de-DE" altLang="de-DE" sz="1200" smtClean="0">
                <a:solidFill>
                  <a:srgbClr val="000000"/>
                </a:solidFill>
              </a:rPr>
              <a:pPr/>
              <a:t>13</a:t>
            </a:fld>
            <a:endParaRPr lang="de-DE" altLang="de-DE" sz="1200">
              <a:solidFill>
                <a:srgbClr val="000000"/>
              </a:solidFill>
            </a:endParaRPr>
          </a:p>
        </p:txBody>
      </p:sp>
      <p:sp>
        <p:nvSpPr>
          <p:cNvPr id="61444" name="Rectangle 1">
            <a:extLst>
              <a:ext uri="{FF2B5EF4-FFF2-40B4-BE49-F238E27FC236}">
                <a16:creationId xmlns:a16="http://schemas.microsoft.com/office/drawing/2014/main" id="{4D4CBB1A-ED89-40A4-9142-844461B4A514}"/>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5" name="Text Box 2">
            <a:extLst>
              <a:ext uri="{FF2B5EF4-FFF2-40B4-BE49-F238E27FC236}">
                <a16:creationId xmlns:a16="http://schemas.microsoft.com/office/drawing/2014/main" id="{12696A43-9782-40D8-842C-CA60198862DB}"/>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Was tun Unternehmen in diesem Bereich / womit weisen sie ihr (vermeintliches) Engagement nach?:</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Verhaltenskodex: kurz Inhalte erläutern, hat mittlerweile so gut wie jedes Unternehmen; sieht auf dem Papier fortschrittlich aus, aber wie steht es um Umsetzung?</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Business-Initiativen: kurz Ansatz erläutern, wirklich der Wille zu Verbesserungen und nachweisliche Verbesserung oder nur fürs Image?</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MSIs: kurz Ansatz erläutern; idR vielversprechender, ABER nur freiwillig und oft nur wenige fortschrittliche Unternehmen (Hinweis auf Modul 6 zur Vertiefung)</a:t>
            </a:r>
          </a:p>
          <a:p>
            <a:pPr>
              <a:spcBef>
                <a:spcPts val="450"/>
              </a:spcBef>
              <a:buSzPct val="100000"/>
            </a:pPr>
            <a:endParaRPr lang="de-DE" altLang="de-DE" sz="1200">
              <a:solidFill>
                <a:srgbClr val="000000"/>
              </a:solidFill>
              <a:latin typeface="Arial" panose="020B0604020202020204" pitchFamily="34" charset="0"/>
            </a:endParaRPr>
          </a:p>
          <a:p>
            <a:pPr>
              <a:spcBef>
                <a:spcPts val="450"/>
              </a:spcBef>
              <a:buSzPct val="100000"/>
            </a:pPr>
            <a:r>
              <a:rPr lang="de-DE" altLang="de-DE" sz="1200">
                <a:solidFill>
                  <a:srgbClr val="000000"/>
                </a:solidFill>
                <a:latin typeface="Arial" panose="020B0604020202020204" pitchFamily="34" charset="0"/>
              </a:rPr>
              <a:t>Oft als Nachweis: Sozialaudits</a:t>
            </a:r>
          </a:p>
          <a:p>
            <a:pPr>
              <a:spcBef>
                <a:spcPts val="450"/>
              </a:spcBef>
              <a:buSzPct val="100000"/>
            </a:pPr>
            <a:endParaRPr lang="de-DE" altLang="de-DE" sz="1200">
              <a:solidFill>
                <a:srgbClr val="000000"/>
              </a:solidFill>
              <a:latin typeface="Arial" panose="020B0604020202020204" pitchFamily="34" charset="0"/>
            </a:endParaRPr>
          </a:p>
          <a:p>
            <a:pPr>
              <a:spcBef>
                <a:spcPts val="450"/>
              </a:spcBef>
              <a:buSzPct val="100000"/>
            </a:pPr>
            <a:r>
              <a:rPr lang="de-DE" altLang="de-DE" sz="1200">
                <a:solidFill>
                  <a:srgbClr val="000000"/>
                </a:solidFill>
                <a:latin typeface="Arial" panose="020B0604020202020204" pitchFamily="34" charset="0"/>
              </a:rPr>
              <a:t>Wollen uns nun Elemente dieser CSR-Maßnahmen anschauen</a:t>
            </a:r>
          </a:p>
        </p:txBody>
      </p:sp>
      <p:sp>
        <p:nvSpPr>
          <p:cNvPr id="61446" name="Text Box 3">
            <a:extLst>
              <a:ext uri="{FF2B5EF4-FFF2-40B4-BE49-F238E27FC236}">
                <a16:creationId xmlns:a16="http://schemas.microsoft.com/office/drawing/2014/main" id="{3E212A45-0E7F-47A2-AE8C-53773D1CA137}"/>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61447" name="Text Box 4">
            <a:extLst>
              <a:ext uri="{FF2B5EF4-FFF2-40B4-BE49-F238E27FC236}">
                <a16:creationId xmlns:a16="http://schemas.microsoft.com/office/drawing/2014/main" id="{4A0C58CC-5C7E-4FDC-BC6F-960473AF6555}"/>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2BE46F43-1E91-4995-938C-551756A3E82A}" type="slidenum">
              <a:rPr lang="de-DE" altLang="de-DE" sz="1200">
                <a:solidFill>
                  <a:srgbClr val="003366"/>
                </a:solidFill>
              </a:rPr>
              <a:pPr algn="r" eaLnBrk="1" hangingPunct="1">
                <a:buSzPct val="100000"/>
              </a:pPr>
              <a:t>13</a:t>
            </a:fld>
            <a:endParaRPr lang="de-DE" altLang="de-DE" sz="1200">
              <a:solidFill>
                <a:srgbClr val="003366"/>
              </a:solidFill>
            </a:endParaRPr>
          </a:p>
        </p:txBody>
      </p:sp>
      <p:sp>
        <p:nvSpPr>
          <p:cNvPr id="61448" name="Rectangle 6">
            <a:extLst>
              <a:ext uri="{FF2B5EF4-FFF2-40B4-BE49-F238E27FC236}">
                <a16:creationId xmlns:a16="http://schemas.microsoft.com/office/drawing/2014/main" id="{62E3DC6C-E2E7-4C17-99D1-780FEB04E4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Was tun Unternehmen in diesem Bereich / womit weisen sie ihr  (vermeintliches) Engagement nach?:</a:t>
            </a:r>
          </a:p>
          <a:p>
            <a:endParaRPr lang="de-DE" altLang="de-DE"/>
          </a:p>
          <a:p>
            <a:r>
              <a:rPr lang="de-DE" altLang="de-DE"/>
              <a:t>Verhaltenskodex: kurz Inhalte erläutern, hat mittlerweile so gut wie jedes Unternehmen; sieht auf dem Papier fortschrittlich aus, aber wie  steht es um Umsetzung?</a:t>
            </a:r>
          </a:p>
          <a:p>
            <a:endParaRPr lang="de-DE" altLang="de-DE"/>
          </a:p>
          <a:p>
            <a:r>
              <a:rPr lang="de-DE" altLang="de-DE"/>
              <a:t>Business-Initiativen: kurz Ansatz erläutern, wirklich der Wille zu Verbesserungen und nachweisliche Verbesserung oder nur fürs Image?</a:t>
            </a:r>
          </a:p>
          <a:p>
            <a:endParaRPr lang="de-DE" altLang="de-DE"/>
          </a:p>
          <a:p>
            <a:r>
              <a:rPr lang="de-DE" altLang="de-DE"/>
              <a:t>MSIs: kurz Ansatz erläutern; idR vielversprechender, ABER nur freiwillig und oft nur wenige fortschrittliche Unternehmen (Hinweis auf Modul 6 zur Vertiefung)</a:t>
            </a:r>
          </a:p>
          <a:p>
            <a:endParaRPr lang="de-DE" altLang="de-DE"/>
          </a:p>
          <a:p>
            <a:r>
              <a:rPr lang="de-DE" altLang="de-DE"/>
              <a:t>Oft als Nachweis: Sozialaudits</a:t>
            </a:r>
          </a:p>
          <a:p>
            <a:endParaRPr lang="de-DE" altLang="de-DE"/>
          </a:p>
          <a:p>
            <a:r>
              <a:rPr lang="de-DE" altLang="de-DE"/>
              <a:t>Wollen uns nun Elemente dieser CSR-Maßnahmen anschauen</a:t>
            </a:r>
          </a:p>
          <a:p>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4676912-8073-436E-AFE2-1CCE5570DC57}"/>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63491" name="Rectangle 7">
            <a:extLst>
              <a:ext uri="{FF2B5EF4-FFF2-40B4-BE49-F238E27FC236}">
                <a16:creationId xmlns:a16="http://schemas.microsoft.com/office/drawing/2014/main" id="{EE3C02D5-D5DD-4F26-AD4D-1652AC4521C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EB29264D-5702-4AFF-B54D-2AFCB40A3D71}" type="slidenum">
              <a:rPr lang="de-DE" altLang="de-DE" sz="1200" smtClean="0">
                <a:solidFill>
                  <a:srgbClr val="000000"/>
                </a:solidFill>
              </a:rPr>
              <a:pPr/>
              <a:t>14</a:t>
            </a:fld>
            <a:endParaRPr lang="de-DE" altLang="de-DE" sz="1200">
              <a:solidFill>
                <a:srgbClr val="000000"/>
              </a:solidFill>
            </a:endParaRPr>
          </a:p>
        </p:txBody>
      </p:sp>
      <p:sp>
        <p:nvSpPr>
          <p:cNvPr id="63492" name="Rectangle 1">
            <a:extLst>
              <a:ext uri="{FF2B5EF4-FFF2-40B4-BE49-F238E27FC236}">
                <a16:creationId xmlns:a16="http://schemas.microsoft.com/office/drawing/2014/main" id="{F81AFB79-D2B2-4B7C-ABBD-98F899115FE3}"/>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3" name="Text Box 2">
            <a:extLst>
              <a:ext uri="{FF2B5EF4-FFF2-40B4-BE49-F238E27FC236}">
                <a16:creationId xmlns:a16="http://schemas.microsoft.com/office/drawing/2014/main" id="{73174FC5-36E6-4D3C-8249-B2A239AF2860}"/>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Gab und gibt immer wider Initiativen, um bestimmte einheitliche Vorgaben zu machen und Unternehmen einen Rahmen zu geben; spielen eine Rolle in CSR-Praxis</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Hier: zentrale Ansätze/Initativen, die unter Beteiligung staatlicher Akteure / völkerrechtlicher Institutionen ins Leben gerufen wurden und an denen verschiedene Interessensgruppen mitgearbeitet haben,</a:t>
            </a:r>
          </a:p>
          <a:p>
            <a:pPr eaLnBrk="1" hangingPunct="1">
              <a:spcBef>
                <a:spcPts val="450"/>
              </a:spcBef>
              <a:buSzPct val="100000"/>
            </a:pPr>
            <a:r>
              <a:rPr lang="de-DE" altLang="de-DE" sz="1200">
                <a:solidFill>
                  <a:srgbClr val="000000"/>
                </a:solidFill>
                <a:latin typeface="Arial" panose="020B0604020202020204" pitchFamily="34" charset="0"/>
              </a:rPr>
              <a:t>Gucken wir nun genauer an in nun folgender Gruppenarbeit</a:t>
            </a:r>
          </a:p>
        </p:txBody>
      </p:sp>
      <p:sp>
        <p:nvSpPr>
          <p:cNvPr id="63494" name="Text Box 3">
            <a:extLst>
              <a:ext uri="{FF2B5EF4-FFF2-40B4-BE49-F238E27FC236}">
                <a16:creationId xmlns:a16="http://schemas.microsoft.com/office/drawing/2014/main" id="{604E37E1-824E-4AA5-9D5E-570291F82318}"/>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63495" name="Text Box 4">
            <a:extLst>
              <a:ext uri="{FF2B5EF4-FFF2-40B4-BE49-F238E27FC236}">
                <a16:creationId xmlns:a16="http://schemas.microsoft.com/office/drawing/2014/main" id="{F6EC4B28-77D9-422B-B6D5-2707A931E39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F72CDE54-A61E-4D0E-A7D1-15CFFFBE511A}" type="slidenum">
              <a:rPr lang="de-DE" altLang="de-DE" sz="1200">
                <a:solidFill>
                  <a:srgbClr val="003366"/>
                </a:solidFill>
              </a:rPr>
              <a:pPr algn="r" eaLnBrk="1" hangingPunct="1">
                <a:buSzPct val="100000"/>
              </a:pPr>
              <a:t>14</a:t>
            </a:fld>
            <a:endParaRPr lang="de-DE" altLang="de-DE" sz="1200">
              <a:solidFill>
                <a:srgbClr val="003366"/>
              </a:solidFill>
            </a:endParaRPr>
          </a:p>
        </p:txBody>
      </p:sp>
      <p:sp>
        <p:nvSpPr>
          <p:cNvPr id="63496" name="Rectangle 6">
            <a:extLst>
              <a:ext uri="{FF2B5EF4-FFF2-40B4-BE49-F238E27FC236}">
                <a16:creationId xmlns:a16="http://schemas.microsoft.com/office/drawing/2014/main" id="{5436A473-6BF9-43B2-86D0-57D351444E7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Gab und gibt immer wider Initiativen, um bestimmte einheitliche  Vorgaben zu machen und Unternehmen einen Rahmen zu geben; spielen eine Rolle in CSR-Praxis</a:t>
            </a:r>
          </a:p>
          <a:p>
            <a:endParaRPr lang="de-DE" altLang="de-DE"/>
          </a:p>
          <a:p>
            <a:r>
              <a:rPr lang="de-DE" altLang="de-DE"/>
              <a:t>Hier: zentrale Ansätze/Initativen, die unter Beteiligung staatlicher  Akteure / völkerrechtlicher Institutionen ins Leben gerufen wurden und  an denen verschiedene Interessensgruppen mitgearbeitet haben,</a:t>
            </a:r>
          </a:p>
          <a:p>
            <a:r>
              <a:rPr lang="de-DE" altLang="de-DE"/>
              <a:t>Gucken wir nun genauer an in nun folgender Gruppenarbeit</a:t>
            </a:r>
          </a:p>
          <a:p>
            <a:endParaRPr lang="de-DE"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CA8CBB66-EC57-4407-A9C6-B971C43652FA}"/>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65539" name="Rectangle 7">
            <a:extLst>
              <a:ext uri="{FF2B5EF4-FFF2-40B4-BE49-F238E27FC236}">
                <a16:creationId xmlns:a16="http://schemas.microsoft.com/office/drawing/2014/main" id="{6B94E004-640D-4529-BDA2-B46515AED06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2505EAF0-2B1F-4454-BA85-73B85A4B578E}" type="slidenum">
              <a:rPr lang="de-DE" altLang="de-DE" sz="1200" smtClean="0">
                <a:solidFill>
                  <a:srgbClr val="000000"/>
                </a:solidFill>
              </a:rPr>
              <a:pPr/>
              <a:t>15</a:t>
            </a:fld>
            <a:endParaRPr lang="de-DE" altLang="de-DE" sz="1200">
              <a:solidFill>
                <a:srgbClr val="000000"/>
              </a:solidFill>
            </a:endParaRPr>
          </a:p>
        </p:txBody>
      </p:sp>
      <p:sp>
        <p:nvSpPr>
          <p:cNvPr id="65540" name="Text Box 1">
            <a:extLst>
              <a:ext uri="{FF2B5EF4-FFF2-40B4-BE49-F238E27FC236}">
                <a16:creationId xmlns:a16="http://schemas.microsoft.com/office/drawing/2014/main" id="{6ADF7AC7-D77F-48EB-9C32-187318942696}"/>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65541" name="Text Box 2">
            <a:extLst>
              <a:ext uri="{FF2B5EF4-FFF2-40B4-BE49-F238E27FC236}">
                <a16:creationId xmlns:a16="http://schemas.microsoft.com/office/drawing/2014/main" id="{867D9AD3-CADC-4674-97E5-6BFAFB1B220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8C9D6E1E-4374-4A0D-95D5-FB2765C1750A}" type="slidenum">
              <a:rPr lang="de-DE" altLang="de-DE" sz="1200">
                <a:solidFill>
                  <a:srgbClr val="003366"/>
                </a:solidFill>
              </a:rPr>
              <a:pPr algn="r" eaLnBrk="1" hangingPunct="1">
                <a:buSzPct val="100000"/>
              </a:pPr>
              <a:t>15</a:t>
            </a:fld>
            <a:endParaRPr lang="de-DE" altLang="de-DE" sz="1200">
              <a:solidFill>
                <a:srgbClr val="003366"/>
              </a:solidFill>
            </a:endParaRPr>
          </a:p>
        </p:txBody>
      </p:sp>
      <p:sp>
        <p:nvSpPr>
          <p:cNvPr id="65542" name="Rectangle 3">
            <a:extLst>
              <a:ext uri="{FF2B5EF4-FFF2-40B4-BE49-F238E27FC236}">
                <a16:creationId xmlns:a16="http://schemas.microsoft.com/office/drawing/2014/main" id="{5594C596-4000-4F4B-B113-C5B77E4720EC}"/>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3" name="Text Box 4">
            <a:extLst>
              <a:ext uri="{FF2B5EF4-FFF2-40B4-BE49-F238E27FC236}">
                <a16:creationId xmlns:a16="http://schemas.microsoft.com/office/drawing/2014/main" id="{16F56F13-20FA-48E0-9EFB-C0B4C457FC85}"/>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7013">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1pPr>
            <a:lvl2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2pPr>
            <a:lvl3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3pPr>
            <a:lvl4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4pPr>
            <a:lvl5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Wingdings" panose="05000000000000000000" pitchFamily="2" charset="2"/>
              </a:rPr>
              <a:t></a:t>
            </a:r>
            <a:r>
              <a:rPr lang="de-DE" altLang="de-DE" sz="1200">
                <a:solidFill>
                  <a:srgbClr val="000000"/>
                </a:solidFill>
                <a:latin typeface="Arial" panose="020B0604020202020204" pitchFamily="34" charset="0"/>
              </a:rPr>
              <a:t> Als Hintergrundinfo zur Vorbereitung unbedingt empfehlenswert: </a:t>
            </a:r>
            <a:r>
              <a:rPr lang="de-DE" altLang="de-DE" sz="1200" u="sng">
                <a:solidFill>
                  <a:srgbClr val="000000"/>
                </a:solidFill>
                <a:latin typeface="Arial" panose="020B0604020202020204" pitchFamily="34" charset="0"/>
              </a:rPr>
              <a:t>http://www.cora-netz.de/cora/wp-content/uploads/2015/03/CorA-ForumMR_Steckbrief-Einfu%CC%88hrung.pdf</a:t>
            </a:r>
            <a:r>
              <a:rPr lang="de-DE" altLang="de-DE" sz="1200">
                <a:solidFill>
                  <a:srgbClr val="000000"/>
                </a:solidFill>
                <a:latin typeface="Arial" panose="020B0604020202020204" pitchFamily="34" charset="0"/>
              </a:rPr>
              <a:t> </a:t>
            </a: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53256" name="Rectangle 6">
            <a:extLst>
              <a:ext uri="{FF2B5EF4-FFF2-40B4-BE49-F238E27FC236}">
                <a16:creationId xmlns:a16="http://schemas.microsoft.com/office/drawing/2014/main" id="{47D2727A-8A89-4412-B43D-C39BF6EA7333}"/>
              </a:ext>
            </a:extLst>
          </p:cNvPr>
          <p:cNvSpPr>
            <a:spLocks noGrp="1" noChangeArrowheads="1"/>
          </p:cNvSpPr>
          <p:nvPr>
            <p:ph type="body" idx="1"/>
          </p:nvPr>
        </p:nvSpPr>
        <p:spPr>
          <a:ln/>
        </p:spPr>
        <p:txBody>
          <a:bodyPr/>
          <a:lstStyle/>
          <a:p>
            <a:pPr>
              <a:buFont typeface="Times New Roman" charset="0"/>
              <a:buNone/>
              <a:defRPr/>
            </a:pPr>
            <a:r>
              <a:rPr lang="de-DE" dirty="0">
                <a:latin typeface="Times New Roman" charset="0"/>
                <a:ea typeface="ＭＳ Ｐゴシック" charset="0"/>
                <a:cs typeface="+mn-cs"/>
              </a:rPr>
              <a:t>  Als Hintergrundinfo zur Vorbereitung unbedingt empfehlenswert: </a:t>
            </a:r>
            <a:r>
              <a:rPr lang="de-DE" u="sng" dirty="0">
                <a:latin typeface="Times New Roman" charset="0"/>
                <a:ea typeface="ＭＳ Ｐゴシック" charset="0"/>
                <a:cs typeface="+mn-cs"/>
              </a:rPr>
              <a:t>http://</a:t>
            </a:r>
            <a:r>
              <a:rPr lang="de-DE" u="sng" dirty="0" err="1">
                <a:latin typeface="Times New Roman" charset="0"/>
                <a:ea typeface="ＭＳ Ｐゴシック" charset="0"/>
                <a:cs typeface="+mn-cs"/>
              </a:rPr>
              <a:t>www.cora-netz.de</a:t>
            </a:r>
            <a:r>
              <a:rPr lang="de-DE" u="sng" dirty="0">
                <a:latin typeface="Times New Roman" charset="0"/>
                <a:ea typeface="ＭＳ Ｐゴシック" charset="0"/>
                <a:cs typeface="+mn-cs"/>
              </a:rPr>
              <a:t>/</a:t>
            </a:r>
            <a:r>
              <a:rPr lang="de-DE" u="sng" dirty="0" err="1">
                <a:latin typeface="Times New Roman" charset="0"/>
                <a:ea typeface="ＭＳ Ｐゴシック" charset="0"/>
                <a:cs typeface="+mn-cs"/>
              </a:rPr>
              <a:t>cora</a:t>
            </a:r>
            <a:r>
              <a:rPr lang="de-DE" u="sng" dirty="0">
                <a:latin typeface="Times New Roman" charset="0"/>
                <a:ea typeface="ＭＳ Ｐゴシック" charset="0"/>
                <a:cs typeface="+mn-cs"/>
              </a:rPr>
              <a:t>/</a:t>
            </a:r>
            <a:r>
              <a:rPr lang="de-DE" u="sng" dirty="0" err="1">
                <a:latin typeface="Times New Roman" charset="0"/>
                <a:ea typeface="ＭＳ Ｐゴシック" charset="0"/>
                <a:cs typeface="+mn-cs"/>
              </a:rPr>
              <a:t>wp</a:t>
            </a:r>
            <a:r>
              <a:rPr lang="de-DE" u="sng" dirty="0">
                <a:latin typeface="Times New Roman" charset="0"/>
                <a:ea typeface="ＭＳ Ｐゴシック" charset="0"/>
                <a:cs typeface="+mn-cs"/>
              </a:rPr>
              <a:t>-content/</a:t>
            </a:r>
            <a:r>
              <a:rPr lang="de-DE" u="sng" dirty="0" err="1">
                <a:latin typeface="Times New Roman" charset="0"/>
                <a:ea typeface="ＭＳ Ｐゴシック" charset="0"/>
                <a:cs typeface="+mn-cs"/>
              </a:rPr>
              <a:t>uploads</a:t>
            </a:r>
            <a:r>
              <a:rPr lang="de-DE" u="sng" dirty="0">
                <a:latin typeface="Times New Roman" charset="0"/>
                <a:ea typeface="ＭＳ Ｐゴシック" charset="0"/>
                <a:cs typeface="+mn-cs"/>
              </a:rPr>
              <a:t>/2015/03/CorA-ForumMR_Steckbrief-Einfu%CC%88hrung.pdf</a:t>
            </a:r>
            <a:r>
              <a:rPr lang="de-DE" dirty="0">
                <a:latin typeface="Times New Roman" charset="0"/>
                <a:ea typeface="ＭＳ Ｐゴシック" charset="0"/>
                <a:cs typeface="+mn-cs"/>
              </a:rPr>
              <a:t> (Zugriff 2.5.2019)</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85572599-BC43-4E1B-A6FD-DA6A693D0B70}"/>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67587" name="Rectangle 7">
            <a:extLst>
              <a:ext uri="{FF2B5EF4-FFF2-40B4-BE49-F238E27FC236}">
                <a16:creationId xmlns:a16="http://schemas.microsoft.com/office/drawing/2014/main" id="{0D6B27DA-C30B-4C8E-982B-7C8989AC58D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2A609C72-33DE-4F21-8C6C-1DD7E957D162}" type="slidenum">
              <a:rPr lang="de-DE" altLang="de-DE" sz="1200" smtClean="0">
                <a:solidFill>
                  <a:srgbClr val="000000"/>
                </a:solidFill>
              </a:rPr>
              <a:pPr/>
              <a:t>16</a:t>
            </a:fld>
            <a:endParaRPr lang="de-DE" altLang="de-DE" sz="1200">
              <a:solidFill>
                <a:srgbClr val="000000"/>
              </a:solidFill>
            </a:endParaRPr>
          </a:p>
        </p:txBody>
      </p:sp>
      <p:sp>
        <p:nvSpPr>
          <p:cNvPr id="67588" name="Rectangle 1">
            <a:extLst>
              <a:ext uri="{FF2B5EF4-FFF2-40B4-BE49-F238E27FC236}">
                <a16:creationId xmlns:a16="http://schemas.microsoft.com/office/drawing/2014/main" id="{A51AA44E-B306-4A0C-B521-4C22F8C2C449}"/>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9" name="Text Box 2">
            <a:extLst>
              <a:ext uri="{FF2B5EF4-FFF2-40B4-BE49-F238E27FC236}">
                <a16:creationId xmlns:a16="http://schemas.microsoft.com/office/drawing/2014/main" id="{A95299EB-F6AF-4CAB-8988-DE7D766641EE}"/>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7013">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1pPr>
            <a:lvl2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2pPr>
            <a:lvl3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3pPr>
            <a:lvl4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4pPr>
            <a:lvl5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413"/>
              </a:spcBef>
              <a:buSzPct val="100000"/>
            </a:pPr>
            <a:r>
              <a:rPr lang="de-DE" altLang="de-DE" sz="1100">
                <a:solidFill>
                  <a:srgbClr val="000000"/>
                </a:solidFill>
                <a:latin typeface="Arial" panose="020B0604020202020204" pitchFamily="34" charset="0"/>
              </a:rPr>
              <a:t>Verabschiedung UN-Menschenrechtsrat bedeutet: erstmal nur Einigkeit </a:t>
            </a:r>
            <a:r>
              <a:rPr lang="de-DE" altLang="de-DE" sz="1100">
                <a:solidFill>
                  <a:srgbClr val="000000"/>
                </a:solidFill>
                <a:latin typeface="Wingdings" panose="05000000000000000000" pitchFamily="2" charset="2"/>
              </a:rPr>
              <a:t></a:t>
            </a:r>
          </a:p>
          <a:p>
            <a:pPr eaLnBrk="1" hangingPunct="1">
              <a:lnSpc>
                <a:spcPct val="90000"/>
              </a:lnSpc>
              <a:spcBef>
                <a:spcPts val="413"/>
              </a:spcBef>
              <a:buSzPct val="100000"/>
            </a:pPr>
            <a:r>
              <a:rPr lang="de-DE" altLang="de-DE" sz="1100">
                <a:solidFill>
                  <a:srgbClr val="000000"/>
                </a:solidFill>
                <a:latin typeface="Arial" panose="020B0604020202020204" pitchFamily="34" charset="0"/>
              </a:rPr>
              <a:t>Leitprinzipien sind völkerrechtlich bindend, weil auf Menschenrechten basierend, brauchen aber für gesetzliche Wirkung Verankerung in nationalem Recht</a:t>
            </a:r>
          </a:p>
          <a:p>
            <a:pPr eaLnBrk="1" hangingPunct="1">
              <a:lnSpc>
                <a:spcPct val="90000"/>
              </a:lnSpc>
              <a:spcBef>
                <a:spcPts val="413"/>
              </a:spcBef>
              <a:buSzPct val="100000"/>
            </a:pPr>
            <a:r>
              <a:rPr lang="de-DE" altLang="de-DE" sz="1100">
                <a:solidFill>
                  <a:srgbClr val="000000"/>
                </a:solidFill>
                <a:latin typeface="Arial" panose="020B0604020202020204" pitchFamily="34" charset="0"/>
              </a:rPr>
              <a:t>EU hat Mitgliedsländer zur Erarbeitung von NAPs aufgerufen; in etlichen Ländern schon erstellt, in Deutschland mittlerweile auch; aber noch keine Gesetzesänderungen umgesetzt und auch erstmal nicht vorgesehen </a:t>
            </a: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a:p>
            <a:pPr eaLnBrk="1" hangingPunct="1">
              <a:lnSpc>
                <a:spcPct val="90000"/>
              </a:lnSpc>
              <a:spcBef>
                <a:spcPts val="413"/>
              </a:spcBef>
              <a:buSzPct val="100000"/>
            </a:pPr>
            <a:r>
              <a:rPr lang="de-DE" altLang="de-DE" sz="1100">
                <a:solidFill>
                  <a:srgbClr val="000000"/>
                </a:solidFill>
                <a:latin typeface="Arial" panose="020B0604020202020204" pitchFamily="34" charset="0"/>
              </a:rPr>
              <a:t>Richten sich an Staaten UND Unternehmen, 1. säule Staaten, 2. Säule Unternehmen, 3. Säule v.a. Staaten, auch Unternehmen</a:t>
            </a: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p:txBody>
      </p:sp>
      <p:sp>
        <p:nvSpPr>
          <p:cNvPr id="67590" name="Text Box 3">
            <a:extLst>
              <a:ext uri="{FF2B5EF4-FFF2-40B4-BE49-F238E27FC236}">
                <a16:creationId xmlns:a16="http://schemas.microsoft.com/office/drawing/2014/main" id="{FC680519-8C86-45BB-8A76-2B3D29EE53F0}"/>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67591" name="Text Box 4">
            <a:extLst>
              <a:ext uri="{FF2B5EF4-FFF2-40B4-BE49-F238E27FC236}">
                <a16:creationId xmlns:a16="http://schemas.microsoft.com/office/drawing/2014/main" id="{D1D5FD99-1A5F-4A21-990A-B636ADB51D5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6F259710-7703-4E0B-8EB6-6E5EBF1B9AE6}" type="slidenum">
              <a:rPr lang="de-DE" altLang="de-DE" sz="1200">
                <a:solidFill>
                  <a:srgbClr val="003366"/>
                </a:solidFill>
              </a:rPr>
              <a:pPr algn="r" eaLnBrk="1" hangingPunct="1">
                <a:buSzPct val="100000"/>
              </a:pPr>
              <a:t>16</a:t>
            </a:fld>
            <a:endParaRPr lang="de-DE" altLang="de-DE" sz="1200">
              <a:solidFill>
                <a:srgbClr val="003366"/>
              </a:solidFill>
            </a:endParaRPr>
          </a:p>
        </p:txBody>
      </p:sp>
      <p:sp>
        <p:nvSpPr>
          <p:cNvPr id="67592" name="Rectangle 6">
            <a:extLst>
              <a:ext uri="{FF2B5EF4-FFF2-40B4-BE49-F238E27FC236}">
                <a16:creationId xmlns:a16="http://schemas.microsoft.com/office/drawing/2014/main" id="{FFFD1CAD-4F77-477A-A506-D56457E58E7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Verabschiedung UN-Menschenrechtsrat bedeutet: erstmal nur Einigkeit </a:t>
            </a:r>
          </a:p>
          <a:p>
            <a:r>
              <a:rPr lang="de-DE" altLang="de-DE"/>
              <a:t>Leitprinzipien sind völkerrechtlich bindend, weil auf Menschenrechten basierend, brauchen aber für gesetzliche Wirkung Verankerung in nationalem Recht</a:t>
            </a:r>
          </a:p>
          <a:p>
            <a:r>
              <a:rPr lang="de-DE" altLang="de-DE"/>
              <a:t>EU hat Mitgliedsländer zur Erarbeitung von NAPs aufgerufen; in etlichen Ländern schon erstellt, in Deutschland mittlerweile auch; aber noch keine Gesetzesänderungen umgesetzt und auch erstmal nicht vorgesehen </a:t>
            </a:r>
          </a:p>
          <a:p>
            <a:endParaRPr lang="de-DE" altLang="de-DE"/>
          </a:p>
          <a:p>
            <a:r>
              <a:rPr lang="de-DE" altLang="de-DE"/>
              <a:t>Richten sich an Staaten UND Unternehmen, 1. säule Staaten, 2. Säule Unternehmen, 3. Säule v.a. Staaten, auch Unternehmen</a:t>
            </a:r>
          </a:p>
          <a:p>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B8563323-A92F-4F89-9833-EFD6A1B86520}"/>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69635" name="Rectangle 7">
            <a:extLst>
              <a:ext uri="{FF2B5EF4-FFF2-40B4-BE49-F238E27FC236}">
                <a16:creationId xmlns:a16="http://schemas.microsoft.com/office/drawing/2014/main" id="{EA108078-48B2-4B97-ACFE-A67569E1A41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DDC53E64-9E14-458A-AB81-90FE2F487F29}" type="slidenum">
              <a:rPr lang="de-DE" altLang="de-DE" sz="1200" smtClean="0">
                <a:solidFill>
                  <a:srgbClr val="000000"/>
                </a:solidFill>
              </a:rPr>
              <a:pPr/>
              <a:t>17</a:t>
            </a:fld>
            <a:endParaRPr lang="de-DE" altLang="de-DE" sz="1200">
              <a:solidFill>
                <a:srgbClr val="000000"/>
              </a:solidFill>
            </a:endParaRPr>
          </a:p>
        </p:txBody>
      </p:sp>
      <p:sp>
        <p:nvSpPr>
          <p:cNvPr id="69636" name="Rectangle 1">
            <a:extLst>
              <a:ext uri="{FF2B5EF4-FFF2-40B4-BE49-F238E27FC236}">
                <a16:creationId xmlns:a16="http://schemas.microsoft.com/office/drawing/2014/main" id="{A452B72B-F608-4AD8-ABC9-1CE1124FD9CD}"/>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7" name="Text Box 2">
            <a:extLst>
              <a:ext uri="{FF2B5EF4-FFF2-40B4-BE49-F238E27FC236}">
                <a16:creationId xmlns:a16="http://schemas.microsoft.com/office/drawing/2014/main" id="{F096966B-B9D8-4430-954F-3070E3495924}"/>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1pPr>
            <a:lvl2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2pPr>
            <a:lvl3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3pPr>
            <a:lvl4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4pPr>
            <a:lvl5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25"/>
              </a:spcBef>
              <a:buClr>
                <a:srgbClr val="000000"/>
              </a:buClr>
              <a:buSzPct val="100000"/>
              <a:buFont typeface="Times New Roman" panose="02020603050405020304" pitchFamily="18" charset="0"/>
              <a:buAutoNum type="arabicPeriod"/>
            </a:pPr>
            <a:r>
              <a:rPr lang="de-DE" altLang="de-DE" sz="1400">
                <a:solidFill>
                  <a:srgbClr val="000000"/>
                </a:solidFill>
                <a:latin typeface="Arial" panose="020B0604020202020204" pitchFamily="34" charset="0"/>
              </a:rPr>
              <a:t>Säule: </a:t>
            </a:r>
          </a:p>
          <a:p>
            <a:pPr eaLnBrk="1" hangingPunct="1">
              <a:spcBef>
                <a:spcPts val="525"/>
              </a:spcBef>
              <a:buSzPct val="100000"/>
            </a:pPr>
            <a:r>
              <a:rPr lang="de-DE" altLang="de-DE" sz="1400">
                <a:solidFill>
                  <a:srgbClr val="000000"/>
                </a:solidFill>
                <a:latin typeface="Arial" panose="020B0604020202020204" pitchFamily="34" charset="0"/>
              </a:rPr>
              <a:t> Staaten sind völkerrechtlich verpflichtet, die Menschen vor MR-Verstößen durch Unternehmen zu schützen</a:t>
            </a:r>
          </a:p>
          <a:p>
            <a:pPr eaLnBrk="1" hangingPunct="1">
              <a:spcBef>
                <a:spcPts val="525"/>
              </a:spcBef>
              <a:buSzPct val="100000"/>
            </a:pPr>
            <a:r>
              <a:rPr lang="de-DE" altLang="de-DE" sz="1400">
                <a:solidFill>
                  <a:srgbClr val="000000"/>
                </a:solidFill>
                <a:latin typeface="Arial" panose="020B0604020202020204" pitchFamily="34" charset="0"/>
              </a:rPr>
              <a:t>Erstmal v.a. jedes Land SEINE Menschen, </a:t>
            </a:r>
          </a:p>
          <a:p>
            <a:pPr eaLnBrk="1" hangingPunct="1">
              <a:spcBef>
                <a:spcPts val="525"/>
              </a:spcBef>
              <a:buSzPct val="100000"/>
            </a:pPr>
            <a:r>
              <a:rPr lang="de-DE" altLang="de-DE" sz="1400">
                <a:solidFill>
                  <a:srgbClr val="000000"/>
                </a:solidFill>
                <a:latin typeface="Arial" panose="020B0604020202020204" pitchFamily="34" charset="0"/>
              </a:rPr>
              <a:t>Beispiel: bei Textilproduktion in Bangladesch erstmal Bangladesch zuständig, aber wenn nicht fähig, dann das Land, in dem Unternehmen sitzt, also Deutschland</a:t>
            </a:r>
          </a:p>
          <a:p>
            <a:pPr eaLnBrk="1" hangingPunct="1">
              <a:spcBef>
                <a:spcPts val="525"/>
              </a:spcBef>
              <a:buSzPct val="100000"/>
            </a:pPr>
            <a:endParaRPr lang="de-DE" altLang="de-DE" sz="1400">
              <a:solidFill>
                <a:srgbClr val="000000"/>
              </a:solidFill>
              <a:latin typeface="Arial" panose="020B0604020202020204" pitchFamily="34" charset="0"/>
            </a:endParaRPr>
          </a:p>
          <a:p>
            <a:pPr eaLnBrk="1" hangingPunct="1">
              <a:spcBef>
                <a:spcPts val="525"/>
              </a:spcBef>
              <a:buSzPct val="100000"/>
            </a:pPr>
            <a:r>
              <a:rPr lang="de-DE" altLang="de-DE" sz="1400">
                <a:solidFill>
                  <a:srgbClr val="000000"/>
                </a:solidFill>
                <a:latin typeface="Arial" panose="020B0604020202020204" pitchFamily="34" charset="0"/>
              </a:rPr>
              <a:t>Für Produktionsland: </a:t>
            </a:r>
          </a:p>
          <a:p>
            <a:pPr eaLnBrk="1" hangingPunct="1">
              <a:spcBef>
                <a:spcPts val="525"/>
              </a:spcBef>
              <a:buSzPct val="100000"/>
            </a:pPr>
            <a:r>
              <a:rPr lang="de-DE" altLang="de-DE" sz="1400">
                <a:solidFill>
                  <a:srgbClr val="000000"/>
                </a:solidFill>
                <a:latin typeface="Arial" panose="020B0604020202020204" pitchFamily="34" charset="0"/>
              </a:rPr>
              <a:t>- Soll sicherstellen: Arbeitsgesetzgebung und v.a. DURCHSETZUNG (meist das Problem), dafür Behörden, Kontrollen etc nötig und funktionierendes Rechtssystem</a:t>
            </a:r>
          </a:p>
          <a:p>
            <a:pPr eaLnBrk="1" hangingPunct="1">
              <a:spcBef>
                <a:spcPts val="525"/>
              </a:spcBef>
              <a:buSzPct val="100000"/>
            </a:pPr>
            <a:endParaRPr lang="de-DE" altLang="de-DE" sz="1400">
              <a:solidFill>
                <a:srgbClr val="000000"/>
              </a:solidFill>
              <a:latin typeface="Arial" panose="020B0604020202020204" pitchFamily="34" charset="0"/>
            </a:endParaRPr>
          </a:p>
          <a:p>
            <a:pPr eaLnBrk="1" hangingPunct="1">
              <a:spcBef>
                <a:spcPts val="525"/>
              </a:spcBef>
              <a:buSzPct val="100000"/>
            </a:pPr>
            <a:r>
              <a:rPr lang="de-DE" altLang="de-DE" sz="1400">
                <a:solidFill>
                  <a:srgbClr val="000000"/>
                </a:solidFill>
                <a:latin typeface="Arial" panose="020B0604020202020204" pitchFamily="34" charset="0"/>
              </a:rPr>
              <a:t>Land des Firmensitzes</a:t>
            </a:r>
          </a:p>
          <a:p>
            <a:pPr eaLnBrk="1" hangingPunct="1">
              <a:spcBef>
                <a:spcPts val="525"/>
              </a:spcBef>
              <a:buSzPct val="100000"/>
            </a:pPr>
            <a:r>
              <a:rPr lang="de-DE" altLang="de-DE" sz="1400">
                <a:solidFill>
                  <a:srgbClr val="000000"/>
                </a:solidFill>
                <a:latin typeface="Arial" panose="020B0604020202020204" pitchFamily="34" charset="0"/>
              </a:rPr>
              <a:t>- Sollte Sorgfaltspflicht für Unternehmen verbindlich vorschreiben und Haftung für Unternehmen;</a:t>
            </a:r>
          </a:p>
          <a:p>
            <a:pPr eaLnBrk="1" hangingPunct="1">
              <a:spcBef>
                <a:spcPts val="525"/>
              </a:spcBef>
              <a:buSzPct val="100000"/>
            </a:pPr>
            <a:r>
              <a:rPr lang="de-DE" altLang="de-DE" sz="1400">
                <a:solidFill>
                  <a:srgbClr val="000000"/>
                </a:solidFill>
                <a:latin typeface="Arial" panose="020B0604020202020204" pitchFamily="34" charset="0"/>
              </a:rPr>
              <a:t>Besondere Verpflichtung, MR (=Menschenrechte) zu schützen, wenn Staat an wirtschaftlicher Tätigkeit beteiligt ist, wenn Unternehmen mit staatl. Garantien unterstützt oder bei eigener öffentlicher Beschaffung</a:t>
            </a:r>
          </a:p>
          <a:p>
            <a:pPr eaLnBrk="1" hangingPunct="1">
              <a:lnSpc>
                <a:spcPct val="90000"/>
              </a:lnSpc>
              <a:spcBef>
                <a:spcPts val="525"/>
              </a:spcBef>
              <a:buSzPct val="100000"/>
            </a:pPr>
            <a:endParaRPr lang="de-DE" altLang="de-DE" sz="1400" b="1">
              <a:solidFill>
                <a:srgbClr val="000000"/>
              </a:solidFill>
              <a:latin typeface="Arial" panose="020B0604020202020204" pitchFamily="34" charset="0"/>
            </a:endParaRPr>
          </a:p>
          <a:p>
            <a:pPr eaLnBrk="1" hangingPunct="1">
              <a:lnSpc>
                <a:spcPct val="90000"/>
              </a:lnSpc>
              <a:spcBef>
                <a:spcPts val="525"/>
              </a:spcBef>
              <a:buSzPct val="100000"/>
            </a:pPr>
            <a:endParaRPr lang="de-DE" altLang="de-DE" sz="1400" b="1">
              <a:solidFill>
                <a:srgbClr val="000000"/>
              </a:solidFill>
              <a:latin typeface="Arial" panose="020B0604020202020204" pitchFamily="34" charset="0"/>
            </a:endParaRPr>
          </a:p>
          <a:p>
            <a:pPr eaLnBrk="1" hangingPunct="1">
              <a:lnSpc>
                <a:spcPct val="90000"/>
              </a:lnSpc>
              <a:spcBef>
                <a:spcPts val="525"/>
              </a:spcBef>
              <a:buSzPct val="100000"/>
            </a:pPr>
            <a:r>
              <a:rPr lang="de-DE" altLang="de-DE" sz="1400">
                <a:solidFill>
                  <a:srgbClr val="000000"/>
                </a:solidFill>
                <a:latin typeface="Arial" panose="020B0604020202020204" pitchFamily="34" charset="0"/>
              </a:rPr>
              <a:t>Beispiel: Textilproduktion Bangladesch:</a:t>
            </a:r>
          </a:p>
          <a:p>
            <a:pPr eaLnBrk="1" hangingPunct="1">
              <a:lnSpc>
                <a:spcPct val="90000"/>
              </a:lnSpc>
              <a:spcBef>
                <a:spcPts val="525"/>
              </a:spcBef>
              <a:buSzPct val="100000"/>
            </a:pPr>
            <a:r>
              <a:rPr lang="de-DE" altLang="de-DE" sz="1400" b="1">
                <a:solidFill>
                  <a:srgbClr val="000000"/>
                </a:solidFill>
                <a:latin typeface="Arial" panose="020B0604020202020204" pitchFamily="34" charset="0"/>
              </a:rPr>
              <a:t>Schutz des Staates</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Bangladesch: Nationales Arbeitsgesetz (2006, überarbeitet 2013 nach Rana Plaza), verbesserte den Arbeitnehmerschutz ein wenig (aber noch nicht gut). </a:t>
            </a:r>
          </a:p>
          <a:p>
            <a:pPr eaLnBrk="1" hangingPunct="1">
              <a:lnSpc>
                <a:spcPct val="90000"/>
              </a:lnSpc>
              <a:spcBef>
                <a:spcPts val="450"/>
              </a:spcBef>
              <a:buSzPct val="100000"/>
            </a:pPr>
            <a:r>
              <a:rPr lang="de-DE" altLang="de-DE" sz="1200" b="1">
                <a:solidFill>
                  <a:srgbClr val="000000"/>
                </a:solidFill>
                <a:latin typeface="Arial" panose="020B0604020202020204" pitchFamily="34" charset="0"/>
              </a:rPr>
              <a:t>Aber</a:t>
            </a:r>
            <a:r>
              <a:rPr lang="de-DE" altLang="de-DE" sz="1200">
                <a:solidFill>
                  <a:srgbClr val="000000"/>
                </a:solidFill>
                <a:latin typeface="Arial" panose="020B0604020202020204" pitchFamily="34" charset="0"/>
              </a:rPr>
              <a:t>: Die Durchsetzung von Recht ist in Bangladesch mangelhaft</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Zu wenige, korrupte und schlecht ausgebildete Inspektoren </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Rechtssystem bürokratisch und häufig korrupt</a:t>
            </a:r>
          </a:p>
          <a:p>
            <a:pPr eaLnBrk="1" hangingPunct="1">
              <a:lnSpc>
                <a:spcPct val="90000"/>
              </a:lnSpc>
              <a:spcBef>
                <a:spcPts val="450"/>
              </a:spcBef>
              <a:buSzPct val="100000"/>
            </a:pPr>
            <a:endParaRPr lang="de-DE" altLang="de-DE" sz="1200" b="1">
              <a:solidFill>
                <a:srgbClr val="000000"/>
              </a:solidFill>
              <a:latin typeface="Arial" panose="020B0604020202020204" pitchFamily="34" charset="0"/>
            </a:endParaRPr>
          </a:p>
          <a:p>
            <a:pPr eaLnBrk="1" hangingPunct="1">
              <a:lnSpc>
                <a:spcPct val="90000"/>
              </a:lnSpc>
              <a:spcBef>
                <a:spcPts val="450"/>
              </a:spcBef>
              <a:buSzPct val="100000"/>
            </a:pPr>
            <a:r>
              <a:rPr lang="de-DE" altLang="de-DE" sz="1200">
                <a:solidFill>
                  <a:srgbClr val="000000"/>
                </a:solidFill>
                <a:latin typeface="Arial" panose="020B0604020202020204" pitchFamily="34" charset="0"/>
              </a:rPr>
              <a:t>Deshalb: Deutschland müsste mit allen Mitteln MR in Bangladesch schützen, z.B. durch:</a:t>
            </a:r>
          </a:p>
          <a:p>
            <a:pPr eaLnBrk="1" hangingPunct="1">
              <a:lnSpc>
                <a:spcPct val="90000"/>
              </a:lnSpc>
              <a:spcBef>
                <a:spcPts val="450"/>
              </a:spcBef>
              <a:buSzPct val="100000"/>
            </a:pPr>
            <a:r>
              <a:rPr lang="de-DE" altLang="de-DE" sz="1200" b="1">
                <a:solidFill>
                  <a:srgbClr val="000000"/>
                </a:solidFill>
                <a:latin typeface="Arial" panose="020B0604020202020204" pitchFamily="34" charset="0"/>
              </a:rPr>
              <a:t>Forderung der Zivilgesellschaft (FEMNET und CCC)</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-Einführung per Gesetz von Vorsorgepflichten für Unternehmen, um Sorgfaltspflicht für die gesamte Lieferkette wahrzunehmen </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-Sanktionen bei Verletzung dieser Pflichten bis hin zur Haftung (Unternehmenshaftung!), derzeit: Extraterritoriale Rechtsprechung fehlt: Konzerne mit Sitz in Deutschland können derzeit nicht für Arbeitsrechts-verletzungen ihrer Lieferanten in anderen Ländern haftbar gemacht werden</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Entschädigungszahlungen für Opfer von Rana Plaza sind freiwillig, nicht gesetzlich geregelt</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-Außenwirtschaftsförderung darf nur gewährt werden, wenn Unternehmen seiner menschenrechtlichen Sorgfaltspflicht nachkommt</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-Öffentliche Beschaffung muss beispielhaft vorangehen</a:t>
            </a:r>
          </a:p>
          <a:p>
            <a:pPr>
              <a:spcBef>
                <a:spcPts val="450"/>
              </a:spcBef>
              <a:buSzPct val="100000"/>
            </a:pPr>
            <a:endParaRPr lang="de-DE" altLang="de-DE" sz="1200">
              <a:solidFill>
                <a:srgbClr val="000000"/>
              </a:solidFill>
              <a:latin typeface="Arial" panose="020B0604020202020204" pitchFamily="34" charset="0"/>
            </a:endParaRPr>
          </a:p>
        </p:txBody>
      </p:sp>
      <p:sp>
        <p:nvSpPr>
          <p:cNvPr id="69638" name="Text Box 3">
            <a:extLst>
              <a:ext uri="{FF2B5EF4-FFF2-40B4-BE49-F238E27FC236}">
                <a16:creationId xmlns:a16="http://schemas.microsoft.com/office/drawing/2014/main" id="{C76257AD-FE32-4243-930D-0632AE421C1B}"/>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69639" name="Text Box 4">
            <a:extLst>
              <a:ext uri="{FF2B5EF4-FFF2-40B4-BE49-F238E27FC236}">
                <a16:creationId xmlns:a16="http://schemas.microsoft.com/office/drawing/2014/main" id="{B83788C9-3B88-4316-B600-50C4BBF5CF09}"/>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7269F15F-2745-4569-B2CE-DBC423ECA089}" type="slidenum">
              <a:rPr lang="de-DE" altLang="de-DE" sz="1200">
                <a:solidFill>
                  <a:srgbClr val="003366"/>
                </a:solidFill>
              </a:rPr>
              <a:pPr algn="r" eaLnBrk="1" hangingPunct="1">
                <a:buSzPct val="100000"/>
              </a:pPr>
              <a:t>17</a:t>
            </a:fld>
            <a:endParaRPr lang="de-DE" altLang="de-DE" sz="1200">
              <a:solidFill>
                <a:srgbClr val="003366"/>
              </a:solidFill>
            </a:endParaRPr>
          </a:p>
        </p:txBody>
      </p:sp>
      <p:sp>
        <p:nvSpPr>
          <p:cNvPr id="69640" name="Rectangle 6">
            <a:extLst>
              <a:ext uri="{FF2B5EF4-FFF2-40B4-BE49-F238E27FC236}">
                <a16:creationId xmlns:a16="http://schemas.microsoft.com/office/drawing/2014/main" id="{54E77E9F-DA75-49A7-B21D-36FE96AB677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de-DE" altLang="de-DE" sz="800"/>
              <a:t>1.Säule: </a:t>
            </a:r>
          </a:p>
          <a:p>
            <a:pPr>
              <a:lnSpc>
                <a:spcPct val="80000"/>
              </a:lnSpc>
            </a:pPr>
            <a:r>
              <a:rPr lang="de-DE" altLang="de-DE" sz="800"/>
              <a:t> Staaten sind völkerrechtlich verpflichtet, die Menschen vor MR-Verstößen durch Unternehmen zu schützen</a:t>
            </a:r>
          </a:p>
          <a:p>
            <a:pPr>
              <a:lnSpc>
                <a:spcPct val="80000"/>
              </a:lnSpc>
            </a:pPr>
            <a:r>
              <a:rPr lang="de-DE" altLang="de-DE" sz="800"/>
              <a:t>Erstmal v.a. jedes Land SEINE Menschen, </a:t>
            </a:r>
          </a:p>
          <a:p>
            <a:pPr>
              <a:lnSpc>
                <a:spcPct val="80000"/>
              </a:lnSpc>
            </a:pPr>
            <a:r>
              <a:rPr lang="de-DE" altLang="de-DE" sz="800"/>
              <a:t>Beispiel: bei Textilproduktion in Bangladesch erstmal Bangladesch zuständig, aber wenn nicht fähig, dann das Land, in dem Unternehmen sitzt, also Deutschland</a:t>
            </a:r>
          </a:p>
          <a:p>
            <a:pPr>
              <a:lnSpc>
                <a:spcPct val="80000"/>
              </a:lnSpc>
            </a:pPr>
            <a:endParaRPr lang="de-DE" altLang="de-DE" sz="800"/>
          </a:p>
          <a:p>
            <a:pPr>
              <a:lnSpc>
                <a:spcPct val="80000"/>
              </a:lnSpc>
            </a:pPr>
            <a:r>
              <a:rPr lang="de-DE" altLang="de-DE" sz="800"/>
              <a:t>Für Produktionsland: </a:t>
            </a:r>
          </a:p>
          <a:p>
            <a:pPr>
              <a:lnSpc>
                <a:spcPct val="80000"/>
              </a:lnSpc>
            </a:pPr>
            <a:r>
              <a:rPr lang="de-DE" altLang="de-DE" sz="800"/>
              <a:t>- Soll sicherstellen: Arbeitsgesetzgebung und v.a. DURCHSETZUNG (meist das Problem), dafür Behörden, Kontrollen etc nötig und funktionierendes Rechtssystem</a:t>
            </a:r>
          </a:p>
          <a:p>
            <a:pPr>
              <a:lnSpc>
                <a:spcPct val="80000"/>
              </a:lnSpc>
            </a:pPr>
            <a:endParaRPr lang="de-DE" altLang="de-DE" sz="800"/>
          </a:p>
          <a:p>
            <a:pPr>
              <a:lnSpc>
                <a:spcPct val="80000"/>
              </a:lnSpc>
            </a:pPr>
            <a:r>
              <a:rPr lang="de-DE" altLang="de-DE" sz="800"/>
              <a:t>Land des Firmensitzes</a:t>
            </a:r>
          </a:p>
          <a:p>
            <a:pPr>
              <a:lnSpc>
                <a:spcPct val="80000"/>
              </a:lnSpc>
            </a:pPr>
            <a:r>
              <a:rPr lang="de-DE" altLang="de-DE" sz="800"/>
              <a:t>- Sollte Sorgfaltspflicht für Unternehmen verbindlich vorschreiben und Haftung für Unternehmen;</a:t>
            </a:r>
          </a:p>
          <a:p>
            <a:pPr>
              <a:lnSpc>
                <a:spcPct val="80000"/>
              </a:lnSpc>
            </a:pPr>
            <a:r>
              <a:rPr lang="de-DE" altLang="de-DE" sz="800"/>
              <a:t>Besondere Verpflichtung, MR (=Menschenrechte) zu schützen, wenn Staat an wirtschaftlicher Tätigkeit beteiligt ist, wenn Unternehmen mit staatl. Garantien unterstützt oder bei eigener öffentlicher Beschaffung</a:t>
            </a:r>
          </a:p>
          <a:p>
            <a:pPr>
              <a:lnSpc>
                <a:spcPct val="80000"/>
              </a:lnSpc>
            </a:pPr>
            <a:endParaRPr lang="de-DE" altLang="de-DE" sz="800"/>
          </a:p>
          <a:p>
            <a:pPr>
              <a:lnSpc>
                <a:spcPct val="80000"/>
              </a:lnSpc>
            </a:pPr>
            <a:endParaRPr lang="de-DE" altLang="de-DE" sz="800"/>
          </a:p>
          <a:p>
            <a:pPr>
              <a:lnSpc>
                <a:spcPct val="80000"/>
              </a:lnSpc>
            </a:pPr>
            <a:r>
              <a:rPr lang="de-DE" altLang="de-DE" sz="800"/>
              <a:t>Beispiel: Textilproduktion Bangladesch:</a:t>
            </a:r>
          </a:p>
          <a:p>
            <a:pPr>
              <a:lnSpc>
                <a:spcPct val="80000"/>
              </a:lnSpc>
            </a:pPr>
            <a:r>
              <a:rPr lang="de-DE" altLang="de-DE" sz="800" b="1"/>
              <a:t>Schutz des Staates</a:t>
            </a:r>
            <a:endParaRPr lang="de-DE" altLang="de-DE" sz="800"/>
          </a:p>
          <a:p>
            <a:pPr>
              <a:lnSpc>
                <a:spcPct val="80000"/>
              </a:lnSpc>
            </a:pPr>
            <a:r>
              <a:rPr lang="de-DE" altLang="de-DE" sz="800"/>
              <a:t>Bangladesch: Nationales Arbeitsgesetz (2006, überarbeitet 2013 nach  Rana Plaza), verbesserte den Arbeitnehmerschutz ein wenig (aber  noch nicht gut). </a:t>
            </a:r>
          </a:p>
          <a:p>
            <a:pPr>
              <a:lnSpc>
                <a:spcPct val="80000"/>
              </a:lnSpc>
            </a:pPr>
            <a:r>
              <a:rPr lang="de-DE" altLang="de-DE" sz="800" b="1"/>
              <a:t>Aber</a:t>
            </a:r>
            <a:r>
              <a:rPr lang="de-DE" altLang="de-DE" sz="800"/>
              <a:t> : Die Durchsetzung von Recht ist in Bangladesch mangelhaft</a:t>
            </a:r>
          </a:p>
          <a:p>
            <a:pPr>
              <a:lnSpc>
                <a:spcPct val="80000"/>
              </a:lnSpc>
            </a:pPr>
            <a:r>
              <a:rPr lang="de-DE" altLang="de-DE" sz="800"/>
              <a:t>Zu wenige, korrupte und schlecht ausgebildete Inspektoren </a:t>
            </a:r>
          </a:p>
          <a:p>
            <a:pPr>
              <a:lnSpc>
                <a:spcPct val="80000"/>
              </a:lnSpc>
            </a:pPr>
            <a:r>
              <a:rPr lang="de-DE" altLang="de-DE" sz="800"/>
              <a:t>Rechtssystem bürokratisch und häufig korrupt</a:t>
            </a:r>
          </a:p>
          <a:p>
            <a:pPr>
              <a:lnSpc>
                <a:spcPct val="80000"/>
              </a:lnSpc>
            </a:pPr>
            <a:endParaRPr lang="de-DE" altLang="de-DE" sz="800"/>
          </a:p>
          <a:p>
            <a:pPr>
              <a:lnSpc>
                <a:spcPct val="80000"/>
              </a:lnSpc>
            </a:pPr>
            <a:r>
              <a:rPr lang="de-DE" altLang="de-DE" sz="800"/>
              <a:t>Deshalb: Deutschland müsste mit allen Mitteln MR in Bangladesch schützen, z.B. durch:</a:t>
            </a:r>
          </a:p>
          <a:p>
            <a:pPr>
              <a:lnSpc>
                <a:spcPct val="80000"/>
              </a:lnSpc>
            </a:pPr>
            <a:r>
              <a:rPr lang="de-DE" altLang="de-DE" sz="800" b="1"/>
              <a:t>Forderung der Zivilgesellschaft (FEMNET und CCC)</a:t>
            </a:r>
            <a:endParaRPr lang="de-DE" altLang="de-DE" sz="800"/>
          </a:p>
          <a:p>
            <a:pPr>
              <a:lnSpc>
                <a:spcPct val="80000"/>
              </a:lnSpc>
            </a:pPr>
            <a:r>
              <a:rPr lang="de-DE" altLang="de-DE" sz="800"/>
              <a:t>-Einführung per Gesetz von Vorsorgepflichten für Unternehmen, um Sorgfaltspflicht für die gesamte Lieferkette wahrzunehmen </a:t>
            </a:r>
          </a:p>
          <a:p>
            <a:pPr>
              <a:lnSpc>
                <a:spcPct val="80000"/>
              </a:lnSpc>
            </a:pPr>
            <a:r>
              <a:rPr lang="de-DE" altLang="de-DE" sz="800"/>
              <a:t>-Sanktionen bei Verletzung dieser Pflichten bis hin zur Haftung (Unternehmenshaftung!), derzeit: Extraterritoriale Rechtsprechung  fehlt: Konzerne mit Sitz in Deutschland können derzeit nicht für  Arbeitsrechts-verletzungen ihrer Lieferanten in anderen Ländern  haftbar gemacht werden</a:t>
            </a:r>
          </a:p>
          <a:p>
            <a:pPr>
              <a:lnSpc>
                <a:spcPct val="80000"/>
              </a:lnSpc>
            </a:pPr>
            <a:r>
              <a:rPr lang="de-DE" altLang="de-DE" sz="800"/>
              <a:t>Entschädigungszahlungen für Opfer von Rana Plaza sind freiwillig, nicht gesetzlich geregelt</a:t>
            </a:r>
          </a:p>
          <a:p>
            <a:pPr>
              <a:lnSpc>
                <a:spcPct val="80000"/>
              </a:lnSpc>
            </a:pPr>
            <a:endParaRPr lang="de-DE" altLang="de-DE" sz="8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4FCBAFF5-D938-4C46-B7D2-ECEEC7CDE3F1}"/>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71683" name="Rectangle 7">
            <a:extLst>
              <a:ext uri="{FF2B5EF4-FFF2-40B4-BE49-F238E27FC236}">
                <a16:creationId xmlns:a16="http://schemas.microsoft.com/office/drawing/2014/main" id="{94BF7519-5F38-4631-A5DD-103B8CDACF5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BB7C547E-F065-4232-B740-1A0334656FEC}" type="slidenum">
              <a:rPr lang="de-DE" altLang="de-DE" sz="1200" smtClean="0">
                <a:solidFill>
                  <a:srgbClr val="000000"/>
                </a:solidFill>
              </a:rPr>
              <a:pPr/>
              <a:t>18</a:t>
            </a:fld>
            <a:endParaRPr lang="de-DE" altLang="de-DE" sz="1200">
              <a:solidFill>
                <a:srgbClr val="000000"/>
              </a:solidFill>
            </a:endParaRPr>
          </a:p>
        </p:txBody>
      </p:sp>
      <p:sp>
        <p:nvSpPr>
          <p:cNvPr id="71684" name="Rectangle 1">
            <a:extLst>
              <a:ext uri="{FF2B5EF4-FFF2-40B4-BE49-F238E27FC236}">
                <a16:creationId xmlns:a16="http://schemas.microsoft.com/office/drawing/2014/main" id="{7233D20F-9AF6-465E-80DF-8A8A701014EB}"/>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5" name="Text Box 2">
            <a:extLst>
              <a:ext uri="{FF2B5EF4-FFF2-40B4-BE49-F238E27FC236}">
                <a16:creationId xmlns:a16="http://schemas.microsoft.com/office/drawing/2014/main" id="{74F68C44-EB11-4268-B9B1-B8D21395CEA4}"/>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2. Säule: </a:t>
            </a:r>
          </a:p>
          <a:p>
            <a:pPr eaLnBrk="1" hangingPunct="1">
              <a:spcBef>
                <a:spcPts val="450"/>
              </a:spcBef>
              <a:buSzPct val="100000"/>
            </a:pPr>
            <a:r>
              <a:rPr lang="de-DE" altLang="de-DE" sz="1200">
                <a:solidFill>
                  <a:srgbClr val="000000"/>
                </a:solidFill>
                <a:latin typeface="Arial" panose="020B0604020202020204" pitchFamily="34" charset="0"/>
              </a:rPr>
              <a:t>Unternehmen müssen menschenrechtliche Auswirkungen ihrer Tätigkeit auf die Gesellschaft und für die gesamte Lieferkette im Vorfeld abschätzen und Schaden verhindern </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Zu notwendige Sorgfaltspflicht (due diligence) gehört:</a:t>
            </a:r>
          </a:p>
          <a:p>
            <a:pPr eaLnBrk="1" hangingPunct="1">
              <a:spcBef>
                <a:spcPts val="450"/>
              </a:spcBef>
              <a:buSzPct val="100000"/>
            </a:pPr>
            <a:r>
              <a:rPr lang="de-DE" altLang="de-DE" sz="1200">
                <a:solidFill>
                  <a:srgbClr val="000000"/>
                </a:solidFill>
                <a:latin typeface="Arial" panose="020B0604020202020204" pitchFamily="34" charset="0"/>
              </a:rPr>
              <a:t>- Überhaupt eine MR-Politik im Unternehmen haben, d.h. für Beachtung des Themas z.B. durch Organisationsstruktur sorgen</a:t>
            </a:r>
          </a:p>
          <a:p>
            <a:pPr eaLnBrk="1" hangingPunct="1">
              <a:spcBef>
                <a:spcPts val="450"/>
              </a:spcBef>
              <a:buSzPct val="100000"/>
            </a:pPr>
            <a:r>
              <a:rPr lang="de-DE" altLang="de-DE" sz="1200">
                <a:solidFill>
                  <a:srgbClr val="000000"/>
                </a:solidFill>
                <a:latin typeface="Arial" panose="020B0604020202020204" pitchFamily="34" charset="0"/>
              </a:rPr>
              <a:t>- MR-Verträglichkeitsprüfungen/Folgeabschätzungen ihrer Tätigkeiten, möglichst m.H. eines partizipativen Konsultationsprozesses mit den Betroffenen</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 effektive Gegenmaßnahmen zur Vermeidung von Arbeitsrechts-verletzungen treffen, falls nicht möglich: Geschäftstätigkeit nicht durchführen</a:t>
            </a:r>
          </a:p>
          <a:p>
            <a:pPr eaLnBrk="1" hangingPunct="1">
              <a:lnSpc>
                <a:spcPct val="90000"/>
              </a:lnSpc>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Transparenz (z.B. Risikoanalyse und Maßnahmen zur Vermeidung), Kommunikation über die Maßnahmen, die MR-Verstöße zu beseitigen</a:t>
            </a:r>
          </a:p>
          <a:p>
            <a:pPr eaLnBrk="1" hangingPunct="1">
              <a:lnSpc>
                <a:spcPct val="90000"/>
              </a:lnSpc>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 Beschwerdemöglichkeiten bieten, für Opfer von MR-Verletzungen</a:t>
            </a:r>
          </a:p>
          <a:p>
            <a:pPr>
              <a:spcBef>
                <a:spcPts val="450"/>
              </a:spcBef>
              <a:buSzPct val="100000"/>
            </a:pPr>
            <a:endParaRPr lang="de-DE" altLang="de-DE" sz="1200">
              <a:solidFill>
                <a:srgbClr val="000000"/>
              </a:solidFill>
              <a:latin typeface="Arial" panose="020B0604020202020204" pitchFamily="34" charset="0"/>
            </a:endParaRPr>
          </a:p>
          <a:p>
            <a:pPr eaLnBrk="1" hangingPunct="1">
              <a:lnSpc>
                <a:spcPct val="90000"/>
              </a:lnSpc>
              <a:spcBef>
                <a:spcPts val="450"/>
              </a:spcBef>
              <a:buSzPct val="100000"/>
            </a:pPr>
            <a:r>
              <a:rPr lang="de-DE" altLang="de-DE" sz="1200">
                <a:solidFill>
                  <a:srgbClr val="000000"/>
                </a:solidFill>
                <a:latin typeface="Arial" panose="020B0604020202020204" pitchFamily="34" charset="0"/>
              </a:rPr>
              <a:t>ABER, in DL noch nicht umgesetzt, keine Gesetzesgrundlagen für Pflicht zu Folgeabschätzung, denn Unternehmen arbeiten v.a. mit Sozialaudits</a:t>
            </a:r>
          </a:p>
        </p:txBody>
      </p:sp>
      <p:sp>
        <p:nvSpPr>
          <p:cNvPr id="71686" name="Text Box 3">
            <a:extLst>
              <a:ext uri="{FF2B5EF4-FFF2-40B4-BE49-F238E27FC236}">
                <a16:creationId xmlns:a16="http://schemas.microsoft.com/office/drawing/2014/main" id="{FDB66AA5-29E5-497E-A1C1-AF908E570BFC}"/>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71687" name="Text Box 4">
            <a:extLst>
              <a:ext uri="{FF2B5EF4-FFF2-40B4-BE49-F238E27FC236}">
                <a16:creationId xmlns:a16="http://schemas.microsoft.com/office/drawing/2014/main" id="{F499F270-B9FB-4775-B068-DCE53E27116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DB1E98C1-C04C-4D1F-8CB6-4F64C01FC396}" type="slidenum">
              <a:rPr lang="de-DE" altLang="de-DE" sz="1200">
                <a:solidFill>
                  <a:srgbClr val="003366"/>
                </a:solidFill>
              </a:rPr>
              <a:pPr algn="r" eaLnBrk="1" hangingPunct="1">
                <a:buSzPct val="100000"/>
              </a:pPr>
              <a:t>18</a:t>
            </a:fld>
            <a:endParaRPr lang="de-DE" altLang="de-DE" sz="1200">
              <a:solidFill>
                <a:srgbClr val="003366"/>
              </a:solidFill>
            </a:endParaRPr>
          </a:p>
        </p:txBody>
      </p:sp>
      <p:sp>
        <p:nvSpPr>
          <p:cNvPr id="71688" name="Rectangle 6">
            <a:extLst>
              <a:ext uri="{FF2B5EF4-FFF2-40B4-BE49-F238E27FC236}">
                <a16:creationId xmlns:a16="http://schemas.microsoft.com/office/drawing/2014/main" id="{222E0C2B-7F91-442C-B493-A842395A6C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de-DE" altLang="de-DE"/>
              <a:t>2. Säule: </a:t>
            </a:r>
          </a:p>
          <a:p>
            <a:pPr>
              <a:lnSpc>
                <a:spcPct val="90000"/>
              </a:lnSpc>
            </a:pPr>
            <a:r>
              <a:rPr lang="de-DE" altLang="de-DE"/>
              <a:t>Unternehmen müssen menschenrechtliche Auswirkungen ihrer  Tätigkeit auf die Gesellschaft und für die gesamte Lieferkette im  Vorfeld abschätzen und Schaden verhindern </a:t>
            </a:r>
          </a:p>
          <a:p>
            <a:pPr>
              <a:lnSpc>
                <a:spcPct val="90000"/>
              </a:lnSpc>
            </a:pPr>
            <a:endParaRPr lang="de-DE" altLang="de-DE"/>
          </a:p>
          <a:p>
            <a:pPr>
              <a:lnSpc>
                <a:spcPct val="90000"/>
              </a:lnSpc>
            </a:pPr>
            <a:r>
              <a:rPr lang="de-DE" altLang="de-DE"/>
              <a:t>Zu notwendige Sorgfaltspflicht (due diligence) gehört:</a:t>
            </a:r>
          </a:p>
          <a:p>
            <a:pPr>
              <a:lnSpc>
                <a:spcPct val="90000"/>
              </a:lnSpc>
            </a:pPr>
            <a:r>
              <a:rPr lang="de-DE" altLang="de-DE"/>
              <a:t>- Überhaupt eine MR-Politik im Unternehmen haben, d.h. für  Beachtung des Themas z.B. durch Organisationsstruktur sorgen</a:t>
            </a:r>
          </a:p>
          <a:p>
            <a:pPr>
              <a:lnSpc>
                <a:spcPct val="90000"/>
              </a:lnSpc>
            </a:pPr>
            <a:r>
              <a:rPr lang="de-DE" altLang="de-DE"/>
              <a:t>- MR-Verträglichkeitsprüfungen/Folgeabschätzungen ihrer Tätigkeiten,  möglichst m.H. eines partizipativen Konsultationsprozesses mit den  Betroffenen</a:t>
            </a:r>
          </a:p>
          <a:p>
            <a:pPr>
              <a:lnSpc>
                <a:spcPct val="90000"/>
              </a:lnSpc>
            </a:pPr>
            <a:r>
              <a:rPr lang="de-DE" altLang="de-DE"/>
              <a:t>- effektive Gegenmaßnahmen zur Vermeidung von Arbeitsrechts- verletzungen treffen, falls nicht möglich: Geschäftstätigkeit nicht  durchführen</a:t>
            </a:r>
          </a:p>
          <a:p>
            <a:pPr>
              <a:lnSpc>
                <a:spcPct val="90000"/>
              </a:lnSpc>
            </a:pPr>
            <a:r>
              <a:rPr lang="de-DE" altLang="de-DE"/>
              <a:t>Transparenz (z.B. Risikoanalyse und Maßnahmen zur Vermeidung),  Kommunikation über die Maßnahmen, die MR-Verstöße zu beseitigen</a:t>
            </a:r>
          </a:p>
          <a:p>
            <a:pPr>
              <a:lnSpc>
                <a:spcPct val="90000"/>
              </a:lnSpc>
            </a:pPr>
            <a:r>
              <a:rPr lang="de-DE" altLang="de-DE"/>
              <a:t> Beschwerdemöglichkeiten bieten, für Opfer von MR-Verletzungen</a:t>
            </a:r>
          </a:p>
          <a:p>
            <a:pPr>
              <a:lnSpc>
                <a:spcPct val="90000"/>
              </a:lnSpc>
            </a:pPr>
            <a:endParaRPr lang="de-DE" altLang="de-DE"/>
          </a:p>
          <a:p>
            <a:pPr>
              <a:lnSpc>
                <a:spcPct val="90000"/>
              </a:lnSpc>
            </a:pPr>
            <a:r>
              <a:rPr lang="de-DE" altLang="de-DE"/>
              <a:t>ABER, in DL noch nicht umgesetzt, keine Gesetzesgrundlagen für  Pflicht zu Folgeabschätzung, denn Unternehmen arbeiten v.a. mit  Sozialaudits</a:t>
            </a:r>
          </a:p>
          <a:p>
            <a:pPr>
              <a:lnSpc>
                <a:spcPct val="90000"/>
              </a:lnSpc>
            </a:pPr>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E55906D7-1E90-49BF-931F-EA3C5D92887F}"/>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73731" name="Rectangle 7">
            <a:extLst>
              <a:ext uri="{FF2B5EF4-FFF2-40B4-BE49-F238E27FC236}">
                <a16:creationId xmlns:a16="http://schemas.microsoft.com/office/drawing/2014/main" id="{02701579-DFE7-43E9-B31E-36707226C2A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8BE57E71-AFFA-47CC-978C-8B5D5B54A25C}" type="slidenum">
              <a:rPr lang="de-DE" altLang="de-DE" sz="1200" smtClean="0">
                <a:solidFill>
                  <a:srgbClr val="000000"/>
                </a:solidFill>
              </a:rPr>
              <a:pPr/>
              <a:t>19</a:t>
            </a:fld>
            <a:endParaRPr lang="de-DE" altLang="de-DE" sz="1200">
              <a:solidFill>
                <a:srgbClr val="000000"/>
              </a:solidFill>
            </a:endParaRPr>
          </a:p>
        </p:txBody>
      </p:sp>
      <p:sp>
        <p:nvSpPr>
          <p:cNvPr id="73732" name="Rectangle 1">
            <a:extLst>
              <a:ext uri="{FF2B5EF4-FFF2-40B4-BE49-F238E27FC236}">
                <a16:creationId xmlns:a16="http://schemas.microsoft.com/office/drawing/2014/main" id="{04950F30-418D-402B-94C7-D2E7A41AA273}"/>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3" name="Text Box 2">
            <a:extLst>
              <a:ext uri="{FF2B5EF4-FFF2-40B4-BE49-F238E27FC236}">
                <a16:creationId xmlns:a16="http://schemas.microsoft.com/office/drawing/2014/main" id="{6139C9CA-B8C3-443D-9FB8-5DBBA2D899D1}"/>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3. Säule:</a:t>
            </a:r>
          </a:p>
          <a:p>
            <a:pPr eaLnBrk="1" hangingPunct="1">
              <a:spcBef>
                <a:spcPts val="450"/>
              </a:spcBef>
              <a:buSzPct val="100000"/>
            </a:pPr>
            <a:r>
              <a:rPr lang="de-DE" altLang="de-DE" sz="1200">
                <a:solidFill>
                  <a:srgbClr val="000000"/>
                </a:solidFill>
                <a:latin typeface="Arial" panose="020B0604020202020204" pitchFamily="34" charset="0"/>
              </a:rPr>
              <a:t>Betroffene von MR-Verletzung sollen - um diese zu beenden und Entschädigung/Wiedergutmachung zu erhalten - Zugang haben zu:</a:t>
            </a:r>
          </a:p>
          <a:p>
            <a:pPr eaLnBrk="1" hangingPunct="1">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Gerichtlichen Mittel (dadurch, dass Kollektivklagen möglich sind, finanzielle Unterstützung für Prozesskosten…)</a:t>
            </a:r>
          </a:p>
          <a:p>
            <a:pPr eaLnBrk="1" hangingPunct="1">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Außergerichtliche Mittel= Beschwerdemechanismen, die nicht auf Justiz beruhen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Dafür sind als erstes wieder alle Länder für IHRE Menschen zuständig, also z.B. erst Bangladesch, wenn das nicht funktioniert: Länder der Unternehmen, also Deutschland, müssen ihre Justiz zugänglich machen und Beschwerdemechanismen schaffen; dies müssen auch Unternehmen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Beispiel Bangladesch:</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Außergerichtlich: Beschwerdestellen zwar formal vorhanden, aber ineffizient: Korruption, Bürokratie, lange Verfahren </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Justiz: Bangladesch hat nur 7 Arbeitsgerichte (aber 1300 Amtsgerichte)</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Kollektivbeschwerden nicht möglich, nur Individualbeschwerden</a:t>
            </a:r>
          </a:p>
          <a:p>
            <a:pPr eaLnBrk="1" hangingPunct="1">
              <a:lnSpc>
                <a:spcPct val="90000"/>
              </a:lnSpc>
              <a:spcBef>
                <a:spcPts val="450"/>
              </a:spcBef>
              <a:buSzPct val="100000"/>
            </a:pPr>
            <a:endParaRPr lang="de-DE" altLang="de-DE" sz="1200">
              <a:solidFill>
                <a:srgbClr val="000000"/>
              </a:solidFill>
              <a:latin typeface="Arial" panose="020B0604020202020204" pitchFamily="34" charset="0"/>
            </a:endParaRPr>
          </a:p>
          <a:p>
            <a:pPr eaLnBrk="1" hangingPunct="1">
              <a:lnSpc>
                <a:spcPct val="90000"/>
              </a:lnSpc>
              <a:spcBef>
                <a:spcPts val="450"/>
              </a:spcBef>
              <a:buSzPct val="100000"/>
            </a:pPr>
            <a:r>
              <a:rPr lang="de-DE" altLang="de-DE" sz="1200" b="1">
                <a:solidFill>
                  <a:srgbClr val="000000"/>
                </a:solidFill>
                <a:latin typeface="Arial" panose="020B0604020202020204" pitchFamily="34" charset="0"/>
              </a:rPr>
              <a:t>Deutschland:  Schutzlücken im deutschen Rechtssystem</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Klagen von Arbeiter_innen aus Bangladesch, die für einen deutschen Einkäufer produzieren, vor deutschen Gerichten bisher nicht möglich</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Hohe Prozesskosten, keine Kollektivklagen in Dtl. möglich</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Kein Unternehmensstrafrecht in Dtl, nur natürliche Personen können strafrechtlich verfolgt werden </a:t>
            </a:r>
          </a:p>
          <a:p>
            <a:pPr eaLnBrk="1" hangingPunct="1">
              <a:lnSpc>
                <a:spcPct val="90000"/>
              </a:lnSpc>
              <a:spcBef>
                <a:spcPts val="300"/>
              </a:spcBef>
              <a:buSzPct val="100000"/>
            </a:pPr>
            <a:endParaRPr lang="de-DE" altLang="de-DE" sz="800" b="1">
              <a:solidFill>
                <a:srgbClr val="000000"/>
              </a:solidFill>
              <a:latin typeface="Arial" panose="020B0604020202020204" pitchFamily="34" charset="0"/>
            </a:endParaRPr>
          </a:p>
          <a:p>
            <a:pPr eaLnBrk="1" hangingPunct="1">
              <a:lnSpc>
                <a:spcPct val="90000"/>
              </a:lnSpc>
              <a:spcBef>
                <a:spcPts val="450"/>
              </a:spcBef>
              <a:buSzPct val="100000"/>
            </a:pPr>
            <a:r>
              <a:rPr lang="de-DE" altLang="de-DE" sz="1200" b="1">
                <a:solidFill>
                  <a:srgbClr val="000000"/>
                </a:solidFill>
                <a:latin typeface="Arial" panose="020B0604020202020204" pitchFamily="34" charset="0"/>
              </a:rPr>
              <a:t>Forderungen basierend auf den UN-Leitprinzipien</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Verbandsklagen und Prozesskostenhilfe ermöglichen</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Unternehmensstrafrecht einführen</a:t>
            </a:r>
          </a:p>
          <a:p>
            <a:pPr eaLnBrk="1" hangingPunct="1">
              <a:lnSpc>
                <a:spcPct val="90000"/>
              </a:lnSpc>
              <a:spcBef>
                <a:spcPts val="375"/>
              </a:spcBef>
              <a:buSzPct val="100000"/>
            </a:pPr>
            <a:endParaRPr lang="de-DE" altLang="de-DE" sz="1000" b="1">
              <a:solidFill>
                <a:srgbClr val="000000"/>
              </a:solidFill>
              <a:latin typeface="Arial" panose="020B0604020202020204" pitchFamily="34" charset="0"/>
            </a:endParaRPr>
          </a:p>
          <a:p>
            <a:pPr eaLnBrk="1" hangingPunct="1">
              <a:lnSpc>
                <a:spcPct val="90000"/>
              </a:lnSpc>
              <a:spcBef>
                <a:spcPts val="375"/>
              </a:spcBef>
              <a:buSzPct val="100000"/>
            </a:pPr>
            <a:r>
              <a:rPr lang="de-DE" altLang="de-DE" sz="1000" b="1">
                <a:solidFill>
                  <a:srgbClr val="000000"/>
                </a:solidFill>
                <a:latin typeface="Arial" panose="020B0604020202020204" pitchFamily="34" charset="0"/>
              </a:rPr>
              <a:t>Opferentschädigung bleibt ohne gesetzliche Regelung freiwillig und willkürlich!</a:t>
            </a:r>
            <a:r>
              <a:rPr lang="de-DE" altLang="de-DE" sz="1000">
                <a:solidFill>
                  <a:srgbClr val="000000"/>
                </a:solidFill>
                <a:latin typeface="Arial" panose="020B0604020202020204" pitchFamily="34" charset="0"/>
              </a:rPr>
              <a:t> </a:t>
            </a:r>
          </a:p>
          <a:p>
            <a:pPr>
              <a:spcBef>
                <a:spcPts val="450"/>
              </a:spcBef>
              <a:buSzPct val="100000"/>
            </a:pPr>
            <a:endParaRPr lang="de-DE" altLang="de-DE" sz="1200">
              <a:solidFill>
                <a:srgbClr val="000000"/>
              </a:solidFill>
              <a:latin typeface="Arial" panose="020B0604020202020204" pitchFamily="34" charset="0"/>
            </a:endParaRPr>
          </a:p>
          <a:p>
            <a:pPr>
              <a:spcBef>
                <a:spcPts val="450"/>
              </a:spcBef>
              <a:buSzPct val="100000"/>
            </a:pPr>
            <a:r>
              <a:rPr lang="de-DE" altLang="de-DE" sz="1200">
                <a:solidFill>
                  <a:srgbClr val="000000"/>
                </a:solidFill>
                <a:latin typeface="Arial" panose="020B0604020202020204" pitchFamily="34" charset="0"/>
              </a:rPr>
              <a:t>ABER: Beispiel aus Modebranche hierzu: die Opfer der Brandkatastrophe von Ali Enterprise in pakistan, die vor deutschen Gerichten klagen</a:t>
            </a:r>
          </a:p>
          <a:p>
            <a:pPr>
              <a:spcBef>
                <a:spcPts val="450"/>
              </a:spcBef>
              <a:buSzPct val="100000"/>
            </a:pPr>
            <a:r>
              <a:rPr lang="de-DE" altLang="de-DE" sz="1200">
                <a:solidFill>
                  <a:srgbClr val="000000"/>
                </a:solidFill>
                <a:latin typeface="Wingdings" panose="05000000000000000000" pitchFamily="2" charset="2"/>
              </a:rPr>
              <a:t></a:t>
            </a:r>
            <a:r>
              <a:rPr lang="de-DE" altLang="de-DE" sz="1200">
                <a:solidFill>
                  <a:srgbClr val="000000"/>
                </a:solidFill>
                <a:latin typeface="Arial" panose="020B0604020202020204" pitchFamily="34" charset="0"/>
              </a:rPr>
              <a:t> jetzt in Gruppenarbeit; Fokus: was heißen Leitprinzipien in der Praxis</a:t>
            </a:r>
          </a:p>
          <a:p>
            <a:pPr>
              <a:spcBef>
                <a:spcPts val="450"/>
              </a:spcBef>
              <a:buSzPct val="100000"/>
            </a:pPr>
            <a:endParaRPr lang="de-DE" altLang="de-DE" sz="1200">
              <a:solidFill>
                <a:srgbClr val="000000"/>
              </a:solidFill>
              <a:latin typeface="Arial" panose="020B0604020202020204" pitchFamily="34" charset="0"/>
            </a:endParaRPr>
          </a:p>
          <a:p>
            <a:pPr>
              <a:spcBef>
                <a:spcPts val="450"/>
              </a:spcBef>
              <a:buSzPct val="100000"/>
            </a:pPr>
            <a:endParaRPr lang="de-DE" altLang="de-DE" sz="1200">
              <a:solidFill>
                <a:srgbClr val="000000"/>
              </a:solidFill>
              <a:latin typeface="Arial" panose="020B0604020202020204" pitchFamily="34" charset="0"/>
            </a:endParaRPr>
          </a:p>
          <a:p>
            <a:pPr>
              <a:spcBef>
                <a:spcPts val="450"/>
              </a:spcBef>
              <a:buSzPct val="100000"/>
            </a:pPr>
            <a:r>
              <a:rPr lang="de-DE" altLang="de-DE" sz="1200">
                <a:solidFill>
                  <a:srgbClr val="000000"/>
                </a:solidFill>
                <a:latin typeface="Arial" panose="020B0604020202020204" pitchFamily="34" charset="0"/>
              </a:rPr>
              <a:t>weitere Infos, siehe Burckhardt, Todschick, S. 190</a:t>
            </a:r>
          </a:p>
          <a:p>
            <a:pPr eaLnBrk="1" hangingPunct="1">
              <a:lnSpc>
                <a:spcPct val="90000"/>
              </a:lnSpc>
              <a:spcBef>
                <a:spcPts val="450"/>
              </a:spcBef>
              <a:buSzPct val="100000"/>
            </a:pPr>
            <a:endParaRPr lang="de-DE" altLang="de-DE" sz="1200">
              <a:solidFill>
                <a:srgbClr val="000000"/>
              </a:solidFill>
              <a:latin typeface="Arial" panose="020B0604020202020204" pitchFamily="34" charset="0"/>
            </a:endParaRPr>
          </a:p>
          <a:p>
            <a:pPr>
              <a:spcBef>
                <a:spcPts val="450"/>
              </a:spcBef>
              <a:buClr>
                <a:srgbClr val="000000"/>
              </a:buClr>
              <a:buSzPct val="100000"/>
              <a:buFont typeface="Wingdings" panose="05000000000000000000" pitchFamily="2" charset="2"/>
              <a:buNone/>
            </a:pPr>
            <a:endParaRPr lang="de-DE" altLang="de-DE" sz="1200">
              <a:solidFill>
                <a:srgbClr val="000000"/>
              </a:solidFill>
              <a:latin typeface="Arial" panose="020B0604020202020204" pitchFamily="34" charset="0"/>
            </a:endParaRPr>
          </a:p>
        </p:txBody>
      </p:sp>
      <p:sp>
        <p:nvSpPr>
          <p:cNvPr id="73734" name="Text Box 3">
            <a:extLst>
              <a:ext uri="{FF2B5EF4-FFF2-40B4-BE49-F238E27FC236}">
                <a16:creationId xmlns:a16="http://schemas.microsoft.com/office/drawing/2014/main" id="{5E6FF89D-8C83-4F62-AFD4-9F58C9E0C1B1}"/>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73735" name="Text Box 4">
            <a:extLst>
              <a:ext uri="{FF2B5EF4-FFF2-40B4-BE49-F238E27FC236}">
                <a16:creationId xmlns:a16="http://schemas.microsoft.com/office/drawing/2014/main" id="{12BB66A3-5C97-4E56-9665-22E93B09AAB0}"/>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39C5EF49-38D8-4BF5-9BDB-963383F89C14}" type="slidenum">
              <a:rPr lang="de-DE" altLang="de-DE" sz="1200">
                <a:solidFill>
                  <a:srgbClr val="003366"/>
                </a:solidFill>
              </a:rPr>
              <a:pPr algn="r" eaLnBrk="1" hangingPunct="1">
                <a:buSzPct val="100000"/>
              </a:pPr>
              <a:t>19</a:t>
            </a:fld>
            <a:endParaRPr lang="de-DE" altLang="de-DE" sz="1200">
              <a:solidFill>
                <a:srgbClr val="003366"/>
              </a:solidFill>
            </a:endParaRPr>
          </a:p>
        </p:txBody>
      </p:sp>
      <p:sp>
        <p:nvSpPr>
          <p:cNvPr id="73736" name="Rectangle 6">
            <a:extLst>
              <a:ext uri="{FF2B5EF4-FFF2-40B4-BE49-F238E27FC236}">
                <a16:creationId xmlns:a16="http://schemas.microsoft.com/office/drawing/2014/main" id="{63D06E4A-EE37-43FE-86A5-ECBB23C0F65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de-DE" altLang="de-DE" sz="800"/>
              <a:t>3. Säule:</a:t>
            </a:r>
          </a:p>
          <a:p>
            <a:pPr>
              <a:lnSpc>
                <a:spcPct val="80000"/>
              </a:lnSpc>
            </a:pPr>
            <a:r>
              <a:rPr lang="de-DE" altLang="de-DE" sz="800"/>
              <a:t>Betroffene von MR-Verletzung sollen - um diese zu beenden und  Entschädigung/Wiedergutmachung zu erhalten - Zugang haben zu:</a:t>
            </a:r>
          </a:p>
          <a:p>
            <a:pPr>
              <a:lnSpc>
                <a:spcPct val="80000"/>
              </a:lnSpc>
            </a:pPr>
            <a:r>
              <a:rPr lang="de-DE" altLang="de-DE" sz="800"/>
              <a:t>Gerichtlichen Mittel (dadurch, dass Kollektivklagen möglich sind,  finanzielle Unterstützung für Prozesskosten…)</a:t>
            </a:r>
          </a:p>
          <a:p>
            <a:pPr>
              <a:lnSpc>
                <a:spcPct val="80000"/>
              </a:lnSpc>
            </a:pPr>
            <a:r>
              <a:rPr lang="de-DE" altLang="de-DE" sz="800"/>
              <a:t>Außergerichtliche Mittel= Beschwerdemechanismen, die nicht auf  Justiz beruhen</a:t>
            </a:r>
          </a:p>
          <a:p>
            <a:pPr>
              <a:lnSpc>
                <a:spcPct val="80000"/>
              </a:lnSpc>
            </a:pPr>
            <a:endParaRPr lang="de-DE" altLang="de-DE" sz="800"/>
          </a:p>
          <a:p>
            <a:pPr>
              <a:lnSpc>
                <a:spcPct val="80000"/>
              </a:lnSpc>
            </a:pPr>
            <a:r>
              <a:rPr lang="de-DE" altLang="de-DE" sz="800"/>
              <a:t>Dafür sind als erstes wieder alle Länder für IHRE Menschen zuständig,  also z.B. erst Bangladesch, wenn das nicht funktioniert: Länder der  Unternehmen, also Deutschland, müssen ihre Justiz zugänglich  machen und Beschwerdemechanismen schaffen; dies müssen auch  Unternehmen</a:t>
            </a:r>
          </a:p>
          <a:p>
            <a:pPr>
              <a:lnSpc>
                <a:spcPct val="80000"/>
              </a:lnSpc>
            </a:pPr>
            <a:endParaRPr lang="de-DE" altLang="de-DE" sz="800"/>
          </a:p>
          <a:p>
            <a:pPr>
              <a:lnSpc>
                <a:spcPct val="80000"/>
              </a:lnSpc>
            </a:pPr>
            <a:r>
              <a:rPr lang="de-DE" altLang="de-DE" sz="800"/>
              <a:t>Beispiel Bangladesch:</a:t>
            </a:r>
          </a:p>
          <a:p>
            <a:pPr>
              <a:lnSpc>
                <a:spcPct val="80000"/>
              </a:lnSpc>
            </a:pPr>
            <a:r>
              <a:rPr lang="de-DE" altLang="de-DE" sz="800"/>
              <a:t>Außergerichtlich: Beschwerdestellen zwar formal vorhanden, aber  ineffizient: Korruption, Bürokratie, lange Verfahren </a:t>
            </a:r>
          </a:p>
          <a:p>
            <a:pPr>
              <a:lnSpc>
                <a:spcPct val="80000"/>
              </a:lnSpc>
            </a:pPr>
            <a:r>
              <a:rPr lang="de-DE" altLang="de-DE" sz="800"/>
              <a:t>Justiz: Bangladesch hat nur 7 Arbeitsgerichte (aber 1300 Amtsgerichte)</a:t>
            </a:r>
          </a:p>
          <a:p>
            <a:pPr>
              <a:lnSpc>
                <a:spcPct val="80000"/>
              </a:lnSpc>
            </a:pPr>
            <a:r>
              <a:rPr lang="de-DE" altLang="de-DE" sz="800"/>
              <a:t>Kollektivbeschwerden nicht möglich, nur Individualbeschwerden</a:t>
            </a:r>
          </a:p>
          <a:p>
            <a:pPr>
              <a:lnSpc>
                <a:spcPct val="80000"/>
              </a:lnSpc>
            </a:pPr>
            <a:endParaRPr lang="de-DE" altLang="de-DE" sz="800"/>
          </a:p>
          <a:p>
            <a:pPr>
              <a:lnSpc>
                <a:spcPct val="80000"/>
              </a:lnSpc>
            </a:pPr>
            <a:r>
              <a:rPr lang="de-DE" altLang="de-DE" sz="800" b="1"/>
              <a:t>Deutschland:  Schutzlücken im deutschen Rechtssystem</a:t>
            </a:r>
            <a:endParaRPr lang="de-DE" altLang="de-DE" sz="800"/>
          </a:p>
          <a:p>
            <a:pPr>
              <a:lnSpc>
                <a:spcPct val="80000"/>
              </a:lnSpc>
            </a:pPr>
            <a:r>
              <a:rPr lang="de-DE" altLang="de-DE" sz="800"/>
              <a:t>Klagen von Arbeiter_innen aus Bangladesch, die für einen deutschen  Einkäufer produzieren, vor deutschen Gerichten bisher nicht möglich</a:t>
            </a:r>
          </a:p>
          <a:p>
            <a:pPr>
              <a:lnSpc>
                <a:spcPct val="80000"/>
              </a:lnSpc>
            </a:pPr>
            <a:r>
              <a:rPr lang="de-DE" altLang="de-DE" sz="800"/>
              <a:t>Hohe Prozesskosten, keine Kollektivklagen in Dtl. möglich</a:t>
            </a:r>
          </a:p>
          <a:p>
            <a:pPr>
              <a:lnSpc>
                <a:spcPct val="80000"/>
              </a:lnSpc>
            </a:pPr>
            <a:r>
              <a:rPr lang="de-DE" altLang="de-DE" sz="800"/>
              <a:t>Kein Unternehmensstrafrecht in Dtl, nur natürliche Personen können  strafrechtlich verfolgt werden </a:t>
            </a:r>
          </a:p>
          <a:p>
            <a:pPr>
              <a:lnSpc>
                <a:spcPct val="80000"/>
              </a:lnSpc>
            </a:pPr>
            <a:endParaRPr lang="de-DE" altLang="de-DE" sz="800"/>
          </a:p>
          <a:p>
            <a:pPr>
              <a:lnSpc>
                <a:spcPct val="80000"/>
              </a:lnSpc>
            </a:pPr>
            <a:r>
              <a:rPr lang="de-DE" altLang="de-DE" sz="800" b="1"/>
              <a:t>Forderungen basierend auf den UN-Leitprinzipien</a:t>
            </a:r>
            <a:endParaRPr lang="de-DE" altLang="de-DE" sz="800"/>
          </a:p>
          <a:p>
            <a:pPr>
              <a:lnSpc>
                <a:spcPct val="80000"/>
              </a:lnSpc>
            </a:pPr>
            <a:r>
              <a:rPr lang="de-DE" altLang="de-DE" sz="800"/>
              <a:t>Verbandsklagen und Prozesskostenhilfe ermöglichen</a:t>
            </a:r>
          </a:p>
          <a:p>
            <a:pPr>
              <a:lnSpc>
                <a:spcPct val="80000"/>
              </a:lnSpc>
            </a:pPr>
            <a:r>
              <a:rPr lang="de-DE" altLang="de-DE" sz="800"/>
              <a:t>Unternehmensstrafrecht einführen</a:t>
            </a:r>
          </a:p>
          <a:p>
            <a:pPr>
              <a:lnSpc>
                <a:spcPct val="80000"/>
              </a:lnSpc>
            </a:pPr>
            <a:endParaRPr lang="de-DE" altLang="de-DE" sz="800"/>
          </a:p>
          <a:p>
            <a:pPr>
              <a:lnSpc>
                <a:spcPct val="80000"/>
              </a:lnSpc>
            </a:pPr>
            <a:r>
              <a:rPr lang="de-DE" altLang="de-DE" sz="800" b="1"/>
              <a:t>Opferentschädigung bleibt ohne gesetzliche Regelung freiwillig und willkürlich!</a:t>
            </a:r>
            <a:r>
              <a:rPr lang="de-DE" altLang="de-DE" sz="800"/>
              <a:t> </a:t>
            </a:r>
          </a:p>
          <a:p>
            <a:pPr>
              <a:lnSpc>
                <a:spcPct val="80000"/>
              </a:lnSpc>
            </a:pPr>
            <a:endParaRPr lang="de-DE" altLang="de-DE" sz="800"/>
          </a:p>
          <a:p>
            <a:pPr>
              <a:lnSpc>
                <a:spcPct val="80000"/>
              </a:lnSpc>
            </a:pPr>
            <a:r>
              <a:rPr lang="de-DE" altLang="de-DE" sz="800"/>
              <a:t>ABER: Beispiel aus Modebranche hierzu: die Opfer der Brandkatastrophe von Ali Enterprise in Pakistan, die vor deutschen  Gerichten klagen</a:t>
            </a:r>
          </a:p>
          <a:p>
            <a:pPr>
              <a:lnSpc>
                <a:spcPct val="80000"/>
              </a:lnSpc>
            </a:pPr>
            <a:r>
              <a:rPr lang="de-DE" altLang="de-DE" sz="800"/>
              <a:t>  jetzt in Gruppenarbeit; Fokus: was heißen Leitprinzipien in der  Praxis</a:t>
            </a:r>
          </a:p>
          <a:p>
            <a:pPr>
              <a:lnSpc>
                <a:spcPct val="80000"/>
              </a:lnSpc>
            </a:pPr>
            <a:endParaRPr lang="de-DE" altLang="de-DE" sz="800"/>
          </a:p>
          <a:p>
            <a:pPr>
              <a:lnSpc>
                <a:spcPct val="80000"/>
              </a:lnSpc>
            </a:pPr>
            <a:endParaRPr lang="de-DE" altLang="de-DE" sz="800"/>
          </a:p>
          <a:p>
            <a:pPr>
              <a:lnSpc>
                <a:spcPct val="80000"/>
              </a:lnSpc>
            </a:pPr>
            <a:r>
              <a:rPr lang="de-DE" altLang="de-DE" sz="800"/>
              <a:t>weitere Infos, siehe Burckhardt, Todschick, S. 190</a:t>
            </a:r>
          </a:p>
          <a:p>
            <a:pPr>
              <a:lnSpc>
                <a:spcPct val="80000"/>
              </a:lnSpc>
            </a:pPr>
            <a:endParaRPr lang="de-DE" altLang="de-DE" sz="800"/>
          </a:p>
          <a:p>
            <a:pPr>
              <a:lnSpc>
                <a:spcPct val="80000"/>
              </a:lnSpc>
            </a:pPr>
            <a:endParaRPr lang="de-DE" altLang="de-DE" sz="800"/>
          </a:p>
          <a:p>
            <a:pPr>
              <a:lnSpc>
                <a:spcPct val="80000"/>
              </a:lnSpc>
            </a:pPr>
            <a:endParaRPr lang="de-DE" altLang="de-DE" sz="8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1">
            <a:extLst>
              <a:ext uri="{FF2B5EF4-FFF2-40B4-BE49-F238E27FC236}">
                <a16:creationId xmlns:a16="http://schemas.microsoft.com/office/drawing/2014/main" id="{AD1EB29B-4CA4-4B79-B2E3-FE18880852D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1pPr>
            <a:lvl2pPr marL="685800" indent="-263525"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2pPr>
            <a:lvl3pPr marL="1054100"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3pPr>
            <a:lvl4pPr marL="1476375"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4pPr>
            <a:lvl5pPr marL="1898650"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5pPr>
            <a:lvl6pPr marL="23558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6pPr>
            <a:lvl7pPr marL="28130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7pPr>
            <a:lvl8pPr marL="32702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8pPr>
            <a:lvl9pPr marL="37274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9pPr>
          </a:lstStyle>
          <a:p>
            <a:pPr hangingPunct="0">
              <a:lnSpc>
                <a:spcPct val="95000"/>
              </a:lnSpc>
              <a:spcBef>
                <a:spcPct val="0"/>
              </a:spcBef>
              <a:buClrTx/>
              <a:buSzTx/>
              <a:buFontTx/>
              <a:buNone/>
            </a:pPr>
            <a:fld id="{71CE5174-24E8-4D2F-ACE8-9037262C62F3}" type="slidenum">
              <a:rPr lang="de-DE" altLang="de-DE" smtClean="0">
                <a:ea typeface="Microsoft YaHei" panose="020B0503020204020204" pitchFamily="34" charset="-122"/>
              </a:rPr>
              <a:pPr hangingPunct="0">
                <a:lnSpc>
                  <a:spcPct val="95000"/>
                </a:lnSpc>
                <a:spcBef>
                  <a:spcPct val="0"/>
                </a:spcBef>
                <a:buClrTx/>
                <a:buSzTx/>
                <a:buFontTx/>
                <a:buNone/>
              </a:pPr>
              <a:t>2</a:t>
            </a:fld>
            <a:endParaRPr lang="de-DE" altLang="de-DE">
              <a:ea typeface="Microsoft YaHei" panose="020B0503020204020204" pitchFamily="34" charset="-122"/>
            </a:endParaRPr>
          </a:p>
        </p:txBody>
      </p:sp>
      <p:sp>
        <p:nvSpPr>
          <p:cNvPr id="38915" name="Rectangle 1">
            <a:extLst>
              <a:ext uri="{FF2B5EF4-FFF2-40B4-BE49-F238E27FC236}">
                <a16:creationId xmlns:a16="http://schemas.microsoft.com/office/drawing/2014/main" id="{D0F4BA13-601B-4186-9ED1-7F81BE9A3E4C}"/>
              </a:ext>
            </a:extLst>
          </p:cNvPr>
          <p:cNvSpPr>
            <a:spLocks noGrp="1" noRot="1" noChangeAspect="1" noChangeArrowheads="1" noTextEdit="1"/>
          </p:cNvSpPr>
          <p:nvPr>
            <p:ph type="sldImg"/>
          </p:nvPr>
        </p:nvSpPr>
        <p:spPr>
          <a:xfrm>
            <a:off x="1144588" y="695325"/>
            <a:ext cx="4568825" cy="3427413"/>
          </a:xfrm>
          <a:solidFill>
            <a:srgbClr val="FFFFFF"/>
          </a:solidFill>
          <a:ln/>
        </p:spPr>
      </p:sp>
      <p:sp>
        <p:nvSpPr>
          <p:cNvPr id="17412" name="Rectangle 2">
            <a:extLst>
              <a:ext uri="{FF2B5EF4-FFF2-40B4-BE49-F238E27FC236}">
                <a16:creationId xmlns:a16="http://schemas.microsoft.com/office/drawing/2014/main" id="{12A10049-2343-466F-8EDB-68C8FD6E8C6D}"/>
              </a:ext>
            </a:extLst>
          </p:cNvPr>
          <p:cNvSpPr>
            <a:spLocks noGrp="1" noChangeArrowheads="1"/>
          </p:cNvSpPr>
          <p:nvPr>
            <p:ph type="body" idx="1"/>
          </p:nvPr>
        </p:nvSpPr>
        <p:spPr>
          <a:xfrm>
            <a:off x="685800" y="4343400"/>
            <a:ext cx="5486400" cy="4114800"/>
          </a:xfrm>
        </p:spPr>
        <p:txBody>
          <a:bodyPr wrap="none" lIns="80163" tIns="40081" rIns="80163" bIns="40081" anchor="ctr"/>
          <a:lstStyle/>
          <a:p>
            <a:pPr defTabSz="914400">
              <a:buClrTx/>
              <a:buSzTx/>
              <a:buFontTx/>
              <a:buNone/>
              <a:defRPr/>
            </a:pPr>
            <a:r>
              <a:rPr lang="de-DE" dirty="0">
                <a:cs typeface="+mn-cs"/>
              </a:rPr>
              <a:t>Unsere </a:t>
            </a:r>
            <a:r>
              <a:rPr lang="de-DE" dirty="0" err="1">
                <a:cs typeface="+mn-cs"/>
              </a:rPr>
              <a:t>Partner_innen</a:t>
            </a:r>
            <a:r>
              <a:rPr lang="de-DE" dirty="0">
                <a:cs typeface="+mn-cs"/>
              </a:rPr>
              <a:t> sind </a:t>
            </a:r>
            <a:r>
              <a:rPr lang="de-DE" dirty="0" err="1">
                <a:cs typeface="+mn-cs"/>
              </a:rPr>
              <a:t>basisnah</a:t>
            </a:r>
            <a:r>
              <a:rPr lang="de-DE" dirty="0">
                <a:cs typeface="+mn-cs"/>
              </a:rPr>
              <a:t>, sprich vor Ort und setzen sich größtenteils</a:t>
            </a:r>
          </a:p>
          <a:p>
            <a:pPr defTabSz="914400">
              <a:buClrTx/>
              <a:buSzTx/>
              <a:buFontTx/>
              <a:buNone/>
              <a:defRPr/>
            </a:pPr>
            <a:r>
              <a:rPr lang="de-DE" dirty="0">
                <a:cs typeface="+mn-cs"/>
              </a:rPr>
              <a:t>aus ehemaligen </a:t>
            </a:r>
            <a:r>
              <a:rPr lang="de-DE" dirty="0" err="1">
                <a:cs typeface="+mn-cs"/>
              </a:rPr>
              <a:t>Arbeiter_innen</a:t>
            </a:r>
            <a:r>
              <a:rPr lang="de-DE" dirty="0">
                <a:cs typeface="+mn-cs"/>
              </a:rPr>
              <a:t> zusammen.</a:t>
            </a:r>
          </a:p>
          <a:p>
            <a:pPr defTabSz="914400">
              <a:buClrTx/>
              <a:buSzTx/>
              <a:buFontTx/>
              <a:buNone/>
              <a:defRPr/>
            </a:pPr>
            <a:r>
              <a:rPr lang="de-DE" dirty="0">
                <a:cs typeface="+mn-cs"/>
              </a:rPr>
              <a:t>Dadurch sind sie mit den Problemen und Bedürfnissen der </a:t>
            </a:r>
            <a:r>
              <a:rPr lang="de-DE" dirty="0" err="1">
                <a:cs typeface="+mn-cs"/>
              </a:rPr>
              <a:t>Arbeiter_innen</a:t>
            </a:r>
            <a:r>
              <a:rPr lang="de-DE" dirty="0">
                <a:cs typeface="+mn-cs"/>
              </a:rPr>
              <a:t> besonders </a:t>
            </a:r>
            <a:r>
              <a:rPr lang="de-DE" dirty="0"/>
              <a:t>vertraut.</a:t>
            </a:r>
          </a:p>
          <a:p>
            <a:pPr defTabSz="914400">
              <a:buClrTx/>
              <a:buSzTx/>
              <a:buFontTx/>
              <a:buNone/>
              <a:defRPr/>
            </a:pPr>
            <a:r>
              <a:rPr lang="de-DE" dirty="0"/>
              <a:t>Sie </a:t>
            </a:r>
            <a:r>
              <a:rPr lang="de-DE" dirty="0">
                <a:cs typeface="+mn-cs"/>
              </a:rPr>
              <a:t>entwickeln ihre Projektideen selbstständig, arbeiten transparent, rechnen nachvollziehbar ab</a:t>
            </a:r>
          </a:p>
          <a:p>
            <a:pPr defTabSz="914400">
              <a:buClrTx/>
              <a:buSzTx/>
              <a:buFontTx/>
              <a:buNone/>
              <a:defRPr/>
            </a:pPr>
            <a:r>
              <a:rPr lang="de-DE" dirty="0">
                <a:cs typeface="+mn-cs"/>
              </a:rPr>
              <a:t>und statten Produktionsstätten regelmäßige Besuche ab.</a:t>
            </a:r>
          </a:p>
          <a:p>
            <a:pPr>
              <a:defRPr/>
            </a:pPr>
            <a:endParaRPr lang="de-DE" alt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A89D1A3D-FF6D-4633-B197-78EEC4133E5C}"/>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75779" name="Rectangle 7">
            <a:extLst>
              <a:ext uri="{FF2B5EF4-FFF2-40B4-BE49-F238E27FC236}">
                <a16:creationId xmlns:a16="http://schemas.microsoft.com/office/drawing/2014/main" id="{FBF71A26-D7D1-49C2-B5F0-32D978E87EA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C845A2F4-6A01-4C88-86E1-FDC577C586B7}" type="slidenum">
              <a:rPr lang="de-DE" altLang="de-DE" sz="1200" smtClean="0">
                <a:solidFill>
                  <a:srgbClr val="000000"/>
                </a:solidFill>
              </a:rPr>
              <a:pPr/>
              <a:t>20</a:t>
            </a:fld>
            <a:endParaRPr lang="de-DE" altLang="de-DE" sz="1200">
              <a:solidFill>
                <a:srgbClr val="000000"/>
              </a:solidFill>
            </a:endParaRPr>
          </a:p>
        </p:txBody>
      </p:sp>
      <p:sp>
        <p:nvSpPr>
          <p:cNvPr id="75780" name="Rectangle 1">
            <a:extLst>
              <a:ext uri="{FF2B5EF4-FFF2-40B4-BE49-F238E27FC236}">
                <a16:creationId xmlns:a16="http://schemas.microsoft.com/office/drawing/2014/main" id="{087C2973-0314-4BB8-9370-87FA2C7E71EF}"/>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1" name="Rectangle 2">
            <a:extLst>
              <a:ext uri="{FF2B5EF4-FFF2-40B4-BE49-F238E27FC236}">
                <a16:creationId xmlns:a16="http://schemas.microsoft.com/office/drawing/2014/main" id="{254906D9-108B-40D6-A093-49E74279ADFD}"/>
              </a:ext>
            </a:extLst>
          </p:cNvPr>
          <p:cNvSpPr>
            <a:spLocks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DF49683B-9AD8-483B-8BA0-49840B541DFE}"/>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77827" name="Rectangle 7">
            <a:extLst>
              <a:ext uri="{FF2B5EF4-FFF2-40B4-BE49-F238E27FC236}">
                <a16:creationId xmlns:a16="http://schemas.microsoft.com/office/drawing/2014/main" id="{1144106C-F004-454E-8D40-82A2DCC90E0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278DD422-9367-4702-BCEB-CFAD5188F10C}" type="slidenum">
              <a:rPr lang="de-DE" altLang="de-DE" sz="1200" smtClean="0">
                <a:solidFill>
                  <a:srgbClr val="000000"/>
                </a:solidFill>
              </a:rPr>
              <a:pPr/>
              <a:t>21</a:t>
            </a:fld>
            <a:endParaRPr lang="de-DE" altLang="de-DE" sz="1200">
              <a:solidFill>
                <a:srgbClr val="000000"/>
              </a:solidFill>
            </a:endParaRPr>
          </a:p>
        </p:txBody>
      </p:sp>
      <p:sp>
        <p:nvSpPr>
          <p:cNvPr id="77828" name="Rectangle 1">
            <a:extLst>
              <a:ext uri="{FF2B5EF4-FFF2-40B4-BE49-F238E27FC236}">
                <a16:creationId xmlns:a16="http://schemas.microsoft.com/office/drawing/2014/main" id="{217B77E9-B0EE-4B59-B1FD-A9769312CDB2}"/>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9" name="Text Box 2">
            <a:extLst>
              <a:ext uri="{FF2B5EF4-FFF2-40B4-BE49-F238E27FC236}">
                <a16:creationId xmlns:a16="http://schemas.microsoft.com/office/drawing/2014/main" id="{B1B2C19E-DF65-472D-AE1B-97E6DEEE525A}"/>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Fazit bis hierher?</a:t>
            </a:r>
          </a:p>
          <a:p>
            <a:pPr eaLnBrk="1" hangingPunct="1">
              <a:spcBef>
                <a:spcPts val="450"/>
              </a:spcBef>
              <a:buSzPct val="100000"/>
            </a:pPr>
            <a:r>
              <a:rPr lang="de-DE" altLang="de-DE" sz="1200">
                <a:solidFill>
                  <a:srgbClr val="000000"/>
                </a:solidFill>
                <a:latin typeface="Arial" panose="020B0604020202020204" pitchFamily="34" charset="0"/>
              </a:rPr>
              <a:t>Hauptkritik: freiwillige CSR bringt nichts</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Denn: (1. Klick) Verhaltenskodex sieht auf dem Papier fortschrittlich aus, aber zeigt de facto an sich allein keine Wirkung?</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(2. Klick) Business-Initiativen: in der Regel relativ niedrige Ansprüche, da allein von Unternehmen gestaltet, mehr fürs</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(3. Klick) MSIs: idR vielversprechender, ABER nur wenige fortschrittliche Unternehmen als Mitglieder; kaum Einfluss auf die Branche</a:t>
            </a:r>
          </a:p>
          <a:p>
            <a:pPr>
              <a:spcBef>
                <a:spcPts val="450"/>
              </a:spcBef>
              <a:buSzPct val="100000"/>
            </a:pPr>
            <a:endParaRPr lang="de-DE" altLang="de-DE" sz="1200">
              <a:solidFill>
                <a:srgbClr val="000000"/>
              </a:solidFill>
              <a:latin typeface="Arial" panose="020B0604020202020204" pitchFamily="34" charset="0"/>
            </a:endParaRPr>
          </a:p>
          <a:p>
            <a:pPr>
              <a:spcBef>
                <a:spcPts val="450"/>
              </a:spcBef>
              <a:buSzPct val="100000"/>
            </a:pPr>
            <a:r>
              <a:rPr lang="de-DE" altLang="de-DE" sz="1200">
                <a:solidFill>
                  <a:srgbClr val="000000"/>
                </a:solidFill>
                <a:latin typeface="Arial" panose="020B0604020202020204" pitchFamily="34" charset="0"/>
              </a:rPr>
              <a:t>(4. Klick) Sozialaudits: in vielen Kontexten verwendet und von Unternehmen als CSR vorgewiesen, ABER: Ali Enterprise, Tazreen und auch Rana Plaza (Klage gegen TüV) zeigen: sie sind wirkungslos und führen nicht zu Stärkung von MR, im folgenden im Detail</a:t>
            </a:r>
          </a:p>
        </p:txBody>
      </p:sp>
      <p:sp>
        <p:nvSpPr>
          <p:cNvPr id="77830" name="Text Box 3">
            <a:extLst>
              <a:ext uri="{FF2B5EF4-FFF2-40B4-BE49-F238E27FC236}">
                <a16:creationId xmlns:a16="http://schemas.microsoft.com/office/drawing/2014/main" id="{F29CFDF9-DB61-4808-8B2A-5DECF11AA491}"/>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77831" name="Text Box 4">
            <a:extLst>
              <a:ext uri="{FF2B5EF4-FFF2-40B4-BE49-F238E27FC236}">
                <a16:creationId xmlns:a16="http://schemas.microsoft.com/office/drawing/2014/main" id="{93762BC0-8A78-47CB-9277-628E6B6AB8D1}"/>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B84DDEF8-6913-4071-8826-86B4D3339E13}" type="slidenum">
              <a:rPr lang="de-DE" altLang="de-DE" sz="1200">
                <a:solidFill>
                  <a:srgbClr val="003366"/>
                </a:solidFill>
              </a:rPr>
              <a:pPr algn="r" eaLnBrk="1" hangingPunct="1">
                <a:buSzPct val="100000"/>
              </a:pPr>
              <a:t>21</a:t>
            </a:fld>
            <a:endParaRPr lang="de-DE" altLang="de-DE" sz="1200">
              <a:solidFill>
                <a:srgbClr val="003366"/>
              </a:solidFill>
            </a:endParaRPr>
          </a:p>
        </p:txBody>
      </p:sp>
      <p:sp>
        <p:nvSpPr>
          <p:cNvPr id="77832" name="Rectangle 6">
            <a:extLst>
              <a:ext uri="{FF2B5EF4-FFF2-40B4-BE49-F238E27FC236}">
                <a16:creationId xmlns:a16="http://schemas.microsoft.com/office/drawing/2014/main" id="{482652AA-6139-4C31-A93A-7A7C601FFD0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Fazit bis hierher?</a:t>
            </a:r>
          </a:p>
          <a:p>
            <a:r>
              <a:rPr lang="de-DE" altLang="de-DE"/>
              <a:t>Hauptkritik: freiwillige CSR bringt nichts</a:t>
            </a:r>
          </a:p>
          <a:p>
            <a:endParaRPr lang="de-DE" altLang="de-DE"/>
          </a:p>
          <a:p>
            <a:r>
              <a:rPr lang="de-DE" altLang="de-DE"/>
              <a:t>Denn: (1. Klick) Verhaltenskodex sieht auf dem Papier fortschrittlich  aus, aber zeigt de facto an sich allein keine Wirkung?</a:t>
            </a:r>
          </a:p>
          <a:p>
            <a:endParaRPr lang="de-DE" altLang="de-DE"/>
          </a:p>
          <a:p>
            <a:r>
              <a:rPr lang="de-DE" altLang="de-DE"/>
              <a:t>(2. Klick) Business-Initiativen: in der Regel relativ niedrige Ansprüche,  da allein von Unternehmen gestaltet, mehr fürs</a:t>
            </a:r>
          </a:p>
          <a:p>
            <a:endParaRPr lang="de-DE" altLang="de-DE"/>
          </a:p>
          <a:p>
            <a:r>
              <a:rPr lang="de-DE" altLang="de-DE"/>
              <a:t>(3. Klick) MSIs: idR vielversprechender, ABER nur wenige  fortschrittliche Unternehmen als Mitglieder; kaum Einfluss auf die  Branche</a:t>
            </a:r>
          </a:p>
          <a:p>
            <a:endParaRPr lang="de-DE" altLang="de-DE"/>
          </a:p>
          <a:p>
            <a:r>
              <a:rPr lang="de-DE" altLang="de-DE"/>
              <a:t>(4. Klick) Sozialaudits: in vielen Kontexten verwendet und von  Unternehmen als CSR vorgewiesen, ABER: Ali Enterprise, Tazreen und  auch Rana Plaza (Klage gegen TüV) zeigen: sie sind wirkungslos und  führen nicht zu Stärkung von MR, im folgenden im Detail</a:t>
            </a:r>
          </a:p>
          <a:p>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28065ACC-93DC-491A-B3B0-DFD38A8EBAFF}"/>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79875" name="Rectangle 7">
            <a:extLst>
              <a:ext uri="{FF2B5EF4-FFF2-40B4-BE49-F238E27FC236}">
                <a16:creationId xmlns:a16="http://schemas.microsoft.com/office/drawing/2014/main" id="{4C4D5A2B-83B1-41D9-B50D-C32579780AD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F893CCC6-DA4B-4667-A6D8-CE6E46695E62}" type="slidenum">
              <a:rPr lang="de-DE" altLang="de-DE" sz="1200" smtClean="0">
                <a:solidFill>
                  <a:srgbClr val="000000"/>
                </a:solidFill>
              </a:rPr>
              <a:pPr/>
              <a:t>22</a:t>
            </a:fld>
            <a:endParaRPr lang="de-DE" altLang="de-DE" sz="1200">
              <a:solidFill>
                <a:srgbClr val="000000"/>
              </a:solidFill>
            </a:endParaRPr>
          </a:p>
        </p:txBody>
      </p:sp>
      <p:sp>
        <p:nvSpPr>
          <p:cNvPr id="79876" name="Rectangle 1">
            <a:extLst>
              <a:ext uri="{FF2B5EF4-FFF2-40B4-BE49-F238E27FC236}">
                <a16:creationId xmlns:a16="http://schemas.microsoft.com/office/drawing/2014/main" id="{13E48ED2-2E5D-44D6-A77F-06DE6EB636B2}"/>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7" name="Text Box 2">
            <a:extLst>
              <a:ext uri="{FF2B5EF4-FFF2-40B4-BE49-F238E27FC236}">
                <a16:creationId xmlns:a16="http://schemas.microsoft.com/office/drawing/2014/main" id="{4763A4DD-1080-4D10-B14E-50A8012EA422}"/>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450"/>
              </a:spcBef>
              <a:buSzPct val="100000"/>
            </a:pPr>
            <a:r>
              <a:rPr lang="de-DE" altLang="de-DE" sz="1200" b="1">
                <a:solidFill>
                  <a:srgbClr val="000000"/>
                </a:solidFill>
                <a:latin typeface="Arial" panose="020B0604020202020204" pitchFamily="34" charset="0"/>
              </a:rPr>
              <a:t>Kritik an Sozialaudits, wenn als einziger und isolierter Nachweis für Unternehmensverantwortung und von kommerziellem Anbieter </a:t>
            </a:r>
            <a:r>
              <a:rPr lang="de-DE" altLang="de-DE" sz="1200">
                <a:solidFill>
                  <a:srgbClr val="000000"/>
                </a:solidFill>
                <a:latin typeface="Arial" panose="020B0604020202020204" pitchFamily="34" charset="0"/>
              </a:rPr>
              <a:t>(denn bei MSIs kritisieren wir sie ja nicht unbedingt):</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Nur Momentaufnahme, punktueller Einblick</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Audits sind meist angekündigt</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Gewerkschaften und NGOs werden nicht befragt</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Kosten für audits werden von Fabrikbesitzern bezahlt</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Auditoren werden betrogen oder lassen sich bestechen: Gehaltslisten werden gefälscht, es werden Vorzeigefabriken vorgeführt</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Corrective action plan (erklären) wird nicht nachgehalten, insofern keine Beseitigung der Mängel = keine Verbesserung</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Auditindustrie ist intransparent, Ergebnisse werden nicht veröffentlicht, Gewerkschaften und NGOs erhalten keinen Einblick</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!!!Einkaufspraktiken der Einkäufer werden nicht in Frage gestellt!!!, sie sind zentrale Ursache für Arbeitsbedingungen / MR-Verletzungen</a:t>
            </a:r>
          </a:p>
          <a:p>
            <a:pPr eaLnBrk="1" hangingPunct="1">
              <a:lnSpc>
                <a:spcPct val="90000"/>
              </a:lnSpc>
              <a:spcBef>
                <a:spcPts val="450"/>
              </a:spcBef>
              <a:buSzPct val="100000"/>
            </a:pPr>
            <a:endParaRPr lang="de-DE" altLang="de-DE" sz="1200">
              <a:solidFill>
                <a:srgbClr val="000000"/>
              </a:solidFill>
              <a:latin typeface="Arial" panose="020B0604020202020204" pitchFamily="34" charset="0"/>
            </a:endParaRPr>
          </a:p>
          <a:p>
            <a:pPr eaLnBrk="1" hangingPunct="1">
              <a:lnSpc>
                <a:spcPct val="90000"/>
              </a:lnSpc>
              <a:spcBef>
                <a:spcPts val="450"/>
              </a:spcBef>
              <a:buSzPct val="100000"/>
            </a:pPr>
            <a:r>
              <a:rPr lang="de-DE" altLang="de-DE" sz="1200">
                <a:solidFill>
                  <a:srgbClr val="000000"/>
                </a:solidFill>
                <a:latin typeface="Arial" panose="020B0604020202020204" pitchFamily="34" charset="0"/>
              </a:rPr>
              <a:t>Folge: </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Sozialaudits haben seit den 20 Jahren ihrer Existenz nicht zu wesentlichen Verbesserungen der Arbeitssituation der Beschäftigten in der Lieferkette geführt; </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Auch: Fabriken mit Unglücken wurden kurz vorher noch auditiert (Rana Plaza, Ali Enterprise)</a:t>
            </a:r>
          </a:p>
          <a:p>
            <a:pPr eaLnBrk="1" hangingPunct="1">
              <a:lnSpc>
                <a:spcPct val="90000"/>
              </a:lnSpc>
              <a:spcBef>
                <a:spcPts val="450"/>
              </a:spcBef>
              <a:buSzPct val="100000"/>
            </a:pPr>
            <a:endParaRPr lang="de-DE" altLang="de-DE" sz="1200">
              <a:solidFill>
                <a:srgbClr val="000000"/>
              </a:solidFill>
              <a:latin typeface="Arial" panose="020B0604020202020204" pitchFamily="34" charset="0"/>
            </a:endParaRPr>
          </a:p>
          <a:p>
            <a:pPr eaLnBrk="1" hangingPunct="1">
              <a:lnSpc>
                <a:spcPct val="90000"/>
              </a:lnSpc>
              <a:spcBef>
                <a:spcPts val="450"/>
              </a:spcBef>
              <a:buSzPct val="100000"/>
            </a:pPr>
            <a:r>
              <a:rPr lang="de-DE" altLang="de-DE" sz="1200">
                <a:solidFill>
                  <a:srgbClr val="000000"/>
                </a:solidFill>
                <a:latin typeface="Arial" panose="020B0604020202020204" pitchFamily="34" charset="0"/>
              </a:rPr>
              <a:t>Quelle:</a:t>
            </a:r>
          </a:p>
          <a:p>
            <a:pPr eaLnBrk="1" hangingPunct="1">
              <a:lnSpc>
                <a:spcPct val="90000"/>
              </a:lnSpc>
              <a:spcBef>
                <a:spcPts val="338"/>
              </a:spcBef>
              <a:buSzPct val="100000"/>
            </a:pPr>
            <a:r>
              <a:rPr lang="de-DE" altLang="de-DE" sz="900">
                <a:solidFill>
                  <a:srgbClr val="000000"/>
                </a:solidFill>
                <a:latin typeface="Arial" panose="020B0604020202020204" pitchFamily="34" charset="0"/>
              </a:rPr>
              <a:t>(Burckhardt, CSR-Mythen und Maßnahmen, S. 114ff)</a:t>
            </a:r>
          </a:p>
          <a:p>
            <a:pPr eaLnBrk="1" hangingPunct="1">
              <a:lnSpc>
                <a:spcPct val="90000"/>
              </a:lnSpc>
              <a:spcBef>
                <a:spcPts val="450"/>
              </a:spcBef>
              <a:buSzPct val="100000"/>
            </a:pPr>
            <a:endParaRPr lang="de-DE" altLang="de-DE" sz="1200">
              <a:solidFill>
                <a:srgbClr val="000000"/>
              </a:solidFill>
              <a:latin typeface="Arial" panose="020B0604020202020204" pitchFamily="34" charset="0"/>
            </a:endParaRPr>
          </a:p>
          <a:p>
            <a:pPr eaLnBrk="1" hangingPunct="1">
              <a:lnSpc>
                <a:spcPct val="90000"/>
              </a:lnSpc>
              <a:spcBef>
                <a:spcPts val="450"/>
              </a:spcBef>
              <a:buSzPct val="100000"/>
            </a:pPr>
            <a:endParaRPr lang="de-DE" altLang="de-DE" sz="1200">
              <a:solidFill>
                <a:srgbClr val="000000"/>
              </a:solidFill>
              <a:latin typeface="Arial" panose="020B0604020202020204" pitchFamily="34" charset="0"/>
            </a:endParaRPr>
          </a:p>
          <a:p>
            <a:pPr eaLnBrk="1" hangingPunct="1">
              <a:lnSpc>
                <a:spcPct val="90000"/>
              </a:lnSpc>
              <a:spcBef>
                <a:spcPts val="450"/>
              </a:spcBef>
              <a:buSzPct val="100000"/>
            </a:pPr>
            <a:endParaRPr lang="de-DE" altLang="de-DE" sz="1200">
              <a:solidFill>
                <a:srgbClr val="000000"/>
              </a:solidFill>
              <a:latin typeface="Arial" panose="020B0604020202020204" pitchFamily="34" charset="0"/>
            </a:endParaRPr>
          </a:p>
        </p:txBody>
      </p:sp>
      <p:sp>
        <p:nvSpPr>
          <p:cNvPr id="79878" name="Text Box 3">
            <a:extLst>
              <a:ext uri="{FF2B5EF4-FFF2-40B4-BE49-F238E27FC236}">
                <a16:creationId xmlns:a16="http://schemas.microsoft.com/office/drawing/2014/main" id="{30351B75-7494-41A2-8EC0-6824A239447E}"/>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79879" name="Text Box 4">
            <a:extLst>
              <a:ext uri="{FF2B5EF4-FFF2-40B4-BE49-F238E27FC236}">
                <a16:creationId xmlns:a16="http://schemas.microsoft.com/office/drawing/2014/main" id="{826AB455-ABA8-43C2-B53D-04F7E3158B5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07B0F0FF-23F4-4C31-8185-9BED15C94858}" type="slidenum">
              <a:rPr lang="de-DE" altLang="de-DE" sz="1200">
                <a:solidFill>
                  <a:srgbClr val="003366"/>
                </a:solidFill>
              </a:rPr>
              <a:pPr algn="r" eaLnBrk="1" hangingPunct="1">
                <a:buSzPct val="100000"/>
              </a:pPr>
              <a:t>22</a:t>
            </a:fld>
            <a:endParaRPr lang="de-DE" altLang="de-DE" sz="1200">
              <a:solidFill>
                <a:srgbClr val="003366"/>
              </a:solidFill>
            </a:endParaRPr>
          </a:p>
        </p:txBody>
      </p:sp>
      <p:sp>
        <p:nvSpPr>
          <p:cNvPr id="79880" name="Rectangle 6">
            <a:extLst>
              <a:ext uri="{FF2B5EF4-FFF2-40B4-BE49-F238E27FC236}">
                <a16:creationId xmlns:a16="http://schemas.microsoft.com/office/drawing/2014/main" id="{99D7232F-93A2-4529-B151-0E9A981D5CE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de-DE" altLang="de-DE" sz="1000" b="1"/>
              <a:t>Kritik an Sozialaudits, wenn als einziger und isolierter Nachweis für Unternehmensverantwortung und von kommerziellem Anbieter </a:t>
            </a:r>
            <a:r>
              <a:rPr lang="de-DE" altLang="de-DE" sz="1000"/>
              <a:t> (denn bei MSIs kritisieren wir sie ja nicht unbedingt):</a:t>
            </a:r>
          </a:p>
          <a:p>
            <a:pPr>
              <a:lnSpc>
                <a:spcPct val="90000"/>
              </a:lnSpc>
            </a:pPr>
            <a:r>
              <a:rPr lang="de-DE" altLang="de-DE" sz="1000"/>
              <a:t>Nur Momentaufnahme, punktueller Einblick</a:t>
            </a:r>
          </a:p>
          <a:p>
            <a:pPr>
              <a:lnSpc>
                <a:spcPct val="90000"/>
              </a:lnSpc>
            </a:pPr>
            <a:r>
              <a:rPr lang="de-DE" altLang="de-DE" sz="1000"/>
              <a:t>Audits sind meist angekündigt</a:t>
            </a:r>
          </a:p>
          <a:p>
            <a:pPr>
              <a:lnSpc>
                <a:spcPct val="90000"/>
              </a:lnSpc>
            </a:pPr>
            <a:r>
              <a:rPr lang="de-DE" altLang="de-DE" sz="1000"/>
              <a:t>Gewerkschaften und NGOs werden nicht befragt</a:t>
            </a:r>
          </a:p>
          <a:p>
            <a:pPr>
              <a:lnSpc>
                <a:spcPct val="90000"/>
              </a:lnSpc>
            </a:pPr>
            <a:r>
              <a:rPr lang="de-DE" altLang="de-DE" sz="1000"/>
              <a:t>Kosten für Audits werden von Fabrikbesitzern bezahlt</a:t>
            </a:r>
          </a:p>
          <a:p>
            <a:pPr>
              <a:lnSpc>
                <a:spcPct val="90000"/>
              </a:lnSpc>
            </a:pPr>
            <a:r>
              <a:rPr lang="de-DE" altLang="de-DE" sz="1000"/>
              <a:t>Auditoren werden betrogen oder lassen sich bestechen: Gehaltslisten  werden gefälscht, es werden Vorzeigefabriken vorgeführt</a:t>
            </a:r>
          </a:p>
          <a:p>
            <a:pPr>
              <a:lnSpc>
                <a:spcPct val="90000"/>
              </a:lnSpc>
            </a:pPr>
            <a:r>
              <a:rPr lang="de-DE" altLang="de-DE" sz="1000"/>
              <a:t>Corrective action plan (erklären) wird nicht nachgehalten, insofern  keine Beseitigung der Mängel = keine Verbesserung</a:t>
            </a:r>
          </a:p>
          <a:p>
            <a:pPr>
              <a:lnSpc>
                <a:spcPct val="90000"/>
              </a:lnSpc>
            </a:pPr>
            <a:r>
              <a:rPr lang="de-DE" altLang="de-DE" sz="1000"/>
              <a:t>Auditindustrie ist intransparent, Ergebnisse werden nicht veröffentlicht,  Gewerkschaften und NGOs erhalten keinen Einblick</a:t>
            </a:r>
          </a:p>
          <a:p>
            <a:pPr>
              <a:lnSpc>
                <a:spcPct val="90000"/>
              </a:lnSpc>
            </a:pPr>
            <a:r>
              <a:rPr lang="de-DE" altLang="de-DE" sz="1000"/>
              <a:t>!!!Einkaufspraktiken der Einkäufer werden nicht in Frage gestellt!!!, sie  sind zentrale Ursache für Arbeitsbedingungen / MR-Verletzungen</a:t>
            </a:r>
          </a:p>
          <a:p>
            <a:pPr>
              <a:lnSpc>
                <a:spcPct val="90000"/>
              </a:lnSpc>
            </a:pPr>
            <a:endParaRPr lang="de-DE" altLang="de-DE" sz="1000"/>
          </a:p>
          <a:p>
            <a:pPr>
              <a:lnSpc>
                <a:spcPct val="90000"/>
              </a:lnSpc>
            </a:pPr>
            <a:r>
              <a:rPr lang="de-DE" altLang="de-DE" sz="1000"/>
              <a:t>Folge: </a:t>
            </a:r>
          </a:p>
          <a:p>
            <a:pPr>
              <a:lnSpc>
                <a:spcPct val="90000"/>
              </a:lnSpc>
            </a:pPr>
            <a:r>
              <a:rPr lang="de-DE" altLang="de-DE" sz="1000"/>
              <a:t>Sozialaudits haben seit den 20 Jahren ihrer Existenz nicht zu  wesentlichen Verbesserungen der Arbeitssituation der Beschäftigten in  der Lieferkette geführt; </a:t>
            </a:r>
          </a:p>
          <a:p>
            <a:pPr>
              <a:lnSpc>
                <a:spcPct val="90000"/>
              </a:lnSpc>
            </a:pPr>
            <a:r>
              <a:rPr lang="de-DE" altLang="de-DE" sz="1000"/>
              <a:t>Auch: Fabriken mit Unglücken wurden kurz vorher noch auditiert (Rana  Plaza, Ali Enterprise)</a:t>
            </a:r>
          </a:p>
          <a:p>
            <a:pPr>
              <a:lnSpc>
                <a:spcPct val="90000"/>
              </a:lnSpc>
            </a:pPr>
            <a:endParaRPr lang="de-DE" altLang="de-DE" sz="1000"/>
          </a:p>
          <a:p>
            <a:pPr>
              <a:lnSpc>
                <a:spcPct val="90000"/>
              </a:lnSpc>
            </a:pPr>
            <a:r>
              <a:rPr lang="de-DE" altLang="de-DE" sz="1000"/>
              <a:t>Quelle:</a:t>
            </a:r>
          </a:p>
          <a:p>
            <a:pPr>
              <a:lnSpc>
                <a:spcPct val="90000"/>
              </a:lnSpc>
            </a:pPr>
            <a:r>
              <a:rPr lang="de-DE" altLang="de-DE" sz="1000"/>
              <a:t>(Burckhardt, CSR-Mythen und Maßnahmen, S. 114ff)</a:t>
            </a:r>
          </a:p>
          <a:p>
            <a:pPr>
              <a:lnSpc>
                <a:spcPct val="90000"/>
              </a:lnSpc>
            </a:pPr>
            <a:endParaRPr lang="de-DE" altLang="de-DE" sz="1000"/>
          </a:p>
          <a:p>
            <a:pPr>
              <a:lnSpc>
                <a:spcPct val="90000"/>
              </a:lnSpc>
            </a:pPr>
            <a:endParaRPr lang="de-DE" altLang="de-DE" sz="1000"/>
          </a:p>
          <a:p>
            <a:pPr>
              <a:lnSpc>
                <a:spcPct val="90000"/>
              </a:lnSpc>
            </a:pPr>
            <a:endParaRPr lang="de-DE" altLang="de-DE" sz="1000"/>
          </a:p>
          <a:p>
            <a:pPr>
              <a:lnSpc>
                <a:spcPct val="90000"/>
              </a:lnSpc>
            </a:pPr>
            <a:endParaRPr lang="de-DE" altLang="de-DE"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92C3AFE7-872F-4982-91A2-FF33378FCA13}"/>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81923" name="Rectangle 7">
            <a:extLst>
              <a:ext uri="{FF2B5EF4-FFF2-40B4-BE49-F238E27FC236}">
                <a16:creationId xmlns:a16="http://schemas.microsoft.com/office/drawing/2014/main" id="{95580CA7-D8EC-4A07-95D2-B4C1158D5BE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AF3E3DAE-80CC-4B6E-89BD-2CD33A63D3D0}" type="slidenum">
              <a:rPr lang="de-DE" altLang="de-DE" sz="1200" smtClean="0">
                <a:solidFill>
                  <a:srgbClr val="000000"/>
                </a:solidFill>
              </a:rPr>
              <a:pPr/>
              <a:t>23</a:t>
            </a:fld>
            <a:endParaRPr lang="de-DE" altLang="de-DE" sz="1200">
              <a:solidFill>
                <a:srgbClr val="000000"/>
              </a:solidFill>
            </a:endParaRPr>
          </a:p>
        </p:txBody>
      </p:sp>
      <p:sp>
        <p:nvSpPr>
          <p:cNvPr id="81924" name="Rectangle 1">
            <a:extLst>
              <a:ext uri="{FF2B5EF4-FFF2-40B4-BE49-F238E27FC236}">
                <a16:creationId xmlns:a16="http://schemas.microsoft.com/office/drawing/2014/main" id="{004BCF01-5B66-4DCE-92A6-1D8955F184EF}"/>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5" name="Text Box 2">
            <a:extLst>
              <a:ext uri="{FF2B5EF4-FFF2-40B4-BE49-F238E27FC236}">
                <a16:creationId xmlns:a16="http://schemas.microsoft.com/office/drawing/2014/main" id="{709E8B0C-55E3-4A4C-9FB3-6A0ED1F7ED3B}"/>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Fazit insofern zu freiwilligen Maßnahmen</a:t>
            </a:r>
          </a:p>
          <a:p>
            <a:pPr eaLnBrk="1" hangingPunct="1">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Gibt einzelne Vorreiter, teils tolle Beispiele, machen mehr, als das Mindestmaß, das man gesetzlich verlangt/verlangen könnte</a:t>
            </a:r>
          </a:p>
          <a:p>
            <a:pPr eaLnBrk="1" hangingPunct="1">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 ABER: insgesamt nicht ausreichend</a:t>
            </a:r>
          </a:p>
          <a:p>
            <a:pPr eaLnBrk="1" hangingPunct="1">
              <a:spcBef>
                <a:spcPts val="450"/>
              </a:spcBef>
              <a:buSzPct val="100000"/>
            </a:pPr>
            <a:r>
              <a:rPr lang="de-DE" altLang="de-DE" sz="1200">
                <a:solidFill>
                  <a:srgbClr val="000000"/>
                </a:solidFill>
                <a:latin typeface="Arial" panose="020B0604020202020204" pitchFamily="34" charset="0"/>
              </a:rPr>
              <a:t>Beleg:</a:t>
            </a:r>
          </a:p>
          <a:p>
            <a:pPr eaLnBrk="1" hangingPunct="1">
              <a:spcBef>
                <a:spcPts val="450"/>
              </a:spcBef>
              <a:buSzPct val="100000"/>
            </a:pPr>
            <a:r>
              <a:rPr lang="de-DE" altLang="de-DE" sz="1200">
                <a:solidFill>
                  <a:srgbClr val="000000"/>
                </a:solidFill>
                <a:latin typeface="Arial" panose="020B0604020202020204" pitchFamily="34" charset="0"/>
              </a:rPr>
              <a:t>EU-IMPACT-Studie (größte Studie über CSR in EU) kam zu Ergebnis, dass freiwillige CSR-Maßnahmen allein nicht ausreichen, um die Einhaltung von Sozialstandards zu gewährleisten, komplementär müssen verbindliche Maßnahmen getroffen werden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UND: These: teils werden von der Wirtschaft freiwillige Maßnahmen ergriffen und vorgeschoben als Argument gegen gesetzliche Vorgaben und eben diese bewusst blockiert (z.B. mit Vorwand wirksamer freiwilliger Eigeninitiative, s. These oben), eben WEIL sie wissen, dass Regulierung etwas ändern würde, (s. Quelle: Wötzel ab S. 13 in Mythos CSR)</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Level playing field: , so werden Unternehmen, die vorangehen, nicht im Wettbewerb benachteiligt, </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Logik hinter level playing field„Dort, wo sich die Missachtung menschenrechtlicher Standards nach wie vor wirtschaftlich lohnt und verantwortungs-volle Unternehmen einen Wettbewerbsnachteil erleiden, liegt es besonders auf der Hand, verbindliche und ein-</a:t>
            </a:r>
          </a:p>
          <a:p>
            <a:pPr eaLnBrk="1" hangingPunct="1">
              <a:spcBef>
                <a:spcPts val="450"/>
              </a:spcBef>
              <a:buSzPct val="100000"/>
            </a:pPr>
            <a:r>
              <a:rPr lang="de-DE" altLang="de-DE" sz="1200">
                <a:solidFill>
                  <a:srgbClr val="000000"/>
                </a:solidFill>
                <a:latin typeface="Arial" panose="020B0604020202020204" pitchFamily="34" charset="0"/>
              </a:rPr>
              <a:t>heitliche Rahmenbedingungen für alle Unternehmen zu schaffen. </a:t>
            </a:r>
          </a:p>
          <a:p>
            <a:pPr eaLnBrk="1" hangingPunct="1">
              <a:spcBef>
                <a:spcPts val="450"/>
              </a:spcBef>
              <a:buSzPct val="100000"/>
            </a:pPr>
            <a:r>
              <a:rPr lang="de-DE" altLang="de-DE" sz="1200">
                <a:solidFill>
                  <a:srgbClr val="000000"/>
                </a:solidFill>
                <a:latin typeface="Arial" panose="020B0604020202020204" pitchFamily="34" charset="0"/>
              </a:rPr>
              <a:t>“ aus: http://www.cora-netz.de/cora/wp-content/uploads/CorA-ForumMR_Steckbrief-Sorgfaltspflichten.pdf</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Quelle/weitere Infos: in Prezi von Germanwatch</a:t>
            </a: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81926" name="Text Box 3">
            <a:extLst>
              <a:ext uri="{FF2B5EF4-FFF2-40B4-BE49-F238E27FC236}">
                <a16:creationId xmlns:a16="http://schemas.microsoft.com/office/drawing/2014/main" id="{D8F18582-3429-4C76-8036-D0BAA5082C5A}"/>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81927" name="Text Box 4">
            <a:extLst>
              <a:ext uri="{FF2B5EF4-FFF2-40B4-BE49-F238E27FC236}">
                <a16:creationId xmlns:a16="http://schemas.microsoft.com/office/drawing/2014/main" id="{4DF146E7-AE42-4B7D-A524-00A13BF502C0}"/>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3D1E4FA0-7548-4F64-B9B8-39F561FBA8E4}" type="slidenum">
              <a:rPr lang="de-DE" altLang="de-DE" sz="1200">
                <a:solidFill>
                  <a:srgbClr val="003366"/>
                </a:solidFill>
              </a:rPr>
              <a:pPr algn="r" eaLnBrk="1" hangingPunct="1">
                <a:buSzPct val="100000"/>
              </a:pPr>
              <a:t>23</a:t>
            </a:fld>
            <a:endParaRPr lang="de-DE" altLang="de-DE" sz="1200">
              <a:solidFill>
                <a:srgbClr val="003366"/>
              </a:solidFill>
            </a:endParaRPr>
          </a:p>
        </p:txBody>
      </p:sp>
      <p:sp>
        <p:nvSpPr>
          <p:cNvPr id="81928" name="Rectangle 6">
            <a:extLst>
              <a:ext uri="{FF2B5EF4-FFF2-40B4-BE49-F238E27FC236}">
                <a16:creationId xmlns:a16="http://schemas.microsoft.com/office/drawing/2014/main" id="{A68D2CB1-702F-4F68-AB08-0DCDC726812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de-DE" altLang="de-DE" sz="1000"/>
              <a:t>Fazit insofern zu freiwilligen Maßnahmen</a:t>
            </a:r>
          </a:p>
          <a:p>
            <a:pPr>
              <a:lnSpc>
                <a:spcPct val="80000"/>
              </a:lnSpc>
            </a:pPr>
            <a:r>
              <a:rPr lang="de-DE" altLang="de-DE" sz="1000"/>
              <a:t>Gibt einzelne Vorreiter, teils tolle Beispiele, machen mehr, als das  Mindestmaß, das man gesetzlich verlangt/verlangen könnte</a:t>
            </a:r>
          </a:p>
          <a:p>
            <a:pPr>
              <a:lnSpc>
                <a:spcPct val="80000"/>
              </a:lnSpc>
            </a:pPr>
            <a:r>
              <a:rPr lang="de-DE" altLang="de-DE" sz="1000"/>
              <a:t> ABER: insgesamt nicht ausreichend</a:t>
            </a:r>
          </a:p>
          <a:p>
            <a:pPr>
              <a:lnSpc>
                <a:spcPct val="80000"/>
              </a:lnSpc>
            </a:pPr>
            <a:r>
              <a:rPr lang="de-DE" altLang="de-DE" sz="1000"/>
              <a:t>Beleg:</a:t>
            </a:r>
          </a:p>
          <a:p>
            <a:pPr>
              <a:lnSpc>
                <a:spcPct val="80000"/>
              </a:lnSpc>
            </a:pPr>
            <a:r>
              <a:rPr lang="de-DE" altLang="de-DE" sz="1000"/>
              <a:t>EU-IMPACT-Studie (größte Studie über CSR in EU) kam zu Ergebnis,  dass freiwillige CSR-Maßnahmen allein nicht ausreichen, um die  Einhaltung von Sozialstandards zu gewährleisten, komplementär  müssen verbindliche Maßnahmen getroffen werden</a:t>
            </a:r>
          </a:p>
          <a:p>
            <a:pPr>
              <a:lnSpc>
                <a:spcPct val="80000"/>
              </a:lnSpc>
            </a:pPr>
            <a:endParaRPr lang="de-DE" altLang="de-DE" sz="1000"/>
          </a:p>
          <a:p>
            <a:pPr>
              <a:lnSpc>
                <a:spcPct val="80000"/>
              </a:lnSpc>
            </a:pPr>
            <a:r>
              <a:rPr lang="de-DE" altLang="de-DE" sz="1000"/>
              <a:t>UND: These: teils werden von der Wirtschaft freiwillige Maßnahmen  ergriffen und vorgeschoben als Argument gegen gesetzliche Vorgaben  und eben diese bewusst blockiert (z.B. mit Vorwand wirksamer  freiwilliger Eigeninitiative, s. These oben), eben WEIL sie wissen, dass  Regulierung etwas ändern würde, (s. Quelle: Wötzel ab S. 13 in Mythos  CSR)</a:t>
            </a:r>
          </a:p>
          <a:p>
            <a:pPr>
              <a:lnSpc>
                <a:spcPct val="80000"/>
              </a:lnSpc>
            </a:pPr>
            <a:endParaRPr lang="de-DE" altLang="de-DE" sz="1000"/>
          </a:p>
          <a:p>
            <a:pPr>
              <a:lnSpc>
                <a:spcPct val="80000"/>
              </a:lnSpc>
            </a:pPr>
            <a:r>
              <a:rPr lang="de-DE" altLang="de-DE" sz="1000"/>
              <a:t>Level playing field: , so werden Unternehmen, die vorangehen, nicht im  Wettbewerb benachteiligt, </a:t>
            </a:r>
          </a:p>
          <a:p>
            <a:pPr>
              <a:lnSpc>
                <a:spcPct val="80000"/>
              </a:lnSpc>
            </a:pPr>
            <a:endParaRPr lang="de-DE" altLang="de-DE" sz="1000"/>
          </a:p>
          <a:p>
            <a:pPr>
              <a:lnSpc>
                <a:spcPct val="80000"/>
              </a:lnSpc>
            </a:pPr>
            <a:r>
              <a:rPr lang="de-DE" altLang="de-DE" sz="1000"/>
              <a:t>Logik hinter level playing field„Dort, wo sich die Missachtung  menschenrechtlicher Standards nach wie vor wirtschaftlich lohnt und  verantwortungs-volle Unternehmen einen Wettbewerbsnachteil  erleiden, liegt es besonders auf der Hand, verbindliche und ein-</a:t>
            </a:r>
          </a:p>
          <a:p>
            <a:pPr>
              <a:lnSpc>
                <a:spcPct val="80000"/>
              </a:lnSpc>
            </a:pPr>
            <a:r>
              <a:rPr lang="de-DE" altLang="de-DE" sz="1000"/>
              <a:t>heitliche Rahmenbedingungen für alle Unternehmen zu schaffen. </a:t>
            </a:r>
          </a:p>
          <a:p>
            <a:pPr>
              <a:lnSpc>
                <a:spcPct val="80000"/>
              </a:lnSpc>
            </a:pPr>
            <a:r>
              <a:rPr lang="de-DE" altLang="de-DE" sz="1000"/>
              <a:t>“ aus: https://www.cora-netz.de/wp-content/uploads/CorA-ForumMR_Steckbrief-Sorgfaltspflichten.pdf (Zugriff 2.5.2019)</a:t>
            </a:r>
          </a:p>
          <a:p>
            <a:pPr>
              <a:lnSpc>
                <a:spcPct val="80000"/>
              </a:lnSpc>
            </a:pPr>
            <a:endParaRPr lang="de-DE" altLang="de-DE" sz="1000"/>
          </a:p>
          <a:p>
            <a:pPr>
              <a:lnSpc>
                <a:spcPct val="80000"/>
              </a:lnSpc>
            </a:pPr>
            <a:r>
              <a:rPr lang="de-DE" altLang="de-DE" sz="1000"/>
              <a:t>Quelle/weitere Infos: in Prezi von Germanwatch https://prezi.com/6lbfa_y3ds1d/unternehmensverantwortung/?utm_campaign=share&amp;token=bf8fa6c136ee8d0e239896e86daaa653f15f4b5803868aa2e74d0dd459af1a1a&amp;utm_medium=copy (Zugriff 2.5.2019)</a:t>
            </a:r>
          </a:p>
          <a:p>
            <a:pPr>
              <a:lnSpc>
                <a:spcPct val="80000"/>
              </a:lnSpc>
            </a:pPr>
            <a:endParaRPr lang="de-DE" altLang="de-DE" sz="1000"/>
          </a:p>
          <a:p>
            <a:pPr>
              <a:lnSpc>
                <a:spcPct val="80000"/>
              </a:lnSpc>
            </a:pPr>
            <a:endParaRPr lang="de-DE" altLang="de-DE"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62B66DAD-15CF-41E6-BD73-C88295F85DFC}"/>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83971" name="Rectangle 7">
            <a:extLst>
              <a:ext uri="{FF2B5EF4-FFF2-40B4-BE49-F238E27FC236}">
                <a16:creationId xmlns:a16="http://schemas.microsoft.com/office/drawing/2014/main" id="{B5FEAB0D-1E25-4C13-B2B2-E1486D0C73F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89C23357-EDA8-4F26-BC9C-E9C539AEC169}" type="slidenum">
              <a:rPr lang="de-DE" altLang="de-DE" sz="1200" smtClean="0">
                <a:solidFill>
                  <a:srgbClr val="000000"/>
                </a:solidFill>
              </a:rPr>
              <a:pPr/>
              <a:t>24</a:t>
            </a:fld>
            <a:endParaRPr lang="de-DE" altLang="de-DE" sz="1200">
              <a:solidFill>
                <a:srgbClr val="000000"/>
              </a:solidFill>
            </a:endParaRPr>
          </a:p>
        </p:txBody>
      </p:sp>
      <p:sp>
        <p:nvSpPr>
          <p:cNvPr id="83972" name="Rectangle 1">
            <a:extLst>
              <a:ext uri="{FF2B5EF4-FFF2-40B4-BE49-F238E27FC236}">
                <a16:creationId xmlns:a16="http://schemas.microsoft.com/office/drawing/2014/main" id="{7A4C64D6-2E5D-43B7-A414-A226A19C4B26}"/>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3" name="Text Box 2">
            <a:extLst>
              <a:ext uri="{FF2B5EF4-FFF2-40B4-BE49-F238E27FC236}">
                <a16:creationId xmlns:a16="http://schemas.microsoft.com/office/drawing/2014/main" id="{B2F133C5-7E13-47D6-A732-FBF6E3B0C6CC}"/>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Was für Gesetze versprechen Wirkung zur Stärkung der MR? = Forderungen von CCC &amp; FEMNET</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Gesetze zu Transparenz, damit bekannt, was Unternehmen tun </a:t>
            </a:r>
            <a:r>
              <a:rPr lang="de-DE" altLang="de-DE" sz="1200">
                <a:solidFill>
                  <a:srgbClr val="000000"/>
                </a:solidFill>
                <a:latin typeface="Wingdings" panose="05000000000000000000" pitchFamily="2" charset="2"/>
              </a:rPr>
              <a:t></a:t>
            </a:r>
            <a:r>
              <a:rPr lang="de-DE" altLang="de-DE" sz="1200">
                <a:solidFill>
                  <a:srgbClr val="000000"/>
                </a:solidFill>
                <a:latin typeface="Arial" panose="020B0604020202020204" pitchFamily="34" charset="0"/>
              </a:rPr>
              <a:t> Druck durch Kontrollmöglichkeit + Anlass, dass MR intern in Unternehmen Thema werden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b="1">
                <a:solidFill>
                  <a:srgbClr val="000000"/>
                </a:solidFill>
                <a:latin typeface="Arial" panose="020B0604020202020204" pitchFamily="34" charset="0"/>
              </a:rPr>
              <a:t>Quelle: Wer mit welcher Transparenz was bewirken kann und überhaupt hierzu: bitte lesen: CCC-Papier zu Transparenz</a:t>
            </a:r>
          </a:p>
        </p:txBody>
      </p:sp>
      <p:sp>
        <p:nvSpPr>
          <p:cNvPr id="83974" name="Text Box 3">
            <a:extLst>
              <a:ext uri="{FF2B5EF4-FFF2-40B4-BE49-F238E27FC236}">
                <a16:creationId xmlns:a16="http://schemas.microsoft.com/office/drawing/2014/main" id="{1D3177BB-3458-4A47-9F62-1CB8EA1CE65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D683AAE7-C7D3-4CF8-A39E-E84C996A613F}" type="slidenum">
              <a:rPr lang="de-DE" altLang="de-DE" sz="1200">
                <a:solidFill>
                  <a:srgbClr val="003366"/>
                </a:solidFill>
              </a:rPr>
              <a:pPr algn="r" eaLnBrk="1" hangingPunct="1">
                <a:buSzPct val="100000"/>
              </a:pPr>
              <a:t>24</a:t>
            </a:fld>
            <a:endParaRPr lang="de-DE" altLang="de-DE" sz="1200">
              <a:solidFill>
                <a:srgbClr val="003366"/>
              </a:solidFill>
            </a:endParaRPr>
          </a:p>
        </p:txBody>
      </p:sp>
      <p:sp>
        <p:nvSpPr>
          <p:cNvPr id="83975" name="Rectangle 5">
            <a:extLst>
              <a:ext uri="{FF2B5EF4-FFF2-40B4-BE49-F238E27FC236}">
                <a16:creationId xmlns:a16="http://schemas.microsoft.com/office/drawing/2014/main" id="{84CBF3D2-A71D-42F4-A599-7F07829D62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Was für Gesetze versprechen Wirkung zur Stärkung der MR? =  Forderungen von CCC &amp; FEMNET</a:t>
            </a:r>
          </a:p>
          <a:p>
            <a:endParaRPr lang="de-DE" altLang="de-DE"/>
          </a:p>
          <a:p>
            <a:r>
              <a:rPr lang="de-DE" altLang="de-DE"/>
              <a:t>Gesetze zu Transparenz, damit bekannt, was Unternehmen tun    Druck durch Kontrollmöglichkeit + Anlass, dass MR intern in  Unternehmen Thema werden</a:t>
            </a:r>
          </a:p>
          <a:p>
            <a:endParaRPr lang="de-DE" altLang="de-DE"/>
          </a:p>
          <a:p>
            <a:r>
              <a:rPr lang="de-DE" altLang="de-DE" b="1"/>
              <a:t>Quelle: Wer mit welcher Transparenz was bewirken kann und überhaupt hierzu: bitte lesen: CCC-Papier zu Transparenz</a:t>
            </a:r>
            <a:endParaRPr lang="de-DE" altLang="de-DE"/>
          </a:p>
          <a:p>
            <a:endParaRPr lang="de-DE" alt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FF17899C-D3FF-451C-BD6C-8B7D4069BE6B}"/>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86019" name="Rectangle 7">
            <a:extLst>
              <a:ext uri="{FF2B5EF4-FFF2-40B4-BE49-F238E27FC236}">
                <a16:creationId xmlns:a16="http://schemas.microsoft.com/office/drawing/2014/main" id="{FCBE47BC-451B-4875-AD1C-C51A602F3D5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41293A11-10A9-4415-9918-2C1240D71F1A}" type="slidenum">
              <a:rPr lang="de-DE" altLang="de-DE" sz="1200" smtClean="0">
                <a:solidFill>
                  <a:srgbClr val="000000"/>
                </a:solidFill>
              </a:rPr>
              <a:pPr/>
              <a:t>25</a:t>
            </a:fld>
            <a:endParaRPr lang="de-DE" altLang="de-DE" sz="1200">
              <a:solidFill>
                <a:srgbClr val="000000"/>
              </a:solidFill>
            </a:endParaRPr>
          </a:p>
        </p:txBody>
      </p:sp>
      <p:sp>
        <p:nvSpPr>
          <p:cNvPr id="86020" name="Rectangle 1">
            <a:extLst>
              <a:ext uri="{FF2B5EF4-FFF2-40B4-BE49-F238E27FC236}">
                <a16:creationId xmlns:a16="http://schemas.microsoft.com/office/drawing/2014/main" id="{B559A4F5-FEDC-4F61-A4B3-AED1DB4AC4E0}"/>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1" name="Text Box 2">
            <a:extLst>
              <a:ext uri="{FF2B5EF4-FFF2-40B4-BE49-F238E27FC236}">
                <a16:creationId xmlns:a16="http://schemas.microsoft.com/office/drawing/2014/main" id="{1AC3FF02-482B-4EBB-B8AA-9628675013BF}"/>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Gibt Richtlinie der EU (= muss in nationales Recht übertragen werden, bis Dezember 2016) aus dem Bereich Transparenz, die einige der Forderungen umfasst; offizieller Name: Richtlinie zur Offenlegung von nichtfinanziellen Informationen durch Unternehmen; genannt: CSR-Richtlinie</a:t>
            </a:r>
          </a:p>
          <a:p>
            <a:pPr eaLnBrk="1" hangingPunct="1">
              <a:spcBef>
                <a:spcPts val="450"/>
              </a:spcBef>
              <a:buClr>
                <a:srgbClr val="000000"/>
              </a:buClr>
              <a:buSzPct val="100000"/>
              <a:buFont typeface="Arial" panose="020B0604020202020204" pitchFamily="34" charset="0"/>
              <a:buNone/>
            </a:pPr>
            <a:endParaRPr lang="de-DE" altLang="de-DE" sz="1200">
              <a:solidFill>
                <a:srgbClr val="000000"/>
              </a:solidFill>
              <a:latin typeface="Arial" panose="020B0604020202020204" pitchFamily="34" charset="0"/>
            </a:endParaRPr>
          </a:p>
          <a:p>
            <a:pPr eaLnBrk="1" hangingPunct="1">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Hintergrund:</a:t>
            </a:r>
          </a:p>
          <a:p>
            <a:pPr eaLnBrk="1" hangingPunct="1">
              <a:spcBef>
                <a:spcPts val="450"/>
              </a:spcBef>
              <a:buSzPct val="100000"/>
            </a:pPr>
            <a:r>
              <a:rPr lang="de-DE" altLang="de-DE" sz="1200">
                <a:solidFill>
                  <a:srgbClr val="000000"/>
                </a:solidFill>
                <a:latin typeface="Arial" panose="020B0604020202020204" pitchFamily="34" charset="0"/>
              </a:rPr>
              <a:t>Offenlegungspflichten in Deutschland bisher nur für ökonomische Kennziffern mit Ziel: Warnung vor wirtschaftlichen Risiken (nicht soziale und ökologische Risiken!)</a:t>
            </a:r>
          </a:p>
          <a:p>
            <a:pPr eaLnBrk="1" hangingPunct="1">
              <a:spcBef>
                <a:spcPts val="450"/>
              </a:spcBef>
              <a:buSzPct val="100000"/>
            </a:pPr>
            <a:r>
              <a:rPr lang="de-DE" altLang="de-DE" sz="1200">
                <a:solidFill>
                  <a:srgbClr val="000000"/>
                </a:solidFill>
                <a:latin typeface="Arial" panose="020B0604020202020204" pitchFamily="34" charset="0"/>
              </a:rPr>
              <a:t>Arbeitgeberverbände und frühere Bundesregierung stellten sich vehement gegen verbindliche Berichtspflichten</a:t>
            </a:r>
          </a:p>
          <a:p>
            <a:pPr eaLnBrk="1" hangingPunct="1">
              <a:spcBef>
                <a:spcPts val="450"/>
              </a:spcBef>
              <a:buSzPct val="100000"/>
            </a:pPr>
            <a:r>
              <a:rPr lang="de-DE" altLang="de-DE" sz="1200">
                <a:solidFill>
                  <a:srgbClr val="000000"/>
                </a:solidFill>
                <a:latin typeface="Arial" panose="020B0604020202020204" pitchFamily="34" charset="0"/>
              </a:rPr>
              <a:t>Sept. 2014: Verabschiedung der „Richtlinie zur Offenlegung nichtfinanzieller Indikatoren für große Unternehmen“ durch die EU (interessant: DL hat sich im Ministerrat enthalten, also nicht wirklich unterstützt)</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Unternehmen sollen über Umwelt-, Sozial- und Arbeitnehmerbelange, Achtung der MR, Bekämpfung von  Korruption berichten; </a:t>
            </a:r>
          </a:p>
          <a:p>
            <a:pPr eaLnBrk="1" hangingPunct="1">
              <a:spcBef>
                <a:spcPts val="450"/>
              </a:spcBef>
              <a:buSzPct val="100000"/>
            </a:pPr>
            <a:r>
              <a:rPr lang="de-DE" altLang="de-DE" sz="1200">
                <a:solidFill>
                  <a:srgbClr val="000000"/>
                </a:solidFill>
                <a:latin typeface="Arial" panose="020B0604020202020204" pitchFamily="34" charset="0"/>
              </a:rPr>
              <a:t>Alles, was relevant ist für Bestimmung des Wertes des Unternehmens sowie der gesellschaftlichen Auswirkungen der Geschäftstätigkeit (das ist neu; ansonsten bisher nur rein finanzielle Aspekte und Aspekte, die ggf negative Auswirkungen rein auf das Unternehmen haben könnten, nicht auf Gesellschaft = Paradigmenwechsel, weil Perspektive der Menschen und Rechteinhaber eingenommen wird!) </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Auch:</a:t>
            </a:r>
          </a:p>
          <a:p>
            <a:pPr eaLnBrk="1" hangingPunct="1">
              <a:spcBef>
                <a:spcPts val="450"/>
              </a:spcBef>
              <a:buSzPct val="100000"/>
            </a:pPr>
            <a:r>
              <a:rPr lang="de-DE" altLang="de-DE" sz="1200">
                <a:solidFill>
                  <a:srgbClr val="000000"/>
                </a:solidFill>
                <a:latin typeface="Arial" panose="020B0604020202020204" pitchFamily="34" charset="0"/>
              </a:rPr>
              <a:t>Beschreibung der Strategie zur Wahrung der Sorgfaltspflicht (due diligence)</a:t>
            </a:r>
          </a:p>
          <a:p>
            <a:pPr eaLnBrk="1" hangingPunct="1">
              <a:spcBef>
                <a:spcPts val="450"/>
              </a:spcBef>
              <a:buSzPct val="100000"/>
            </a:pPr>
            <a:r>
              <a:rPr lang="de-DE" altLang="de-DE" sz="1200">
                <a:solidFill>
                  <a:srgbClr val="000000"/>
                </a:solidFill>
                <a:latin typeface="Arial" panose="020B0604020202020204" pitchFamily="34" charset="0"/>
              </a:rPr>
              <a:t>Und alle Risiken im Zusammenhang mit Geschäftstätigkeit</a:t>
            </a:r>
          </a:p>
          <a:p>
            <a:pPr eaLnBrk="1" hangingPunct="1">
              <a:spcBef>
                <a:spcPts val="450"/>
              </a:spcBef>
              <a:buSzPct val="100000"/>
            </a:pPr>
            <a:r>
              <a:rPr lang="de-DE" altLang="de-DE" sz="1200">
                <a:solidFill>
                  <a:srgbClr val="000000"/>
                </a:solidFill>
                <a:latin typeface="Arial" panose="020B0604020202020204" pitchFamily="34" charset="0"/>
              </a:rPr>
              <a:t>UND: wenn relevant: auch die Risiken, die mit Geschäftsbeziehungen verknüpft sind!</a:t>
            </a:r>
          </a:p>
          <a:p>
            <a:pPr eaLnBrk="1" hangingPunct="1">
              <a:spcBef>
                <a:spcPts val="450"/>
              </a:spcBef>
              <a:buSzPct val="100000"/>
            </a:pPr>
            <a:r>
              <a:rPr lang="de-DE" altLang="de-DE" sz="1200">
                <a:solidFill>
                  <a:srgbClr val="000000"/>
                </a:solidFill>
                <a:latin typeface="Wingdings" panose="05000000000000000000" pitchFamily="2" charset="2"/>
              </a:rPr>
              <a:t></a:t>
            </a:r>
            <a:r>
              <a:rPr lang="de-DE" altLang="de-DE" sz="1200">
                <a:solidFill>
                  <a:srgbClr val="000000"/>
                </a:solidFill>
                <a:latin typeface="Arial" panose="020B0604020202020204" pitchFamily="34" charset="0"/>
              </a:rPr>
              <a:t> Für Textilindustrie sind das die Zulieferer, also Arbeitsbedingungen in der Produktion!!!</a:t>
            </a:r>
          </a:p>
          <a:p>
            <a:pPr eaLnBrk="1" hangingPunct="1">
              <a:spcBef>
                <a:spcPts val="450"/>
              </a:spcBef>
              <a:buClr>
                <a:srgbClr val="000000"/>
              </a:buClr>
              <a:buSzPct val="100000"/>
              <a:buFont typeface="Arial" panose="020B0604020202020204" pitchFamily="34" charset="0"/>
              <a:buNone/>
            </a:pPr>
            <a:endParaRPr lang="de-DE" altLang="de-DE" sz="1200">
              <a:solidFill>
                <a:srgbClr val="000000"/>
              </a:solidFill>
              <a:latin typeface="Arial" panose="020B0604020202020204" pitchFamily="34" charset="0"/>
            </a:endParaRP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Quelle und zum Verständnis: s. 4- http://www.cora-netz.de/cora/wp-content/uploads/2015/07/CorA_Transparenz-Jetzt_2015-06.pdf</a:t>
            </a: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86022" name="Text Box 3">
            <a:extLst>
              <a:ext uri="{FF2B5EF4-FFF2-40B4-BE49-F238E27FC236}">
                <a16:creationId xmlns:a16="http://schemas.microsoft.com/office/drawing/2014/main" id="{D1D41C59-5CD1-4B7B-A9C4-1044019D6F79}"/>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77BE6097-DB9A-4BD4-A12A-ADB67FE75E08}" type="slidenum">
              <a:rPr lang="de-DE" altLang="de-DE" sz="1200">
                <a:solidFill>
                  <a:srgbClr val="003366"/>
                </a:solidFill>
              </a:rPr>
              <a:pPr algn="r" eaLnBrk="1" hangingPunct="1">
                <a:buSzPct val="100000"/>
              </a:pPr>
              <a:t>25</a:t>
            </a:fld>
            <a:endParaRPr lang="de-DE" altLang="de-DE" sz="1200">
              <a:solidFill>
                <a:srgbClr val="003366"/>
              </a:solidFill>
            </a:endParaRPr>
          </a:p>
        </p:txBody>
      </p:sp>
      <p:sp>
        <p:nvSpPr>
          <p:cNvPr id="86023" name="Rectangle 5">
            <a:extLst>
              <a:ext uri="{FF2B5EF4-FFF2-40B4-BE49-F238E27FC236}">
                <a16:creationId xmlns:a16="http://schemas.microsoft.com/office/drawing/2014/main" id="{540C1C2D-B72D-45AE-99E3-0160471DCB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de-DE" altLang="de-DE" sz="900"/>
              <a:t>Gibt Richtlinie der EU (= muss in nationales Recht übertragen werden, bis Dezember 2016) aus dem Bereich Transparenz, die einige der Forderungen umfasst; offizieller Name: Richtlinie zur Offenlegung von nichtfinanziellen Informationen durch Unternehmen; genannt: CSR-Richtlinie</a:t>
            </a:r>
          </a:p>
          <a:p>
            <a:pPr>
              <a:lnSpc>
                <a:spcPct val="80000"/>
              </a:lnSpc>
            </a:pPr>
            <a:endParaRPr lang="de-DE" altLang="de-DE" sz="900"/>
          </a:p>
          <a:p>
            <a:pPr>
              <a:lnSpc>
                <a:spcPct val="80000"/>
              </a:lnSpc>
            </a:pPr>
            <a:r>
              <a:rPr lang="de-DE" altLang="de-DE" sz="900"/>
              <a:t>Hintergrund:</a:t>
            </a:r>
          </a:p>
          <a:p>
            <a:pPr>
              <a:lnSpc>
                <a:spcPct val="80000"/>
              </a:lnSpc>
            </a:pPr>
            <a:r>
              <a:rPr lang="de-DE" altLang="de-DE" sz="900"/>
              <a:t>Offenlegungspflichten in Deutschland bisher nur für ökonomische  Kennziffern mit Ziel: Warnung vor wirtschaftlichen Risiken (nicht soziale  und ökologische Risiken!)</a:t>
            </a:r>
          </a:p>
          <a:p>
            <a:pPr>
              <a:lnSpc>
                <a:spcPct val="80000"/>
              </a:lnSpc>
            </a:pPr>
            <a:r>
              <a:rPr lang="de-DE" altLang="de-DE" sz="900"/>
              <a:t>Arbeitgeberverbände und frühere Bundesregierung stellten sich  vehement gegen verbindliche Berichtspflichten</a:t>
            </a:r>
          </a:p>
          <a:p>
            <a:pPr>
              <a:lnSpc>
                <a:spcPct val="80000"/>
              </a:lnSpc>
            </a:pPr>
            <a:r>
              <a:rPr lang="de-DE" altLang="de-DE" sz="900"/>
              <a:t>Sept. 2014: Verabschiedung der „Richtlinie zur Offenlegung  nichtfinanzieller Indikatoren für große Unternehmen“ durch die EU  (interessant: DL hat sich im Ministerrat enthalten, also nicht wirklich  unterstützt)</a:t>
            </a:r>
          </a:p>
          <a:p>
            <a:pPr>
              <a:lnSpc>
                <a:spcPct val="80000"/>
              </a:lnSpc>
            </a:pPr>
            <a:endParaRPr lang="de-DE" altLang="de-DE" sz="900"/>
          </a:p>
          <a:p>
            <a:pPr>
              <a:lnSpc>
                <a:spcPct val="80000"/>
              </a:lnSpc>
            </a:pPr>
            <a:r>
              <a:rPr lang="de-DE" altLang="de-DE" sz="900"/>
              <a:t>Unternehmen sollen über Umwelt-, Sozial- und Arbeitnehmerbelange,  Achtung der MR, Bekämpfung von  Korruption berichten; </a:t>
            </a:r>
          </a:p>
          <a:p>
            <a:pPr>
              <a:lnSpc>
                <a:spcPct val="80000"/>
              </a:lnSpc>
            </a:pPr>
            <a:r>
              <a:rPr lang="de-DE" altLang="de-DE" sz="900"/>
              <a:t>Alles, was relevant ist für Bestimmung des Wertes des Unternehmens  sowie der gesellschaftlichen Auswirkungen der Geschäftstätigkeit (das  ist neu; ansonsten bisher nur rein finanzielle Aspekte und Aspekte, die  ggf negative Auswirkungen rein auf das Unternehmen haben könnten,  nicht auf Gesellschaft = Paradigmenwechsel, weil Perspektive der  Menschen und Rechteinhaber eingenommen wird!) </a:t>
            </a:r>
          </a:p>
          <a:p>
            <a:pPr>
              <a:lnSpc>
                <a:spcPct val="80000"/>
              </a:lnSpc>
            </a:pPr>
            <a:endParaRPr lang="de-DE" altLang="de-DE" sz="900"/>
          </a:p>
          <a:p>
            <a:pPr>
              <a:lnSpc>
                <a:spcPct val="80000"/>
              </a:lnSpc>
            </a:pPr>
            <a:r>
              <a:rPr lang="de-DE" altLang="de-DE" sz="900"/>
              <a:t>Auch:</a:t>
            </a:r>
          </a:p>
          <a:p>
            <a:pPr>
              <a:lnSpc>
                <a:spcPct val="80000"/>
              </a:lnSpc>
            </a:pPr>
            <a:r>
              <a:rPr lang="de-DE" altLang="de-DE" sz="900"/>
              <a:t>Beschreibung der Strategie zur Wahrung der Sorgfaltspflicht (due diligence)</a:t>
            </a:r>
          </a:p>
          <a:p>
            <a:pPr>
              <a:lnSpc>
                <a:spcPct val="80000"/>
              </a:lnSpc>
            </a:pPr>
            <a:r>
              <a:rPr lang="de-DE" altLang="de-DE" sz="900"/>
              <a:t>Und alle Risiken im Zusammenhang mit Geschäftstätigkeit</a:t>
            </a:r>
          </a:p>
          <a:p>
            <a:pPr>
              <a:lnSpc>
                <a:spcPct val="80000"/>
              </a:lnSpc>
            </a:pPr>
            <a:r>
              <a:rPr lang="de-DE" altLang="de-DE" sz="900"/>
              <a:t>UND: wenn relevant: auch die Risiken, die mit Geschäftsbeziehungen verknüpft sind!</a:t>
            </a:r>
          </a:p>
          <a:p>
            <a:pPr>
              <a:lnSpc>
                <a:spcPct val="80000"/>
              </a:lnSpc>
            </a:pPr>
            <a:r>
              <a:rPr lang="de-DE" altLang="de-DE" sz="900"/>
              <a:t> Für Textilindustrie sind das die Zulieferer, also Arbeitsbedingungen in der Produktion!!!</a:t>
            </a:r>
          </a:p>
          <a:p>
            <a:pPr>
              <a:lnSpc>
                <a:spcPct val="80000"/>
              </a:lnSpc>
            </a:pPr>
            <a:endParaRPr lang="de-DE" altLang="de-DE" sz="900"/>
          </a:p>
          <a:p>
            <a:pPr>
              <a:lnSpc>
                <a:spcPct val="80000"/>
              </a:lnSpc>
            </a:pPr>
            <a:endParaRPr lang="de-DE" altLang="de-DE" sz="900"/>
          </a:p>
          <a:p>
            <a:pPr>
              <a:lnSpc>
                <a:spcPct val="80000"/>
              </a:lnSpc>
            </a:pPr>
            <a:r>
              <a:rPr lang="de-DE" altLang="de-DE" sz="900"/>
              <a:t>Quelle und zum Verständnis: http://www.cora-netz.de/cora/wp-content/uploads/2015/07/CorA_Transparenz-Jetzt_2015-06.pdf (S. 4; Zugriff 2.5.2019)</a:t>
            </a:r>
          </a:p>
          <a:p>
            <a:pPr>
              <a:lnSpc>
                <a:spcPct val="80000"/>
              </a:lnSpc>
            </a:pPr>
            <a:endParaRPr lang="de-DE" altLang="de-DE" sz="900"/>
          </a:p>
          <a:p>
            <a:pPr>
              <a:lnSpc>
                <a:spcPct val="80000"/>
              </a:lnSpc>
            </a:pPr>
            <a:endParaRPr lang="de-DE" altLang="de-DE" sz="9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3C78180F-4CD9-463B-9C5C-F78F1C674F03}"/>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88067" name="Rectangle 7">
            <a:extLst>
              <a:ext uri="{FF2B5EF4-FFF2-40B4-BE49-F238E27FC236}">
                <a16:creationId xmlns:a16="http://schemas.microsoft.com/office/drawing/2014/main" id="{3BF76A21-A060-4591-90FF-C3410333BD3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B66E81DF-BCE5-48B4-B7E8-581BA2D2BF57}" type="slidenum">
              <a:rPr lang="de-DE" altLang="de-DE" sz="1200" smtClean="0">
                <a:solidFill>
                  <a:srgbClr val="000000"/>
                </a:solidFill>
              </a:rPr>
              <a:pPr/>
              <a:t>26</a:t>
            </a:fld>
            <a:endParaRPr lang="de-DE" altLang="de-DE" sz="1200">
              <a:solidFill>
                <a:srgbClr val="000000"/>
              </a:solidFill>
            </a:endParaRPr>
          </a:p>
        </p:txBody>
      </p:sp>
      <p:sp>
        <p:nvSpPr>
          <p:cNvPr id="88068" name="Rectangle 1">
            <a:extLst>
              <a:ext uri="{FF2B5EF4-FFF2-40B4-BE49-F238E27FC236}">
                <a16:creationId xmlns:a16="http://schemas.microsoft.com/office/drawing/2014/main" id="{46A71DD2-7E59-4D89-B412-5C781243F6D1}"/>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9" name="Text Box 2">
            <a:extLst>
              <a:ext uri="{FF2B5EF4-FFF2-40B4-BE49-F238E27FC236}">
                <a16:creationId xmlns:a16="http://schemas.microsoft.com/office/drawing/2014/main" id="{A8691D21-73E7-44AA-A74C-30488BBC1A8B}"/>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450"/>
              </a:spcBef>
              <a:buSzPct val="100000"/>
            </a:pPr>
            <a:r>
              <a:rPr lang="de-DE" altLang="de-DE" sz="1200">
                <a:solidFill>
                  <a:srgbClr val="000000"/>
                </a:solidFill>
                <a:latin typeface="Arial" panose="020B0604020202020204" pitchFamily="34" charset="0"/>
              </a:rPr>
              <a:t>Bewertung aus Sicht von FEMNET / CorA:</a:t>
            </a:r>
          </a:p>
          <a:p>
            <a:pPr eaLnBrk="1" hangingPunct="1">
              <a:lnSpc>
                <a:spcPct val="90000"/>
              </a:lnSpc>
              <a:spcBef>
                <a:spcPts val="450"/>
              </a:spcBef>
              <a:buSzPct val="100000"/>
            </a:pPr>
            <a:endParaRPr lang="de-DE" altLang="de-DE" sz="1200">
              <a:solidFill>
                <a:srgbClr val="000000"/>
              </a:solidFill>
              <a:latin typeface="Arial" panose="020B0604020202020204" pitchFamily="34" charset="0"/>
            </a:endParaRPr>
          </a:p>
          <a:p>
            <a:pPr eaLnBrk="1" hangingPunct="1">
              <a:lnSpc>
                <a:spcPct val="90000"/>
              </a:lnSpc>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Die EU-RL gäbe viel Spielraum, die MR zu stärken, im Sinne der UN-Leitprinzipien und OECD-Guidelins, aber gerade in Deutschland viel Lobbyismus, um weitreichende Möglichkeiten und sogar Vorgaben aufzuweichen bei der Umsetzung in nationales Recht; d.h. etliche der gerade angesprochenen Errungenschaften werden nicht Realität werden (hier nochmal gucken, was der aktuelle Stand der Umsetzung ist: schon definitiver Gesetzesentwurf und Bewertung von z.B. corA vorhanden?)</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 grundsätzliches Mankos:</a:t>
            </a:r>
          </a:p>
          <a:p>
            <a:pPr eaLnBrk="1" hangingPunct="1">
              <a:lnSpc>
                <a:spcPct val="90000"/>
              </a:lnSpc>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Privatunternehmen sind z.B. KiK, Aldi, Lidl, Tchibo, Otto</a:t>
            </a:r>
          </a:p>
          <a:p>
            <a:pPr eaLnBrk="1" hangingPunct="1">
              <a:lnSpc>
                <a:spcPct val="90000"/>
              </a:lnSpc>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Kein Berichtsformat vorgegeben</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Comply or Explain = „verfolgt ein Unternehmen zu einem oder mehreren dieser Belange keine Unternehmensstrategie, soll es lediglich eine klare und begründete Erklärung dafür abgeben, warum nicht“ = Schlupfloch, über brisante Aspekte nicht zu berichten</a:t>
            </a:r>
          </a:p>
          <a:p>
            <a:pPr eaLnBrk="1" hangingPunct="1">
              <a:lnSpc>
                <a:spcPct val="90000"/>
              </a:lnSpc>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Keine Sanktionen bei fehler- / lückenhafter Berichterstattung</a:t>
            </a:r>
          </a:p>
          <a:p>
            <a:pPr eaLnBrk="1" hangingPunct="1">
              <a:lnSpc>
                <a:spcPct val="90000"/>
              </a:lnSpc>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Keine Überprüfung der Informationen unabhängiger Dritter vorgesehen</a:t>
            </a:r>
          </a:p>
          <a:p>
            <a:pPr eaLnBrk="1" hangingPunct="1">
              <a:lnSpc>
                <a:spcPct val="90000"/>
              </a:lnSpc>
              <a:spcBef>
                <a:spcPts val="450"/>
              </a:spcBef>
              <a:buClr>
                <a:srgbClr val="000000"/>
              </a:buClr>
              <a:buSzPct val="100000"/>
              <a:buFont typeface="Arial" panose="020B0604020202020204" pitchFamily="34" charset="0"/>
              <a:buNone/>
            </a:pPr>
            <a:endParaRPr lang="de-DE" altLang="de-DE" sz="1200">
              <a:solidFill>
                <a:srgbClr val="000000"/>
              </a:solidFill>
              <a:latin typeface="Arial" panose="020B0604020202020204" pitchFamily="34" charset="0"/>
            </a:endParaRPr>
          </a:p>
          <a:p>
            <a:pPr eaLnBrk="1" hangingPunct="1">
              <a:lnSpc>
                <a:spcPct val="90000"/>
              </a:lnSpc>
              <a:spcBef>
                <a:spcPts val="450"/>
              </a:spcBef>
              <a:buSzPct val="100000"/>
            </a:pPr>
            <a:r>
              <a:rPr lang="de-DE" altLang="de-DE" sz="1200">
                <a:solidFill>
                  <a:srgbClr val="000000"/>
                </a:solidFill>
                <a:latin typeface="Arial" panose="020B0604020202020204" pitchFamily="34" charset="0"/>
              </a:rPr>
              <a:t>Quelle/Infos hierzu auch: http://www.cora-netz.de/cora/wp-content/uploads/2015/07/CorA_Transparenz-Jetzt_2015-06.pdf </a:t>
            </a:r>
          </a:p>
          <a:p>
            <a:pPr eaLnBrk="1" hangingPunct="1">
              <a:lnSpc>
                <a:spcPct val="90000"/>
              </a:lnSpc>
              <a:spcBef>
                <a:spcPts val="450"/>
              </a:spcBef>
              <a:buClr>
                <a:srgbClr val="000000"/>
              </a:buClr>
              <a:buSzPct val="100000"/>
              <a:buFont typeface="Arial" panose="020B0604020202020204" pitchFamily="34" charset="0"/>
              <a:buNone/>
            </a:pPr>
            <a:endParaRPr lang="de-DE" altLang="de-DE" sz="1200">
              <a:solidFill>
                <a:srgbClr val="000000"/>
              </a:solidFill>
              <a:latin typeface="Arial" panose="020B0604020202020204" pitchFamily="34" charset="0"/>
            </a:endParaRPr>
          </a:p>
        </p:txBody>
      </p:sp>
      <p:sp>
        <p:nvSpPr>
          <p:cNvPr id="88070" name="Text Box 3">
            <a:extLst>
              <a:ext uri="{FF2B5EF4-FFF2-40B4-BE49-F238E27FC236}">
                <a16:creationId xmlns:a16="http://schemas.microsoft.com/office/drawing/2014/main" id="{BA3F81DC-F823-4972-8C2B-255120925C07}"/>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88071" name="Text Box 4">
            <a:extLst>
              <a:ext uri="{FF2B5EF4-FFF2-40B4-BE49-F238E27FC236}">
                <a16:creationId xmlns:a16="http://schemas.microsoft.com/office/drawing/2014/main" id="{597569EF-69FE-40D1-B11E-A90BB6464E95}"/>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BFFC0CFE-3D75-4617-9730-54900CEC6E22}" type="slidenum">
              <a:rPr lang="de-DE" altLang="de-DE" sz="1200">
                <a:solidFill>
                  <a:srgbClr val="003366"/>
                </a:solidFill>
              </a:rPr>
              <a:pPr algn="r" eaLnBrk="1" hangingPunct="1">
                <a:buSzPct val="100000"/>
              </a:pPr>
              <a:t>26</a:t>
            </a:fld>
            <a:endParaRPr lang="de-DE" altLang="de-DE" sz="1200">
              <a:solidFill>
                <a:srgbClr val="003366"/>
              </a:solidFill>
            </a:endParaRPr>
          </a:p>
        </p:txBody>
      </p:sp>
      <p:sp>
        <p:nvSpPr>
          <p:cNvPr id="88072" name="Rectangle 6">
            <a:extLst>
              <a:ext uri="{FF2B5EF4-FFF2-40B4-BE49-F238E27FC236}">
                <a16:creationId xmlns:a16="http://schemas.microsoft.com/office/drawing/2014/main" id="{8C89E92C-5843-43A3-B815-ECFB330FFF7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z="1000"/>
              <a:t>Bewertung aus Sicht von FEMNET / CorA:</a:t>
            </a:r>
          </a:p>
          <a:p>
            <a:endParaRPr lang="de-DE" altLang="de-DE" sz="1000"/>
          </a:p>
          <a:p>
            <a:r>
              <a:rPr lang="de-DE" altLang="de-DE" sz="1000"/>
              <a:t>Die EU-RL gäbe viel Spielraum, die MR zu stärken, im Sinne der UN- Leitprinzipien und OECD-Guidelins, aber gerade in Deutschland viel  Lobbyismus, um weitreichende Möglichkeiten und sogar Vorgaben  aufzuweichen bei der Umsetzung in nationales Recht; d.h. etliche der  gerade angesprochenen Errungenschaften werden nicht Realität  werden (hier nochmal gucken, was der aktuelle Stand der Umsetzung  ist: schon definitiver Gesetzesentwurf und Bewertung von z.B. corA  vorhanden?)</a:t>
            </a:r>
          </a:p>
          <a:p>
            <a:r>
              <a:rPr lang="de-DE" altLang="de-DE" sz="1000"/>
              <a:t>+ grundsätzliches Mankos:</a:t>
            </a:r>
          </a:p>
          <a:p>
            <a:r>
              <a:rPr lang="de-DE" altLang="de-DE" sz="1000"/>
              <a:t>Privatunternehmen sind z.B. KiK, Aldi, Lidl, Tchibo, Otto</a:t>
            </a:r>
          </a:p>
          <a:p>
            <a:r>
              <a:rPr lang="de-DE" altLang="de-DE" sz="1000"/>
              <a:t>Kein Berichtsformat vorgegeben</a:t>
            </a:r>
          </a:p>
          <a:p>
            <a:r>
              <a:rPr lang="de-DE" altLang="de-DE" sz="1000"/>
              <a:t>Comply or Explain = „verfolgt ein Unternehmen zu einem oder  mehreren dieser Belange keine Unternehmensstrategie, soll es  lediglich eine klare und begründete Erklärung dafür abgeben, warum  nicht“ = Schlupfloch, über brisante Aspekte nicht zu berichten</a:t>
            </a:r>
          </a:p>
          <a:p>
            <a:r>
              <a:rPr lang="de-DE" altLang="de-DE" sz="1000"/>
              <a:t>Keine Sanktionen bei fehler- / lückenhafter Berichterstattung</a:t>
            </a:r>
          </a:p>
          <a:p>
            <a:r>
              <a:rPr lang="de-DE" altLang="de-DE" sz="1000"/>
              <a:t>Keine Überprüfung der Informationen unabhängiger Dritter  vorgesehen</a:t>
            </a:r>
          </a:p>
          <a:p>
            <a:endParaRPr lang="de-DE" altLang="de-DE" sz="1000"/>
          </a:p>
          <a:p>
            <a:r>
              <a:rPr lang="de-DE" altLang="de-DE" sz="1000"/>
              <a:t>Quelle/Infos hierzu auch: http://www.cora-netz.de/cora/wp-content/uploads/2015/07/CorA_Transparenz-Jetzt_2015-06.pdf (Zugriff 2.5.2019)</a:t>
            </a:r>
          </a:p>
          <a:p>
            <a:endParaRPr lang="de-DE" altLang="de-DE" sz="1000"/>
          </a:p>
          <a:p>
            <a:endParaRPr lang="de-DE" altLang="de-DE"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662F8816-9E64-4BA9-8FF5-016BC9C9BD1B}"/>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90115" name="Rectangle 7">
            <a:extLst>
              <a:ext uri="{FF2B5EF4-FFF2-40B4-BE49-F238E27FC236}">
                <a16:creationId xmlns:a16="http://schemas.microsoft.com/office/drawing/2014/main" id="{E0F65698-00EB-4845-91E0-13A6F7F686E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CB375CFF-084E-4B17-8240-2AA0F29ABFDB}" type="slidenum">
              <a:rPr lang="de-DE" altLang="de-DE" sz="1200" smtClean="0">
                <a:solidFill>
                  <a:srgbClr val="000000"/>
                </a:solidFill>
              </a:rPr>
              <a:pPr/>
              <a:t>27</a:t>
            </a:fld>
            <a:endParaRPr lang="de-DE" altLang="de-DE" sz="1200">
              <a:solidFill>
                <a:srgbClr val="000000"/>
              </a:solidFill>
            </a:endParaRPr>
          </a:p>
        </p:txBody>
      </p:sp>
      <p:sp>
        <p:nvSpPr>
          <p:cNvPr id="90116" name="Text Box 1">
            <a:extLst>
              <a:ext uri="{FF2B5EF4-FFF2-40B4-BE49-F238E27FC236}">
                <a16:creationId xmlns:a16="http://schemas.microsoft.com/office/drawing/2014/main" id="{9ACBFE0A-41FB-48ED-A2FA-1E1EBD7DEA3C}"/>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90117" name="Text Box 2">
            <a:extLst>
              <a:ext uri="{FF2B5EF4-FFF2-40B4-BE49-F238E27FC236}">
                <a16:creationId xmlns:a16="http://schemas.microsoft.com/office/drawing/2014/main" id="{16877D4D-47A1-43BF-94C1-5E316A6B12C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80364BAF-8E70-4DB6-AC24-9A8AEC36DD36}" type="slidenum">
              <a:rPr lang="de-DE" altLang="de-DE" sz="1200">
                <a:solidFill>
                  <a:srgbClr val="003366"/>
                </a:solidFill>
              </a:rPr>
              <a:pPr algn="r" eaLnBrk="1" hangingPunct="1">
                <a:buSzPct val="100000"/>
              </a:pPr>
              <a:t>27</a:t>
            </a:fld>
            <a:endParaRPr lang="de-DE" altLang="de-DE" sz="1200">
              <a:solidFill>
                <a:srgbClr val="003366"/>
              </a:solidFill>
            </a:endParaRPr>
          </a:p>
        </p:txBody>
      </p:sp>
      <p:sp>
        <p:nvSpPr>
          <p:cNvPr id="90118" name="Rectangle 3">
            <a:extLst>
              <a:ext uri="{FF2B5EF4-FFF2-40B4-BE49-F238E27FC236}">
                <a16:creationId xmlns:a16="http://schemas.microsoft.com/office/drawing/2014/main" id="{ECDE7DE4-F208-449F-97EB-18E1B9878B7B}"/>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9" name="Text Box 4">
            <a:extLst>
              <a:ext uri="{FF2B5EF4-FFF2-40B4-BE49-F238E27FC236}">
                <a16:creationId xmlns:a16="http://schemas.microsoft.com/office/drawing/2014/main" id="{72CB8008-B6A1-4BDF-A1C8-CDD2849901CA}"/>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Forderungen: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UN-Leitprinzipien konsequent umsetzen, das heißt: Gesetzeslücken müssen analysiert und abgeschafft werden (= 1. Säule)</a:t>
            </a:r>
          </a:p>
          <a:p>
            <a:pPr eaLnBrk="1" hangingPunct="1">
              <a:spcBef>
                <a:spcPts val="450"/>
              </a:spcBef>
              <a:buSzPct val="100000"/>
            </a:pPr>
            <a:r>
              <a:rPr lang="de-DE" altLang="de-DE" sz="1200">
                <a:solidFill>
                  <a:srgbClr val="000000"/>
                </a:solidFill>
                <a:latin typeface="Arial" panose="020B0604020202020204" pitchFamily="34" charset="0"/>
              </a:rPr>
              <a:t>z.B.</a:t>
            </a:r>
          </a:p>
          <a:p>
            <a:pPr eaLnBrk="1" hangingPunct="1">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definieren, was zur MR-Sorgfaltspflicht (due diligence) gehört (also die 2. Säule weiter für Deutschland definieren) </a:t>
            </a:r>
          </a:p>
          <a:p>
            <a:pPr eaLnBrk="1" hangingPunct="1">
              <a:spcBef>
                <a:spcPts val="450"/>
              </a:spcBef>
              <a:buClr>
                <a:srgbClr val="000000"/>
              </a:buClr>
              <a:buSzPct val="100000"/>
              <a:buFont typeface="Wingdings" panose="05000000000000000000" pitchFamily="2" charset="2"/>
              <a:buChar char=""/>
            </a:pPr>
            <a:r>
              <a:rPr lang="de-DE" altLang="de-DE" sz="1200">
                <a:solidFill>
                  <a:srgbClr val="000000"/>
                </a:solidFill>
                <a:latin typeface="Wingdings" panose="05000000000000000000" pitchFamily="2" charset="2"/>
              </a:rPr>
              <a:t></a:t>
            </a:r>
            <a:r>
              <a:rPr lang="de-DE" altLang="de-DE" sz="1200">
                <a:solidFill>
                  <a:srgbClr val="000000"/>
                </a:solidFill>
                <a:latin typeface="Arial" panose="020B0604020202020204" pitchFamily="34" charset="0"/>
              </a:rPr>
              <a:t> für Textil: auch die Lieferkette kennen und MR/Arbeitsrechte achten</a:t>
            </a:r>
          </a:p>
          <a:p>
            <a:pPr eaLnBrk="1" hangingPunct="1">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Sanktionen einführen, die Unternehmen schmerzhalt treffen, also Druck ausüben, dass auch was passiert; dazu gehört: Unternehmen haftbar machen, nicht nur Einzelpersonen; </a:t>
            </a:r>
          </a:p>
          <a:p>
            <a:pPr eaLnBrk="1" hangingPunct="1">
              <a:spcBef>
                <a:spcPts val="450"/>
              </a:spcBef>
              <a:buClr>
                <a:srgbClr val="000000"/>
              </a:buClr>
              <a:buSzPct val="100000"/>
              <a:buFont typeface="Wingdings" panose="05000000000000000000" pitchFamily="2" charset="2"/>
              <a:buChar char=""/>
            </a:pPr>
            <a:r>
              <a:rPr lang="de-DE" altLang="de-DE" sz="1200">
                <a:solidFill>
                  <a:srgbClr val="000000"/>
                </a:solidFill>
                <a:latin typeface="Wingdings" panose="05000000000000000000" pitchFamily="2" charset="2"/>
              </a:rPr>
              <a:t></a:t>
            </a:r>
            <a:r>
              <a:rPr lang="de-DE" altLang="de-DE" sz="1200">
                <a:solidFill>
                  <a:srgbClr val="000000"/>
                </a:solidFill>
                <a:latin typeface="Arial" panose="020B0604020202020204" pitchFamily="34" charset="0"/>
              </a:rPr>
              <a:t> für Textil: dann so etwas wie Rana Plaza / Tazreen / Ali Enterprise zurechenbar</a:t>
            </a:r>
          </a:p>
          <a:p>
            <a:pPr eaLnBrk="1" hangingPunct="1">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Transparenz: s. o. </a:t>
            </a:r>
          </a:p>
          <a:p>
            <a:pPr eaLnBrk="1" hangingPunct="1">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Geschädigte aus dem Ausland müssen klagen können; zusätzlich sollten finanzielle und Prozess-Hürden abgebaut werden (also 3. Säule umsetzen); </a:t>
            </a:r>
          </a:p>
          <a:p>
            <a:pPr eaLnBrk="1" hangingPunct="1">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Staat als Akteur muss Vorbild sind: öffentliche Beschaffung; </a:t>
            </a:r>
          </a:p>
          <a:p>
            <a:pPr eaLnBrk="1" hangingPunct="1">
              <a:spcBef>
                <a:spcPts val="450"/>
              </a:spcBef>
              <a:buClr>
                <a:srgbClr val="000000"/>
              </a:buClr>
              <a:buSzPct val="100000"/>
              <a:buFont typeface="Wingdings" panose="05000000000000000000" pitchFamily="2" charset="2"/>
              <a:buChar char=""/>
            </a:pPr>
            <a:r>
              <a:rPr lang="de-DE" altLang="de-DE" sz="1200">
                <a:solidFill>
                  <a:srgbClr val="000000"/>
                </a:solidFill>
                <a:latin typeface="Arial" panose="020B0604020202020204" pitchFamily="34" charset="0"/>
              </a:rPr>
              <a:t>Für Textil: z.B. bestimmte Standards in Form von Siegeln vorschreiben</a:t>
            </a:r>
          </a:p>
          <a:p>
            <a:pPr eaLnBrk="1" hangingPunct="1">
              <a:spcBef>
                <a:spcPts val="450"/>
              </a:spcBef>
              <a:buClr>
                <a:srgbClr val="000000"/>
              </a:buClr>
              <a:buSzPct val="100000"/>
              <a:buFont typeface="Wingdings" panose="05000000000000000000" pitchFamily="2" charset="2"/>
              <a:buNone/>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Quelle: Prezi von Germanwatch, folie 3: https://prezi.com/6lbfa_y3ds1d/unternehmensverantwortung/</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90120" name="Rectangle 6">
            <a:extLst>
              <a:ext uri="{FF2B5EF4-FFF2-40B4-BE49-F238E27FC236}">
                <a16:creationId xmlns:a16="http://schemas.microsoft.com/office/drawing/2014/main" id="{A6CFE716-990D-4D43-B3BC-CEED103DAA9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z="1000"/>
              <a:t>Forderungen:</a:t>
            </a:r>
          </a:p>
          <a:p>
            <a:endParaRPr lang="de-DE" altLang="de-DE" sz="1000"/>
          </a:p>
          <a:p>
            <a:r>
              <a:rPr lang="de-DE" altLang="de-DE" sz="1000"/>
              <a:t>UN-Leitprinzipien konsequent umsetzen, das heißt: Gesetzeslücken  müssen analysiert und abgeschafft werden (= 1. Säule)</a:t>
            </a:r>
          </a:p>
          <a:p>
            <a:r>
              <a:rPr lang="de-DE" altLang="de-DE" sz="1000"/>
              <a:t>z.B.</a:t>
            </a:r>
          </a:p>
          <a:p>
            <a:r>
              <a:rPr lang="de-DE" altLang="de-DE" sz="1000"/>
              <a:t>definieren, was zur MR-Sorgfaltspflicht (due diligence) gehört (also die  2. Säule weiter für Deutschland definieren) </a:t>
            </a:r>
          </a:p>
          <a:p>
            <a:r>
              <a:rPr lang="de-DE" altLang="de-DE" sz="1000"/>
              <a:t>  für Textil: auch die Lieferkette kennen und MR/Arbeitsrechte  achten</a:t>
            </a:r>
          </a:p>
          <a:p>
            <a:r>
              <a:rPr lang="de-DE" altLang="de-DE" sz="1000"/>
              <a:t>Sanktionen einführen, die Unternehmen schmerzhalt treffen, also  Druck ausüben, dass auch was passiert; dazu gehört: Unternehmen  haftbar machen, nicht nur Einzelpersonen; </a:t>
            </a:r>
          </a:p>
          <a:p>
            <a:r>
              <a:rPr lang="de-DE" altLang="de-DE" sz="1000"/>
              <a:t>  für Textil: dann so etwas wie Rana Plaza / Tazreen / Ali Enterprise  zurechenbar</a:t>
            </a:r>
          </a:p>
          <a:p>
            <a:r>
              <a:rPr lang="de-DE" altLang="de-DE" sz="1000"/>
              <a:t>Transparenz: s. o. </a:t>
            </a:r>
          </a:p>
          <a:p>
            <a:r>
              <a:rPr lang="de-DE" altLang="de-DE" sz="1000"/>
              <a:t>Geschädigte aus dem Ausland müssen klagen können; zusätzlich  sollten finanzielle und Prozess-Hürden abgebaut werden (also 3. Säule  umsetzen); </a:t>
            </a:r>
          </a:p>
          <a:p>
            <a:r>
              <a:rPr lang="de-DE" altLang="de-DE" sz="1000"/>
              <a:t>Staat als Akteur muss Vorbild sind: öffentliche Beschaffung; </a:t>
            </a:r>
          </a:p>
          <a:p>
            <a:r>
              <a:rPr lang="de-DE" altLang="de-DE" sz="1000"/>
              <a:t>Für Textil: z.B. bestimmte Standards in Form von Siegeln  vorschreiben</a:t>
            </a:r>
          </a:p>
          <a:p>
            <a:endParaRPr lang="de-DE" altLang="de-DE" sz="1000"/>
          </a:p>
          <a:p>
            <a:pPr>
              <a:lnSpc>
                <a:spcPct val="80000"/>
              </a:lnSpc>
            </a:pPr>
            <a:r>
              <a:rPr lang="de-DE" altLang="de-DE" sz="1000"/>
              <a:t>Quelle: Prezi von Germanwatch, https://prezi.com/6lbfa_y3ds1d/unternehmensverantwortung/?utm_campaign=share&amp;token=bf8fa6c136ee8d0e239896e86daaa653f15f4b5803868aa2e74d0dd459af1a1a&amp;utm_medium=copy (Zugriff 2.5.2019)</a:t>
            </a:r>
          </a:p>
          <a:p>
            <a:endParaRPr lang="de-DE" altLang="de-DE" sz="1000"/>
          </a:p>
          <a:p>
            <a:endParaRPr lang="de-DE" altLang="de-DE" sz="1000"/>
          </a:p>
          <a:p>
            <a:endParaRPr lang="de-DE" altLang="de-DE"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D167F3A-2E8B-41F6-A1C8-8E9B87D496D5}"/>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92163" name="Rectangle 7">
            <a:extLst>
              <a:ext uri="{FF2B5EF4-FFF2-40B4-BE49-F238E27FC236}">
                <a16:creationId xmlns:a16="http://schemas.microsoft.com/office/drawing/2014/main" id="{6DF5C3AA-A27E-41A3-8D49-122C880F317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C0CAB4ED-3895-4B71-94DE-D772FCCF856C}" type="slidenum">
              <a:rPr lang="de-DE" altLang="de-DE" sz="1200" smtClean="0">
                <a:solidFill>
                  <a:srgbClr val="000000"/>
                </a:solidFill>
              </a:rPr>
              <a:pPr/>
              <a:t>28</a:t>
            </a:fld>
            <a:endParaRPr lang="de-DE" altLang="de-DE" sz="1200">
              <a:solidFill>
                <a:srgbClr val="000000"/>
              </a:solidFill>
            </a:endParaRPr>
          </a:p>
        </p:txBody>
      </p:sp>
      <p:sp>
        <p:nvSpPr>
          <p:cNvPr id="92164" name="Rectangle 1">
            <a:extLst>
              <a:ext uri="{FF2B5EF4-FFF2-40B4-BE49-F238E27FC236}">
                <a16:creationId xmlns:a16="http://schemas.microsoft.com/office/drawing/2014/main" id="{9CFA8EEF-7378-4642-8356-C8A7C2E5A1B9}"/>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5" name="Text Box 2">
            <a:extLst>
              <a:ext uri="{FF2B5EF4-FFF2-40B4-BE49-F238E27FC236}">
                <a16:creationId xmlns:a16="http://schemas.microsoft.com/office/drawing/2014/main" id="{91A13181-F2E4-4E85-8EE3-401ED7A5746C}"/>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BMZ = Bundesministerium für wirtschaftliche Zusammenarbeit und Entwicklung</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Steuerungskreis = zentrales Entscheidungsgremium</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b="1">
                <a:solidFill>
                  <a:srgbClr val="000000"/>
                </a:solidFill>
                <a:latin typeface="Arial" panose="020B0604020202020204" pitchFamily="34" charset="0"/>
              </a:rPr>
              <a:t>Vor dem Workshop: Anzahl der Mitglieder überprüfen: </a:t>
            </a:r>
            <a:r>
              <a:rPr lang="de-DE" altLang="de-DE" sz="1200">
                <a:solidFill>
                  <a:srgbClr val="000000"/>
                </a:solidFill>
                <a:latin typeface="Arial" panose="020B0604020202020204" pitchFamily="34" charset="0"/>
              </a:rPr>
              <a:t>https://www.textilbuendnis.com/de/startseite/liste-der-mitglieder </a:t>
            </a:r>
          </a:p>
        </p:txBody>
      </p:sp>
      <p:sp>
        <p:nvSpPr>
          <p:cNvPr id="92166" name="Text Box 3">
            <a:extLst>
              <a:ext uri="{FF2B5EF4-FFF2-40B4-BE49-F238E27FC236}">
                <a16:creationId xmlns:a16="http://schemas.microsoft.com/office/drawing/2014/main" id="{87043F8B-65A1-4122-B9A4-5C5A83CF378D}"/>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92167" name="Text Box 4">
            <a:extLst>
              <a:ext uri="{FF2B5EF4-FFF2-40B4-BE49-F238E27FC236}">
                <a16:creationId xmlns:a16="http://schemas.microsoft.com/office/drawing/2014/main" id="{6736DBF2-9A82-4F22-8933-C2EBC972506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1BE2D051-1C77-417C-A63A-0C17F17E41BD}" type="slidenum">
              <a:rPr lang="de-DE" altLang="de-DE" sz="1200">
                <a:solidFill>
                  <a:srgbClr val="003366"/>
                </a:solidFill>
              </a:rPr>
              <a:pPr algn="r" eaLnBrk="1" hangingPunct="1">
                <a:buSzPct val="100000"/>
              </a:pPr>
              <a:t>28</a:t>
            </a:fld>
            <a:endParaRPr lang="de-DE" altLang="de-DE" sz="1200">
              <a:solidFill>
                <a:srgbClr val="003366"/>
              </a:solidFill>
            </a:endParaRPr>
          </a:p>
        </p:txBody>
      </p:sp>
      <p:sp>
        <p:nvSpPr>
          <p:cNvPr id="92168" name="Rectangle 6">
            <a:extLst>
              <a:ext uri="{FF2B5EF4-FFF2-40B4-BE49-F238E27FC236}">
                <a16:creationId xmlns:a16="http://schemas.microsoft.com/office/drawing/2014/main" id="{607F5C24-70C7-423E-8E4B-742A573D6E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BMZ = Bundesministerium für wirtschaftliche Zusammenarbeit und  Entwicklung</a:t>
            </a:r>
          </a:p>
          <a:p>
            <a:endParaRPr lang="de-DE" altLang="de-DE"/>
          </a:p>
          <a:p>
            <a:r>
              <a:rPr lang="de-DE" altLang="de-DE"/>
              <a:t>Steuerungskreis = zentrales Entscheidungsgremium</a:t>
            </a:r>
          </a:p>
          <a:p>
            <a:endParaRPr lang="de-DE" altLang="de-DE"/>
          </a:p>
          <a:p>
            <a:r>
              <a:rPr lang="de-DE" altLang="de-DE" b="1"/>
              <a:t>Vor dem Workshop: Anzahl der Mitglieder überprüfen: </a:t>
            </a:r>
            <a:r>
              <a:rPr lang="de-DE" altLang="de-DE"/>
              <a:t>https://www.textilbuendnis.com/wer-wir-sind/mitglieder/ (Zugriff 2.5.2019)</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3A6AE289-8A9D-40A5-AB3B-02AE3734362E}"/>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94211" name="Rectangle 7">
            <a:extLst>
              <a:ext uri="{FF2B5EF4-FFF2-40B4-BE49-F238E27FC236}">
                <a16:creationId xmlns:a16="http://schemas.microsoft.com/office/drawing/2014/main" id="{E9A3CDA7-74DB-469C-93D4-3C89DC69D82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EB8CECAD-94EB-4FE0-B262-C0B63E2BBCCF}" type="slidenum">
              <a:rPr lang="de-DE" altLang="de-DE" sz="1200" smtClean="0">
                <a:solidFill>
                  <a:srgbClr val="000000"/>
                </a:solidFill>
              </a:rPr>
              <a:pPr/>
              <a:t>29</a:t>
            </a:fld>
            <a:endParaRPr lang="de-DE" altLang="de-DE" sz="1200">
              <a:solidFill>
                <a:srgbClr val="000000"/>
              </a:solidFill>
            </a:endParaRPr>
          </a:p>
        </p:txBody>
      </p:sp>
      <p:sp>
        <p:nvSpPr>
          <p:cNvPr id="94212" name="Rectangle 1">
            <a:extLst>
              <a:ext uri="{FF2B5EF4-FFF2-40B4-BE49-F238E27FC236}">
                <a16:creationId xmlns:a16="http://schemas.microsoft.com/office/drawing/2014/main" id="{28320060-FA9E-46E7-9982-B6B16B10DA90}"/>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3" name="Text Box 2">
            <a:extLst>
              <a:ext uri="{FF2B5EF4-FFF2-40B4-BE49-F238E27FC236}">
                <a16:creationId xmlns:a16="http://schemas.microsoft.com/office/drawing/2014/main" id="{656B1586-B5F5-43CD-8469-B4E71C46FB73}"/>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150"/>
              </a:spcBef>
              <a:buSzPct val="100000"/>
            </a:pPr>
            <a:r>
              <a:rPr lang="de-DE" altLang="de-DE" sz="400">
                <a:solidFill>
                  <a:srgbClr val="000000"/>
                </a:solidFill>
                <a:latin typeface="Arial" panose="020B0604020202020204" pitchFamily="34" charset="0"/>
              </a:rPr>
              <a:t>Ausführlicher Wortlaut und Hintergrundinfos, um die Punkte zu erläutern: Aktionsplan 2.0: S. 5-7: https://www.textilbuendnis.com/images/pdf/20082015/de/150820_Aktionsplan_2015_Bearbeitung_SK_Sitzung_HinweisAnnexeAP1_final.pdf</a:t>
            </a:r>
          </a:p>
          <a:p>
            <a:pPr eaLnBrk="1" hangingPunct="1">
              <a:lnSpc>
                <a:spcPct val="80000"/>
              </a:lnSpc>
              <a:spcBef>
                <a:spcPts val="150"/>
              </a:spcBef>
              <a:buSzPct val="100000"/>
            </a:pPr>
            <a:endParaRPr lang="de-DE" altLang="de-DE" sz="400">
              <a:solidFill>
                <a:srgbClr val="000000"/>
              </a:solidFill>
              <a:latin typeface="Arial" panose="020B0604020202020204" pitchFamily="34" charset="0"/>
            </a:endParaRPr>
          </a:p>
          <a:p>
            <a:pPr eaLnBrk="1" hangingPunct="1">
              <a:lnSpc>
                <a:spcPct val="80000"/>
              </a:lnSpc>
              <a:spcBef>
                <a:spcPts val="150"/>
              </a:spcBef>
              <a:buSzPct val="100000"/>
            </a:pPr>
            <a:endParaRPr lang="de-DE" altLang="de-DE" sz="400">
              <a:solidFill>
                <a:srgbClr val="000000"/>
              </a:solidFill>
              <a:latin typeface="Arial" panose="020B0604020202020204" pitchFamily="34" charset="0"/>
            </a:endParaRPr>
          </a:p>
        </p:txBody>
      </p:sp>
      <p:sp>
        <p:nvSpPr>
          <p:cNvPr id="94214" name="Text Box 3">
            <a:extLst>
              <a:ext uri="{FF2B5EF4-FFF2-40B4-BE49-F238E27FC236}">
                <a16:creationId xmlns:a16="http://schemas.microsoft.com/office/drawing/2014/main" id="{F9A3DAD3-3B05-4F5A-96BD-939BFF1C2D36}"/>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94215" name="Text Box 4">
            <a:extLst>
              <a:ext uri="{FF2B5EF4-FFF2-40B4-BE49-F238E27FC236}">
                <a16:creationId xmlns:a16="http://schemas.microsoft.com/office/drawing/2014/main" id="{232D1C31-4AAD-45F4-811B-0E828526AD8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DCFF6F21-92CD-4E0E-9CFF-9A8503FC817F}" type="slidenum">
              <a:rPr lang="de-DE" altLang="de-DE" sz="1200">
                <a:solidFill>
                  <a:srgbClr val="003366"/>
                </a:solidFill>
              </a:rPr>
              <a:pPr algn="r" eaLnBrk="1" hangingPunct="1">
                <a:buSzPct val="100000"/>
              </a:pPr>
              <a:t>29</a:t>
            </a:fld>
            <a:endParaRPr lang="de-DE" altLang="de-DE" sz="1200">
              <a:solidFill>
                <a:srgbClr val="003366"/>
              </a:solidFill>
            </a:endParaRPr>
          </a:p>
        </p:txBody>
      </p:sp>
      <p:sp>
        <p:nvSpPr>
          <p:cNvPr id="94216" name="Rectangle 6">
            <a:extLst>
              <a:ext uri="{FF2B5EF4-FFF2-40B4-BE49-F238E27FC236}">
                <a16:creationId xmlns:a16="http://schemas.microsoft.com/office/drawing/2014/main" id="{E65D856D-D472-4F96-96B2-2DF20C7FA7C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Ausführlicher Wortlaut und Hintergrundinfos, um die Punkte zu erläutern: Aktionsplan 2.0: S. 5-7:</a:t>
            </a:r>
          </a:p>
          <a:p>
            <a:r>
              <a:rPr lang="de-DE" altLang="de-DE">
                <a:solidFill>
                  <a:schemeClr val="tx1"/>
                </a:solidFill>
              </a:rPr>
              <a:t>https://www.textilbuendnis.com/wp-content/uploads/2017/07/150820_Aktionsplan_2015_Bearbeitung_SK_Sitzung_HinweisAnnexeAP1_final.pdf (Zugriff 3.5.2019)</a:t>
            </a:r>
          </a:p>
          <a:p>
            <a:r>
              <a:rPr lang="de-DE" altLang="de-DE">
                <a:solidFill>
                  <a:schemeClr val="tx1"/>
                </a:solidFill>
              </a:rPr>
              <a:t>Anhänge finden sich im älteren (ansonsten veralteten) Aktionsplan:</a:t>
            </a:r>
          </a:p>
          <a:p>
            <a:r>
              <a:rPr lang="de-DE" altLang="de-DE">
                <a:solidFill>
                  <a:schemeClr val="tx1"/>
                </a:solidFill>
              </a:rPr>
              <a:t>https://www.textilbuendnis.com/wp-content/uploads/2017/07/Aktionsplan_Buendnis_fuernachhaltige_Textilien_mit-Annex_Stand_09-10-2014.pdf (Zugriff 3.5.2019)</a:t>
            </a:r>
          </a:p>
          <a:p>
            <a:endParaRPr lang="de-DE" altLang="de-DE">
              <a:solidFill>
                <a:schemeClr val="tx1"/>
              </a:solidFill>
            </a:endParaRPr>
          </a:p>
          <a:p>
            <a:r>
              <a:rPr lang="de-DE" altLang="de-DE">
                <a:solidFill>
                  <a:schemeClr val="tx1"/>
                </a:solidFill>
              </a:rPr>
              <a:t>Ziel aus Aktionsplan?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1">
            <a:extLst>
              <a:ext uri="{FF2B5EF4-FFF2-40B4-BE49-F238E27FC236}">
                <a16:creationId xmlns:a16="http://schemas.microsoft.com/office/drawing/2014/main" id="{C2D8E9A8-EEDB-4797-9168-C4EDE3132F2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1pPr>
            <a:lvl2pPr marL="741363" indent="-28416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2pPr>
            <a:lvl3pPr marL="1141413" indent="-22701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3pPr>
            <a:lvl4pPr marL="1598613" indent="-22701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4pPr>
            <a:lvl5pPr marL="2055813" indent="-22701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5pPr>
            <a:lvl6pPr marL="25130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6pPr>
            <a:lvl7pPr marL="29702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7pPr>
            <a:lvl8pPr marL="34274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8pPr>
            <a:lvl9pPr marL="38846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9pPr>
          </a:lstStyle>
          <a:p>
            <a:pPr marL="0" indent="0" algn="l" hangingPunct="0">
              <a:lnSpc>
                <a:spcPct val="95000"/>
              </a:lnSpc>
              <a:spcBef>
                <a:spcPct val="0"/>
              </a:spcBef>
              <a:buClrTx/>
              <a:buSzTx/>
              <a:buFontTx/>
              <a:buNone/>
            </a:pPr>
            <a:fld id="{F5A5F330-007D-4568-B42C-D8AB82347254}" type="slidenum">
              <a:rPr lang="de-DE" altLang="de-DE" sz="1800" smtClean="0">
                <a:ea typeface="Microsoft YaHei" panose="020B0503020204020204" pitchFamily="34" charset="-122"/>
              </a:rPr>
              <a:pPr marL="0" indent="0" algn="l" hangingPunct="0">
                <a:lnSpc>
                  <a:spcPct val="95000"/>
                </a:lnSpc>
                <a:spcBef>
                  <a:spcPct val="0"/>
                </a:spcBef>
                <a:buClrTx/>
                <a:buSzTx/>
                <a:buFontTx/>
                <a:buNone/>
              </a:pPr>
              <a:t>3</a:t>
            </a:fld>
            <a:endParaRPr lang="de-DE" altLang="de-DE" sz="1800">
              <a:ea typeface="Microsoft YaHei" panose="020B0503020204020204" pitchFamily="34" charset="-122"/>
            </a:endParaRPr>
          </a:p>
        </p:txBody>
      </p:sp>
      <p:sp>
        <p:nvSpPr>
          <p:cNvPr id="40963" name="Rectangle 1">
            <a:extLst>
              <a:ext uri="{FF2B5EF4-FFF2-40B4-BE49-F238E27FC236}">
                <a16:creationId xmlns:a16="http://schemas.microsoft.com/office/drawing/2014/main" id="{46AF0CC6-425A-4356-903F-5CA1639D40D9}"/>
              </a:ext>
            </a:extLst>
          </p:cNvPr>
          <p:cNvSpPr>
            <a:spLocks noGrp="1" noRot="1" noChangeAspect="1" noChangeArrowheads="1" noTextEdit="1"/>
          </p:cNvSpPr>
          <p:nvPr>
            <p:ph type="sldImg"/>
          </p:nvPr>
        </p:nvSpPr>
        <p:spPr>
          <a:xfrm>
            <a:off x="992188" y="777875"/>
            <a:ext cx="5114925" cy="3836988"/>
          </a:xfrm>
          <a:solidFill>
            <a:srgbClr val="FFFFFF"/>
          </a:solidFill>
          <a:ln/>
        </p:spPr>
      </p:sp>
      <p:sp>
        <p:nvSpPr>
          <p:cNvPr id="19460" name="Rectangle 2">
            <a:extLst>
              <a:ext uri="{FF2B5EF4-FFF2-40B4-BE49-F238E27FC236}">
                <a16:creationId xmlns:a16="http://schemas.microsoft.com/office/drawing/2014/main" id="{6310010D-DF3D-474F-AD18-DB3206DC2A61}"/>
              </a:ext>
            </a:extLst>
          </p:cNvPr>
          <p:cNvSpPr>
            <a:spLocks noGrp="1" noChangeArrowheads="1"/>
          </p:cNvSpPr>
          <p:nvPr>
            <p:ph type="body" idx="1"/>
          </p:nvPr>
        </p:nvSpPr>
        <p:spPr>
          <a:xfrm>
            <a:off x="709613" y="4860925"/>
            <a:ext cx="5680075" cy="4606925"/>
          </a:xfrm>
        </p:spPr>
        <p:txBody>
          <a:bodyPr wrap="none" lIns="86833" tIns="43416" rIns="86833" bIns="43416" anchor="ctr"/>
          <a:lstStyle/>
          <a:p>
            <a:pPr>
              <a:buFont typeface="Arial" panose="020B0604020202020204" pitchFamily="34" charset="0"/>
              <a:buNone/>
              <a:defRPr/>
            </a:pPr>
            <a:r>
              <a:rPr lang="de-DE" sz="1700" dirty="0"/>
              <a:t>Mit dem Projekt möchten wir ein Bewusstsein schaffen und </a:t>
            </a:r>
            <a:r>
              <a:rPr lang="de-DE" sz="1300" dirty="0"/>
              <a:t>über globale</a:t>
            </a:r>
          </a:p>
          <a:p>
            <a:pPr>
              <a:buFont typeface="Arial" panose="020B0604020202020204" pitchFamily="34" charset="0"/>
              <a:buNone/>
              <a:defRPr/>
            </a:pPr>
            <a:r>
              <a:rPr lang="de-DE" sz="1300" dirty="0"/>
              <a:t>Produktionsketten in der Bekleidungsindustrie sowie vorhandene Umwelt-</a:t>
            </a:r>
          </a:p>
          <a:p>
            <a:pPr>
              <a:buFont typeface="Arial" panose="020B0604020202020204" pitchFamily="34" charset="0"/>
              <a:buNone/>
              <a:defRPr/>
            </a:pPr>
            <a:r>
              <a:rPr lang="de-DE" sz="1300" dirty="0"/>
              <a:t>und Menschenrechtsverletzungen </a:t>
            </a:r>
            <a:r>
              <a:rPr lang="de-DE" sz="1400" dirty="0"/>
              <a:t>informieren. </a:t>
            </a:r>
            <a:r>
              <a:rPr lang="de-DE" altLang="de-DE" sz="1300" dirty="0">
                <a:latin typeface="Arial" charset="0"/>
              </a:rPr>
              <a:t>Wir möchten Kenntnisse</a:t>
            </a:r>
          </a:p>
          <a:p>
            <a:pPr>
              <a:buFont typeface="Arial" panose="020B0604020202020204" pitchFamily="34" charset="0"/>
              <a:buNone/>
              <a:defRPr/>
            </a:pPr>
            <a:r>
              <a:rPr lang="de-DE" altLang="de-DE" sz="1300" dirty="0">
                <a:latin typeface="Arial" charset="0"/>
              </a:rPr>
              <a:t>über umweltverträgliche und soziale Produktionsweisen vermitteln, so dass</a:t>
            </a:r>
          </a:p>
          <a:p>
            <a:pPr>
              <a:buFont typeface="Arial" panose="020B0604020202020204" pitchFamily="34" charset="0"/>
              <a:buNone/>
              <a:defRPr/>
            </a:pPr>
            <a:r>
              <a:rPr lang="de-DE" altLang="de-DE" sz="1300" dirty="0">
                <a:latin typeface="Arial" charset="0"/>
              </a:rPr>
              <a:t>spätere </a:t>
            </a:r>
            <a:r>
              <a:rPr lang="de-DE" altLang="de-DE" sz="1300" dirty="0" err="1">
                <a:latin typeface="Arial" charset="0"/>
              </a:rPr>
              <a:t>Mitarbeiter_innen</a:t>
            </a:r>
            <a:r>
              <a:rPr lang="de-DE" altLang="de-DE" sz="1300" dirty="0">
                <a:latin typeface="Arial" charset="0"/>
              </a:rPr>
              <a:t> von Textil- und Bekleidungsunternehmen sich für</a:t>
            </a:r>
          </a:p>
          <a:p>
            <a:pPr>
              <a:buFont typeface="Arial" panose="020B0604020202020204" pitchFamily="34" charset="0"/>
              <a:buNone/>
              <a:defRPr/>
            </a:pPr>
            <a:r>
              <a:rPr lang="de-DE" altLang="de-DE" sz="1300" dirty="0">
                <a:latin typeface="Arial" charset="0"/>
              </a:rPr>
              <a:t>eine nachhaltige, ökologische und sozial-faire Produktionsweise einsetzen</a:t>
            </a:r>
          </a:p>
          <a:p>
            <a:pPr>
              <a:buFont typeface="Arial" panose="020B0604020202020204" pitchFamily="34" charset="0"/>
              <a:buNone/>
              <a:defRPr/>
            </a:pPr>
            <a:r>
              <a:rPr lang="de-DE" altLang="de-DE" sz="1300" dirty="0">
                <a:latin typeface="Arial" charset="0"/>
              </a:rPr>
              <a:t>können. </a:t>
            </a:r>
            <a:r>
              <a:rPr lang="de-DE" altLang="de-DE" sz="1300" dirty="0"/>
              <a:t>Wir setzen uns dafür ein, dass Themen nachhaltiger Entwicklung</a:t>
            </a:r>
          </a:p>
          <a:p>
            <a:pPr>
              <a:buFont typeface="Arial" panose="020B0604020202020204" pitchFamily="34" charset="0"/>
              <a:buNone/>
              <a:defRPr/>
            </a:pPr>
            <a:r>
              <a:rPr lang="de-DE" altLang="de-DE" sz="1300" dirty="0"/>
              <a:t>fester Ausbildungsinhalt von modebezogenen Studiengängen in Deutschland werden.</a:t>
            </a:r>
            <a:endParaRPr lang="en-US" altLang="de-DE" sz="1300" dirty="0"/>
          </a:p>
          <a:p>
            <a:pPr>
              <a:defRPr/>
            </a:pPr>
            <a:endParaRPr lang="de-DE" altLang="de-DE" dirty="0">
              <a:latin typeface="Arial" charset="0"/>
            </a:endParaRPr>
          </a:p>
          <a:p>
            <a:pPr>
              <a:defRPr/>
            </a:pPr>
            <a:r>
              <a:rPr lang="de-DE" altLang="de-DE" dirty="0">
                <a:latin typeface="Arial" charset="0"/>
              </a:rPr>
              <a:t>Projektaktivitäten:</a:t>
            </a:r>
          </a:p>
          <a:p>
            <a:pPr marL="171450" indent="-171450">
              <a:buFont typeface="Arial" panose="020B0604020202020204" pitchFamily="34" charset="0"/>
              <a:buChar char="•"/>
              <a:defRPr/>
            </a:pPr>
            <a:r>
              <a:rPr lang="de-DE" dirty="0"/>
              <a:t>Vorträge und Workshops an Hochschulen; dazu gehören Vortragsreisen mit</a:t>
            </a:r>
          </a:p>
          <a:p>
            <a:pPr>
              <a:buFont typeface="Arial" panose="020B0604020202020204" pitchFamily="34" charset="0"/>
              <a:buNone/>
              <a:defRPr/>
            </a:pPr>
            <a:r>
              <a:rPr lang="de-DE" dirty="0"/>
              <a:t>Gästen aus Produktionsländern und die Durchführung von Workshops, die</a:t>
            </a:r>
          </a:p>
          <a:p>
            <a:pPr>
              <a:buFont typeface="Arial" panose="020B0604020202020204" pitchFamily="34" charset="0"/>
              <a:buNone/>
              <a:defRPr/>
            </a:pPr>
            <a:r>
              <a:rPr lang="de-DE" dirty="0"/>
              <a:t>sich an 16 Bildungsmodulen orientieren, die während des Projekts entwickelt wurden</a:t>
            </a:r>
          </a:p>
          <a:p>
            <a:pPr marL="171450" indent="-171450">
              <a:buFont typeface="Arial" panose="020B0604020202020204" pitchFamily="34" charset="0"/>
              <a:buChar char="•"/>
              <a:defRPr/>
            </a:pPr>
            <a:r>
              <a:rPr lang="de-DE" dirty="0"/>
              <a:t>wir beraten und betreuen Studierende bei ihren Studien- und Abschlussarbeiten</a:t>
            </a:r>
          </a:p>
          <a:p>
            <a:pPr>
              <a:buFont typeface="Arial" panose="020B0604020202020204" pitchFamily="34" charset="0"/>
              <a:buNone/>
              <a:defRPr/>
            </a:pPr>
            <a:r>
              <a:rPr lang="de-DE" dirty="0"/>
              <a:t>oder bei Semesterprojekten (Interviews, Literaturhinweise, Kontakt zu anderen Organisationen)</a:t>
            </a:r>
          </a:p>
          <a:p>
            <a:pPr marL="171450" indent="-171450">
              <a:buFont typeface="Arial" panose="020B0604020202020204" pitchFamily="34" charset="0"/>
              <a:buChar char="•"/>
              <a:defRPr/>
            </a:pPr>
            <a:r>
              <a:rPr lang="de-DE" dirty="0"/>
              <a:t>wir vermitteln Praktika z.B. bei unseren Partnern oder im </a:t>
            </a:r>
            <a:r>
              <a:rPr lang="de-DE" dirty="0" err="1"/>
              <a:t>FairSchnitt</a:t>
            </a:r>
            <a:r>
              <a:rPr lang="de-DE" dirty="0"/>
              <a:t> Büro</a:t>
            </a:r>
          </a:p>
          <a:p>
            <a:pPr marL="171450" indent="-171450">
              <a:buFont typeface="Arial" panose="020B0604020202020204" pitchFamily="34" charset="0"/>
              <a:buChar char="•"/>
              <a:defRPr/>
            </a:pPr>
            <a:r>
              <a:rPr lang="de-DE" altLang="de-DE" dirty="0">
                <a:latin typeface="Arial" charset="0"/>
              </a:rPr>
              <a:t>eine Materialdatenbank auf unserer Projektwebseite bietet umfangreiche</a:t>
            </a:r>
          </a:p>
          <a:p>
            <a:pPr>
              <a:buFont typeface="Arial" panose="020B0604020202020204" pitchFamily="34" charset="0"/>
              <a:buNone/>
              <a:defRPr/>
            </a:pPr>
            <a:r>
              <a:rPr lang="de-DE" altLang="de-DE" dirty="0">
                <a:latin typeface="Arial" charset="0"/>
              </a:rPr>
              <a:t>Hintergrundinformationen und wird regelmäßig aktualisiert</a:t>
            </a:r>
          </a:p>
          <a:p>
            <a:pPr marL="171450" indent="-171450">
              <a:buFont typeface="Arial" panose="020B0604020202020204" pitchFamily="34" charset="0"/>
              <a:buChar char="•"/>
              <a:defRPr/>
            </a:pPr>
            <a:r>
              <a:rPr lang="de-DE" dirty="0" err="1"/>
              <a:t>FairSchnitt</a:t>
            </a:r>
            <a:r>
              <a:rPr lang="de-DE" dirty="0"/>
              <a:t> Konferenz (findet alle 2 Jahre statt, zuletzt 2018 in Hamburg – Berichte</a:t>
            </a:r>
          </a:p>
          <a:p>
            <a:pPr>
              <a:buFont typeface="Arial" panose="020B0604020202020204" pitchFamily="34" charset="0"/>
              <a:buNone/>
              <a:defRPr/>
            </a:pPr>
            <a:r>
              <a:rPr lang="de-DE" dirty="0"/>
              <a:t>gibt‘s auf der </a:t>
            </a:r>
            <a:r>
              <a:rPr lang="de-DE" dirty="0" err="1"/>
              <a:t>FairSchnitt</a:t>
            </a:r>
            <a:r>
              <a:rPr lang="de-DE" dirty="0"/>
              <a:t> Webseite)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9F53528F-D2BA-4635-B31F-DB6693146432}"/>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96259" name="Rectangle 7">
            <a:extLst>
              <a:ext uri="{FF2B5EF4-FFF2-40B4-BE49-F238E27FC236}">
                <a16:creationId xmlns:a16="http://schemas.microsoft.com/office/drawing/2014/main" id="{DE4BE477-79F2-4858-B74B-EC5F2F08BB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F473FA7C-9463-4A80-986F-962EC60B1BA9}" type="slidenum">
              <a:rPr lang="de-DE" altLang="de-DE" sz="1200" smtClean="0">
                <a:solidFill>
                  <a:srgbClr val="000000"/>
                </a:solidFill>
              </a:rPr>
              <a:pPr/>
              <a:t>30</a:t>
            </a:fld>
            <a:endParaRPr lang="de-DE" altLang="de-DE" sz="1200">
              <a:solidFill>
                <a:srgbClr val="000000"/>
              </a:solidFill>
            </a:endParaRPr>
          </a:p>
        </p:txBody>
      </p:sp>
      <p:sp>
        <p:nvSpPr>
          <p:cNvPr id="96260" name="Rectangle 1">
            <a:extLst>
              <a:ext uri="{FF2B5EF4-FFF2-40B4-BE49-F238E27FC236}">
                <a16:creationId xmlns:a16="http://schemas.microsoft.com/office/drawing/2014/main" id="{246DE362-5892-42A0-B976-6FBAD2F1F336}"/>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61" name="Text Box 2">
            <a:extLst>
              <a:ext uri="{FF2B5EF4-FFF2-40B4-BE49-F238E27FC236}">
                <a16:creationId xmlns:a16="http://schemas.microsoft.com/office/drawing/2014/main" id="{7EBAAC21-E30E-4838-A2C4-48673A19CEBB}"/>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150"/>
              </a:spcBef>
              <a:buSzPct val="100000"/>
            </a:pPr>
            <a:r>
              <a:rPr lang="de-DE" altLang="de-DE" sz="400">
                <a:solidFill>
                  <a:srgbClr val="000000"/>
                </a:solidFill>
                <a:latin typeface="Arial" panose="020B0604020202020204" pitchFamily="34" charset="0"/>
              </a:rPr>
              <a:t>Ausführlicher Wortlaut und Hintergrundinfos, um die Punkte zu erläutern: Aktionsplan 2.0: S. 5-7: https://www.textilbuendnis.com/images/pdf/20082015/de/150820_Aktionsplan_2015_Bearbeitung_SK_Sitzung_HinweisAnnexeAP1_final.pdf</a:t>
            </a:r>
          </a:p>
          <a:p>
            <a:pPr eaLnBrk="1" hangingPunct="1">
              <a:lnSpc>
                <a:spcPct val="80000"/>
              </a:lnSpc>
              <a:spcBef>
                <a:spcPts val="150"/>
              </a:spcBef>
              <a:buSzPct val="100000"/>
            </a:pPr>
            <a:endParaRPr lang="de-DE" altLang="de-DE" sz="400">
              <a:solidFill>
                <a:srgbClr val="000000"/>
              </a:solidFill>
              <a:latin typeface="Arial" panose="020B0604020202020204" pitchFamily="34" charset="0"/>
            </a:endParaRPr>
          </a:p>
          <a:p>
            <a:pPr eaLnBrk="1" hangingPunct="1">
              <a:lnSpc>
                <a:spcPct val="80000"/>
              </a:lnSpc>
              <a:spcBef>
                <a:spcPts val="150"/>
              </a:spcBef>
              <a:buSzPct val="100000"/>
            </a:pPr>
            <a:endParaRPr lang="de-DE" altLang="de-DE" sz="400">
              <a:solidFill>
                <a:srgbClr val="000000"/>
              </a:solidFill>
              <a:latin typeface="Arial" panose="020B0604020202020204" pitchFamily="34" charset="0"/>
            </a:endParaRPr>
          </a:p>
        </p:txBody>
      </p:sp>
      <p:sp>
        <p:nvSpPr>
          <p:cNvPr id="96262" name="Text Box 3">
            <a:extLst>
              <a:ext uri="{FF2B5EF4-FFF2-40B4-BE49-F238E27FC236}">
                <a16:creationId xmlns:a16="http://schemas.microsoft.com/office/drawing/2014/main" id="{1963B4D6-B44A-4D30-8DB7-F0C6B659D255}"/>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96263" name="Text Box 4">
            <a:extLst>
              <a:ext uri="{FF2B5EF4-FFF2-40B4-BE49-F238E27FC236}">
                <a16:creationId xmlns:a16="http://schemas.microsoft.com/office/drawing/2014/main" id="{F4DA07F2-54F5-41B3-B3D4-70C0FF91549F}"/>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C61C3E18-898B-4AB3-B7A2-D2A299EFB50F}" type="slidenum">
              <a:rPr lang="de-DE" altLang="de-DE" sz="1200">
                <a:solidFill>
                  <a:srgbClr val="003366"/>
                </a:solidFill>
              </a:rPr>
              <a:pPr algn="r" eaLnBrk="1" hangingPunct="1">
                <a:buSzPct val="100000"/>
              </a:pPr>
              <a:t>30</a:t>
            </a:fld>
            <a:endParaRPr lang="de-DE" altLang="de-DE" sz="1200">
              <a:solidFill>
                <a:srgbClr val="003366"/>
              </a:solidFill>
            </a:endParaRPr>
          </a:p>
        </p:txBody>
      </p:sp>
      <p:sp>
        <p:nvSpPr>
          <p:cNvPr id="96264" name="Rectangle 6">
            <a:extLst>
              <a:ext uri="{FF2B5EF4-FFF2-40B4-BE49-F238E27FC236}">
                <a16:creationId xmlns:a16="http://schemas.microsoft.com/office/drawing/2014/main" id="{6AF6E225-E605-4E53-91E7-98DC84E1D21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Ausführlicher Wortlaut und Hintergrundinfos, um die Punkte zu erläutern: Aktionsplan 2.0: S. 5-7:</a:t>
            </a:r>
          </a:p>
          <a:p>
            <a:r>
              <a:rPr lang="de-DE" altLang="de-DE">
                <a:solidFill>
                  <a:schemeClr val="tx1"/>
                </a:solidFill>
              </a:rPr>
              <a:t>https://www.textilbuendnis.com/wp-content/uploads/2017/07/150820_Aktionsplan_2015_Bearbeitung_SK_Sitzung_HinweisAnnexeAP1_final.pdf (Zugriff 3.5.2019)</a:t>
            </a:r>
          </a:p>
          <a:p>
            <a:r>
              <a:rPr lang="de-DE" altLang="de-DE">
                <a:solidFill>
                  <a:schemeClr val="tx1"/>
                </a:solidFill>
              </a:rPr>
              <a:t>Anhänge finden sich im älteren (ansonsten veralteten) Aktionsplan:</a:t>
            </a:r>
          </a:p>
          <a:p>
            <a:r>
              <a:rPr lang="de-DE" altLang="de-DE">
                <a:solidFill>
                  <a:schemeClr val="tx1"/>
                </a:solidFill>
              </a:rPr>
              <a:t>https://www.textilbuendnis.com/wp-content/uploads/2017/07/Aktionsplan_Buendnis_fuernachhaltige_Textilien_mit-Annex_Stand_09-10-2014.pdf (Zugriff 3.5.2019)</a:t>
            </a:r>
          </a:p>
          <a:p>
            <a:endParaRPr lang="de-DE" altLang="de-DE">
              <a:solidFill>
                <a:schemeClr val="tx1"/>
              </a:solidFill>
            </a:endParaRPr>
          </a:p>
          <a:p>
            <a:r>
              <a:rPr lang="de-DE" altLang="de-DE">
                <a:solidFill>
                  <a:schemeClr val="tx1"/>
                </a:solidFill>
              </a:rPr>
              <a:t>Ziel aus Aktionsplan?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660EEC48-BDA3-4A01-BF8E-C3A755B6B749}"/>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98307" name="Rectangle 7">
            <a:extLst>
              <a:ext uri="{FF2B5EF4-FFF2-40B4-BE49-F238E27FC236}">
                <a16:creationId xmlns:a16="http://schemas.microsoft.com/office/drawing/2014/main" id="{E7DFC24D-8726-4686-8A1E-20DF36AE00D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AE4BE1ED-A94D-4C31-A1A8-587D71186E6A}" type="slidenum">
              <a:rPr lang="de-DE" altLang="de-DE" sz="1200" smtClean="0">
                <a:solidFill>
                  <a:srgbClr val="000000"/>
                </a:solidFill>
              </a:rPr>
              <a:pPr/>
              <a:t>31</a:t>
            </a:fld>
            <a:endParaRPr lang="de-DE" altLang="de-DE" sz="1200">
              <a:solidFill>
                <a:srgbClr val="000000"/>
              </a:solidFill>
            </a:endParaRPr>
          </a:p>
        </p:txBody>
      </p:sp>
      <p:sp>
        <p:nvSpPr>
          <p:cNvPr id="98308" name="Rectangle 1">
            <a:extLst>
              <a:ext uri="{FF2B5EF4-FFF2-40B4-BE49-F238E27FC236}">
                <a16:creationId xmlns:a16="http://schemas.microsoft.com/office/drawing/2014/main" id="{B68B36AE-81E0-46B2-A113-25A886EE10C9}"/>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9" name="Text Box 2">
            <a:extLst>
              <a:ext uri="{FF2B5EF4-FFF2-40B4-BE49-F238E27FC236}">
                <a16:creationId xmlns:a16="http://schemas.microsoft.com/office/drawing/2014/main" id="{228A830D-0B73-47C9-ABC6-B5054046285F}"/>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150"/>
              </a:spcBef>
              <a:buSzPct val="100000"/>
            </a:pPr>
            <a:r>
              <a:rPr lang="de-DE" altLang="de-DE" sz="400">
                <a:solidFill>
                  <a:srgbClr val="000000"/>
                </a:solidFill>
                <a:latin typeface="Arial" panose="020B0604020202020204" pitchFamily="34" charset="0"/>
              </a:rPr>
              <a:t>Ausführlicher Wortlaut und Hintergrundinfos, um die Punkte zu erläutern: Aktionsplan 2.0: S. 5-7: https://www.textilbuendnis.com/images/pdf/20082015/de/150820_Aktionsplan_2015_Bearbeitung_SK_Sitzung_HinweisAnnexeAP1_final.pdf</a:t>
            </a:r>
          </a:p>
          <a:p>
            <a:pPr eaLnBrk="1" hangingPunct="1">
              <a:lnSpc>
                <a:spcPct val="80000"/>
              </a:lnSpc>
              <a:spcBef>
                <a:spcPts val="150"/>
              </a:spcBef>
              <a:buSzPct val="100000"/>
            </a:pPr>
            <a:endParaRPr lang="de-DE" altLang="de-DE" sz="400">
              <a:solidFill>
                <a:srgbClr val="000000"/>
              </a:solidFill>
              <a:latin typeface="Arial" panose="020B0604020202020204" pitchFamily="34" charset="0"/>
            </a:endParaRPr>
          </a:p>
          <a:p>
            <a:pPr eaLnBrk="1" hangingPunct="1">
              <a:lnSpc>
                <a:spcPct val="80000"/>
              </a:lnSpc>
              <a:spcBef>
                <a:spcPts val="150"/>
              </a:spcBef>
              <a:buSzPct val="100000"/>
            </a:pPr>
            <a:endParaRPr lang="de-DE" altLang="de-DE" sz="400">
              <a:solidFill>
                <a:srgbClr val="000000"/>
              </a:solidFill>
              <a:latin typeface="Arial" panose="020B0604020202020204" pitchFamily="34" charset="0"/>
            </a:endParaRPr>
          </a:p>
        </p:txBody>
      </p:sp>
      <p:sp>
        <p:nvSpPr>
          <p:cNvPr id="98310" name="Text Box 3">
            <a:extLst>
              <a:ext uri="{FF2B5EF4-FFF2-40B4-BE49-F238E27FC236}">
                <a16:creationId xmlns:a16="http://schemas.microsoft.com/office/drawing/2014/main" id="{110F171F-AEE7-4DE5-8E9A-5D2AE2ED7E1F}"/>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98311" name="Text Box 4">
            <a:extLst>
              <a:ext uri="{FF2B5EF4-FFF2-40B4-BE49-F238E27FC236}">
                <a16:creationId xmlns:a16="http://schemas.microsoft.com/office/drawing/2014/main" id="{7699F467-41EA-485F-838F-E297AFF28FDA}"/>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F6D1203F-16D7-4D02-9EF3-F054CF4D425D}" type="slidenum">
              <a:rPr lang="de-DE" altLang="de-DE" sz="1200">
                <a:solidFill>
                  <a:srgbClr val="003366"/>
                </a:solidFill>
              </a:rPr>
              <a:pPr algn="r" eaLnBrk="1" hangingPunct="1">
                <a:buSzPct val="100000"/>
              </a:pPr>
              <a:t>31</a:t>
            </a:fld>
            <a:endParaRPr lang="de-DE" altLang="de-DE" sz="1200">
              <a:solidFill>
                <a:srgbClr val="003366"/>
              </a:solidFill>
            </a:endParaRPr>
          </a:p>
        </p:txBody>
      </p:sp>
      <p:sp>
        <p:nvSpPr>
          <p:cNvPr id="98312" name="Rectangle 6">
            <a:extLst>
              <a:ext uri="{FF2B5EF4-FFF2-40B4-BE49-F238E27FC236}">
                <a16:creationId xmlns:a16="http://schemas.microsoft.com/office/drawing/2014/main" id="{27C0DAC8-709A-4C97-9F41-8DE3DC77F6D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Ausführlicher Wortlaut und Hintergrundinfos, um die Punkte zu erläutern: Aktionsplan 2.0: S. 5-7:</a:t>
            </a:r>
          </a:p>
          <a:p>
            <a:r>
              <a:rPr lang="de-DE" altLang="de-DE">
                <a:solidFill>
                  <a:schemeClr val="tx1"/>
                </a:solidFill>
              </a:rPr>
              <a:t>https://www.textilbuendnis.com/wp-content/uploads/2017/07/150820_Aktionsplan_2015_Bearbeitung_SK_Sitzung_HinweisAnnexeAP1_final.pdf (Zugriff 3.5.2019)</a:t>
            </a:r>
          </a:p>
          <a:p>
            <a:r>
              <a:rPr lang="de-DE" altLang="de-DE">
                <a:solidFill>
                  <a:schemeClr val="tx1"/>
                </a:solidFill>
              </a:rPr>
              <a:t>Anhänge finden sich im älteren (ansonsten veralteten) Aktionsplan:</a:t>
            </a:r>
          </a:p>
          <a:p>
            <a:r>
              <a:rPr lang="de-DE" altLang="de-DE">
                <a:solidFill>
                  <a:schemeClr val="tx1"/>
                </a:solidFill>
              </a:rPr>
              <a:t>https://www.textilbuendnis.com/wp-content/uploads/2017/07/Aktionsplan_Buendnis_fuernachhaltige_Textilien_mit-Annex_Stand_09-10-2014.pdf (Zugriff 3.5.2019)</a:t>
            </a:r>
          </a:p>
          <a:p>
            <a:endParaRPr lang="de-DE" altLang="de-DE">
              <a:solidFill>
                <a:schemeClr val="tx1"/>
              </a:solidFill>
            </a:endParaRPr>
          </a:p>
          <a:p>
            <a:r>
              <a:rPr lang="de-DE" altLang="de-DE">
                <a:solidFill>
                  <a:schemeClr val="tx1"/>
                </a:solidFill>
              </a:rPr>
              <a:t>Ziel aus Aktionsplan?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DD7249DA-9A89-4FD2-8BF5-D20B78A4F29B}"/>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00355" name="Rectangle 7">
            <a:extLst>
              <a:ext uri="{FF2B5EF4-FFF2-40B4-BE49-F238E27FC236}">
                <a16:creationId xmlns:a16="http://schemas.microsoft.com/office/drawing/2014/main" id="{E98BAEC3-660C-4ABE-AA57-98B74FDAC65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2E54ED60-2300-44D6-8B48-23F489964917}" type="slidenum">
              <a:rPr lang="de-DE" altLang="de-DE" sz="1200" smtClean="0">
                <a:solidFill>
                  <a:srgbClr val="000000"/>
                </a:solidFill>
              </a:rPr>
              <a:pPr/>
              <a:t>32</a:t>
            </a:fld>
            <a:endParaRPr lang="de-DE" altLang="de-DE" sz="1200">
              <a:solidFill>
                <a:srgbClr val="000000"/>
              </a:solidFill>
            </a:endParaRPr>
          </a:p>
        </p:txBody>
      </p:sp>
      <p:sp>
        <p:nvSpPr>
          <p:cNvPr id="100356" name="Rectangle 1">
            <a:extLst>
              <a:ext uri="{FF2B5EF4-FFF2-40B4-BE49-F238E27FC236}">
                <a16:creationId xmlns:a16="http://schemas.microsoft.com/office/drawing/2014/main" id="{5A070D0B-9F9C-4B4E-A587-72314DFE789C}"/>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7" name="Rectangle 2">
            <a:extLst>
              <a:ext uri="{FF2B5EF4-FFF2-40B4-BE49-F238E27FC236}">
                <a16:creationId xmlns:a16="http://schemas.microsoft.com/office/drawing/2014/main" id="{D46929FF-ADA0-4817-84A3-0386D603618D}"/>
              </a:ext>
            </a:extLst>
          </p:cNvPr>
          <p:cNvSpPr>
            <a:spLocks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2B510AE0-C830-45A6-8551-480A3FA8698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533EC427-7ED8-4934-BFC7-A94862D6CBA5}" type="slidenum">
              <a:rPr lang="de-DE" altLang="de-DE" sz="1200" smtClean="0">
                <a:solidFill>
                  <a:srgbClr val="000000"/>
                </a:solidFill>
              </a:rPr>
              <a:pPr/>
              <a:t>33</a:t>
            </a:fld>
            <a:endParaRPr lang="de-DE" altLang="de-DE" sz="1200">
              <a:solidFill>
                <a:srgbClr val="000000"/>
              </a:solidFill>
            </a:endParaRPr>
          </a:p>
        </p:txBody>
      </p:sp>
      <p:sp>
        <p:nvSpPr>
          <p:cNvPr id="102403" name="Rectangle 2">
            <a:extLst>
              <a:ext uri="{FF2B5EF4-FFF2-40B4-BE49-F238E27FC236}">
                <a16:creationId xmlns:a16="http://schemas.microsoft.com/office/drawing/2014/main" id="{3B676DCB-1307-496C-BF7D-F0918C6A3514}"/>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995688C0-474C-4BD4-9033-83F08C370835}"/>
              </a:ext>
            </a:extLst>
          </p:cNvPr>
          <p:cNvSpPr>
            <a:spLocks noGrp="1" noChangeArrowheads="1"/>
          </p:cNvSpPr>
          <p:nvPr>
            <p:ph type="body" idx="1"/>
          </p:nvPr>
        </p:nvSpPr>
        <p:spPr>
          <a:ln/>
        </p:spPr>
        <p:txBody>
          <a:bodyPr/>
          <a:lstStyle/>
          <a:p>
            <a:pPr eaLnBrk="1" hangingPunct="1">
              <a:buFont typeface="Times New Roman" charset="0"/>
              <a:buNone/>
              <a:defRPr/>
            </a:pPr>
            <a:endParaRPr lang="de-DE">
              <a:latin typeface="Arial" charset="0"/>
              <a:ea typeface="ＭＳ Ｐゴシック" charset="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55043B67-D649-4237-B850-715B471F5A13}"/>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04451" name="Rectangle 7">
            <a:extLst>
              <a:ext uri="{FF2B5EF4-FFF2-40B4-BE49-F238E27FC236}">
                <a16:creationId xmlns:a16="http://schemas.microsoft.com/office/drawing/2014/main" id="{E9819BED-419D-4F94-A547-ADFCCFEC35F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177BC572-EEB8-4212-B934-0C2E210FBD33}" type="slidenum">
              <a:rPr lang="de-DE" altLang="de-DE" sz="1200" smtClean="0">
                <a:solidFill>
                  <a:srgbClr val="000000"/>
                </a:solidFill>
              </a:rPr>
              <a:pPr/>
              <a:t>34</a:t>
            </a:fld>
            <a:endParaRPr lang="de-DE" altLang="de-DE" sz="1200">
              <a:solidFill>
                <a:srgbClr val="000000"/>
              </a:solidFill>
            </a:endParaRPr>
          </a:p>
        </p:txBody>
      </p:sp>
      <p:sp>
        <p:nvSpPr>
          <p:cNvPr id="104452" name="Rectangle 1">
            <a:extLst>
              <a:ext uri="{FF2B5EF4-FFF2-40B4-BE49-F238E27FC236}">
                <a16:creationId xmlns:a16="http://schemas.microsoft.com/office/drawing/2014/main" id="{1DC86E2B-58EC-44A6-8AAD-668F45619C08}"/>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3" name="Rectangle 2">
            <a:extLst>
              <a:ext uri="{FF2B5EF4-FFF2-40B4-BE49-F238E27FC236}">
                <a16:creationId xmlns:a16="http://schemas.microsoft.com/office/drawing/2014/main" id="{5E87D8D2-0E80-4FF5-B10F-09DBE7AAFB2C}"/>
              </a:ext>
            </a:extLst>
          </p:cNvPr>
          <p:cNvSpPr>
            <a:spLocks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6AD00A7E-5615-4CB0-A8B3-F83F90DF3C9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pPr hangingPunct="0">
              <a:lnSpc>
                <a:spcPct val="95000"/>
              </a:lnSpc>
              <a:buSzPct val="100000"/>
              <a:buFont typeface="Times New Roman" panose="02020603050405020304" pitchFamily="18" charset="0"/>
              <a:buNone/>
            </a:pPr>
            <a:fld id="{CCDAE447-64C0-4536-AF23-CD6D3F382A02}" type="slidenum">
              <a:rPr lang="de-DE" altLang="de-DE" sz="1200" smtClean="0">
                <a:solidFill>
                  <a:srgbClr val="000000"/>
                </a:solidFill>
              </a:rPr>
              <a:pPr hangingPunct="0">
                <a:lnSpc>
                  <a:spcPct val="95000"/>
                </a:lnSpc>
                <a:buSzPct val="100000"/>
                <a:buFont typeface="Times New Roman" panose="02020603050405020304" pitchFamily="18" charset="0"/>
                <a:buNone/>
              </a:pPr>
              <a:t>4</a:t>
            </a:fld>
            <a:endParaRPr lang="de-DE" altLang="de-DE" sz="1200">
              <a:solidFill>
                <a:srgbClr val="000000"/>
              </a:solidFill>
            </a:endParaRPr>
          </a:p>
        </p:txBody>
      </p:sp>
      <p:sp>
        <p:nvSpPr>
          <p:cNvPr id="43011" name="Rectangle 1">
            <a:extLst>
              <a:ext uri="{FF2B5EF4-FFF2-40B4-BE49-F238E27FC236}">
                <a16:creationId xmlns:a16="http://schemas.microsoft.com/office/drawing/2014/main" id="{6E0B919F-9402-4402-8B2F-CC2C7C4206F3}"/>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Text Box 2">
            <a:extLst>
              <a:ext uri="{FF2B5EF4-FFF2-40B4-BE49-F238E27FC236}">
                <a16:creationId xmlns:a16="http://schemas.microsoft.com/office/drawing/2014/main" id="{74A88BA4-2537-44FE-9EC1-98B96D15388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latin typeface="Arial" panose="020B0604020202020204" pitchFamily="34" charset="0"/>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latin typeface="Arial" panose="020B0604020202020204" pitchFamily="34" charset="0"/>
              </a:rPr>
              <a:t>Soziale Verantwortung = ihr wirtschaftliches Handeln sozial verantwortlich gestalten</a:t>
            </a:r>
          </a:p>
          <a:p>
            <a:pPr eaLnBrk="1" hangingPunct="1">
              <a:spcBef>
                <a:spcPts val="450"/>
              </a:spcBef>
              <a:buSzPct val="100000"/>
            </a:pPr>
            <a:r>
              <a:rPr lang="de-DE" altLang="de-DE" sz="1200">
                <a:solidFill>
                  <a:srgbClr val="000000"/>
                </a:solidFill>
                <a:latin typeface="Arial" panose="020B0604020202020204" pitchFamily="34" charset="0"/>
              </a:rPr>
              <a:t>3.  Eigene Kodizes ernst nehmen und effektive Maßnahmen zur Umsetzung </a:t>
            </a:r>
          </a:p>
          <a:p>
            <a:pPr eaLnBrk="1" hangingPunct="1">
              <a:spcBef>
                <a:spcPts val="450"/>
              </a:spcBef>
              <a:buSzPct val="100000"/>
            </a:pPr>
            <a:r>
              <a:rPr lang="de-DE" altLang="de-DE" sz="1200">
                <a:solidFill>
                  <a:srgbClr val="000000"/>
                </a:solidFill>
                <a:latin typeface="Arial" panose="020B0604020202020204" pitchFamily="34" charset="0"/>
              </a:rPr>
              <a:t>6. Nicht nur rein kommerzielle audits</a:t>
            </a: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43013" name="Text Box 3">
            <a:extLst>
              <a:ext uri="{FF2B5EF4-FFF2-40B4-BE49-F238E27FC236}">
                <a16:creationId xmlns:a16="http://schemas.microsoft.com/office/drawing/2014/main" id="{EAB36D57-8BCF-4843-A73F-95B340B55B22}"/>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C946680C-5779-42D7-A58F-8100D4D53161}" type="slidenum">
              <a:rPr lang="de-DE" altLang="de-DE" sz="1200">
                <a:solidFill>
                  <a:srgbClr val="003366"/>
                </a:solidFill>
              </a:rPr>
              <a:pPr algn="r" eaLnBrk="1" hangingPunct="1">
                <a:buSzPct val="100000"/>
              </a:pPr>
              <a:t>4</a:t>
            </a:fld>
            <a:endParaRPr lang="de-DE" altLang="de-DE" sz="1200">
              <a:solidFill>
                <a:srgbClr val="003366"/>
              </a:solidFill>
            </a:endParaRPr>
          </a:p>
        </p:txBody>
      </p:sp>
      <p:sp>
        <p:nvSpPr>
          <p:cNvPr id="93190" name="Notizenplatzhalter 1">
            <a:extLst>
              <a:ext uri="{FF2B5EF4-FFF2-40B4-BE49-F238E27FC236}">
                <a16:creationId xmlns:a16="http://schemas.microsoft.com/office/drawing/2014/main" id="{86D8BAE1-1AD1-4545-BE03-0236C12DE9D2}"/>
              </a:ext>
            </a:extLst>
          </p:cNvPr>
          <p:cNvSpPr>
            <a:spLocks noGrp="1" noChangeArrowheads="1"/>
          </p:cNvSpPr>
          <p:nvPr>
            <p:ph type="body" idx="1"/>
          </p:nvPr>
        </p:nvSpPr>
        <p:spPr>
          <a:ln/>
        </p:spPr>
        <p:txBody>
          <a:bodyPr/>
          <a:lstStyle/>
          <a:p>
            <a:pPr>
              <a:lnSpc>
                <a:spcPct val="90000"/>
              </a:lnSpc>
              <a:defRPr/>
            </a:pPr>
            <a:r>
              <a:rPr lang="de-DE" altLang="de-DE" dirty="0">
                <a:cs typeface="Times New Roman" charset="0"/>
              </a:rPr>
              <a:t>Kampagne für Saubere Kleidung bzw. Clean Clothes Campaign ist ein Name</a:t>
            </a:r>
          </a:p>
          <a:p>
            <a:pPr>
              <a:lnSpc>
                <a:spcPct val="90000"/>
              </a:lnSpc>
              <a:defRPr/>
            </a:pPr>
            <a:r>
              <a:rPr lang="de-DE" altLang="de-DE" dirty="0">
                <a:cs typeface="Times New Roman" charset="0"/>
              </a:rPr>
              <a:t>für ein Netzwerk von Organisationen und keine Kampagne im eigentlichen Wortsinn.</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Mitgliedsorganisationen sind Gewerkschaften, entwicklungspolitische Gruppen</a:t>
            </a:r>
          </a:p>
          <a:p>
            <a:pPr>
              <a:lnSpc>
                <a:spcPct val="90000"/>
              </a:lnSpc>
              <a:defRPr/>
            </a:pPr>
            <a:r>
              <a:rPr lang="de-DE" altLang="de-DE" dirty="0">
                <a:cs typeface="Times New Roman" charset="0"/>
              </a:rPr>
              <a:t>und Vereine, kirchliche Organisationen…</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Partner in Produktionsländern sind Gewerkschaften oder NGOs</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Aktivitäten:</a:t>
            </a:r>
          </a:p>
          <a:p>
            <a:pPr marL="171450" indent="-171450">
              <a:lnSpc>
                <a:spcPct val="90000"/>
              </a:lnSpc>
              <a:buFont typeface="Arial" panose="020B0604020202020204" pitchFamily="34" charset="0"/>
              <a:buChar char="•"/>
              <a:defRPr/>
            </a:pPr>
            <a:r>
              <a:rPr lang="de-DE" altLang="de-DE" dirty="0">
                <a:cs typeface="Times New Roman" charset="0"/>
              </a:rPr>
              <a:t>Kampagnen gegen Unternehmen: z.B. Sport/Outdoor Bekleidungshersteller (z.B. adidas),</a:t>
            </a:r>
          </a:p>
          <a:p>
            <a:pPr>
              <a:lnSpc>
                <a:spcPct val="90000"/>
              </a:lnSpc>
              <a:buFont typeface="Arial" panose="020B0604020202020204" pitchFamily="34" charset="0"/>
              <a:buNone/>
              <a:defRPr/>
            </a:pPr>
            <a:r>
              <a:rPr lang="de-DE" altLang="de-DE" dirty="0">
                <a:cs typeface="Times New Roman" charset="0"/>
              </a:rPr>
              <a:t>Discounter, Existenzlohn</a:t>
            </a:r>
          </a:p>
          <a:p>
            <a:pPr marL="171450" indent="-171450">
              <a:lnSpc>
                <a:spcPct val="90000"/>
              </a:lnSpc>
              <a:buFont typeface="Arial" panose="020B0604020202020204" pitchFamily="34" charset="0"/>
              <a:buChar char="•"/>
              <a:defRPr/>
            </a:pPr>
            <a:r>
              <a:rPr lang="de-DE" altLang="de-DE" dirty="0">
                <a:cs typeface="Times New Roman" charset="0"/>
              </a:rPr>
              <a:t>Kampagnen an Regierungsstellen: z.B. öffentliche Beschaffung, verbindliche Regulierung</a:t>
            </a:r>
          </a:p>
          <a:p>
            <a:pPr>
              <a:lnSpc>
                <a:spcPct val="90000"/>
              </a:lnSpc>
              <a:defRPr/>
            </a:pPr>
            <a:r>
              <a:rPr lang="de-DE" altLang="de-DE" dirty="0">
                <a:cs typeface="Times New Roman" charset="0"/>
              </a:rPr>
              <a:t>zu Haftungen und Entschädigung</a:t>
            </a:r>
          </a:p>
          <a:p>
            <a:pPr marL="171450" indent="-171450">
              <a:lnSpc>
                <a:spcPct val="90000"/>
              </a:lnSpc>
              <a:buFont typeface="Arial" panose="020B0604020202020204" pitchFamily="34" charset="0"/>
              <a:buChar char="•"/>
              <a:defRPr/>
            </a:pPr>
            <a:r>
              <a:rPr lang="de-DE" altLang="de-DE" dirty="0">
                <a:cs typeface="Times New Roman" charset="0"/>
              </a:rPr>
              <a:t>Eilaktions-Netzwerk: zur Skandalisierung und Mobilisierung im Fall von akuten</a:t>
            </a:r>
          </a:p>
          <a:p>
            <a:pPr>
              <a:lnSpc>
                <a:spcPct val="90000"/>
              </a:lnSpc>
              <a:defRPr/>
            </a:pPr>
            <a:r>
              <a:rPr lang="de-DE" altLang="de-DE" dirty="0">
                <a:cs typeface="Times New Roman" charset="0"/>
              </a:rPr>
              <a:t>Arbeitsrechtsverletzungen </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FEMNET unterstützt folgende Arbeitsbereiche:</a:t>
            </a:r>
          </a:p>
          <a:p>
            <a:pPr marL="171450" indent="-171450">
              <a:lnSpc>
                <a:spcPct val="90000"/>
              </a:lnSpc>
              <a:buFont typeface="Arial" panose="020B0604020202020204" pitchFamily="34" charset="0"/>
              <a:buChar char="•"/>
              <a:defRPr/>
            </a:pPr>
            <a:r>
              <a:rPr lang="de-DE" altLang="de-DE" dirty="0">
                <a:cs typeface="Times New Roman" charset="0"/>
              </a:rPr>
              <a:t>Kampagnen (Sport/Outdoor, Discounter, Existenzlohn, öffentliche Beschaffung, CSR)</a:t>
            </a:r>
          </a:p>
          <a:p>
            <a:pPr marL="171450" indent="-171450">
              <a:lnSpc>
                <a:spcPct val="90000"/>
              </a:lnSpc>
              <a:buFont typeface="Arial" panose="020B0604020202020204" pitchFamily="34" charset="0"/>
              <a:buChar char="•"/>
              <a:defRPr/>
            </a:pPr>
            <a:r>
              <a:rPr lang="de-DE" altLang="de-DE" dirty="0">
                <a:cs typeface="Times New Roman" charset="0"/>
              </a:rPr>
              <a:t>Textilbündnis</a:t>
            </a:r>
          </a:p>
          <a:p>
            <a:pPr marL="171450" indent="-171450">
              <a:lnSpc>
                <a:spcPct val="90000"/>
              </a:lnSpc>
              <a:buFont typeface="Arial" panose="020B0604020202020204" pitchFamily="34" charset="0"/>
              <a:buChar char="•"/>
              <a:defRPr/>
            </a:pPr>
            <a:r>
              <a:rPr lang="de-DE" altLang="de-DE" dirty="0">
                <a:cs typeface="Times New Roman" charset="0"/>
              </a:rPr>
              <a:t>Verbraucherinformation</a:t>
            </a:r>
          </a:p>
          <a:p>
            <a:pPr marL="171450" indent="-171450">
              <a:lnSpc>
                <a:spcPct val="90000"/>
              </a:lnSpc>
              <a:buFont typeface="Arial" panose="020B0604020202020204" pitchFamily="34" charset="0"/>
              <a:buChar char="•"/>
              <a:defRPr/>
            </a:pPr>
            <a:r>
              <a:rPr lang="de-DE" altLang="de-DE" dirty="0">
                <a:cs typeface="Times New Roman" charset="0"/>
              </a:rPr>
              <a:t>Eilaktions-Netzwerk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464DF05D-C286-4FC1-8A63-A0EC0117E339}"/>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45059" name="Rectangle 7">
            <a:extLst>
              <a:ext uri="{FF2B5EF4-FFF2-40B4-BE49-F238E27FC236}">
                <a16:creationId xmlns:a16="http://schemas.microsoft.com/office/drawing/2014/main" id="{6C01B217-0CC4-48DB-A27F-267A4176A01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BE8929FF-4200-4DC4-A7FB-5DC0D45E0A13}" type="slidenum">
              <a:rPr lang="de-DE" altLang="de-DE" sz="1200" smtClean="0">
                <a:solidFill>
                  <a:srgbClr val="000000"/>
                </a:solidFill>
              </a:rPr>
              <a:pPr/>
              <a:t>5</a:t>
            </a:fld>
            <a:endParaRPr lang="de-DE" altLang="de-DE" sz="1200">
              <a:solidFill>
                <a:srgbClr val="000000"/>
              </a:solidFill>
            </a:endParaRPr>
          </a:p>
        </p:txBody>
      </p:sp>
      <p:sp>
        <p:nvSpPr>
          <p:cNvPr id="45060" name="Rectangle 2">
            <a:extLst>
              <a:ext uri="{FF2B5EF4-FFF2-40B4-BE49-F238E27FC236}">
                <a16:creationId xmlns:a16="http://schemas.microsoft.com/office/drawing/2014/main" id="{98B3FFFD-4956-462F-8E08-0ED00D0260DD}"/>
              </a:ext>
            </a:extLst>
          </p:cNvPr>
          <p:cNvSpPr>
            <a:spLocks noGrp="1" noRot="1" noChangeAspect="1" noChangeArrowheads="1" noTextEdit="1"/>
          </p:cNvSpPr>
          <p:nvPr>
            <p:ph type="sldImg"/>
          </p:nvPr>
        </p:nvSpPr>
        <p:spPr>
          <a:ln/>
        </p:spPr>
      </p:sp>
      <p:sp>
        <p:nvSpPr>
          <p:cNvPr id="45061" name="Rectangle 3">
            <a:extLst>
              <a:ext uri="{FF2B5EF4-FFF2-40B4-BE49-F238E27FC236}">
                <a16:creationId xmlns:a16="http://schemas.microsoft.com/office/drawing/2014/main" id="{2A92786E-745C-4B54-A529-E13C1FA884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ECDB384-8B16-4296-A1B5-D0135AB27711}"/>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47107" name="Rectangle 7">
            <a:extLst>
              <a:ext uri="{FF2B5EF4-FFF2-40B4-BE49-F238E27FC236}">
                <a16:creationId xmlns:a16="http://schemas.microsoft.com/office/drawing/2014/main" id="{61A41887-1CAD-465E-A027-A36F2FC4FF5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A52E6935-048E-43CA-9B36-9AE32E07FA73}" type="slidenum">
              <a:rPr lang="de-DE" altLang="de-DE" sz="1200" smtClean="0">
                <a:solidFill>
                  <a:srgbClr val="000000"/>
                </a:solidFill>
              </a:rPr>
              <a:pPr/>
              <a:t>6</a:t>
            </a:fld>
            <a:endParaRPr lang="de-DE" altLang="de-DE" sz="1200">
              <a:solidFill>
                <a:srgbClr val="000000"/>
              </a:solidFill>
            </a:endParaRPr>
          </a:p>
        </p:txBody>
      </p:sp>
      <p:sp>
        <p:nvSpPr>
          <p:cNvPr id="47108" name="Text Box 1">
            <a:extLst>
              <a:ext uri="{FF2B5EF4-FFF2-40B4-BE49-F238E27FC236}">
                <a16:creationId xmlns:a16="http://schemas.microsoft.com/office/drawing/2014/main" id="{D5DA3632-5D2F-4C81-8BF1-B9611AFB0630}"/>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47109" name="Text Box 2">
            <a:extLst>
              <a:ext uri="{FF2B5EF4-FFF2-40B4-BE49-F238E27FC236}">
                <a16:creationId xmlns:a16="http://schemas.microsoft.com/office/drawing/2014/main" id="{0909D517-7CE1-454E-8CB7-17A9A14898EE}"/>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E5A32214-28D3-4740-86DC-71482345658D}" type="slidenum">
              <a:rPr lang="de-DE" altLang="de-DE" sz="1200">
                <a:solidFill>
                  <a:srgbClr val="003366"/>
                </a:solidFill>
              </a:rPr>
              <a:pPr algn="r" eaLnBrk="1" hangingPunct="1">
                <a:buSzPct val="100000"/>
              </a:pPr>
              <a:t>6</a:t>
            </a:fld>
            <a:endParaRPr lang="de-DE" altLang="de-DE" sz="1200">
              <a:solidFill>
                <a:srgbClr val="003366"/>
              </a:solidFill>
            </a:endParaRPr>
          </a:p>
        </p:txBody>
      </p:sp>
      <p:sp>
        <p:nvSpPr>
          <p:cNvPr id="47110" name="Rectangle 3">
            <a:extLst>
              <a:ext uri="{FF2B5EF4-FFF2-40B4-BE49-F238E27FC236}">
                <a16:creationId xmlns:a16="http://schemas.microsoft.com/office/drawing/2014/main" id="{64711A15-1DEB-4BF5-9FCC-A039F1229FEF}"/>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11" name="Text Box 4">
            <a:extLst>
              <a:ext uri="{FF2B5EF4-FFF2-40B4-BE49-F238E27FC236}">
                <a16:creationId xmlns:a16="http://schemas.microsoft.com/office/drawing/2014/main" id="{05D98370-FB89-4784-9CDE-C9EF5313B21A}"/>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 Als Hintergrundinfo zur Vorbereitung unbedingt empfehlenswert: </a:t>
            </a:r>
            <a:r>
              <a:rPr lang="de-DE" altLang="de-DE" sz="1200" u="sng">
                <a:solidFill>
                  <a:srgbClr val="000000"/>
                </a:solidFill>
                <a:latin typeface="Arial" panose="020B0604020202020204" pitchFamily="34" charset="0"/>
              </a:rPr>
              <a:t>https://germanwatch.org/de/thema/unternehmensverantwortung</a:t>
            </a:r>
          </a:p>
        </p:txBody>
      </p:sp>
      <p:sp>
        <p:nvSpPr>
          <p:cNvPr id="34824" name="Rectangle 6">
            <a:extLst>
              <a:ext uri="{FF2B5EF4-FFF2-40B4-BE49-F238E27FC236}">
                <a16:creationId xmlns:a16="http://schemas.microsoft.com/office/drawing/2014/main" id="{51675650-4DEF-4D0D-A560-AF7B3B616AEC}"/>
              </a:ext>
            </a:extLst>
          </p:cNvPr>
          <p:cNvSpPr>
            <a:spLocks noGrp="1" noChangeArrowheads="1"/>
          </p:cNvSpPr>
          <p:nvPr>
            <p:ph type="body" idx="1"/>
          </p:nvPr>
        </p:nvSpPr>
        <p:spPr>
          <a:ln/>
        </p:spPr>
        <p:txBody>
          <a:bodyPr/>
          <a:lstStyle/>
          <a:p>
            <a:pPr>
              <a:spcBef>
                <a:spcPts val="450"/>
              </a:spcBef>
              <a:buFont typeface="Times New Roman" charset="0"/>
              <a:buNone/>
              <a:defRPr/>
            </a:pPr>
            <a:r>
              <a:rPr lang="de-DE" dirty="0">
                <a:latin typeface="Times New Roman" charset="0"/>
                <a:ea typeface="ＭＳ Ｐゴシック" charset="0"/>
                <a:cs typeface="+mn-cs"/>
              </a:rPr>
              <a:t>Als Hintergrundinfo zur Vorbereitung unbedingt empfehlenswert: </a:t>
            </a:r>
            <a:r>
              <a:rPr lang="de-DE" u="sng" dirty="0">
                <a:latin typeface="Times New Roman" charset="0"/>
                <a:ea typeface="ＭＳ Ｐゴシック" charset="0"/>
                <a:cs typeface="+mn-cs"/>
              </a:rPr>
              <a:t>https://</a:t>
            </a:r>
            <a:r>
              <a:rPr lang="de-DE" u="sng" dirty="0" err="1">
                <a:latin typeface="Times New Roman" charset="0"/>
                <a:ea typeface="ＭＳ Ｐゴシック" charset="0"/>
                <a:cs typeface="+mn-cs"/>
              </a:rPr>
              <a:t>germanwatch.org</a:t>
            </a:r>
            <a:r>
              <a:rPr lang="de-DE" u="sng" dirty="0">
                <a:latin typeface="Times New Roman" charset="0"/>
                <a:ea typeface="ＭＳ Ｐゴシック" charset="0"/>
                <a:cs typeface="+mn-cs"/>
              </a:rPr>
              <a:t>/de/</a:t>
            </a:r>
            <a:r>
              <a:rPr lang="de-DE" u="sng" dirty="0" err="1">
                <a:latin typeface="Times New Roman" charset="0"/>
                <a:ea typeface="ＭＳ Ｐゴシック" charset="0"/>
                <a:cs typeface="+mn-cs"/>
              </a:rPr>
              <a:t>thema</a:t>
            </a:r>
            <a:r>
              <a:rPr lang="de-DE" u="sng" dirty="0">
                <a:latin typeface="Times New Roman" charset="0"/>
                <a:ea typeface="ＭＳ Ｐゴシック" charset="0"/>
                <a:cs typeface="+mn-cs"/>
              </a:rPr>
              <a:t>/</a:t>
            </a:r>
            <a:r>
              <a:rPr lang="de-DE" u="sng" dirty="0" err="1">
                <a:latin typeface="Times New Roman" charset="0"/>
                <a:ea typeface="ＭＳ Ｐゴシック" charset="0"/>
                <a:cs typeface="+mn-cs"/>
              </a:rPr>
              <a:t>unternehmensverantwortung</a:t>
            </a:r>
            <a:r>
              <a:rPr lang="de-DE" dirty="0">
                <a:latin typeface="Times New Roman" charset="0"/>
                <a:ea typeface="ＭＳ Ｐゴシック" charset="0"/>
                <a:cs typeface="+mn-cs"/>
              </a:rPr>
              <a:t> (Zugriff 2.5.2019)</a:t>
            </a:r>
          </a:p>
          <a:p>
            <a:pPr>
              <a:buFont typeface="Times New Roman" charset="0"/>
              <a:buNone/>
              <a:defRPr/>
            </a:pPr>
            <a:endParaRPr lang="de-DE" dirty="0">
              <a:latin typeface="Times New Roman" charset="0"/>
              <a:ea typeface="ＭＳ Ｐゴシック" charset="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FA596374-C9D5-4BEE-9D0E-0801894BF840}"/>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49155" name="Rectangle 7">
            <a:extLst>
              <a:ext uri="{FF2B5EF4-FFF2-40B4-BE49-F238E27FC236}">
                <a16:creationId xmlns:a16="http://schemas.microsoft.com/office/drawing/2014/main" id="{C9C484AD-506B-4C64-A513-E6004F2849D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33D8EECD-CA67-4DF2-A060-95EEA00E6091}" type="slidenum">
              <a:rPr lang="de-DE" altLang="de-DE" sz="1200" smtClean="0">
                <a:solidFill>
                  <a:srgbClr val="000000"/>
                </a:solidFill>
              </a:rPr>
              <a:pPr/>
              <a:t>7</a:t>
            </a:fld>
            <a:endParaRPr lang="de-DE" altLang="de-DE" sz="1200">
              <a:solidFill>
                <a:srgbClr val="000000"/>
              </a:solidFill>
            </a:endParaRPr>
          </a:p>
        </p:txBody>
      </p:sp>
      <p:sp>
        <p:nvSpPr>
          <p:cNvPr id="49156" name="Rectangle 1">
            <a:extLst>
              <a:ext uri="{FF2B5EF4-FFF2-40B4-BE49-F238E27FC236}">
                <a16:creationId xmlns:a16="http://schemas.microsoft.com/office/drawing/2014/main" id="{A8D31C27-F04F-4E60-989E-434CB4853ADA}"/>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7" name="Text Box 2">
            <a:extLst>
              <a:ext uri="{FF2B5EF4-FFF2-40B4-BE49-F238E27FC236}">
                <a16:creationId xmlns:a16="http://schemas.microsoft.com/office/drawing/2014/main" id="{17518445-8E68-4A03-912D-F4A85EA8A15F}"/>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69863">
              <a:tabLst>
                <a:tab pos="171450" algn="l"/>
                <a:tab pos="1085850" algn="l"/>
                <a:tab pos="2000250" algn="l"/>
                <a:tab pos="2914650" algn="l"/>
                <a:tab pos="3829050" algn="l"/>
                <a:tab pos="4743450" algn="l"/>
                <a:tab pos="5657850" algn="l"/>
                <a:tab pos="6572250" algn="l"/>
                <a:tab pos="7486650" algn="l"/>
                <a:tab pos="8401050" algn="l"/>
                <a:tab pos="9315450" algn="l"/>
                <a:tab pos="10229850" algn="l"/>
              </a:tabLst>
              <a:defRPr sz="2400">
                <a:solidFill>
                  <a:schemeClr val="bg1"/>
                </a:solidFill>
                <a:latin typeface="Times New Roman" panose="02020603050405020304" pitchFamily="18" charset="0"/>
                <a:ea typeface="MS PGothic" panose="020B0600070205080204" pitchFamily="34" charset="-128"/>
              </a:defRPr>
            </a:lvl1pPr>
            <a:lvl2pPr>
              <a:tabLst>
                <a:tab pos="171450" algn="l"/>
                <a:tab pos="1085850" algn="l"/>
                <a:tab pos="2000250" algn="l"/>
                <a:tab pos="2914650" algn="l"/>
                <a:tab pos="3829050" algn="l"/>
                <a:tab pos="4743450" algn="l"/>
                <a:tab pos="5657850" algn="l"/>
                <a:tab pos="6572250" algn="l"/>
                <a:tab pos="7486650" algn="l"/>
                <a:tab pos="8401050" algn="l"/>
                <a:tab pos="9315450" algn="l"/>
                <a:tab pos="10229850" algn="l"/>
              </a:tabLst>
              <a:defRPr sz="2400">
                <a:solidFill>
                  <a:schemeClr val="bg1"/>
                </a:solidFill>
                <a:latin typeface="Times New Roman" panose="02020603050405020304" pitchFamily="18" charset="0"/>
                <a:ea typeface="MS PGothic" panose="020B0600070205080204" pitchFamily="34" charset="-128"/>
              </a:defRPr>
            </a:lvl2pPr>
            <a:lvl3pPr>
              <a:tabLst>
                <a:tab pos="171450" algn="l"/>
                <a:tab pos="1085850" algn="l"/>
                <a:tab pos="2000250" algn="l"/>
                <a:tab pos="2914650" algn="l"/>
                <a:tab pos="3829050" algn="l"/>
                <a:tab pos="4743450" algn="l"/>
                <a:tab pos="5657850" algn="l"/>
                <a:tab pos="6572250" algn="l"/>
                <a:tab pos="7486650" algn="l"/>
                <a:tab pos="8401050" algn="l"/>
                <a:tab pos="9315450" algn="l"/>
                <a:tab pos="10229850" algn="l"/>
              </a:tabLst>
              <a:defRPr sz="2400">
                <a:solidFill>
                  <a:schemeClr val="bg1"/>
                </a:solidFill>
                <a:latin typeface="Times New Roman" panose="02020603050405020304" pitchFamily="18" charset="0"/>
                <a:ea typeface="MS PGothic" panose="020B0600070205080204" pitchFamily="34" charset="-128"/>
              </a:defRPr>
            </a:lvl3pPr>
            <a:lvl4pPr>
              <a:tabLst>
                <a:tab pos="171450" algn="l"/>
                <a:tab pos="1085850" algn="l"/>
                <a:tab pos="2000250" algn="l"/>
                <a:tab pos="2914650" algn="l"/>
                <a:tab pos="3829050" algn="l"/>
                <a:tab pos="4743450" algn="l"/>
                <a:tab pos="5657850" algn="l"/>
                <a:tab pos="6572250" algn="l"/>
                <a:tab pos="7486650" algn="l"/>
                <a:tab pos="8401050" algn="l"/>
                <a:tab pos="9315450" algn="l"/>
                <a:tab pos="10229850" algn="l"/>
              </a:tabLst>
              <a:defRPr sz="2400">
                <a:solidFill>
                  <a:schemeClr val="bg1"/>
                </a:solidFill>
                <a:latin typeface="Times New Roman" panose="02020603050405020304" pitchFamily="18" charset="0"/>
                <a:ea typeface="MS PGothic" panose="020B0600070205080204" pitchFamily="34" charset="-128"/>
              </a:defRPr>
            </a:lvl4pPr>
            <a:lvl5pPr>
              <a:tabLst>
                <a:tab pos="171450" algn="l"/>
                <a:tab pos="1085850" algn="l"/>
                <a:tab pos="2000250" algn="l"/>
                <a:tab pos="2914650" algn="l"/>
                <a:tab pos="3829050" algn="l"/>
                <a:tab pos="4743450" algn="l"/>
                <a:tab pos="5657850" algn="l"/>
                <a:tab pos="6572250" algn="l"/>
                <a:tab pos="7486650" algn="l"/>
                <a:tab pos="8401050" algn="l"/>
                <a:tab pos="9315450" algn="l"/>
                <a:tab pos="102298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171450" algn="l"/>
                <a:tab pos="1085850" algn="l"/>
                <a:tab pos="2000250" algn="l"/>
                <a:tab pos="2914650" algn="l"/>
                <a:tab pos="3829050" algn="l"/>
                <a:tab pos="4743450" algn="l"/>
                <a:tab pos="5657850" algn="l"/>
                <a:tab pos="6572250" algn="l"/>
                <a:tab pos="7486650" algn="l"/>
                <a:tab pos="8401050" algn="l"/>
                <a:tab pos="9315450" algn="l"/>
                <a:tab pos="102298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171450" algn="l"/>
                <a:tab pos="1085850" algn="l"/>
                <a:tab pos="2000250" algn="l"/>
                <a:tab pos="2914650" algn="l"/>
                <a:tab pos="3829050" algn="l"/>
                <a:tab pos="4743450" algn="l"/>
                <a:tab pos="5657850" algn="l"/>
                <a:tab pos="6572250" algn="l"/>
                <a:tab pos="7486650" algn="l"/>
                <a:tab pos="8401050" algn="l"/>
                <a:tab pos="9315450" algn="l"/>
                <a:tab pos="102298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171450" algn="l"/>
                <a:tab pos="1085850" algn="l"/>
                <a:tab pos="2000250" algn="l"/>
                <a:tab pos="2914650" algn="l"/>
                <a:tab pos="3829050" algn="l"/>
                <a:tab pos="4743450" algn="l"/>
                <a:tab pos="5657850" algn="l"/>
                <a:tab pos="6572250" algn="l"/>
                <a:tab pos="7486650" algn="l"/>
                <a:tab pos="8401050" algn="l"/>
                <a:tab pos="9315450" algn="l"/>
                <a:tab pos="102298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171450" algn="l"/>
                <a:tab pos="1085850" algn="l"/>
                <a:tab pos="2000250" algn="l"/>
                <a:tab pos="2914650" algn="l"/>
                <a:tab pos="3829050" algn="l"/>
                <a:tab pos="4743450" algn="l"/>
                <a:tab pos="5657850" algn="l"/>
                <a:tab pos="6572250" algn="l"/>
                <a:tab pos="7486650" algn="l"/>
                <a:tab pos="8401050" algn="l"/>
                <a:tab pos="9315450" algn="l"/>
                <a:tab pos="102298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i="1">
                <a:solidFill>
                  <a:srgbClr val="000000"/>
                </a:solidFill>
                <a:latin typeface="Arial" panose="020B0604020202020204" pitchFamily="34" charset="0"/>
              </a:rPr>
              <a:t>Ggf. als Überleitungsfrage: was bedeutet (wirtschaftliche) Globalisierung?</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Unternehmen agieren global, nicht zuletzt, weil Staaten hierzu bewusst die Rahmenbedingungen gesetzt haben (z.B. Europäischer Binnenmarkt, globale Abschaffung von Zöllen etc…)</a:t>
            </a:r>
          </a:p>
          <a:p>
            <a:pPr eaLnBrk="1" hangingPunct="1">
              <a:spcBef>
                <a:spcPts val="450"/>
              </a:spcBef>
              <a:buSzPct val="100000"/>
            </a:pPr>
            <a:r>
              <a:rPr lang="de-DE" altLang="de-DE" sz="1200">
                <a:solidFill>
                  <a:srgbClr val="000000"/>
                </a:solidFill>
                <a:latin typeface="Arial" panose="020B0604020202020204" pitchFamily="34" charset="0"/>
              </a:rPr>
              <a:t>Für ein Land wie Deutschland ist internationaler Handel ein wichtiger Pfeiler der Wirtschaft</a:t>
            </a:r>
          </a:p>
          <a:p>
            <a:pPr eaLnBrk="1" hangingPunct="1">
              <a:spcBef>
                <a:spcPts val="450"/>
              </a:spcBef>
              <a:buSzPct val="100000"/>
            </a:pPr>
            <a:r>
              <a:rPr lang="de-DE" altLang="de-DE" sz="1200">
                <a:solidFill>
                  <a:srgbClr val="000000"/>
                </a:solidFill>
                <a:latin typeface="Arial" panose="020B0604020202020204" pitchFamily="34" charset="0"/>
              </a:rPr>
              <a:t>Folge: erfolgreiche Unternehmen sind mächtige Akteure: Umsätze von Unternehmen sind so groß wie das BIP von einzelnen Ländern, </a:t>
            </a:r>
          </a:p>
          <a:p>
            <a:pPr eaLnBrk="1" hangingPunct="1">
              <a:spcBef>
                <a:spcPts val="450"/>
              </a:spcBef>
              <a:buSzPct val="100000"/>
            </a:pPr>
            <a:r>
              <a:rPr lang="de-DE" altLang="de-DE" sz="1200">
                <a:solidFill>
                  <a:srgbClr val="000000"/>
                </a:solidFill>
                <a:latin typeface="Arial" panose="020B0604020202020204" pitchFamily="34" charset="0"/>
              </a:rPr>
              <a:t>z.B. Walmart‘s Umsatz lag 2008 bei 401 Milliarden Dollar, Norwegens BIP lag bei 451,8 Milliarden Dollar</a:t>
            </a:r>
          </a:p>
          <a:p>
            <a:pPr eaLnBrk="1" hangingPunct="1">
              <a:spcBef>
                <a:spcPts val="450"/>
              </a:spcBef>
              <a:buSzPct val="100000"/>
            </a:pPr>
            <a:r>
              <a:rPr lang="de-DE" altLang="de-DE" sz="1200">
                <a:solidFill>
                  <a:srgbClr val="000000"/>
                </a:solidFill>
                <a:latin typeface="Arial" panose="020B0604020202020204" pitchFamily="34" charset="0"/>
              </a:rPr>
              <a:t>Das heißt: Unternehmen in z.B. Deutschland haben Berührungspunkte mit Menschen in anderen Ländern (z.B. als Angestellte) und Einfluss auf ihre Rechte (z.B. bei der Arbeit)</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Quelle: Germanwatch, 2015: https://prezi.com/6lbfa_y3ds1d/unternehmensverantwortung/?utm_campaign=share&amp;utm_medium=copy</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Wie ist dieses globale Handeln geregelt?</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49158" name="Text Box 3">
            <a:extLst>
              <a:ext uri="{FF2B5EF4-FFF2-40B4-BE49-F238E27FC236}">
                <a16:creationId xmlns:a16="http://schemas.microsoft.com/office/drawing/2014/main" id="{EC756D06-45D8-4DAE-B6F9-CE62EC56EFFB}"/>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49159" name="Text Box 4">
            <a:extLst>
              <a:ext uri="{FF2B5EF4-FFF2-40B4-BE49-F238E27FC236}">
                <a16:creationId xmlns:a16="http://schemas.microsoft.com/office/drawing/2014/main" id="{078838A4-A9F7-4A2C-8762-04BCC408791F}"/>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DB059A62-12D4-4893-B8F3-59931E198BCC}" type="slidenum">
              <a:rPr lang="de-DE" altLang="de-DE" sz="1200">
                <a:solidFill>
                  <a:srgbClr val="003366"/>
                </a:solidFill>
              </a:rPr>
              <a:pPr algn="r" eaLnBrk="1" hangingPunct="1">
                <a:buSzPct val="100000"/>
              </a:pPr>
              <a:t>7</a:t>
            </a:fld>
            <a:endParaRPr lang="de-DE" altLang="de-DE" sz="1200">
              <a:solidFill>
                <a:srgbClr val="003366"/>
              </a:solidFill>
            </a:endParaRPr>
          </a:p>
        </p:txBody>
      </p:sp>
      <p:sp>
        <p:nvSpPr>
          <p:cNvPr id="49160" name="Rectangle 6">
            <a:extLst>
              <a:ext uri="{FF2B5EF4-FFF2-40B4-BE49-F238E27FC236}">
                <a16:creationId xmlns:a16="http://schemas.microsoft.com/office/drawing/2014/main" id="{2681EF0D-979D-4303-B705-B17850C745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z="1000" i="1"/>
              <a:t>Ggf. als Überleitungsfrage: was bedeutet (wirtschaftliche) Globalisierung?</a:t>
            </a:r>
            <a:endParaRPr lang="de-DE" altLang="de-DE" sz="1000"/>
          </a:p>
          <a:p>
            <a:pPr>
              <a:buFont typeface="Arial" panose="020B0604020202020204" pitchFamily="34" charset="0"/>
              <a:buChar char="•"/>
            </a:pPr>
            <a:r>
              <a:rPr lang="de-DE" altLang="de-DE" sz="1000"/>
              <a:t> Deutschland ist seit langem weltweit die drittgrößte Exportnation (nach China und den USA; Stand 2018) http://www.worldatlas.com/articles/exports-by-country-20-largest-exporting-countries.html (Zugriff 2.5.2019)</a:t>
            </a:r>
          </a:p>
          <a:p>
            <a:pPr>
              <a:buFont typeface="Arial" panose="020B0604020202020204" pitchFamily="34" charset="0"/>
              <a:buChar char="•"/>
            </a:pPr>
            <a:r>
              <a:rPr lang="de-DE" altLang="de-DE" sz="1000"/>
              <a:t> Unternehmen agieren global, nicht zuletzt, weil Staaten hierzu bewusst  die Rahmenbedingungen gesetzt haben (z.B. Europäischer Binnenmarkt, globale Abschaffung von Zöllen etc…)</a:t>
            </a:r>
          </a:p>
          <a:p>
            <a:pPr>
              <a:buFont typeface="Arial" panose="020B0604020202020204" pitchFamily="34" charset="0"/>
              <a:buChar char="•"/>
            </a:pPr>
            <a:r>
              <a:rPr lang="de-DE" altLang="de-DE" sz="1000"/>
              <a:t>Für ein Land wie Deutschland ist internationaler Handel ein wichtiger Pfeiler der Wirtschaft</a:t>
            </a:r>
          </a:p>
          <a:p>
            <a:pPr>
              <a:buFont typeface="Arial" panose="020B0604020202020204" pitchFamily="34" charset="0"/>
              <a:buChar char="•"/>
            </a:pPr>
            <a:r>
              <a:rPr lang="de-DE" altLang="de-DE" sz="1000"/>
              <a:t> Die zwei größten deutschen Unternehmen der weltweit 30 größten Unternehmen (im Umsatz-Ranking) sind Volkswagen und Daimler (Stand März 2018) http://beta.fortune.com/global500/list/ (Zugriff 2.5.2019)</a:t>
            </a:r>
          </a:p>
          <a:p>
            <a:pPr>
              <a:buFont typeface="Arial" panose="020B0604020202020204" pitchFamily="34" charset="0"/>
              <a:buChar char="•"/>
            </a:pPr>
            <a:r>
              <a:rPr lang="de-DE" altLang="de-DE" sz="1000"/>
              <a:t> Folge: erfolgreiche Unternehmen sind mächtige Akteure: Umsätze von Unternehmen sind so groß/größer wie das BIP von einzelnen Ländern, z.B. Walmart‘s Umsatz lag im Geschäftsjahr 2018 bei ca. 500 Milliarden Dollar, Norwegens BIP lag bei 400 Milliarden Dollar http://beta.fortune.com/global500/list/ (Zugriff 2.5.2019) und https://www.imf.org/external/pubs/ft/weo/2017/01/weodata/weorept.aspx?pr.x=52&amp;pr.y=9&amp;sy=2017&amp;ey=2021&amp;scsm=1&amp;ssd=1&amp;sort=country&amp;ds=.&amp;br=1&amp;c=142&amp;s=NGDPD%2CNGDPDPC%2CPPPGDP%2CPPPPC&amp;grp=0&amp;a= (Zugriff 2.5.2019)</a:t>
            </a:r>
          </a:p>
          <a:p>
            <a:pPr>
              <a:buFont typeface="Arial" panose="020B0604020202020204" pitchFamily="34" charset="0"/>
              <a:buChar char="•"/>
            </a:pPr>
            <a:r>
              <a:rPr lang="de-DE" altLang="de-DE" sz="1000"/>
              <a:t> Das heißt: Unternehmen in z.B. Deutschland haben Berührungspunkte mit Menschen in anderen Ländern (z.B. als Angestellte) und Einfluss auf ihre Rechte (z.B. bei der Arbeit)</a:t>
            </a:r>
          </a:p>
          <a:p>
            <a:pPr>
              <a:buFont typeface="Arial" panose="020B0604020202020204" pitchFamily="34" charset="0"/>
              <a:buChar char="•"/>
            </a:pPr>
            <a:r>
              <a:rPr lang="de-DE" altLang="de-DE" sz="1000"/>
              <a:t> Quelle für DAX-Konzerne von 2017: https://www.pwc.de/de/kapitalmarktorientierte-unternehmen/pwc-dax-infografik.pdf (Zugriff 2.5.2019)</a:t>
            </a:r>
          </a:p>
          <a:p>
            <a:pPr>
              <a:buFont typeface="Arial" panose="020B0604020202020204" pitchFamily="34" charset="0"/>
              <a:buChar char="•"/>
            </a:pPr>
            <a:r>
              <a:rPr lang="de-DE" altLang="de-DE" sz="1000"/>
              <a:t> Wie ist dieses globale Handeln geregelt?</a:t>
            </a:r>
          </a:p>
          <a:p>
            <a:endParaRPr lang="de-DE" altLang="de-DE" sz="1000"/>
          </a:p>
          <a:p>
            <a:endParaRPr lang="de-DE" altLang="de-DE"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08F00456-1C46-458E-BE31-FC1CAA8F58D7}"/>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51203" name="Rectangle 7">
            <a:extLst>
              <a:ext uri="{FF2B5EF4-FFF2-40B4-BE49-F238E27FC236}">
                <a16:creationId xmlns:a16="http://schemas.microsoft.com/office/drawing/2014/main" id="{01850550-90E1-4258-9C67-08EC3E4F07E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600331D8-6244-4C14-8B3A-855D0A3D56D9}" type="slidenum">
              <a:rPr lang="de-DE" altLang="de-DE" sz="1200" smtClean="0">
                <a:solidFill>
                  <a:srgbClr val="000000"/>
                </a:solidFill>
              </a:rPr>
              <a:pPr/>
              <a:t>8</a:t>
            </a:fld>
            <a:endParaRPr lang="de-DE" altLang="de-DE" sz="1200">
              <a:solidFill>
                <a:srgbClr val="000000"/>
              </a:solidFill>
            </a:endParaRPr>
          </a:p>
        </p:txBody>
      </p:sp>
      <p:sp>
        <p:nvSpPr>
          <p:cNvPr id="51204" name="Rectangle 1">
            <a:extLst>
              <a:ext uri="{FF2B5EF4-FFF2-40B4-BE49-F238E27FC236}">
                <a16:creationId xmlns:a16="http://schemas.microsoft.com/office/drawing/2014/main" id="{50A8F8CF-1EA1-4341-86B8-8252BFAF7052}"/>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5" name="Text Box 2">
            <a:extLst>
              <a:ext uri="{FF2B5EF4-FFF2-40B4-BE49-F238E27FC236}">
                <a16:creationId xmlns:a16="http://schemas.microsoft.com/office/drawing/2014/main" id="{3B7D2DB5-1E3A-4FDD-9E68-AE4ACB084687}"/>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i="1">
                <a:solidFill>
                  <a:srgbClr val="000000"/>
                </a:solidFill>
                <a:latin typeface="Arial" panose="020B0604020202020204" pitchFamily="34" charset="0"/>
              </a:rPr>
              <a:t>Ggf. Frage: wie steht es um gesetzliche Regulierung dieser wirtschaftlichen Aktivitäten?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ABER Es gibt keine effektive globale Regulierung</a:t>
            </a:r>
          </a:p>
          <a:p>
            <a:pPr eaLnBrk="1" hangingPunct="1">
              <a:spcBef>
                <a:spcPts val="450"/>
              </a:spcBef>
              <a:buSzPct val="100000"/>
            </a:pPr>
            <a:r>
              <a:rPr lang="de-DE" altLang="de-DE" sz="1200">
                <a:solidFill>
                  <a:srgbClr val="000000"/>
                </a:solidFill>
                <a:latin typeface="Arial" panose="020B0604020202020204" pitchFamily="34" charset="0"/>
              </a:rPr>
              <a:t>Denn: Wirtschaft ist global, Politik aber nicht: es gibt kein Weltregierung, kein Weltgericht, höchstens internationale Organisationen und (nicht sanktionierbares) Völkerrecht</a:t>
            </a:r>
          </a:p>
          <a:p>
            <a:pPr eaLnBrk="1" hangingPunct="1">
              <a:spcBef>
                <a:spcPts val="450"/>
              </a:spcBef>
              <a:buSzPct val="100000"/>
            </a:pPr>
            <a:r>
              <a:rPr lang="de-DE" altLang="de-DE" sz="1200">
                <a:solidFill>
                  <a:srgbClr val="000000"/>
                </a:solidFill>
                <a:latin typeface="Arial" panose="020B0604020202020204" pitchFamily="34" charset="0"/>
              </a:rPr>
              <a:t>Folge: es gibt KEINE globale Regulierung, denn es gibt (wenn überhaupt) nur nationale Gesetzgebung</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Hierzu UN-Sonderbeauftragter John Ruggie: Es gibt Gesetzeslücken für die weltweit agierenden Unternehmen, die Wirtschaft handelt weltweit, Gesetze aber regulieren nur den Nationalstaat</a:t>
            </a:r>
          </a:p>
          <a:p>
            <a:pPr eaLnBrk="1" hangingPunct="1">
              <a:spcBef>
                <a:spcPts val="450"/>
              </a:spcBef>
              <a:buClr>
                <a:srgbClr val="FF0000"/>
              </a:buClr>
              <a:buSzPct val="100000"/>
              <a:buFont typeface="Arial" panose="020B0604020202020204" pitchFamily="34" charset="0"/>
              <a:buNone/>
            </a:pPr>
            <a:endParaRPr lang="de-DE" altLang="de-DE" sz="1200">
              <a:solidFill>
                <a:srgbClr val="FF0000"/>
              </a:solidFill>
              <a:latin typeface="Arial" panose="020B0604020202020204" pitchFamily="34" charset="0"/>
            </a:endParaRPr>
          </a:p>
          <a:p>
            <a:pPr eaLnBrk="1" hangingPunct="1">
              <a:spcBef>
                <a:spcPts val="450"/>
              </a:spcBef>
              <a:buSzPct val="100000"/>
            </a:pPr>
            <a:r>
              <a:rPr lang="de-DE" altLang="de-DE" sz="1200">
                <a:solidFill>
                  <a:srgbClr val="FF0000"/>
                </a:solidFill>
                <a:latin typeface="Arial" panose="020B0604020202020204" pitchFamily="34" charset="0"/>
              </a:rPr>
              <a:t>ABER: ZWISCHEN Staaten werden diverse Abkommen getroffen, hierbei v.a. starke Lobby für Unternehmen</a:t>
            </a:r>
          </a:p>
          <a:p>
            <a:pPr eaLnBrk="1" hangingPunct="1">
              <a:spcBef>
                <a:spcPts val="450"/>
              </a:spcBef>
              <a:buSzPct val="100000"/>
            </a:pPr>
            <a:r>
              <a:rPr lang="de-DE" altLang="de-DE" sz="1200">
                <a:solidFill>
                  <a:srgbClr val="FF0000"/>
                </a:solidFill>
                <a:latin typeface="Arial" panose="020B0604020202020204" pitchFamily="34" charset="0"/>
              </a:rPr>
              <a:t>Folge: es gibt z.B. Über 3000 bilaterale Investitionsschutzabkommen </a:t>
            </a:r>
            <a:r>
              <a:rPr lang="de-DE" altLang="de-DE" sz="1200">
                <a:solidFill>
                  <a:srgbClr val="000000"/>
                </a:solidFill>
                <a:latin typeface="Arial" panose="020B0604020202020204" pitchFamily="34" charset="0"/>
              </a:rPr>
              <a:t>(= Schutz vor Enteignung), Bundesregierung hat bilaterale Investitionsschutzabkommen mit 130 Staaten</a:t>
            </a:r>
          </a:p>
          <a:p>
            <a:pPr eaLnBrk="1" hangingPunct="1">
              <a:spcBef>
                <a:spcPts val="450"/>
              </a:spcBef>
              <a:buClr>
                <a:srgbClr val="000000"/>
              </a:buClr>
              <a:buSzPct val="100000"/>
              <a:buFont typeface="Arial" panose="020B0604020202020204" pitchFamily="34" charset="0"/>
              <a:buNone/>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ABER Menschenrechte: nicht verbindlich und sanktionierbar geregelt</a:t>
            </a:r>
          </a:p>
          <a:p>
            <a:pPr eaLnBrk="1" hangingPunct="1">
              <a:spcBef>
                <a:spcPts val="825"/>
              </a:spcBef>
              <a:buSzPct val="100000"/>
            </a:pPr>
            <a:r>
              <a:rPr lang="de-DE" altLang="de-DE" sz="2200" u="sng">
                <a:solidFill>
                  <a:srgbClr val="000000"/>
                </a:solidFill>
                <a:latin typeface="Arial" panose="020B0604020202020204" pitchFamily="34" charset="0"/>
              </a:rPr>
              <a:t>Stattdessen freiwillige</a:t>
            </a:r>
            <a:r>
              <a:rPr lang="de-DE" altLang="de-DE" sz="2200">
                <a:solidFill>
                  <a:srgbClr val="000000"/>
                </a:solidFill>
                <a:latin typeface="Arial" panose="020B0604020202020204" pitchFamily="34" charset="0"/>
              </a:rPr>
              <a:t> Maßnahmen, die einige Unternehmen selber durchführen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Clr>
                <a:srgbClr val="000000"/>
              </a:buClr>
              <a:buSzPct val="100000"/>
              <a:buFont typeface="Arial" panose="020B0604020202020204" pitchFamily="34" charset="0"/>
              <a:buNone/>
            </a:pPr>
            <a:endParaRPr lang="de-DE" altLang="de-DE" sz="1200">
              <a:solidFill>
                <a:srgbClr val="000000"/>
              </a:solidFill>
              <a:latin typeface="Arial" panose="020B0604020202020204" pitchFamily="34" charset="0"/>
            </a:endParaRPr>
          </a:p>
        </p:txBody>
      </p:sp>
      <p:sp>
        <p:nvSpPr>
          <p:cNvPr id="51206" name="Text Box 3">
            <a:extLst>
              <a:ext uri="{FF2B5EF4-FFF2-40B4-BE49-F238E27FC236}">
                <a16:creationId xmlns:a16="http://schemas.microsoft.com/office/drawing/2014/main" id="{4A45B9E3-FD69-4372-AD84-4B1DD0163037}"/>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51207" name="Text Box 4">
            <a:extLst>
              <a:ext uri="{FF2B5EF4-FFF2-40B4-BE49-F238E27FC236}">
                <a16:creationId xmlns:a16="http://schemas.microsoft.com/office/drawing/2014/main" id="{89276CB2-C9DF-4479-803B-8991D7807DE0}"/>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9B996104-B7E9-4056-9B36-F723B2271F76}" type="slidenum">
              <a:rPr lang="de-DE" altLang="de-DE" sz="1200">
                <a:solidFill>
                  <a:srgbClr val="003366"/>
                </a:solidFill>
              </a:rPr>
              <a:pPr algn="r" eaLnBrk="1" hangingPunct="1">
                <a:buSzPct val="100000"/>
              </a:pPr>
              <a:t>8</a:t>
            </a:fld>
            <a:endParaRPr lang="de-DE" altLang="de-DE" sz="1200">
              <a:solidFill>
                <a:srgbClr val="003366"/>
              </a:solidFill>
            </a:endParaRPr>
          </a:p>
        </p:txBody>
      </p:sp>
      <p:sp>
        <p:nvSpPr>
          <p:cNvPr id="51208" name="Rectangle 6">
            <a:extLst>
              <a:ext uri="{FF2B5EF4-FFF2-40B4-BE49-F238E27FC236}">
                <a16:creationId xmlns:a16="http://schemas.microsoft.com/office/drawing/2014/main" id="{7450CEDA-45D3-4A62-A19F-62B8E35ADA7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z="1000" i="1"/>
              <a:t>Ggf. Frage: wie steht es um gesetzliche Regulierung dieser wirtschaftlichen Aktivitäten?</a:t>
            </a:r>
            <a:endParaRPr lang="de-DE" altLang="de-DE" sz="1000"/>
          </a:p>
          <a:p>
            <a:endParaRPr lang="de-DE" altLang="de-DE" sz="1000"/>
          </a:p>
          <a:p>
            <a:r>
              <a:rPr lang="de-DE" altLang="de-DE" sz="1000"/>
              <a:t>ABER Es gibt keine effektive globale Regulierung</a:t>
            </a:r>
          </a:p>
          <a:p>
            <a:r>
              <a:rPr lang="de-DE" altLang="de-DE" sz="1000"/>
              <a:t>Denn: Wirtschaft ist global, Politik aber nicht: es gibt kein  Weltregierung, kein Weltgericht, höchstens internationale  Organisationen und (nicht sanktionierbares) Völkerrecht</a:t>
            </a:r>
          </a:p>
          <a:p>
            <a:r>
              <a:rPr lang="de-DE" altLang="de-DE" sz="1000"/>
              <a:t>Folge: es gibt KEINE globale Regulierung, denn es gibt (wenn  überhaupt) nur nationale Gesetzgebung</a:t>
            </a:r>
          </a:p>
          <a:p>
            <a:endParaRPr lang="de-DE" altLang="de-DE" sz="1000"/>
          </a:p>
          <a:p>
            <a:r>
              <a:rPr lang="de-DE" altLang="de-DE" sz="1000"/>
              <a:t>Hierzu UN-Sonderbeauftragter John Ruggie: Es gibt Gesetzeslücken  für die weltweit agierenden Unternehmen, die Wirtschaft handelt  weltweit, Gesetze aber regulieren nur den Nationalstaat</a:t>
            </a:r>
          </a:p>
          <a:p>
            <a:endParaRPr lang="de-DE" altLang="de-DE" sz="1000"/>
          </a:p>
          <a:p>
            <a:r>
              <a:rPr lang="de-DE" altLang="de-DE" sz="1000"/>
              <a:t>ABER: ZWISCHEN Staaten werden diverse Abkommen getroffen, hierbei v.a. starke Lobby für Unternehmen</a:t>
            </a:r>
          </a:p>
          <a:p>
            <a:r>
              <a:rPr lang="de-DE" altLang="de-DE" sz="1000"/>
              <a:t>Folge: es gibt z.B. Über 3000 bilaterale Investitionsschutzabkommen  (=  Schutz vor Enteignung), Bundesregierung hat bilaterale Investitionsschutzabkommen mit 130 Staaten (https://www.bmwi.de/Redaktion/DE/Artikel/Aussenwirtschaft/investitionsschutz.html, Zugriff 2.5.2019)</a:t>
            </a:r>
          </a:p>
          <a:p>
            <a:endParaRPr lang="de-DE" altLang="de-DE" sz="1000"/>
          </a:p>
          <a:p>
            <a:r>
              <a:rPr lang="de-DE" altLang="de-DE" sz="1000"/>
              <a:t>ABER Menschenrechte: nicht verbindlich und sanktionierbar geregelt</a:t>
            </a:r>
          </a:p>
          <a:p>
            <a:r>
              <a:rPr lang="de-DE" altLang="de-DE" sz="1000" u="sng"/>
              <a:t>Stattdessen freiwillige</a:t>
            </a:r>
            <a:r>
              <a:rPr lang="de-DE" altLang="de-DE" sz="1000"/>
              <a:t> Maßnahmen, die einige Unternehmen selber durchführen</a:t>
            </a:r>
          </a:p>
          <a:p>
            <a:endParaRPr lang="de-DE" altLang="de-DE"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36940893-EEAF-48D1-80F0-8F7A2E0CD770}"/>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53251" name="Rectangle 7">
            <a:extLst>
              <a:ext uri="{FF2B5EF4-FFF2-40B4-BE49-F238E27FC236}">
                <a16:creationId xmlns:a16="http://schemas.microsoft.com/office/drawing/2014/main" id="{8D4743C7-C495-4226-9526-E29E13152D8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553CD179-3B8F-458D-9835-E39CB02FF0C3}" type="slidenum">
              <a:rPr lang="de-DE" altLang="de-DE" sz="1200" smtClean="0">
                <a:solidFill>
                  <a:srgbClr val="000000"/>
                </a:solidFill>
              </a:rPr>
              <a:pPr/>
              <a:t>9</a:t>
            </a:fld>
            <a:endParaRPr lang="de-DE" altLang="de-DE" sz="1200">
              <a:solidFill>
                <a:srgbClr val="000000"/>
              </a:solidFill>
            </a:endParaRPr>
          </a:p>
        </p:txBody>
      </p:sp>
      <p:sp>
        <p:nvSpPr>
          <p:cNvPr id="53252" name="Rectangle 1">
            <a:extLst>
              <a:ext uri="{FF2B5EF4-FFF2-40B4-BE49-F238E27FC236}">
                <a16:creationId xmlns:a16="http://schemas.microsoft.com/office/drawing/2014/main" id="{121511F7-0BD3-43C0-ACB7-93F6A9D258F2}"/>
              </a:ext>
            </a:extLst>
          </p:cNvPr>
          <p:cNvSpPr>
            <a:spLocks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3" name="Text Box 2">
            <a:extLst>
              <a:ext uri="{FF2B5EF4-FFF2-40B4-BE49-F238E27FC236}">
                <a16:creationId xmlns:a16="http://schemas.microsoft.com/office/drawing/2014/main" id="{750B2952-6B1D-4075-9E90-BB53ECC14DFE}"/>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Wenn wir das für die Modebranche angucken: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Ggf. zunächst textile Kette erläutern (lassen)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Frage:</a:t>
            </a:r>
          </a:p>
          <a:p>
            <a:pPr eaLnBrk="1" hangingPunct="1">
              <a:spcBef>
                <a:spcPts val="450"/>
              </a:spcBef>
              <a:buSzPct val="100000"/>
            </a:pPr>
            <a:r>
              <a:rPr lang="de-DE" altLang="de-DE" sz="1200" i="1">
                <a:solidFill>
                  <a:srgbClr val="000000"/>
                </a:solidFill>
                <a:latin typeface="Arial" panose="020B0604020202020204" pitchFamily="34" charset="0"/>
              </a:rPr>
              <a:t>Wo agieren Modeunternehmen bei ihren Geschäften außerhalb von Deutschland? Und wo haben somit (deutsche) Unternehmen Einfluss auf die (Nicht)-Einhaltung von Menschen-/Arbeitsrechten, die nicht durch nationales (also deutsches oder europäisches) Recht geregelt sind? </a:t>
            </a:r>
          </a:p>
          <a:p>
            <a:pPr eaLnBrk="1" hangingPunct="1">
              <a:spcBef>
                <a:spcPts val="450"/>
              </a:spcBef>
              <a:buClr>
                <a:srgbClr val="000000"/>
              </a:buClr>
              <a:buSzPct val="100000"/>
              <a:buFont typeface="Wingdings" panose="05000000000000000000" pitchFamily="2" charset="2"/>
              <a:buChar char=""/>
            </a:pPr>
            <a:r>
              <a:rPr lang="de-DE" altLang="de-DE" sz="1200">
                <a:solidFill>
                  <a:srgbClr val="000000"/>
                </a:solidFill>
                <a:latin typeface="Arial" panose="020B0604020202020204" pitchFamily="34" charset="0"/>
              </a:rPr>
              <a:t>Gesamte Produktion von Gewinnung der Rohstoffe bis Veredlung der Stückware</a:t>
            </a:r>
          </a:p>
          <a:p>
            <a:pPr eaLnBrk="1" hangingPunct="1">
              <a:spcBef>
                <a:spcPts val="450"/>
              </a:spcBef>
              <a:buClr>
                <a:srgbClr val="000000"/>
              </a:buClr>
              <a:buSzPct val="100000"/>
              <a:buFont typeface="Wingdings" panose="05000000000000000000" pitchFamily="2" charset="2"/>
              <a:buNone/>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i="1">
                <a:solidFill>
                  <a:srgbClr val="000000"/>
                </a:solidFill>
                <a:latin typeface="Arial" panose="020B0604020202020204" pitchFamily="34" charset="0"/>
              </a:rPr>
              <a:t>Welche Rechte sind hier in Gefahr? Welche Arbeits-/Menschenrechtsverletzungen gibt es, die in Verantwortung von Unternehmen sind?</a:t>
            </a:r>
          </a:p>
          <a:p>
            <a:pPr eaLnBrk="1" hangingPunct="1">
              <a:spcBef>
                <a:spcPts val="450"/>
              </a:spcBef>
              <a:buSzPct val="100000"/>
            </a:pPr>
            <a:r>
              <a:rPr lang="de-DE" altLang="de-DE" sz="1200">
                <a:solidFill>
                  <a:srgbClr val="000000"/>
                </a:solidFill>
                <a:latin typeface="Wingdings" panose="05000000000000000000" pitchFamily="2" charset="2"/>
              </a:rPr>
              <a:t></a:t>
            </a:r>
            <a:r>
              <a:rPr lang="de-DE" altLang="de-DE" sz="1200">
                <a:solidFill>
                  <a:srgbClr val="000000"/>
                </a:solidFill>
                <a:latin typeface="Arial" panose="020B0604020202020204" pitchFamily="34" charset="0"/>
              </a:rPr>
              <a:t> Gängige in der textilen Kette besprechen</a:t>
            </a: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53254" name="Text Box 3">
            <a:extLst>
              <a:ext uri="{FF2B5EF4-FFF2-40B4-BE49-F238E27FC236}">
                <a16:creationId xmlns:a16="http://schemas.microsoft.com/office/drawing/2014/main" id="{B8202FA6-510E-478E-9321-9CF0BF9C804C}"/>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53255" name="Text Box 4">
            <a:extLst>
              <a:ext uri="{FF2B5EF4-FFF2-40B4-BE49-F238E27FC236}">
                <a16:creationId xmlns:a16="http://schemas.microsoft.com/office/drawing/2014/main" id="{A6838A43-249D-4150-841E-0E7C51ED764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336B3036-0E95-4333-B0D7-E7B786EF5F4E}" type="slidenum">
              <a:rPr lang="de-DE" altLang="de-DE" sz="1200">
                <a:solidFill>
                  <a:srgbClr val="003366"/>
                </a:solidFill>
              </a:rPr>
              <a:pPr algn="r" eaLnBrk="1" hangingPunct="1">
                <a:buSzPct val="100000"/>
              </a:pPr>
              <a:t>9</a:t>
            </a:fld>
            <a:endParaRPr lang="de-DE" altLang="de-DE" sz="1200">
              <a:solidFill>
                <a:srgbClr val="003366"/>
              </a:solidFill>
            </a:endParaRPr>
          </a:p>
        </p:txBody>
      </p:sp>
      <p:sp>
        <p:nvSpPr>
          <p:cNvPr id="53256" name="Rectangle 6">
            <a:extLst>
              <a:ext uri="{FF2B5EF4-FFF2-40B4-BE49-F238E27FC236}">
                <a16:creationId xmlns:a16="http://schemas.microsoft.com/office/drawing/2014/main" id="{DCD94826-7A9A-4364-A749-0DC292F86A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Wenn wir das für die Modebranche angucken:</a:t>
            </a:r>
          </a:p>
          <a:p>
            <a:endParaRPr lang="de-DE" altLang="de-DE"/>
          </a:p>
          <a:p>
            <a:r>
              <a:rPr lang="de-DE" altLang="de-DE"/>
              <a:t>Ggf. zunächst textile Kette erläutern (lassen)</a:t>
            </a:r>
          </a:p>
          <a:p>
            <a:endParaRPr lang="de-DE" altLang="de-DE"/>
          </a:p>
          <a:p>
            <a:r>
              <a:rPr lang="de-DE" altLang="de-DE"/>
              <a:t>Frage:</a:t>
            </a:r>
          </a:p>
          <a:p>
            <a:r>
              <a:rPr lang="de-DE" altLang="de-DE" i="1"/>
              <a:t>Wo agieren Modeunternehmen bei ihren Geschäften außerhalb von Deutschland? Und wo haben somit (deutsche) Unternehmen Einfluss auf die (Nicht)-Einhaltung von Menschen-/Arbeitsrechten, die nicht durch nationales (also deutsches oder europäisches) Recht geregelt sind? </a:t>
            </a:r>
            <a:endParaRPr lang="de-DE" altLang="de-DE"/>
          </a:p>
          <a:p>
            <a:r>
              <a:rPr lang="de-DE" altLang="de-DE"/>
              <a:t>Gesamte Produktion von Gewinnung der Rohstoffe bis Veredlung der  Stückware</a:t>
            </a:r>
          </a:p>
          <a:p>
            <a:endParaRPr lang="de-DE" altLang="de-DE"/>
          </a:p>
          <a:p>
            <a:r>
              <a:rPr lang="de-DE" altLang="de-DE" i="1"/>
              <a:t>Welche Rechte sind hier in Gefahr? Welche Arbeits-/Menschenrechtsverletzungen gibt es, die in Verantwortung von Unternehmen sind?</a:t>
            </a:r>
            <a:endParaRPr lang="de-DE" altLang="de-DE"/>
          </a:p>
          <a:p>
            <a:r>
              <a:rPr lang="de-DE" altLang="de-DE"/>
              <a:t>  Gängige in der textilen Kette besprechen</a:t>
            </a:r>
          </a:p>
          <a:p>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6">
            <a:extLst>
              <a:ext uri="{FF2B5EF4-FFF2-40B4-BE49-F238E27FC236}">
                <a16:creationId xmlns:a16="http://schemas.microsoft.com/office/drawing/2014/main" id="{4F811469-70CF-4DB9-8C37-F31A1A9863CE}"/>
              </a:ext>
            </a:extLst>
          </p:cNvPr>
          <p:cNvSpPr>
            <a:spLocks noGrp="1" noChangeArrowheads="1"/>
          </p:cNvSpPr>
          <p:nvPr>
            <p:ph type="dt" idx="10"/>
          </p:nvPr>
        </p:nvSpPr>
        <p:spPr>
          <a:ln/>
        </p:spPr>
        <p:txBody>
          <a:bodyPr/>
          <a:lstStyle>
            <a:lvl1pPr>
              <a:defRPr/>
            </a:lvl1pPr>
          </a:lstStyle>
          <a:p>
            <a:pPr>
              <a:defRPr/>
            </a:pPr>
            <a:fld id="{D221B97C-5585-43DC-83F0-B1EC8F9BE086}"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1767A462-93ED-4CBB-A562-01725CA85363}"/>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09EF17FF-494B-43EF-AFC7-BEF28626F4E1}"/>
              </a:ext>
            </a:extLst>
          </p:cNvPr>
          <p:cNvSpPr>
            <a:spLocks noGrp="1" noChangeArrowheads="1"/>
          </p:cNvSpPr>
          <p:nvPr>
            <p:ph type="sldNum" idx="12"/>
          </p:nvPr>
        </p:nvSpPr>
        <p:spPr>
          <a:ln/>
        </p:spPr>
        <p:txBody>
          <a:bodyPr/>
          <a:lstStyle>
            <a:lvl1pPr>
              <a:defRPr/>
            </a:lvl1pPr>
          </a:lstStyle>
          <a:p>
            <a:pPr>
              <a:defRPr/>
            </a:pPr>
            <a:fld id="{DC93F73E-ED2B-439C-8D3E-58F53873E517}" type="slidenum">
              <a:rPr lang="de-DE" altLang="de-DE"/>
              <a:pPr>
                <a:defRPr/>
              </a:pPr>
              <a:t>‹Nr.›</a:t>
            </a:fld>
            <a:endParaRPr lang="de-DE" altLang="de-DE"/>
          </a:p>
        </p:txBody>
      </p:sp>
    </p:spTree>
    <p:extLst>
      <p:ext uri="{BB962C8B-B14F-4D97-AF65-F5344CB8AC3E}">
        <p14:creationId xmlns:p14="http://schemas.microsoft.com/office/powerpoint/2010/main" val="117008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A148263A-DCBE-47FD-9BDF-98A3A76965C4}"/>
              </a:ext>
            </a:extLst>
          </p:cNvPr>
          <p:cNvSpPr>
            <a:spLocks noGrp="1" noChangeArrowheads="1"/>
          </p:cNvSpPr>
          <p:nvPr>
            <p:ph type="dt" idx="10"/>
          </p:nvPr>
        </p:nvSpPr>
        <p:spPr>
          <a:ln/>
        </p:spPr>
        <p:txBody>
          <a:bodyPr/>
          <a:lstStyle>
            <a:lvl1pPr>
              <a:defRPr/>
            </a:lvl1pPr>
          </a:lstStyle>
          <a:p>
            <a:pPr>
              <a:defRPr/>
            </a:pPr>
            <a:fld id="{654C8A29-8B2A-4193-B61D-3B8D2E3F60FD}"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FC6CA286-11C6-4677-91B6-E082A323A553}"/>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6C0A4F4B-F01A-4D24-98BB-C7BA70AE6AAD}"/>
              </a:ext>
            </a:extLst>
          </p:cNvPr>
          <p:cNvSpPr>
            <a:spLocks noGrp="1" noChangeArrowheads="1"/>
          </p:cNvSpPr>
          <p:nvPr>
            <p:ph type="sldNum" idx="12"/>
          </p:nvPr>
        </p:nvSpPr>
        <p:spPr>
          <a:ln/>
        </p:spPr>
        <p:txBody>
          <a:bodyPr/>
          <a:lstStyle>
            <a:lvl1pPr>
              <a:defRPr/>
            </a:lvl1pPr>
          </a:lstStyle>
          <a:p>
            <a:pPr>
              <a:defRPr/>
            </a:pPr>
            <a:fld id="{74694B95-AB38-4CA6-86DA-135201DDAD31}" type="slidenum">
              <a:rPr lang="de-DE" altLang="de-DE"/>
              <a:pPr>
                <a:defRPr/>
              </a:pPr>
              <a:t>‹Nr.›</a:t>
            </a:fld>
            <a:endParaRPr lang="de-DE" altLang="de-DE"/>
          </a:p>
        </p:txBody>
      </p:sp>
    </p:spTree>
    <p:extLst>
      <p:ext uri="{BB962C8B-B14F-4D97-AF65-F5344CB8AC3E}">
        <p14:creationId xmlns:p14="http://schemas.microsoft.com/office/powerpoint/2010/main" val="5484835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323850" y="1581150"/>
            <a:ext cx="7770813" cy="1462088"/>
          </a:xfrm>
        </p:spPr>
        <p:txBody>
          <a:bodyPr/>
          <a:lstStyle/>
          <a:p>
            <a:r>
              <a:rPr lang="de-DE"/>
              <a:t>Titelmasterformat durch Klicken bearbeiten</a:t>
            </a:r>
          </a:p>
        </p:txBody>
      </p:sp>
      <p:sp>
        <p:nvSpPr>
          <p:cNvPr id="3" name="Datumsplatzhalter 2">
            <a:extLst>
              <a:ext uri="{FF2B5EF4-FFF2-40B4-BE49-F238E27FC236}">
                <a16:creationId xmlns:a16="http://schemas.microsoft.com/office/drawing/2014/main" id="{FFBCB86A-404D-470A-BFF0-20D2C582D268}"/>
              </a:ext>
            </a:extLst>
          </p:cNvPr>
          <p:cNvSpPr>
            <a:spLocks noGrp="1"/>
          </p:cNvSpPr>
          <p:nvPr>
            <p:ph type="dt" idx="10"/>
          </p:nvPr>
        </p:nvSpPr>
        <p:spPr>
          <a:xfrm>
            <a:off x="2667000" y="6553200"/>
            <a:ext cx="1903413" cy="303213"/>
          </a:xfrm>
        </p:spPr>
        <p:txBody>
          <a:bodyPr/>
          <a:lstStyle>
            <a:lvl1pPr>
              <a:defRPr/>
            </a:lvl1pPr>
          </a:lstStyle>
          <a:p>
            <a:pPr>
              <a:defRPr/>
            </a:pPr>
            <a:r>
              <a:rPr lang="de-DE" altLang="de-DE"/>
              <a:t>05.12.16</a:t>
            </a:r>
          </a:p>
        </p:txBody>
      </p:sp>
      <p:sp>
        <p:nvSpPr>
          <p:cNvPr id="4" name="Fußzeilenplatzhalter 3">
            <a:extLst>
              <a:ext uri="{FF2B5EF4-FFF2-40B4-BE49-F238E27FC236}">
                <a16:creationId xmlns:a16="http://schemas.microsoft.com/office/drawing/2014/main" id="{403FCBEF-1C31-4601-AA61-1C95D57547B4}"/>
              </a:ext>
            </a:extLst>
          </p:cNvPr>
          <p:cNvSpPr>
            <a:spLocks noGrp="1"/>
          </p:cNvSpPr>
          <p:nvPr>
            <p:ph type="ftr" idx="11"/>
          </p:nvPr>
        </p:nvSpPr>
        <p:spPr>
          <a:xfrm>
            <a:off x="5195888" y="6553200"/>
            <a:ext cx="3278187" cy="303213"/>
          </a:xfrm>
        </p:spPr>
        <p:txBody>
          <a:bodyPr/>
          <a:lstStyle>
            <a:lvl1pPr>
              <a:defRPr/>
            </a:lvl1pPr>
          </a:lstStyle>
          <a:p>
            <a:pPr>
              <a:defRPr/>
            </a:pPr>
            <a:r>
              <a:rPr lang="de-DE" altLang="de-DE"/>
              <a:t>Multiplikatorin I Hochschule </a:t>
            </a:r>
          </a:p>
        </p:txBody>
      </p:sp>
      <p:sp>
        <p:nvSpPr>
          <p:cNvPr id="5" name="Foliennummernplatzhalter 4">
            <a:extLst>
              <a:ext uri="{FF2B5EF4-FFF2-40B4-BE49-F238E27FC236}">
                <a16:creationId xmlns:a16="http://schemas.microsoft.com/office/drawing/2014/main" id="{931F0AAE-A979-4A3F-9D22-17F453D1C5BA}"/>
              </a:ext>
            </a:extLst>
          </p:cNvPr>
          <p:cNvSpPr>
            <a:spLocks noGrp="1"/>
          </p:cNvSpPr>
          <p:nvPr>
            <p:ph type="sldNum" idx="12"/>
          </p:nvPr>
        </p:nvSpPr>
        <p:spPr>
          <a:xfrm>
            <a:off x="9525" y="5962650"/>
            <a:ext cx="1031875" cy="884238"/>
          </a:xfrm>
        </p:spPr>
        <p:txBody>
          <a:bodyPr/>
          <a:lstStyle>
            <a:lvl1pPr>
              <a:defRPr/>
            </a:lvl1pPr>
          </a:lstStyle>
          <a:p>
            <a:pPr>
              <a:defRPr/>
            </a:pPr>
            <a:fld id="{75BB1CA8-C789-402C-A5F8-8EBEF38EFC24}" type="slidenum">
              <a:rPr lang="de-DE" altLang="de-DE"/>
              <a:pPr>
                <a:defRPr/>
              </a:pPr>
              <a:t>‹Nr.›</a:t>
            </a:fld>
            <a:endParaRPr lang="de-DE" altLang="de-DE"/>
          </a:p>
        </p:txBody>
      </p:sp>
    </p:spTree>
    <p:extLst>
      <p:ext uri="{BB962C8B-B14F-4D97-AF65-F5344CB8AC3E}">
        <p14:creationId xmlns:p14="http://schemas.microsoft.com/office/powerpoint/2010/main" val="17363210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Vorstellung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773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268413"/>
            <a:ext cx="1998663" cy="48260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268413"/>
            <a:ext cx="5848350" cy="48260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911637F7-7249-4128-91BE-B0FB7C063AE6}"/>
              </a:ext>
            </a:extLst>
          </p:cNvPr>
          <p:cNvSpPr>
            <a:spLocks noGrp="1" noChangeArrowheads="1"/>
          </p:cNvSpPr>
          <p:nvPr>
            <p:ph type="dt" idx="10"/>
          </p:nvPr>
        </p:nvSpPr>
        <p:spPr>
          <a:ln/>
        </p:spPr>
        <p:txBody>
          <a:bodyPr/>
          <a:lstStyle>
            <a:lvl1pPr>
              <a:defRPr/>
            </a:lvl1pPr>
          </a:lstStyle>
          <a:p>
            <a:pPr>
              <a:defRPr/>
            </a:pPr>
            <a:fld id="{875A6397-421F-4608-9629-365BCFFAEFBE}"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BE2D96EF-E37A-4BE9-B1E3-03F244980773}"/>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AD614DDB-9681-4855-B5AD-655400BB8363}"/>
              </a:ext>
            </a:extLst>
          </p:cNvPr>
          <p:cNvSpPr>
            <a:spLocks noGrp="1" noChangeArrowheads="1"/>
          </p:cNvSpPr>
          <p:nvPr>
            <p:ph type="sldNum" idx="12"/>
          </p:nvPr>
        </p:nvSpPr>
        <p:spPr>
          <a:ln/>
        </p:spPr>
        <p:txBody>
          <a:bodyPr/>
          <a:lstStyle>
            <a:lvl1pPr>
              <a:defRPr/>
            </a:lvl1pPr>
          </a:lstStyle>
          <a:p>
            <a:pPr>
              <a:defRPr/>
            </a:pPr>
            <a:fld id="{8842F91D-FB2B-4EDB-BB81-D7376FCAC9EA}" type="slidenum">
              <a:rPr lang="de-DE" altLang="de-DE"/>
              <a:pPr>
                <a:defRPr/>
              </a:pPr>
              <a:t>‹Nr.›</a:t>
            </a:fld>
            <a:endParaRPr lang="de-DE" altLang="de-DE"/>
          </a:p>
        </p:txBody>
      </p:sp>
    </p:spTree>
    <p:extLst>
      <p:ext uri="{BB962C8B-B14F-4D97-AF65-F5344CB8AC3E}">
        <p14:creationId xmlns:p14="http://schemas.microsoft.com/office/powerpoint/2010/main" val="1242460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6">
            <a:extLst>
              <a:ext uri="{FF2B5EF4-FFF2-40B4-BE49-F238E27FC236}">
                <a16:creationId xmlns:a16="http://schemas.microsoft.com/office/drawing/2014/main" id="{04D0F156-2C81-4C4B-A7DF-62BD63D11165}"/>
              </a:ext>
            </a:extLst>
          </p:cNvPr>
          <p:cNvSpPr>
            <a:spLocks noGrp="1" noChangeArrowheads="1"/>
          </p:cNvSpPr>
          <p:nvPr>
            <p:ph type="dt" idx="10"/>
          </p:nvPr>
        </p:nvSpPr>
        <p:spPr>
          <a:ln/>
        </p:spPr>
        <p:txBody>
          <a:bodyPr/>
          <a:lstStyle>
            <a:lvl1pPr>
              <a:defRPr/>
            </a:lvl1pPr>
          </a:lstStyle>
          <a:p>
            <a:pPr>
              <a:defRPr/>
            </a:pPr>
            <a:fld id="{54B7CA42-36E6-42E0-8E61-052137F3142D}"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201A9C33-9140-4A96-BE34-419E660F0D5B}"/>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9C4E0586-8789-4B7D-9B87-156922CA3297}"/>
              </a:ext>
            </a:extLst>
          </p:cNvPr>
          <p:cNvSpPr>
            <a:spLocks noGrp="1" noChangeArrowheads="1"/>
          </p:cNvSpPr>
          <p:nvPr>
            <p:ph type="sldNum" idx="12"/>
          </p:nvPr>
        </p:nvSpPr>
        <p:spPr>
          <a:ln/>
        </p:spPr>
        <p:txBody>
          <a:bodyPr/>
          <a:lstStyle>
            <a:lvl1pPr>
              <a:defRPr/>
            </a:lvl1pPr>
          </a:lstStyle>
          <a:p>
            <a:pPr>
              <a:defRPr/>
            </a:pPr>
            <a:fld id="{36F4FCE6-F36E-4811-9607-041D6683EE58}" type="slidenum">
              <a:rPr lang="de-DE" altLang="de-DE"/>
              <a:pPr>
                <a:defRPr/>
              </a:pPr>
              <a:t>‹Nr.›</a:t>
            </a:fld>
            <a:endParaRPr lang="de-DE" altLang="de-DE"/>
          </a:p>
        </p:txBody>
      </p:sp>
    </p:spTree>
    <p:extLst>
      <p:ext uri="{BB962C8B-B14F-4D97-AF65-F5344CB8AC3E}">
        <p14:creationId xmlns:p14="http://schemas.microsoft.com/office/powerpoint/2010/main" val="3185824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0A04E621-892F-40D8-AA01-CA5B7D5A6ECE}"/>
              </a:ext>
            </a:extLst>
          </p:cNvPr>
          <p:cNvSpPr>
            <a:spLocks noGrp="1" noChangeArrowheads="1"/>
          </p:cNvSpPr>
          <p:nvPr>
            <p:ph type="dt" idx="10"/>
          </p:nvPr>
        </p:nvSpPr>
        <p:spPr>
          <a:ln/>
        </p:spPr>
        <p:txBody>
          <a:bodyPr/>
          <a:lstStyle>
            <a:lvl1pPr>
              <a:defRPr/>
            </a:lvl1pPr>
          </a:lstStyle>
          <a:p>
            <a:pPr>
              <a:defRPr/>
            </a:pPr>
            <a:fld id="{59484D67-F3C7-4E74-B78A-7B5A120B4C4B}"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4FBBBEEA-1EA0-4780-B689-AA421CE6C2F8}"/>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76550E08-E71D-4BD0-9855-9F2202250A41}"/>
              </a:ext>
            </a:extLst>
          </p:cNvPr>
          <p:cNvSpPr>
            <a:spLocks noGrp="1" noChangeArrowheads="1"/>
          </p:cNvSpPr>
          <p:nvPr>
            <p:ph type="sldNum" idx="12"/>
          </p:nvPr>
        </p:nvSpPr>
        <p:spPr>
          <a:ln/>
        </p:spPr>
        <p:txBody>
          <a:bodyPr/>
          <a:lstStyle>
            <a:lvl1pPr>
              <a:defRPr/>
            </a:lvl1pPr>
          </a:lstStyle>
          <a:p>
            <a:pPr>
              <a:defRPr/>
            </a:pPr>
            <a:fld id="{AC179DE9-C7F2-479E-920B-65BA75636C92}" type="slidenum">
              <a:rPr lang="de-DE" altLang="de-DE"/>
              <a:pPr>
                <a:defRPr/>
              </a:pPr>
              <a:t>‹Nr.›</a:t>
            </a:fld>
            <a:endParaRPr lang="de-DE" altLang="de-DE"/>
          </a:p>
        </p:txBody>
      </p:sp>
    </p:spTree>
    <p:extLst>
      <p:ext uri="{BB962C8B-B14F-4D97-AF65-F5344CB8AC3E}">
        <p14:creationId xmlns:p14="http://schemas.microsoft.com/office/powerpoint/2010/main" val="2997683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6">
            <a:extLst>
              <a:ext uri="{FF2B5EF4-FFF2-40B4-BE49-F238E27FC236}">
                <a16:creationId xmlns:a16="http://schemas.microsoft.com/office/drawing/2014/main" id="{1EA50484-7313-4139-941A-9758D0A21201}"/>
              </a:ext>
            </a:extLst>
          </p:cNvPr>
          <p:cNvSpPr>
            <a:spLocks noGrp="1" noChangeArrowheads="1"/>
          </p:cNvSpPr>
          <p:nvPr>
            <p:ph type="dt" idx="10"/>
          </p:nvPr>
        </p:nvSpPr>
        <p:spPr>
          <a:ln/>
        </p:spPr>
        <p:txBody>
          <a:bodyPr/>
          <a:lstStyle>
            <a:lvl1pPr>
              <a:defRPr/>
            </a:lvl1pPr>
          </a:lstStyle>
          <a:p>
            <a:pPr>
              <a:defRPr/>
            </a:pPr>
            <a:fld id="{F25159D7-E458-4EBE-84B9-1B00FAD2ED78}"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94FB9CF5-447B-411C-93BA-EE94DB86A650}"/>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358FA129-E8CC-410D-982C-B980A4D3E764}"/>
              </a:ext>
            </a:extLst>
          </p:cNvPr>
          <p:cNvSpPr>
            <a:spLocks noGrp="1" noChangeArrowheads="1"/>
          </p:cNvSpPr>
          <p:nvPr>
            <p:ph type="sldNum" idx="12"/>
          </p:nvPr>
        </p:nvSpPr>
        <p:spPr>
          <a:ln/>
        </p:spPr>
        <p:txBody>
          <a:bodyPr/>
          <a:lstStyle>
            <a:lvl1pPr>
              <a:defRPr/>
            </a:lvl1pPr>
          </a:lstStyle>
          <a:p>
            <a:pPr>
              <a:defRPr/>
            </a:pPr>
            <a:fld id="{728337EF-134A-4FDD-9BF2-5DB2E1371C43}" type="slidenum">
              <a:rPr lang="de-DE" altLang="de-DE"/>
              <a:pPr>
                <a:defRPr/>
              </a:pPr>
              <a:t>‹Nr.›</a:t>
            </a:fld>
            <a:endParaRPr lang="de-DE" altLang="de-DE"/>
          </a:p>
        </p:txBody>
      </p:sp>
    </p:spTree>
    <p:extLst>
      <p:ext uri="{BB962C8B-B14F-4D97-AF65-F5344CB8AC3E}">
        <p14:creationId xmlns:p14="http://schemas.microsoft.com/office/powerpoint/2010/main" val="1459910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2713"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89513" y="2362200"/>
            <a:ext cx="3924300"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a:extLst>
              <a:ext uri="{FF2B5EF4-FFF2-40B4-BE49-F238E27FC236}">
                <a16:creationId xmlns:a16="http://schemas.microsoft.com/office/drawing/2014/main" id="{D0C980D5-7621-47FD-AC64-39B6369F835E}"/>
              </a:ext>
            </a:extLst>
          </p:cNvPr>
          <p:cNvSpPr>
            <a:spLocks noGrp="1" noChangeArrowheads="1"/>
          </p:cNvSpPr>
          <p:nvPr>
            <p:ph type="dt" idx="10"/>
          </p:nvPr>
        </p:nvSpPr>
        <p:spPr>
          <a:ln/>
        </p:spPr>
        <p:txBody>
          <a:bodyPr/>
          <a:lstStyle>
            <a:lvl1pPr>
              <a:defRPr/>
            </a:lvl1pPr>
          </a:lstStyle>
          <a:p>
            <a:pPr>
              <a:defRPr/>
            </a:pPr>
            <a:fld id="{F3BA3343-CD14-44E6-8A14-EF98213B3CC0}" type="datetime1">
              <a:rPr lang="de-DE" altLang="de-DE"/>
              <a:pPr>
                <a:defRPr/>
              </a:pPr>
              <a:t>21.10.2019</a:t>
            </a:fld>
            <a:endParaRPr lang="de-DE" altLang="de-DE"/>
          </a:p>
        </p:txBody>
      </p:sp>
      <p:sp>
        <p:nvSpPr>
          <p:cNvPr id="6" name="Rectangle 7">
            <a:extLst>
              <a:ext uri="{FF2B5EF4-FFF2-40B4-BE49-F238E27FC236}">
                <a16:creationId xmlns:a16="http://schemas.microsoft.com/office/drawing/2014/main" id="{FAE2BC8D-C41E-4A0D-BAA8-42036201A53E}"/>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72EE86C9-46DA-4151-B5E4-31A27CEB17D7}"/>
              </a:ext>
            </a:extLst>
          </p:cNvPr>
          <p:cNvSpPr>
            <a:spLocks noGrp="1" noChangeArrowheads="1"/>
          </p:cNvSpPr>
          <p:nvPr>
            <p:ph type="sldNum" idx="12"/>
          </p:nvPr>
        </p:nvSpPr>
        <p:spPr>
          <a:ln/>
        </p:spPr>
        <p:txBody>
          <a:bodyPr/>
          <a:lstStyle>
            <a:lvl1pPr>
              <a:defRPr/>
            </a:lvl1pPr>
          </a:lstStyle>
          <a:p>
            <a:pPr>
              <a:defRPr/>
            </a:pPr>
            <a:fld id="{91C91514-B189-477E-BD34-A2794270DA0B}" type="slidenum">
              <a:rPr lang="de-DE" altLang="de-DE"/>
              <a:pPr>
                <a:defRPr/>
              </a:pPr>
              <a:t>‹Nr.›</a:t>
            </a:fld>
            <a:endParaRPr lang="de-DE" altLang="de-DE"/>
          </a:p>
        </p:txBody>
      </p:sp>
    </p:spTree>
    <p:extLst>
      <p:ext uri="{BB962C8B-B14F-4D97-AF65-F5344CB8AC3E}">
        <p14:creationId xmlns:p14="http://schemas.microsoft.com/office/powerpoint/2010/main" val="2697261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a:extLst>
              <a:ext uri="{FF2B5EF4-FFF2-40B4-BE49-F238E27FC236}">
                <a16:creationId xmlns:a16="http://schemas.microsoft.com/office/drawing/2014/main" id="{9667FA58-3E36-4F49-8B0A-E1F066CDF528}"/>
              </a:ext>
            </a:extLst>
          </p:cNvPr>
          <p:cNvSpPr>
            <a:spLocks noGrp="1" noChangeArrowheads="1"/>
          </p:cNvSpPr>
          <p:nvPr>
            <p:ph type="dt" idx="10"/>
          </p:nvPr>
        </p:nvSpPr>
        <p:spPr>
          <a:ln/>
        </p:spPr>
        <p:txBody>
          <a:bodyPr/>
          <a:lstStyle>
            <a:lvl1pPr>
              <a:defRPr/>
            </a:lvl1pPr>
          </a:lstStyle>
          <a:p>
            <a:pPr>
              <a:defRPr/>
            </a:pPr>
            <a:fld id="{A6BAEAF2-4EE3-4050-A1AC-AC6A9B4DF478}" type="datetime1">
              <a:rPr lang="de-DE" altLang="de-DE"/>
              <a:pPr>
                <a:defRPr/>
              </a:pPr>
              <a:t>21.10.2019</a:t>
            </a:fld>
            <a:endParaRPr lang="de-DE" altLang="de-DE"/>
          </a:p>
        </p:txBody>
      </p:sp>
      <p:sp>
        <p:nvSpPr>
          <p:cNvPr id="8" name="Rectangle 7">
            <a:extLst>
              <a:ext uri="{FF2B5EF4-FFF2-40B4-BE49-F238E27FC236}">
                <a16:creationId xmlns:a16="http://schemas.microsoft.com/office/drawing/2014/main" id="{4EF0C8A1-B647-4EB6-8F30-7CDAE01C78F9}"/>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9" name="Rectangle 8">
            <a:extLst>
              <a:ext uri="{FF2B5EF4-FFF2-40B4-BE49-F238E27FC236}">
                <a16:creationId xmlns:a16="http://schemas.microsoft.com/office/drawing/2014/main" id="{78A39FA2-77E2-404C-A208-F8E5272DFF16}"/>
              </a:ext>
            </a:extLst>
          </p:cNvPr>
          <p:cNvSpPr>
            <a:spLocks noGrp="1" noChangeArrowheads="1"/>
          </p:cNvSpPr>
          <p:nvPr>
            <p:ph type="sldNum" idx="12"/>
          </p:nvPr>
        </p:nvSpPr>
        <p:spPr>
          <a:ln/>
        </p:spPr>
        <p:txBody>
          <a:bodyPr/>
          <a:lstStyle>
            <a:lvl1pPr>
              <a:defRPr/>
            </a:lvl1pPr>
          </a:lstStyle>
          <a:p>
            <a:pPr>
              <a:defRPr/>
            </a:pPr>
            <a:fld id="{59001652-EB77-481D-A541-F2725EE44099}" type="slidenum">
              <a:rPr lang="de-DE" altLang="de-DE"/>
              <a:pPr>
                <a:defRPr/>
              </a:pPr>
              <a:t>‹Nr.›</a:t>
            </a:fld>
            <a:endParaRPr lang="de-DE" altLang="de-DE"/>
          </a:p>
        </p:txBody>
      </p:sp>
    </p:spTree>
    <p:extLst>
      <p:ext uri="{BB962C8B-B14F-4D97-AF65-F5344CB8AC3E}">
        <p14:creationId xmlns:p14="http://schemas.microsoft.com/office/powerpoint/2010/main" val="3523341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6">
            <a:extLst>
              <a:ext uri="{FF2B5EF4-FFF2-40B4-BE49-F238E27FC236}">
                <a16:creationId xmlns:a16="http://schemas.microsoft.com/office/drawing/2014/main" id="{4DFEE123-DD76-48F9-A538-8A6AEB1A32FD}"/>
              </a:ext>
            </a:extLst>
          </p:cNvPr>
          <p:cNvSpPr>
            <a:spLocks noGrp="1" noChangeArrowheads="1"/>
          </p:cNvSpPr>
          <p:nvPr>
            <p:ph type="dt" idx="10"/>
          </p:nvPr>
        </p:nvSpPr>
        <p:spPr>
          <a:ln/>
        </p:spPr>
        <p:txBody>
          <a:bodyPr/>
          <a:lstStyle>
            <a:lvl1pPr>
              <a:defRPr/>
            </a:lvl1pPr>
          </a:lstStyle>
          <a:p>
            <a:pPr>
              <a:defRPr/>
            </a:pPr>
            <a:fld id="{C2D73D29-4240-4401-82DD-692B7E0DC95C}" type="datetime1">
              <a:rPr lang="de-DE" altLang="de-DE"/>
              <a:pPr>
                <a:defRPr/>
              </a:pPr>
              <a:t>21.10.2019</a:t>
            </a:fld>
            <a:endParaRPr lang="de-DE" altLang="de-DE"/>
          </a:p>
        </p:txBody>
      </p:sp>
      <p:sp>
        <p:nvSpPr>
          <p:cNvPr id="4" name="Rectangle 7">
            <a:extLst>
              <a:ext uri="{FF2B5EF4-FFF2-40B4-BE49-F238E27FC236}">
                <a16:creationId xmlns:a16="http://schemas.microsoft.com/office/drawing/2014/main" id="{2F6E3205-D8D1-4B38-A1B5-56E775EC3F45}"/>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5" name="Rectangle 8">
            <a:extLst>
              <a:ext uri="{FF2B5EF4-FFF2-40B4-BE49-F238E27FC236}">
                <a16:creationId xmlns:a16="http://schemas.microsoft.com/office/drawing/2014/main" id="{E36DC5C8-DAE0-4846-B330-2D3868EF292A}"/>
              </a:ext>
            </a:extLst>
          </p:cNvPr>
          <p:cNvSpPr>
            <a:spLocks noGrp="1" noChangeArrowheads="1"/>
          </p:cNvSpPr>
          <p:nvPr>
            <p:ph type="sldNum" idx="12"/>
          </p:nvPr>
        </p:nvSpPr>
        <p:spPr>
          <a:ln/>
        </p:spPr>
        <p:txBody>
          <a:bodyPr/>
          <a:lstStyle>
            <a:lvl1pPr>
              <a:defRPr/>
            </a:lvl1pPr>
          </a:lstStyle>
          <a:p>
            <a:pPr>
              <a:defRPr/>
            </a:pPr>
            <a:fld id="{73F4CF45-0F70-4A93-9039-CD3E65720C33}" type="slidenum">
              <a:rPr lang="de-DE" altLang="de-DE"/>
              <a:pPr>
                <a:defRPr/>
              </a:pPr>
              <a:t>‹Nr.›</a:t>
            </a:fld>
            <a:endParaRPr lang="de-DE" altLang="de-DE"/>
          </a:p>
        </p:txBody>
      </p:sp>
    </p:spTree>
    <p:extLst>
      <p:ext uri="{BB962C8B-B14F-4D97-AF65-F5344CB8AC3E}">
        <p14:creationId xmlns:p14="http://schemas.microsoft.com/office/powerpoint/2010/main" val="87962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A280121A-65CC-42DE-AA2F-4CCD2BC5CC1C}"/>
              </a:ext>
            </a:extLst>
          </p:cNvPr>
          <p:cNvSpPr>
            <a:spLocks noGrp="1" noChangeArrowheads="1"/>
          </p:cNvSpPr>
          <p:nvPr>
            <p:ph type="dt" idx="10"/>
          </p:nvPr>
        </p:nvSpPr>
        <p:spPr>
          <a:ln/>
        </p:spPr>
        <p:txBody>
          <a:bodyPr/>
          <a:lstStyle>
            <a:lvl1pPr>
              <a:defRPr/>
            </a:lvl1pPr>
          </a:lstStyle>
          <a:p>
            <a:pPr>
              <a:defRPr/>
            </a:pPr>
            <a:fld id="{4C446DB9-2EA9-404A-AE82-8601DA5A1544}" type="datetime1">
              <a:rPr lang="de-DE" altLang="de-DE"/>
              <a:pPr>
                <a:defRPr/>
              </a:pPr>
              <a:t>21.10.2019</a:t>
            </a:fld>
            <a:endParaRPr lang="de-DE" altLang="de-DE"/>
          </a:p>
        </p:txBody>
      </p:sp>
      <p:sp>
        <p:nvSpPr>
          <p:cNvPr id="3" name="Rectangle 7">
            <a:extLst>
              <a:ext uri="{FF2B5EF4-FFF2-40B4-BE49-F238E27FC236}">
                <a16:creationId xmlns:a16="http://schemas.microsoft.com/office/drawing/2014/main" id="{4603D142-4C61-4FF4-BCA0-8CC7CCD30D3A}"/>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4" name="Rectangle 8">
            <a:extLst>
              <a:ext uri="{FF2B5EF4-FFF2-40B4-BE49-F238E27FC236}">
                <a16:creationId xmlns:a16="http://schemas.microsoft.com/office/drawing/2014/main" id="{F7B4FA9A-3B6E-4443-9093-AE1A7CE17485}"/>
              </a:ext>
            </a:extLst>
          </p:cNvPr>
          <p:cNvSpPr>
            <a:spLocks noGrp="1" noChangeArrowheads="1"/>
          </p:cNvSpPr>
          <p:nvPr>
            <p:ph type="sldNum" idx="12"/>
          </p:nvPr>
        </p:nvSpPr>
        <p:spPr>
          <a:ln/>
        </p:spPr>
        <p:txBody>
          <a:bodyPr/>
          <a:lstStyle>
            <a:lvl1pPr>
              <a:defRPr/>
            </a:lvl1pPr>
          </a:lstStyle>
          <a:p>
            <a:pPr>
              <a:defRPr/>
            </a:pPr>
            <a:fld id="{C3192F2B-6D37-4285-B248-093A3D1378B0}" type="slidenum">
              <a:rPr lang="de-DE" altLang="de-DE"/>
              <a:pPr>
                <a:defRPr/>
              </a:pPr>
              <a:t>‹Nr.›</a:t>
            </a:fld>
            <a:endParaRPr lang="de-DE" altLang="de-DE"/>
          </a:p>
        </p:txBody>
      </p:sp>
    </p:spTree>
    <p:extLst>
      <p:ext uri="{BB962C8B-B14F-4D97-AF65-F5344CB8AC3E}">
        <p14:creationId xmlns:p14="http://schemas.microsoft.com/office/powerpoint/2010/main" val="982855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a:extLst>
              <a:ext uri="{FF2B5EF4-FFF2-40B4-BE49-F238E27FC236}">
                <a16:creationId xmlns:a16="http://schemas.microsoft.com/office/drawing/2014/main" id="{E803A488-C89A-4A84-907E-E94BCB0AD0C0}"/>
              </a:ext>
            </a:extLst>
          </p:cNvPr>
          <p:cNvSpPr>
            <a:spLocks noGrp="1" noChangeArrowheads="1"/>
          </p:cNvSpPr>
          <p:nvPr>
            <p:ph type="dt" idx="10"/>
          </p:nvPr>
        </p:nvSpPr>
        <p:spPr>
          <a:ln/>
        </p:spPr>
        <p:txBody>
          <a:bodyPr/>
          <a:lstStyle>
            <a:lvl1pPr>
              <a:defRPr/>
            </a:lvl1pPr>
          </a:lstStyle>
          <a:p>
            <a:pPr>
              <a:defRPr/>
            </a:pPr>
            <a:fld id="{0CA5DFEF-F798-44CA-9757-EA19C000D5D2}" type="datetime1">
              <a:rPr lang="de-DE" altLang="de-DE"/>
              <a:pPr>
                <a:defRPr/>
              </a:pPr>
              <a:t>21.10.2019</a:t>
            </a:fld>
            <a:endParaRPr lang="de-DE" altLang="de-DE"/>
          </a:p>
        </p:txBody>
      </p:sp>
      <p:sp>
        <p:nvSpPr>
          <p:cNvPr id="6" name="Rectangle 7">
            <a:extLst>
              <a:ext uri="{FF2B5EF4-FFF2-40B4-BE49-F238E27FC236}">
                <a16:creationId xmlns:a16="http://schemas.microsoft.com/office/drawing/2014/main" id="{D64E08EF-71E2-4B5E-A5B9-F078866E5F26}"/>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46724165-8938-4109-A652-0983B19EF242}"/>
              </a:ext>
            </a:extLst>
          </p:cNvPr>
          <p:cNvSpPr>
            <a:spLocks noGrp="1" noChangeArrowheads="1"/>
          </p:cNvSpPr>
          <p:nvPr>
            <p:ph type="sldNum" idx="12"/>
          </p:nvPr>
        </p:nvSpPr>
        <p:spPr>
          <a:ln/>
        </p:spPr>
        <p:txBody>
          <a:bodyPr/>
          <a:lstStyle>
            <a:lvl1pPr>
              <a:defRPr/>
            </a:lvl1pPr>
          </a:lstStyle>
          <a:p>
            <a:pPr>
              <a:defRPr/>
            </a:pPr>
            <a:fld id="{4251096C-F1A1-49CD-A8E6-255D5F0A2B05}" type="slidenum">
              <a:rPr lang="de-DE" altLang="de-DE"/>
              <a:pPr>
                <a:defRPr/>
              </a:pPr>
              <a:t>‹Nr.›</a:t>
            </a:fld>
            <a:endParaRPr lang="de-DE" altLang="de-DE"/>
          </a:p>
        </p:txBody>
      </p:sp>
    </p:spTree>
    <p:extLst>
      <p:ext uri="{BB962C8B-B14F-4D97-AF65-F5344CB8AC3E}">
        <p14:creationId xmlns:p14="http://schemas.microsoft.com/office/powerpoint/2010/main" val="3124976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EB827D78-D274-4B97-AF12-45A803994F85}"/>
              </a:ext>
            </a:extLst>
          </p:cNvPr>
          <p:cNvSpPr>
            <a:spLocks noGrp="1" noChangeArrowheads="1"/>
          </p:cNvSpPr>
          <p:nvPr>
            <p:ph type="dt" idx="10"/>
          </p:nvPr>
        </p:nvSpPr>
        <p:spPr>
          <a:ln/>
        </p:spPr>
        <p:txBody>
          <a:bodyPr/>
          <a:lstStyle>
            <a:lvl1pPr>
              <a:defRPr/>
            </a:lvl1pPr>
          </a:lstStyle>
          <a:p>
            <a:pPr>
              <a:defRPr/>
            </a:pPr>
            <a:fld id="{010C96A3-07C3-43DD-8CA9-4EBB549582B7}"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2399D106-5E6E-4D2B-BD09-F295CF097687}"/>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66E0E144-189B-45A4-9F2E-34E554516305}"/>
              </a:ext>
            </a:extLst>
          </p:cNvPr>
          <p:cNvSpPr>
            <a:spLocks noGrp="1" noChangeArrowheads="1"/>
          </p:cNvSpPr>
          <p:nvPr>
            <p:ph type="sldNum" idx="12"/>
          </p:nvPr>
        </p:nvSpPr>
        <p:spPr>
          <a:ln/>
        </p:spPr>
        <p:txBody>
          <a:bodyPr/>
          <a:lstStyle>
            <a:lvl1pPr>
              <a:defRPr/>
            </a:lvl1pPr>
          </a:lstStyle>
          <a:p>
            <a:pPr>
              <a:defRPr/>
            </a:pPr>
            <a:fld id="{1E4F906F-78EA-4F44-A63A-CF552F4715F3}" type="slidenum">
              <a:rPr lang="de-DE" altLang="de-DE"/>
              <a:pPr>
                <a:defRPr/>
              </a:pPr>
              <a:t>‹Nr.›</a:t>
            </a:fld>
            <a:endParaRPr lang="de-DE" altLang="de-DE"/>
          </a:p>
        </p:txBody>
      </p:sp>
    </p:spTree>
    <p:extLst>
      <p:ext uri="{BB962C8B-B14F-4D97-AF65-F5344CB8AC3E}">
        <p14:creationId xmlns:p14="http://schemas.microsoft.com/office/powerpoint/2010/main" val="1884629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a:extLst>
              <a:ext uri="{FF2B5EF4-FFF2-40B4-BE49-F238E27FC236}">
                <a16:creationId xmlns:a16="http://schemas.microsoft.com/office/drawing/2014/main" id="{C0614140-6816-48A0-BCB4-9743AD09BA88}"/>
              </a:ext>
            </a:extLst>
          </p:cNvPr>
          <p:cNvSpPr>
            <a:spLocks noGrp="1" noChangeArrowheads="1"/>
          </p:cNvSpPr>
          <p:nvPr>
            <p:ph type="dt" idx="10"/>
          </p:nvPr>
        </p:nvSpPr>
        <p:spPr>
          <a:ln/>
        </p:spPr>
        <p:txBody>
          <a:bodyPr/>
          <a:lstStyle>
            <a:lvl1pPr>
              <a:defRPr/>
            </a:lvl1pPr>
          </a:lstStyle>
          <a:p>
            <a:pPr>
              <a:defRPr/>
            </a:pPr>
            <a:fld id="{A5BA1D93-5BF9-4AC9-82E4-0A35792DA664}" type="datetime1">
              <a:rPr lang="de-DE" altLang="de-DE"/>
              <a:pPr>
                <a:defRPr/>
              </a:pPr>
              <a:t>21.10.2019</a:t>
            </a:fld>
            <a:endParaRPr lang="de-DE" altLang="de-DE"/>
          </a:p>
        </p:txBody>
      </p:sp>
      <p:sp>
        <p:nvSpPr>
          <p:cNvPr id="6" name="Rectangle 7">
            <a:extLst>
              <a:ext uri="{FF2B5EF4-FFF2-40B4-BE49-F238E27FC236}">
                <a16:creationId xmlns:a16="http://schemas.microsoft.com/office/drawing/2014/main" id="{1F014531-267A-443A-AA9A-5D9AAD1C63A8}"/>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C0A60209-709C-433A-9DFC-9DF5DBB7212E}"/>
              </a:ext>
            </a:extLst>
          </p:cNvPr>
          <p:cNvSpPr>
            <a:spLocks noGrp="1" noChangeArrowheads="1"/>
          </p:cNvSpPr>
          <p:nvPr>
            <p:ph type="sldNum" idx="12"/>
          </p:nvPr>
        </p:nvSpPr>
        <p:spPr>
          <a:ln/>
        </p:spPr>
        <p:txBody>
          <a:bodyPr/>
          <a:lstStyle>
            <a:lvl1pPr>
              <a:defRPr/>
            </a:lvl1pPr>
          </a:lstStyle>
          <a:p>
            <a:pPr>
              <a:defRPr/>
            </a:pPr>
            <a:fld id="{79508894-68DC-40F4-93D6-D97BDC777CF9}" type="slidenum">
              <a:rPr lang="de-DE" altLang="de-DE"/>
              <a:pPr>
                <a:defRPr/>
              </a:pPr>
              <a:t>‹Nr.›</a:t>
            </a:fld>
            <a:endParaRPr lang="de-DE" altLang="de-DE"/>
          </a:p>
        </p:txBody>
      </p:sp>
    </p:spTree>
    <p:extLst>
      <p:ext uri="{BB962C8B-B14F-4D97-AF65-F5344CB8AC3E}">
        <p14:creationId xmlns:p14="http://schemas.microsoft.com/office/powerpoint/2010/main" val="755823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8E22506E-AA01-4D69-B15E-4894967917B6}"/>
              </a:ext>
            </a:extLst>
          </p:cNvPr>
          <p:cNvSpPr>
            <a:spLocks noGrp="1" noChangeArrowheads="1"/>
          </p:cNvSpPr>
          <p:nvPr>
            <p:ph type="dt" idx="10"/>
          </p:nvPr>
        </p:nvSpPr>
        <p:spPr>
          <a:ln/>
        </p:spPr>
        <p:txBody>
          <a:bodyPr/>
          <a:lstStyle>
            <a:lvl1pPr>
              <a:defRPr/>
            </a:lvl1pPr>
          </a:lstStyle>
          <a:p>
            <a:pPr>
              <a:defRPr/>
            </a:pPr>
            <a:fld id="{D95E3985-6BCF-42E4-8B9C-0368A0643787}"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27B8C8B9-F6C5-46FA-9055-712D91B0747F}"/>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00C0A37E-B295-4388-8EC4-7E4462EF4AF1}"/>
              </a:ext>
            </a:extLst>
          </p:cNvPr>
          <p:cNvSpPr>
            <a:spLocks noGrp="1" noChangeArrowheads="1"/>
          </p:cNvSpPr>
          <p:nvPr>
            <p:ph type="sldNum" idx="12"/>
          </p:nvPr>
        </p:nvSpPr>
        <p:spPr>
          <a:ln/>
        </p:spPr>
        <p:txBody>
          <a:bodyPr/>
          <a:lstStyle>
            <a:lvl1pPr>
              <a:defRPr/>
            </a:lvl1pPr>
          </a:lstStyle>
          <a:p>
            <a:pPr>
              <a:defRPr/>
            </a:pPr>
            <a:fld id="{4899C780-9B13-45EB-8EF7-66D4B5360CCE}" type="slidenum">
              <a:rPr lang="de-DE" altLang="de-DE"/>
              <a:pPr>
                <a:defRPr/>
              </a:pPr>
              <a:t>‹Nr.›</a:t>
            </a:fld>
            <a:endParaRPr lang="de-DE" altLang="de-DE"/>
          </a:p>
        </p:txBody>
      </p:sp>
    </p:spTree>
    <p:extLst>
      <p:ext uri="{BB962C8B-B14F-4D97-AF65-F5344CB8AC3E}">
        <p14:creationId xmlns:p14="http://schemas.microsoft.com/office/powerpoint/2010/main" val="2736401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268413"/>
            <a:ext cx="1998663" cy="48260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268413"/>
            <a:ext cx="5848350" cy="48260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9FD2199E-9BDB-4241-B342-3E1F0D9B222E}"/>
              </a:ext>
            </a:extLst>
          </p:cNvPr>
          <p:cNvSpPr>
            <a:spLocks noGrp="1" noChangeArrowheads="1"/>
          </p:cNvSpPr>
          <p:nvPr>
            <p:ph type="dt" idx="10"/>
          </p:nvPr>
        </p:nvSpPr>
        <p:spPr>
          <a:ln/>
        </p:spPr>
        <p:txBody>
          <a:bodyPr/>
          <a:lstStyle>
            <a:lvl1pPr>
              <a:defRPr/>
            </a:lvl1pPr>
          </a:lstStyle>
          <a:p>
            <a:pPr>
              <a:defRPr/>
            </a:pPr>
            <a:fld id="{2CC4972A-7994-480C-B190-8BC4D9A17646}"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048C4EE0-7873-4FA8-8AED-0C2762838773}"/>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02BA0220-F07D-4A14-B8D4-898E3276DEF5}"/>
              </a:ext>
            </a:extLst>
          </p:cNvPr>
          <p:cNvSpPr>
            <a:spLocks noGrp="1" noChangeArrowheads="1"/>
          </p:cNvSpPr>
          <p:nvPr>
            <p:ph type="sldNum" idx="12"/>
          </p:nvPr>
        </p:nvSpPr>
        <p:spPr>
          <a:ln/>
        </p:spPr>
        <p:txBody>
          <a:bodyPr/>
          <a:lstStyle>
            <a:lvl1pPr>
              <a:defRPr/>
            </a:lvl1pPr>
          </a:lstStyle>
          <a:p>
            <a:pPr>
              <a:defRPr/>
            </a:pPr>
            <a:fld id="{3EAAD723-12F8-46AE-9FF6-6677F649D409}" type="slidenum">
              <a:rPr lang="de-DE" altLang="de-DE"/>
              <a:pPr>
                <a:defRPr/>
              </a:pPr>
              <a:t>‹Nr.›</a:t>
            </a:fld>
            <a:endParaRPr lang="de-DE" altLang="de-DE"/>
          </a:p>
        </p:txBody>
      </p:sp>
    </p:spTree>
    <p:extLst>
      <p:ext uri="{BB962C8B-B14F-4D97-AF65-F5344CB8AC3E}">
        <p14:creationId xmlns:p14="http://schemas.microsoft.com/office/powerpoint/2010/main" val="21450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6">
            <a:extLst>
              <a:ext uri="{FF2B5EF4-FFF2-40B4-BE49-F238E27FC236}">
                <a16:creationId xmlns:a16="http://schemas.microsoft.com/office/drawing/2014/main" id="{F716B6F0-FC98-4ED0-8B86-BABB04EBF2A6}"/>
              </a:ext>
            </a:extLst>
          </p:cNvPr>
          <p:cNvSpPr>
            <a:spLocks noGrp="1" noChangeArrowheads="1"/>
          </p:cNvSpPr>
          <p:nvPr>
            <p:ph type="dt" idx="10"/>
          </p:nvPr>
        </p:nvSpPr>
        <p:spPr>
          <a:ln/>
        </p:spPr>
        <p:txBody>
          <a:bodyPr/>
          <a:lstStyle>
            <a:lvl1pPr>
              <a:defRPr/>
            </a:lvl1pPr>
          </a:lstStyle>
          <a:p>
            <a:pPr>
              <a:defRPr/>
            </a:pPr>
            <a:fld id="{F4276EB6-9E19-40FA-9835-8654830240A8}"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8716EC0E-C42C-4481-80CE-AC5D7EED192F}"/>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1975969E-9650-4437-865D-8AFA9720ABCE}"/>
              </a:ext>
            </a:extLst>
          </p:cNvPr>
          <p:cNvSpPr>
            <a:spLocks noGrp="1" noChangeArrowheads="1"/>
          </p:cNvSpPr>
          <p:nvPr>
            <p:ph type="sldNum" idx="12"/>
          </p:nvPr>
        </p:nvSpPr>
        <p:spPr>
          <a:ln/>
        </p:spPr>
        <p:txBody>
          <a:bodyPr/>
          <a:lstStyle>
            <a:lvl1pPr>
              <a:defRPr/>
            </a:lvl1pPr>
          </a:lstStyle>
          <a:p>
            <a:pPr>
              <a:defRPr/>
            </a:pPr>
            <a:fld id="{641CE6ED-A379-4E68-A811-4FCCAC1D248F}" type="slidenum">
              <a:rPr lang="de-DE" altLang="de-DE"/>
              <a:pPr>
                <a:defRPr/>
              </a:pPr>
              <a:t>‹Nr.›</a:t>
            </a:fld>
            <a:endParaRPr lang="de-DE" altLang="de-DE"/>
          </a:p>
        </p:txBody>
      </p:sp>
    </p:spTree>
    <p:extLst>
      <p:ext uri="{BB962C8B-B14F-4D97-AF65-F5344CB8AC3E}">
        <p14:creationId xmlns:p14="http://schemas.microsoft.com/office/powerpoint/2010/main" val="271096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7D8EB23A-B9D6-492B-8222-89258634BF5D}"/>
              </a:ext>
            </a:extLst>
          </p:cNvPr>
          <p:cNvSpPr>
            <a:spLocks noGrp="1" noChangeArrowheads="1"/>
          </p:cNvSpPr>
          <p:nvPr>
            <p:ph type="dt" idx="10"/>
          </p:nvPr>
        </p:nvSpPr>
        <p:spPr>
          <a:ln/>
        </p:spPr>
        <p:txBody>
          <a:bodyPr/>
          <a:lstStyle>
            <a:lvl1pPr>
              <a:defRPr/>
            </a:lvl1pPr>
          </a:lstStyle>
          <a:p>
            <a:pPr>
              <a:defRPr/>
            </a:pPr>
            <a:fld id="{C80B5513-4C81-4E6F-B68B-A2ED0666F531}"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781F1624-DF83-488F-A393-94DB638121DB}"/>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3D3978E5-9CD9-4C06-81F1-36E0D81598F6}"/>
              </a:ext>
            </a:extLst>
          </p:cNvPr>
          <p:cNvSpPr>
            <a:spLocks noGrp="1" noChangeArrowheads="1"/>
          </p:cNvSpPr>
          <p:nvPr>
            <p:ph type="sldNum" idx="12"/>
          </p:nvPr>
        </p:nvSpPr>
        <p:spPr>
          <a:ln/>
        </p:spPr>
        <p:txBody>
          <a:bodyPr/>
          <a:lstStyle>
            <a:lvl1pPr>
              <a:defRPr/>
            </a:lvl1pPr>
          </a:lstStyle>
          <a:p>
            <a:pPr>
              <a:defRPr/>
            </a:pPr>
            <a:fld id="{11F85AD9-AFB6-4478-915F-BE31F27BF8DF}" type="slidenum">
              <a:rPr lang="de-DE" altLang="de-DE"/>
              <a:pPr>
                <a:defRPr/>
              </a:pPr>
              <a:t>‹Nr.›</a:t>
            </a:fld>
            <a:endParaRPr lang="de-DE" altLang="de-DE"/>
          </a:p>
        </p:txBody>
      </p:sp>
    </p:spTree>
    <p:extLst>
      <p:ext uri="{BB962C8B-B14F-4D97-AF65-F5344CB8AC3E}">
        <p14:creationId xmlns:p14="http://schemas.microsoft.com/office/powerpoint/2010/main" val="3930746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6">
            <a:extLst>
              <a:ext uri="{FF2B5EF4-FFF2-40B4-BE49-F238E27FC236}">
                <a16:creationId xmlns:a16="http://schemas.microsoft.com/office/drawing/2014/main" id="{3ACFAB7F-0C0F-4D43-B512-8EF6FE09CD90}"/>
              </a:ext>
            </a:extLst>
          </p:cNvPr>
          <p:cNvSpPr>
            <a:spLocks noGrp="1" noChangeArrowheads="1"/>
          </p:cNvSpPr>
          <p:nvPr>
            <p:ph type="dt" idx="10"/>
          </p:nvPr>
        </p:nvSpPr>
        <p:spPr>
          <a:ln/>
        </p:spPr>
        <p:txBody>
          <a:bodyPr/>
          <a:lstStyle>
            <a:lvl1pPr>
              <a:defRPr/>
            </a:lvl1pPr>
          </a:lstStyle>
          <a:p>
            <a:pPr>
              <a:defRPr/>
            </a:pPr>
            <a:fld id="{F6C843AD-E52C-4B9A-A2AF-EE9B59F240F2}"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DE2F8F6E-1DD2-484F-8944-67A56D3D17D1}"/>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30B8C53F-621A-46D2-84D0-F3B2FBBDAA16}"/>
              </a:ext>
            </a:extLst>
          </p:cNvPr>
          <p:cNvSpPr>
            <a:spLocks noGrp="1" noChangeArrowheads="1"/>
          </p:cNvSpPr>
          <p:nvPr>
            <p:ph type="sldNum" idx="12"/>
          </p:nvPr>
        </p:nvSpPr>
        <p:spPr>
          <a:ln/>
        </p:spPr>
        <p:txBody>
          <a:bodyPr/>
          <a:lstStyle>
            <a:lvl1pPr>
              <a:defRPr/>
            </a:lvl1pPr>
          </a:lstStyle>
          <a:p>
            <a:pPr>
              <a:defRPr/>
            </a:pPr>
            <a:fld id="{141929AB-C511-4CD3-B5DE-37CCE174F295}" type="slidenum">
              <a:rPr lang="de-DE" altLang="de-DE"/>
              <a:pPr>
                <a:defRPr/>
              </a:pPr>
              <a:t>‹Nr.›</a:t>
            </a:fld>
            <a:endParaRPr lang="de-DE" altLang="de-DE"/>
          </a:p>
        </p:txBody>
      </p:sp>
    </p:spTree>
    <p:extLst>
      <p:ext uri="{BB962C8B-B14F-4D97-AF65-F5344CB8AC3E}">
        <p14:creationId xmlns:p14="http://schemas.microsoft.com/office/powerpoint/2010/main" val="3229624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2713"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89513" y="2362200"/>
            <a:ext cx="3924300"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a:extLst>
              <a:ext uri="{FF2B5EF4-FFF2-40B4-BE49-F238E27FC236}">
                <a16:creationId xmlns:a16="http://schemas.microsoft.com/office/drawing/2014/main" id="{E9ECCB89-05D4-4A94-A1AD-17EED96163D9}"/>
              </a:ext>
            </a:extLst>
          </p:cNvPr>
          <p:cNvSpPr>
            <a:spLocks noGrp="1" noChangeArrowheads="1"/>
          </p:cNvSpPr>
          <p:nvPr>
            <p:ph type="dt" idx="10"/>
          </p:nvPr>
        </p:nvSpPr>
        <p:spPr>
          <a:ln/>
        </p:spPr>
        <p:txBody>
          <a:bodyPr/>
          <a:lstStyle>
            <a:lvl1pPr>
              <a:defRPr/>
            </a:lvl1pPr>
          </a:lstStyle>
          <a:p>
            <a:pPr>
              <a:defRPr/>
            </a:pPr>
            <a:fld id="{7D435ABA-802A-497D-B3AC-FB588C5A2816}" type="datetime1">
              <a:rPr lang="de-DE" altLang="de-DE"/>
              <a:pPr>
                <a:defRPr/>
              </a:pPr>
              <a:t>21.10.2019</a:t>
            </a:fld>
            <a:endParaRPr lang="de-DE" altLang="de-DE"/>
          </a:p>
        </p:txBody>
      </p:sp>
      <p:sp>
        <p:nvSpPr>
          <p:cNvPr id="6" name="Rectangle 7">
            <a:extLst>
              <a:ext uri="{FF2B5EF4-FFF2-40B4-BE49-F238E27FC236}">
                <a16:creationId xmlns:a16="http://schemas.microsoft.com/office/drawing/2014/main" id="{2E0DD519-5125-467D-8B95-14651F33F1CE}"/>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A9C8AA29-69B9-4675-BD6C-C40510E4FAC1}"/>
              </a:ext>
            </a:extLst>
          </p:cNvPr>
          <p:cNvSpPr>
            <a:spLocks noGrp="1" noChangeArrowheads="1"/>
          </p:cNvSpPr>
          <p:nvPr>
            <p:ph type="sldNum" idx="12"/>
          </p:nvPr>
        </p:nvSpPr>
        <p:spPr>
          <a:ln/>
        </p:spPr>
        <p:txBody>
          <a:bodyPr/>
          <a:lstStyle>
            <a:lvl1pPr>
              <a:defRPr/>
            </a:lvl1pPr>
          </a:lstStyle>
          <a:p>
            <a:pPr>
              <a:defRPr/>
            </a:pPr>
            <a:fld id="{BDB14D47-6526-493C-B68C-B225F9E914CF}" type="slidenum">
              <a:rPr lang="de-DE" altLang="de-DE"/>
              <a:pPr>
                <a:defRPr/>
              </a:pPr>
              <a:t>‹Nr.›</a:t>
            </a:fld>
            <a:endParaRPr lang="de-DE" altLang="de-DE"/>
          </a:p>
        </p:txBody>
      </p:sp>
    </p:spTree>
    <p:extLst>
      <p:ext uri="{BB962C8B-B14F-4D97-AF65-F5344CB8AC3E}">
        <p14:creationId xmlns:p14="http://schemas.microsoft.com/office/powerpoint/2010/main" val="2227810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a:extLst>
              <a:ext uri="{FF2B5EF4-FFF2-40B4-BE49-F238E27FC236}">
                <a16:creationId xmlns:a16="http://schemas.microsoft.com/office/drawing/2014/main" id="{F7D5E02A-5448-484C-82FA-7DDC9A4FEB71}"/>
              </a:ext>
            </a:extLst>
          </p:cNvPr>
          <p:cNvSpPr>
            <a:spLocks noGrp="1" noChangeArrowheads="1"/>
          </p:cNvSpPr>
          <p:nvPr>
            <p:ph type="dt" idx="10"/>
          </p:nvPr>
        </p:nvSpPr>
        <p:spPr>
          <a:ln/>
        </p:spPr>
        <p:txBody>
          <a:bodyPr/>
          <a:lstStyle>
            <a:lvl1pPr>
              <a:defRPr/>
            </a:lvl1pPr>
          </a:lstStyle>
          <a:p>
            <a:pPr>
              <a:defRPr/>
            </a:pPr>
            <a:fld id="{69C86677-A971-4045-962D-89FFA94F290D}" type="datetime1">
              <a:rPr lang="de-DE" altLang="de-DE"/>
              <a:pPr>
                <a:defRPr/>
              </a:pPr>
              <a:t>21.10.2019</a:t>
            </a:fld>
            <a:endParaRPr lang="de-DE" altLang="de-DE"/>
          </a:p>
        </p:txBody>
      </p:sp>
      <p:sp>
        <p:nvSpPr>
          <p:cNvPr id="8" name="Rectangle 7">
            <a:extLst>
              <a:ext uri="{FF2B5EF4-FFF2-40B4-BE49-F238E27FC236}">
                <a16:creationId xmlns:a16="http://schemas.microsoft.com/office/drawing/2014/main" id="{E7342307-E77E-4FB7-A49D-8243E330F0AB}"/>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9" name="Rectangle 8">
            <a:extLst>
              <a:ext uri="{FF2B5EF4-FFF2-40B4-BE49-F238E27FC236}">
                <a16:creationId xmlns:a16="http://schemas.microsoft.com/office/drawing/2014/main" id="{E008008F-4DA0-4BD0-B248-AAD15297E663}"/>
              </a:ext>
            </a:extLst>
          </p:cNvPr>
          <p:cNvSpPr>
            <a:spLocks noGrp="1" noChangeArrowheads="1"/>
          </p:cNvSpPr>
          <p:nvPr>
            <p:ph type="sldNum" idx="12"/>
          </p:nvPr>
        </p:nvSpPr>
        <p:spPr>
          <a:ln/>
        </p:spPr>
        <p:txBody>
          <a:bodyPr/>
          <a:lstStyle>
            <a:lvl1pPr>
              <a:defRPr/>
            </a:lvl1pPr>
          </a:lstStyle>
          <a:p>
            <a:pPr>
              <a:defRPr/>
            </a:pPr>
            <a:fld id="{4A2F0E67-D068-49A4-A57E-B7C01C251DED}" type="slidenum">
              <a:rPr lang="de-DE" altLang="de-DE"/>
              <a:pPr>
                <a:defRPr/>
              </a:pPr>
              <a:t>‹Nr.›</a:t>
            </a:fld>
            <a:endParaRPr lang="de-DE" altLang="de-DE"/>
          </a:p>
        </p:txBody>
      </p:sp>
    </p:spTree>
    <p:extLst>
      <p:ext uri="{BB962C8B-B14F-4D97-AF65-F5344CB8AC3E}">
        <p14:creationId xmlns:p14="http://schemas.microsoft.com/office/powerpoint/2010/main" val="2945587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6">
            <a:extLst>
              <a:ext uri="{FF2B5EF4-FFF2-40B4-BE49-F238E27FC236}">
                <a16:creationId xmlns:a16="http://schemas.microsoft.com/office/drawing/2014/main" id="{A233FAC6-7878-408C-84CB-FA5ABE5BD512}"/>
              </a:ext>
            </a:extLst>
          </p:cNvPr>
          <p:cNvSpPr>
            <a:spLocks noGrp="1" noChangeArrowheads="1"/>
          </p:cNvSpPr>
          <p:nvPr>
            <p:ph type="dt" idx="10"/>
          </p:nvPr>
        </p:nvSpPr>
        <p:spPr>
          <a:ln/>
        </p:spPr>
        <p:txBody>
          <a:bodyPr/>
          <a:lstStyle>
            <a:lvl1pPr>
              <a:defRPr/>
            </a:lvl1pPr>
          </a:lstStyle>
          <a:p>
            <a:pPr>
              <a:defRPr/>
            </a:pPr>
            <a:fld id="{11CE9295-4F3C-4826-967C-9A79074DF640}" type="datetime1">
              <a:rPr lang="de-DE" altLang="de-DE"/>
              <a:pPr>
                <a:defRPr/>
              </a:pPr>
              <a:t>21.10.2019</a:t>
            </a:fld>
            <a:endParaRPr lang="de-DE" altLang="de-DE"/>
          </a:p>
        </p:txBody>
      </p:sp>
      <p:sp>
        <p:nvSpPr>
          <p:cNvPr id="4" name="Rectangle 7">
            <a:extLst>
              <a:ext uri="{FF2B5EF4-FFF2-40B4-BE49-F238E27FC236}">
                <a16:creationId xmlns:a16="http://schemas.microsoft.com/office/drawing/2014/main" id="{73C17A0E-2CF3-4189-8BA5-074C01939A5E}"/>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5" name="Rectangle 8">
            <a:extLst>
              <a:ext uri="{FF2B5EF4-FFF2-40B4-BE49-F238E27FC236}">
                <a16:creationId xmlns:a16="http://schemas.microsoft.com/office/drawing/2014/main" id="{63432FF7-AFF4-40D5-8B8B-3AF36610CB2B}"/>
              </a:ext>
            </a:extLst>
          </p:cNvPr>
          <p:cNvSpPr>
            <a:spLocks noGrp="1" noChangeArrowheads="1"/>
          </p:cNvSpPr>
          <p:nvPr>
            <p:ph type="sldNum" idx="12"/>
          </p:nvPr>
        </p:nvSpPr>
        <p:spPr>
          <a:ln/>
        </p:spPr>
        <p:txBody>
          <a:bodyPr/>
          <a:lstStyle>
            <a:lvl1pPr>
              <a:defRPr/>
            </a:lvl1pPr>
          </a:lstStyle>
          <a:p>
            <a:pPr>
              <a:defRPr/>
            </a:pPr>
            <a:fld id="{28EC6E9C-5867-49C6-B204-265B2A7E7288}" type="slidenum">
              <a:rPr lang="de-DE" altLang="de-DE"/>
              <a:pPr>
                <a:defRPr/>
              </a:pPr>
              <a:t>‹Nr.›</a:t>
            </a:fld>
            <a:endParaRPr lang="de-DE" altLang="de-DE"/>
          </a:p>
        </p:txBody>
      </p:sp>
    </p:spTree>
    <p:extLst>
      <p:ext uri="{BB962C8B-B14F-4D97-AF65-F5344CB8AC3E}">
        <p14:creationId xmlns:p14="http://schemas.microsoft.com/office/powerpoint/2010/main" val="6440240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0FD7EF0-E3F6-41E7-A2F8-CDAB32C3AFE6}"/>
              </a:ext>
            </a:extLst>
          </p:cNvPr>
          <p:cNvSpPr>
            <a:spLocks noGrp="1" noChangeArrowheads="1"/>
          </p:cNvSpPr>
          <p:nvPr>
            <p:ph type="dt" idx="10"/>
          </p:nvPr>
        </p:nvSpPr>
        <p:spPr>
          <a:ln/>
        </p:spPr>
        <p:txBody>
          <a:bodyPr/>
          <a:lstStyle>
            <a:lvl1pPr>
              <a:defRPr/>
            </a:lvl1pPr>
          </a:lstStyle>
          <a:p>
            <a:pPr>
              <a:defRPr/>
            </a:pPr>
            <a:fld id="{21BC5DD6-AA22-4757-A943-EEA5FF0900D1}" type="datetime1">
              <a:rPr lang="de-DE" altLang="de-DE"/>
              <a:pPr>
                <a:defRPr/>
              </a:pPr>
              <a:t>21.10.2019</a:t>
            </a:fld>
            <a:endParaRPr lang="de-DE" altLang="de-DE"/>
          </a:p>
        </p:txBody>
      </p:sp>
      <p:sp>
        <p:nvSpPr>
          <p:cNvPr id="3" name="Rectangle 7">
            <a:extLst>
              <a:ext uri="{FF2B5EF4-FFF2-40B4-BE49-F238E27FC236}">
                <a16:creationId xmlns:a16="http://schemas.microsoft.com/office/drawing/2014/main" id="{457954A4-27C6-4BA5-A48B-86D017313372}"/>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4" name="Rectangle 8">
            <a:extLst>
              <a:ext uri="{FF2B5EF4-FFF2-40B4-BE49-F238E27FC236}">
                <a16:creationId xmlns:a16="http://schemas.microsoft.com/office/drawing/2014/main" id="{EAF0925F-01DF-47BB-A8AB-C69007EBC18D}"/>
              </a:ext>
            </a:extLst>
          </p:cNvPr>
          <p:cNvSpPr>
            <a:spLocks noGrp="1" noChangeArrowheads="1"/>
          </p:cNvSpPr>
          <p:nvPr>
            <p:ph type="sldNum" idx="12"/>
          </p:nvPr>
        </p:nvSpPr>
        <p:spPr>
          <a:ln/>
        </p:spPr>
        <p:txBody>
          <a:bodyPr/>
          <a:lstStyle>
            <a:lvl1pPr>
              <a:defRPr/>
            </a:lvl1pPr>
          </a:lstStyle>
          <a:p>
            <a:pPr>
              <a:defRPr/>
            </a:pPr>
            <a:fld id="{84E4A265-F766-461B-AE9B-5CD793943F1B}" type="slidenum">
              <a:rPr lang="de-DE" altLang="de-DE"/>
              <a:pPr>
                <a:defRPr/>
              </a:pPr>
              <a:t>‹Nr.›</a:t>
            </a:fld>
            <a:endParaRPr lang="de-DE" altLang="de-DE"/>
          </a:p>
        </p:txBody>
      </p:sp>
    </p:spTree>
    <p:extLst>
      <p:ext uri="{BB962C8B-B14F-4D97-AF65-F5344CB8AC3E}">
        <p14:creationId xmlns:p14="http://schemas.microsoft.com/office/powerpoint/2010/main" val="1641988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6">
            <a:extLst>
              <a:ext uri="{FF2B5EF4-FFF2-40B4-BE49-F238E27FC236}">
                <a16:creationId xmlns:a16="http://schemas.microsoft.com/office/drawing/2014/main" id="{93916DDE-CD84-424B-A70F-2896160A07D6}"/>
              </a:ext>
            </a:extLst>
          </p:cNvPr>
          <p:cNvSpPr>
            <a:spLocks noGrp="1" noChangeArrowheads="1"/>
          </p:cNvSpPr>
          <p:nvPr>
            <p:ph type="dt" idx="10"/>
          </p:nvPr>
        </p:nvSpPr>
        <p:spPr>
          <a:ln/>
        </p:spPr>
        <p:txBody>
          <a:bodyPr/>
          <a:lstStyle>
            <a:lvl1pPr>
              <a:defRPr/>
            </a:lvl1pPr>
          </a:lstStyle>
          <a:p>
            <a:pPr>
              <a:defRPr/>
            </a:pPr>
            <a:fld id="{1F41CDEF-37FE-48EE-8EFF-075517D9FD4C}"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D1A51FD9-30BD-4333-99E8-CCF7887D775B}"/>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23696244-E5B8-4138-81C4-37F22A1E59C1}"/>
              </a:ext>
            </a:extLst>
          </p:cNvPr>
          <p:cNvSpPr>
            <a:spLocks noGrp="1" noChangeArrowheads="1"/>
          </p:cNvSpPr>
          <p:nvPr>
            <p:ph type="sldNum" idx="12"/>
          </p:nvPr>
        </p:nvSpPr>
        <p:spPr>
          <a:ln/>
        </p:spPr>
        <p:txBody>
          <a:bodyPr/>
          <a:lstStyle>
            <a:lvl1pPr>
              <a:defRPr/>
            </a:lvl1pPr>
          </a:lstStyle>
          <a:p>
            <a:pPr>
              <a:defRPr/>
            </a:pPr>
            <a:fld id="{119FF420-BD94-4B5F-AB7D-9FE067AF5CEC}" type="slidenum">
              <a:rPr lang="de-DE" altLang="de-DE"/>
              <a:pPr>
                <a:defRPr/>
              </a:pPr>
              <a:t>‹Nr.›</a:t>
            </a:fld>
            <a:endParaRPr lang="de-DE" altLang="de-DE"/>
          </a:p>
        </p:txBody>
      </p:sp>
    </p:spTree>
    <p:extLst>
      <p:ext uri="{BB962C8B-B14F-4D97-AF65-F5344CB8AC3E}">
        <p14:creationId xmlns:p14="http://schemas.microsoft.com/office/powerpoint/2010/main" val="17429423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a:extLst>
              <a:ext uri="{FF2B5EF4-FFF2-40B4-BE49-F238E27FC236}">
                <a16:creationId xmlns:a16="http://schemas.microsoft.com/office/drawing/2014/main" id="{F838B7D7-944E-4446-926B-E800135255AF}"/>
              </a:ext>
            </a:extLst>
          </p:cNvPr>
          <p:cNvSpPr>
            <a:spLocks noGrp="1" noChangeArrowheads="1"/>
          </p:cNvSpPr>
          <p:nvPr>
            <p:ph type="dt" idx="10"/>
          </p:nvPr>
        </p:nvSpPr>
        <p:spPr>
          <a:ln/>
        </p:spPr>
        <p:txBody>
          <a:bodyPr/>
          <a:lstStyle>
            <a:lvl1pPr>
              <a:defRPr/>
            </a:lvl1pPr>
          </a:lstStyle>
          <a:p>
            <a:pPr>
              <a:defRPr/>
            </a:pPr>
            <a:fld id="{90915C58-BF4C-42EA-806A-A67EB4B12987}" type="datetime1">
              <a:rPr lang="de-DE" altLang="de-DE"/>
              <a:pPr>
                <a:defRPr/>
              </a:pPr>
              <a:t>21.10.2019</a:t>
            </a:fld>
            <a:endParaRPr lang="de-DE" altLang="de-DE"/>
          </a:p>
        </p:txBody>
      </p:sp>
      <p:sp>
        <p:nvSpPr>
          <p:cNvPr id="6" name="Rectangle 7">
            <a:extLst>
              <a:ext uri="{FF2B5EF4-FFF2-40B4-BE49-F238E27FC236}">
                <a16:creationId xmlns:a16="http://schemas.microsoft.com/office/drawing/2014/main" id="{163EB565-F925-477E-81E5-C6324B4B72AD}"/>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9C18E3F9-0D27-496D-A077-5B5AD3DF420F}"/>
              </a:ext>
            </a:extLst>
          </p:cNvPr>
          <p:cNvSpPr>
            <a:spLocks noGrp="1" noChangeArrowheads="1"/>
          </p:cNvSpPr>
          <p:nvPr>
            <p:ph type="sldNum" idx="12"/>
          </p:nvPr>
        </p:nvSpPr>
        <p:spPr>
          <a:ln/>
        </p:spPr>
        <p:txBody>
          <a:bodyPr/>
          <a:lstStyle>
            <a:lvl1pPr>
              <a:defRPr/>
            </a:lvl1pPr>
          </a:lstStyle>
          <a:p>
            <a:pPr>
              <a:defRPr/>
            </a:pPr>
            <a:fld id="{B9F1DBD7-4E02-4632-9D8C-F65846C56C40}" type="slidenum">
              <a:rPr lang="de-DE" altLang="de-DE"/>
              <a:pPr>
                <a:defRPr/>
              </a:pPr>
              <a:t>‹Nr.›</a:t>
            </a:fld>
            <a:endParaRPr lang="de-DE" altLang="de-DE"/>
          </a:p>
        </p:txBody>
      </p:sp>
    </p:spTree>
    <p:extLst>
      <p:ext uri="{BB962C8B-B14F-4D97-AF65-F5344CB8AC3E}">
        <p14:creationId xmlns:p14="http://schemas.microsoft.com/office/powerpoint/2010/main" val="2780449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a:extLst>
              <a:ext uri="{FF2B5EF4-FFF2-40B4-BE49-F238E27FC236}">
                <a16:creationId xmlns:a16="http://schemas.microsoft.com/office/drawing/2014/main" id="{F271DEBA-5B72-4D06-AF22-C201CB725D51}"/>
              </a:ext>
            </a:extLst>
          </p:cNvPr>
          <p:cNvSpPr>
            <a:spLocks noGrp="1" noChangeArrowheads="1"/>
          </p:cNvSpPr>
          <p:nvPr>
            <p:ph type="dt" idx="10"/>
          </p:nvPr>
        </p:nvSpPr>
        <p:spPr>
          <a:ln/>
        </p:spPr>
        <p:txBody>
          <a:bodyPr/>
          <a:lstStyle>
            <a:lvl1pPr>
              <a:defRPr/>
            </a:lvl1pPr>
          </a:lstStyle>
          <a:p>
            <a:pPr>
              <a:defRPr/>
            </a:pPr>
            <a:fld id="{82872BA0-241D-4D2A-9FA3-E834851BFE3F}" type="datetime1">
              <a:rPr lang="de-DE" altLang="de-DE"/>
              <a:pPr>
                <a:defRPr/>
              </a:pPr>
              <a:t>21.10.2019</a:t>
            </a:fld>
            <a:endParaRPr lang="de-DE" altLang="de-DE"/>
          </a:p>
        </p:txBody>
      </p:sp>
      <p:sp>
        <p:nvSpPr>
          <p:cNvPr id="6" name="Rectangle 7">
            <a:extLst>
              <a:ext uri="{FF2B5EF4-FFF2-40B4-BE49-F238E27FC236}">
                <a16:creationId xmlns:a16="http://schemas.microsoft.com/office/drawing/2014/main" id="{2839A8F2-8A38-4B17-BC60-B46960A993C4}"/>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181701A9-3E1A-40E6-9505-FF5FCF4964D1}"/>
              </a:ext>
            </a:extLst>
          </p:cNvPr>
          <p:cNvSpPr>
            <a:spLocks noGrp="1" noChangeArrowheads="1"/>
          </p:cNvSpPr>
          <p:nvPr>
            <p:ph type="sldNum" idx="12"/>
          </p:nvPr>
        </p:nvSpPr>
        <p:spPr>
          <a:ln/>
        </p:spPr>
        <p:txBody>
          <a:bodyPr/>
          <a:lstStyle>
            <a:lvl1pPr>
              <a:defRPr/>
            </a:lvl1pPr>
          </a:lstStyle>
          <a:p>
            <a:pPr>
              <a:defRPr/>
            </a:pPr>
            <a:fld id="{3D9DEC52-A10D-43BF-90B2-2EBD036BF972}" type="slidenum">
              <a:rPr lang="de-DE" altLang="de-DE"/>
              <a:pPr>
                <a:defRPr/>
              </a:pPr>
              <a:t>‹Nr.›</a:t>
            </a:fld>
            <a:endParaRPr lang="de-DE" altLang="de-DE"/>
          </a:p>
        </p:txBody>
      </p:sp>
    </p:spTree>
    <p:extLst>
      <p:ext uri="{BB962C8B-B14F-4D97-AF65-F5344CB8AC3E}">
        <p14:creationId xmlns:p14="http://schemas.microsoft.com/office/powerpoint/2010/main" val="2985252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90D34041-129A-400D-8E83-D73795041465}"/>
              </a:ext>
            </a:extLst>
          </p:cNvPr>
          <p:cNvSpPr>
            <a:spLocks noGrp="1" noChangeArrowheads="1"/>
          </p:cNvSpPr>
          <p:nvPr>
            <p:ph type="dt" idx="10"/>
          </p:nvPr>
        </p:nvSpPr>
        <p:spPr>
          <a:ln/>
        </p:spPr>
        <p:txBody>
          <a:bodyPr/>
          <a:lstStyle>
            <a:lvl1pPr>
              <a:defRPr/>
            </a:lvl1pPr>
          </a:lstStyle>
          <a:p>
            <a:pPr>
              <a:defRPr/>
            </a:pPr>
            <a:fld id="{77695126-8E23-405E-B0E8-9D6CB511ED17}"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3AF51873-D2C9-4D0B-B9F5-04DE84812A58}"/>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F3600F03-11F0-4F53-B237-9C0A03363C71}"/>
              </a:ext>
            </a:extLst>
          </p:cNvPr>
          <p:cNvSpPr>
            <a:spLocks noGrp="1" noChangeArrowheads="1"/>
          </p:cNvSpPr>
          <p:nvPr>
            <p:ph type="sldNum" idx="12"/>
          </p:nvPr>
        </p:nvSpPr>
        <p:spPr>
          <a:ln/>
        </p:spPr>
        <p:txBody>
          <a:bodyPr/>
          <a:lstStyle>
            <a:lvl1pPr>
              <a:defRPr/>
            </a:lvl1pPr>
          </a:lstStyle>
          <a:p>
            <a:pPr>
              <a:defRPr/>
            </a:pPr>
            <a:fld id="{A7236FF6-2A78-40D0-8016-DAFE9029BA56}" type="slidenum">
              <a:rPr lang="de-DE" altLang="de-DE"/>
              <a:pPr>
                <a:defRPr/>
              </a:pPr>
              <a:t>‹Nr.›</a:t>
            </a:fld>
            <a:endParaRPr lang="de-DE" altLang="de-DE"/>
          </a:p>
        </p:txBody>
      </p:sp>
    </p:spTree>
    <p:extLst>
      <p:ext uri="{BB962C8B-B14F-4D97-AF65-F5344CB8AC3E}">
        <p14:creationId xmlns:p14="http://schemas.microsoft.com/office/powerpoint/2010/main" val="4051056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268413"/>
            <a:ext cx="1998663" cy="48260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268413"/>
            <a:ext cx="5848350" cy="48260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8E768FB6-C9F6-47B0-91FB-D7A1F2DBADC4}"/>
              </a:ext>
            </a:extLst>
          </p:cNvPr>
          <p:cNvSpPr>
            <a:spLocks noGrp="1" noChangeArrowheads="1"/>
          </p:cNvSpPr>
          <p:nvPr>
            <p:ph type="dt" idx="10"/>
          </p:nvPr>
        </p:nvSpPr>
        <p:spPr>
          <a:ln/>
        </p:spPr>
        <p:txBody>
          <a:bodyPr/>
          <a:lstStyle>
            <a:lvl1pPr>
              <a:defRPr/>
            </a:lvl1pPr>
          </a:lstStyle>
          <a:p>
            <a:pPr>
              <a:defRPr/>
            </a:pPr>
            <a:fld id="{1940523D-84F6-4550-8029-AE835A2B399C}"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7055243B-EA5A-4126-88C9-EDD2C8FF81F1}"/>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D683F8D2-5150-44A2-A6FD-9DF629BEF538}"/>
              </a:ext>
            </a:extLst>
          </p:cNvPr>
          <p:cNvSpPr>
            <a:spLocks noGrp="1" noChangeArrowheads="1"/>
          </p:cNvSpPr>
          <p:nvPr>
            <p:ph type="sldNum" idx="12"/>
          </p:nvPr>
        </p:nvSpPr>
        <p:spPr>
          <a:ln/>
        </p:spPr>
        <p:txBody>
          <a:bodyPr/>
          <a:lstStyle>
            <a:lvl1pPr>
              <a:defRPr/>
            </a:lvl1pPr>
          </a:lstStyle>
          <a:p>
            <a:pPr>
              <a:defRPr/>
            </a:pPr>
            <a:fld id="{C836CB9A-446D-4E47-8920-D3A39E9F1B43}" type="slidenum">
              <a:rPr lang="de-DE" altLang="de-DE"/>
              <a:pPr>
                <a:defRPr/>
              </a:pPr>
              <a:t>‹Nr.›</a:t>
            </a:fld>
            <a:endParaRPr lang="de-DE" altLang="de-DE"/>
          </a:p>
        </p:txBody>
      </p:sp>
    </p:spTree>
    <p:extLst>
      <p:ext uri="{BB962C8B-B14F-4D97-AF65-F5344CB8AC3E}">
        <p14:creationId xmlns:p14="http://schemas.microsoft.com/office/powerpoint/2010/main" val="87264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6">
            <a:extLst>
              <a:ext uri="{FF2B5EF4-FFF2-40B4-BE49-F238E27FC236}">
                <a16:creationId xmlns:a16="http://schemas.microsoft.com/office/drawing/2014/main" id="{2206ECD4-FCDD-43AB-BBD8-4C4A6A95FA2D}"/>
              </a:ext>
            </a:extLst>
          </p:cNvPr>
          <p:cNvSpPr>
            <a:spLocks noGrp="1" noChangeArrowheads="1"/>
          </p:cNvSpPr>
          <p:nvPr>
            <p:ph type="dt" idx="10"/>
          </p:nvPr>
        </p:nvSpPr>
        <p:spPr>
          <a:ln/>
        </p:spPr>
        <p:txBody>
          <a:bodyPr/>
          <a:lstStyle>
            <a:lvl1pPr>
              <a:defRPr/>
            </a:lvl1pPr>
          </a:lstStyle>
          <a:p>
            <a:pPr>
              <a:defRPr/>
            </a:pPr>
            <a:fld id="{9A0BA8F7-27B3-414C-843A-D3026A4130F3}"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A8338BCD-01CD-4C48-9107-B975831662DE}"/>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34B85742-1D4D-4200-8B8A-1E4464D94FFF}"/>
              </a:ext>
            </a:extLst>
          </p:cNvPr>
          <p:cNvSpPr>
            <a:spLocks noGrp="1" noChangeArrowheads="1"/>
          </p:cNvSpPr>
          <p:nvPr>
            <p:ph type="sldNum" idx="12"/>
          </p:nvPr>
        </p:nvSpPr>
        <p:spPr>
          <a:ln/>
        </p:spPr>
        <p:txBody>
          <a:bodyPr/>
          <a:lstStyle>
            <a:lvl1pPr>
              <a:defRPr/>
            </a:lvl1pPr>
          </a:lstStyle>
          <a:p>
            <a:pPr>
              <a:defRPr/>
            </a:pPr>
            <a:fld id="{A29E9E8F-F9C1-4A07-8EE7-32BF8D6F30E6}" type="slidenum">
              <a:rPr lang="de-DE" altLang="de-DE"/>
              <a:pPr>
                <a:defRPr/>
              </a:pPr>
              <a:t>‹Nr.›</a:t>
            </a:fld>
            <a:endParaRPr lang="de-DE" altLang="de-DE"/>
          </a:p>
        </p:txBody>
      </p:sp>
    </p:spTree>
    <p:extLst>
      <p:ext uri="{BB962C8B-B14F-4D97-AF65-F5344CB8AC3E}">
        <p14:creationId xmlns:p14="http://schemas.microsoft.com/office/powerpoint/2010/main" val="2869628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59A3E8B6-508A-4C7E-BE4B-FCC76FC5053C}"/>
              </a:ext>
            </a:extLst>
          </p:cNvPr>
          <p:cNvSpPr>
            <a:spLocks noGrp="1" noChangeArrowheads="1"/>
          </p:cNvSpPr>
          <p:nvPr>
            <p:ph type="dt" idx="10"/>
          </p:nvPr>
        </p:nvSpPr>
        <p:spPr>
          <a:ln/>
        </p:spPr>
        <p:txBody>
          <a:bodyPr/>
          <a:lstStyle>
            <a:lvl1pPr>
              <a:defRPr/>
            </a:lvl1pPr>
          </a:lstStyle>
          <a:p>
            <a:pPr>
              <a:defRPr/>
            </a:pPr>
            <a:fld id="{C3586F91-92A6-46A9-A1DC-40FC16567744}"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0FD0B6DF-4475-4681-86FD-FDA469709CF4}"/>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709F6849-C0B5-4507-BACE-E13E6BC6F50A}"/>
              </a:ext>
            </a:extLst>
          </p:cNvPr>
          <p:cNvSpPr>
            <a:spLocks noGrp="1" noChangeArrowheads="1"/>
          </p:cNvSpPr>
          <p:nvPr>
            <p:ph type="sldNum" idx="12"/>
          </p:nvPr>
        </p:nvSpPr>
        <p:spPr>
          <a:ln/>
        </p:spPr>
        <p:txBody>
          <a:bodyPr/>
          <a:lstStyle>
            <a:lvl1pPr>
              <a:defRPr/>
            </a:lvl1pPr>
          </a:lstStyle>
          <a:p>
            <a:pPr>
              <a:defRPr/>
            </a:pPr>
            <a:fld id="{32D1648A-DD2F-46FC-BB1D-E71BB5940F21}" type="slidenum">
              <a:rPr lang="de-DE" altLang="de-DE"/>
              <a:pPr>
                <a:defRPr/>
              </a:pPr>
              <a:t>‹Nr.›</a:t>
            </a:fld>
            <a:endParaRPr lang="de-DE" altLang="de-DE"/>
          </a:p>
        </p:txBody>
      </p:sp>
    </p:spTree>
    <p:extLst>
      <p:ext uri="{BB962C8B-B14F-4D97-AF65-F5344CB8AC3E}">
        <p14:creationId xmlns:p14="http://schemas.microsoft.com/office/powerpoint/2010/main" val="42587028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6">
            <a:extLst>
              <a:ext uri="{FF2B5EF4-FFF2-40B4-BE49-F238E27FC236}">
                <a16:creationId xmlns:a16="http://schemas.microsoft.com/office/drawing/2014/main" id="{05143A73-84DD-46BF-9B37-E7E6A5335810}"/>
              </a:ext>
            </a:extLst>
          </p:cNvPr>
          <p:cNvSpPr>
            <a:spLocks noGrp="1" noChangeArrowheads="1"/>
          </p:cNvSpPr>
          <p:nvPr>
            <p:ph type="dt" idx="10"/>
          </p:nvPr>
        </p:nvSpPr>
        <p:spPr>
          <a:ln/>
        </p:spPr>
        <p:txBody>
          <a:bodyPr/>
          <a:lstStyle>
            <a:lvl1pPr>
              <a:defRPr/>
            </a:lvl1pPr>
          </a:lstStyle>
          <a:p>
            <a:pPr>
              <a:defRPr/>
            </a:pPr>
            <a:fld id="{EBFFF217-6236-4B48-A996-616612786A76}"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A723DB40-25DA-4805-81FE-D45317AD9D7C}"/>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643C0352-DAB0-495E-BCC5-28F681A2C5AF}"/>
              </a:ext>
            </a:extLst>
          </p:cNvPr>
          <p:cNvSpPr>
            <a:spLocks noGrp="1" noChangeArrowheads="1"/>
          </p:cNvSpPr>
          <p:nvPr>
            <p:ph type="sldNum" idx="12"/>
          </p:nvPr>
        </p:nvSpPr>
        <p:spPr>
          <a:ln/>
        </p:spPr>
        <p:txBody>
          <a:bodyPr/>
          <a:lstStyle>
            <a:lvl1pPr>
              <a:defRPr/>
            </a:lvl1pPr>
          </a:lstStyle>
          <a:p>
            <a:pPr>
              <a:defRPr/>
            </a:pPr>
            <a:fld id="{ACD6F38A-CF1A-4184-B42A-32B1BBB3B61A}" type="slidenum">
              <a:rPr lang="de-DE" altLang="de-DE"/>
              <a:pPr>
                <a:defRPr/>
              </a:pPr>
              <a:t>‹Nr.›</a:t>
            </a:fld>
            <a:endParaRPr lang="de-DE" altLang="de-DE"/>
          </a:p>
        </p:txBody>
      </p:sp>
    </p:spTree>
    <p:extLst>
      <p:ext uri="{BB962C8B-B14F-4D97-AF65-F5344CB8AC3E}">
        <p14:creationId xmlns:p14="http://schemas.microsoft.com/office/powerpoint/2010/main" val="72884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2713"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89513" y="2362200"/>
            <a:ext cx="3924300"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a:extLst>
              <a:ext uri="{FF2B5EF4-FFF2-40B4-BE49-F238E27FC236}">
                <a16:creationId xmlns:a16="http://schemas.microsoft.com/office/drawing/2014/main" id="{9B7F3AEC-7216-45A5-BB0E-18A18A6BC628}"/>
              </a:ext>
            </a:extLst>
          </p:cNvPr>
          <p:cNvSpPr>
            <a:spLocks noGrp="1" noChangeArrowheads="1"/>
          </p:cNvSpPr>
          <p:nvPr>
            <p:ph type="dt" idx="10"/>
          </p:nvPr>
        </p:nvSpPr>
        <p:spPr>
          <a:ln/>
        </p:spPr>
        <p:txBody>
          <a:bodyPr/>
          <a:lstStyle>
            <a:lvl1pPr>
              <a:defRPr/>
            </a:lvl1pPr>
          </a:lstStyle>
          <a:p>
            <a:pPr>
              <a:defRPr/>
            </a:pPr>
            <a:fld id="{C8B037E9-B4EB-4BD0-8D28-0D16D0C7EBEB}" type="datetime1">
              <a:rPr lang="de-DE" altLang="de-DE"/>
              <a:pPr>
                <a:defRPr/>
              </a:pPr>
              <a:t>21.10.2019</a:t>
            </a:fld>
            <a:endParaRPr lang="de-DE" altLang="de-DE"/>
          </a:p>
        </p:txBody>
      </p:sp>
      <p:sp>
        <p:nvSpPr>
          <p:cNvPr id="6" name="Rectangle 7">
            <a:extLst>
              <a:ext uri="{FF2B5EF4-FFF2-40B4-BE49-F238E27FC236}">
                <a16:creationId xmlns:a16="http://schemas.microsoft.com/office/drawing/2014/main" id="{C6474984-CD15-4167-8B2B-BC68678CEDBF}"/>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BA6A93F4-CA8C-4BFD-9EC0-92BC3B67B7F4}"/>
              </a:ext>
            </a:extLst>
          </p:cNvPr>
          <p:cNvSpPr>
            <a:spLocks noGrp="1" noChangeArrowheads="1"/>
          </p:cNvSpPr>
          <p:nvPr>
            <p:ph type="sldNum" idx="12"/>
          </p:nvPr>
        </p:nvSpPr>
        <p:spPr>
          <a:ln/>
        </p:spPr>
        <p:txBody>
          <a:bodyPr/>
          <a:lstStyle>
            <a:lvl1pPr>
              <a:defRPr/>
            </a:lvl1pPr>
          </a:lstStyle>
          <a:p>
            <a:pPr>
              <a:defRPr/>
            </a:pPr>
            <a:fld id="{8EF7EF27-B446-4295-A870-D7AC47B9B5D1}" type="slidenum">
              <a:rPr lang="de-DE" altLang="de-DE"/>
              <a:pPr>
                <a:defRPr/>
              </a:pPr>
              <a:t>‹Nr.›</a:t>
            </a:fld>
            <a:endParaRPr lang="de-DE" altLang="de-DE"/>
          </a:p>
        </p:txBody>
      </p:sp>
    </p:spTree>
    <p:extLst>
      <p:ext uri="{BB962C8B-B14F-4D97-AF65-F5344CB8AC3E}">
        <p14:creationId xmlns:p14="http://schemas.microsoft.com/office/powerpoint/2010/main" val="40601604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a:extLst>
              <a:ext uri="{FF2B5EF4-FFF2-40B4-BE49-F238E27FC236}">
                <a16:creationId xmlns:a16="http://schemas.microsoft.com/office/drawing/2014/main" id="{26C33759-87DE-4255-A6AB-530E3175EEE3}"/>
              </a:ext>
            </a:extLst>
          </p:cNvPr>
          <p:cNvSpPr>
            <a:spLocks noGrp="1" noChangeArrowheads="1"/>
          </p:cNvSpPr>
          <p:nvPr>
            <p:ph type="dt" idx="10"/>
          </p:nvPr>
        </p:nvSpPr>
        <p:spPr>
          <a:ln/>
        </p:spPr>
        <p:txBody>
          <a:bodyPr/>
          <a:lstStyle>
            <a:lvl1pPr>
              <a:defRPr/>
            </a:lvl1pPr>
          </a:lstStyle>
          <a:p>
            <a:pPr>
              <a:defRPr/>
            </a:pPr>
            <a:fld id="{27316DE7-9EAF-4EAF-A6AD-54AC64CAAF68}" type="datetime1">
              <a:rPr lang="de-DE" altLang="de-DE"/>
              <a:pPr>
                <a:defRPr/>
              </a:pPr>
              <a:t>21.10.2019</a:t>
            </a:fld>
            <a:endParaRPr lang="de-DE" altLang="de-DE"/>
          </a:p>
        </p:txBody>
      </p:sp>
      <p:sp>
        <p:nvSpPr>
          <p:cNvPr id="8" name="Rectangle 7">
            <a:extLst>
              <a:ext uri="{FF2B5EF4-FFF2-40B4-BE49-F238E27FC236}">
                <a16:creationId xmlns:a16="http://schemas.microsoft.com/office/drawing/2014/main" id="{8766CC66-8200-419B-8596-937935B2DF5D}"/>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9" name="Rectangle 8">
            <a:extLst>
              <a:ext uri="{FF2B5EF4-FFF2-40B4-BE49-F238E27FC236}">
                <a16:creationId xmlns:a16="http://schemas.microsoft.com/office/drawing/2014/main" id="{5AC258D2-8DFC-498F-896E-DE37D4E57C10}"/>
              </a:ext>
            </a:extLst>
          </p:cNvPr>
          <p:cNvSpPr>
            <a:spLocks noGrp="1" noChangeArrowheads="1"/>
          </p:cNvSpPr>
          <p:nvPr>
            <p:ph type="sldNum" idx="12"/>
          </p:nvPr>
        </p:nvSpPr>
        <p:spPr>
          <a:ln/>
        </p:spPr>
        <p:txBody>
          <a:bodyPr/>
          <a:lstStyle>
            <a:lvl1pPr>
              <a:defRPr/>
            </a:lvl1pPr>
          </a:lstStyle>
          <a:p>
            <a:pPr>
              <a:defRPr/>
            </a:pPr>
            <a:fld id="{41EDAAE1-B0A5-4059-B46E-C1ECA185C315}" type="slidenum">
              <a:rPr lang="de-DE" altLang="de-DE"/>
              <a:pPr>
                <a:defRPr/>
              </a:pPr>
              <a:t>‹Nr.›</a:t>
            </a:fld>
            <a:endParaRPr lang="de-DE" altLang="de-DE"/>
          </a:p>
        </p:txBody>
      </p:sp>
    </p:spTree>
    <p:extLst>
      <p:ext uri="{BB962C8B-B14F-4D97-AF65-F5344CB8AC3E}">
        <p14:creationId xmlns:p14="http://schemas.microsoft.com/office/powerpoint/2010/main" val="4149430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6">
            <a:extLst>
              <a:ext uri="{FF2B5EF4-FFF2-40B4-BE49-F238E27FC236}">
                <a16:creationId xmlns:a16="http://schemas.microsoft.com/office/drawing/2014/main" id="{3D3363E5-F797-42A8-8FD9-709655079415}"/>
              </a:ext>
            </a:extLst>
          </p:cNvPr>
          <p:cNvSpPr>
            <a:spLocks noGrp="1" noChangeArrowheads="1"/>
          </p:cNvSpPr>
          <p:nvPr>
            <p:ph type="dt" idx="10"/>
          </p:nvPr>
        </p:nvSpPr>
        <p:spPr>
          <a:ln/>
        </p:spPr>
        <p:txBody>
          <a:bodyPr/>
          <a:lstStyle>
            <a:lvl1pPr>
              <a:defRPr/>
            </a:lvl1pPr>
          </a:lstStyle>
          <a:p>
            <a:pPr>
              <a:defRPr/>
            </a:pPr>
            <a:fld id="{F099CEFC-51ED-403F-BB41-1304268CE5A3}" type="datetime1">
              <a:rPr lang="de-DE" altLang="de-DE"/>
              <a:pPr>
                <a:defRPr/>
              </a:pPr>
              <a:t>21.10.2019</a:t>
            </a:fld>
            <a:endParaRPr lang="de-DE" altLang="de-DE"/>
          </a:p>
        </p:txBody>
      </p:sp>
      <p:sp>
        <p:nvSpPr>
          <p:cNvPr id="4" name="Rectangle 7">
            <a:extLst>
              <a:ext uri="{FF2B5EF4-FFF2-40B4-BE49-F238E27FC236}">
                <a16:creationId xmlns:a16="http://schemas.microsoft.com/office/drawing/2014/main" id="{963B9DCC-C39B-4F8C-95DA-0B719F736F8B}"/>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5" name="Rectangle 8">
            <a:extLst>
              <a:ext uri="{FF2B5EF4-FFF2-40B4-BE49-F238E27FC236}">
                <a16:creationId xmlns:a16="http://schemas.microsoft.com/office/drawing/2014/main" id="{228782DA-2CBD-4CFC-9A95-E4B14DC7021D}"/>
              </a:ext>
            </a:extLst>
          </p:cNvPr>
          <p:cNvSpPr>
            <a:spLocks noGrp="1" noChangeArrowheads="1"/>
          </p:cNvSpPr>
          <p:nvPr>
            <p:ph type="sldNum" idx="12"/>
          </p:nvPr>
        </p:nvSpPr>
        <p:spPr>
          <a:ln/>
        </p:spPr>
        <p:txBody>
          <a:bodyPr/>
          <a:lstStyle>
            <a:lvl1pPr>
              <a:defRPr/>
            </a:lvl1pPr>
          </a:lstStyle>
          <a:p>
            <a:pPr>
              <a:defRPr/>
            </a:pPr>
            <a:fld id="{EF3F80A0-26A5-4161-8CB8-DE8F056C54D1}" type="slidenum">
              <a:rPr lang="de-DE" altLang="de-DE"/>
              <a:pPr>
                <a:defRPr/>
              </a:pPr>
              <a:t>‹Nr.›</a:t>
            </a:fld>
            <a:endParaRPr lang="de-DE" altLang="de-DE"/>
          </a:p>
        </p:txBody>
      </p:sp>
    </p:spTree>
    <p:extLst>
      <p:ext uri="{BB962C8B-B14F-4D97-AF65-F5344CB8AC3E}">
        <p14:creationId xmlns:p14="http://schemas.microsoft.com/office/powerpoint/2010/main" val="1336899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2713"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89513" y="2362200"/>
            <a:ext cx="3924300"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a:extLst>
              <a:ext uri="{FF2B5EF4-FFF2-40B4-BE49-F238E27FC236}">
                <a16:creationId xmlns:a16="http://schemas.microsoft.com/office/drawing/2014/main" id="{18867F36-8FF7-40FB-97FD-0722159C447B}"/>
              </a:ext>
            </a:extLst>
          </p:cNvPr>
          <p:cNvSpPr>
            <a:spLocks noGrp="1" noChangeArrowheads="1"/>
          </p:cNvSpPr>
          <p:nvPr>
            <p:ph type="dt" idx="10"/>
          </p:nvPr>
        </p:nvSpPr>
        <p:spPr>
          <a:ln/>
        </p:spPr>
        <p:txBody>
          <a:bodyPr/>
          <a:lstStyle>
            <a:lvl1pPr>
              <a:defRPr/>
            </a:lvl1pPr>
          </a:lstStyle>
          <a:p>
            <a:pPr>
              <a:defRPr/>
            </a:pPr>
            <a:fld id="{90AE99F5-22F3-497E-A636-C3534204FA1F}" type="datetime1">
              <a:rPr lang="de-DE" altLang="de-DE"/>
              <a:pPr>
                <a:defRPr/>
              </a:pPr>
              <a:t>21.10.2019</a:t>
            </a:fld>
            <a:endParaRPr lang="de-DE" altLang="de-DE"/>
          </a:p>
        </p:txBody>
      </p:sp>
      <p:sp>
        <p:nvSpPr>
          <p:cNvPr id="6" name="Rectangle 7">
            <a:extLst>
              <a:ext uri="{FF2B5EF4-FFF2-40B4-BE49-F238E27FC236}">
                <a16:creationId xmlns:a16="http://schemas.microsoft.com/office/drawing/2014/main" id="{420E6D40-2959-496D-B292-B9FA33DF3A36}"/>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5EAB6AC2-7325-431F-A705-E02FBCD66C4A}"/>
              </a:ext>
            </a:extLst>
          </p:cNvPr>
          <p:cNvSpPr>
            <a:spLocks noGrp="1" noChangeArrowheads="1"/>
          </p:cNvSpPr>
          <p:nvPr>
            <p:ph type="sldNum" idx="12"/>
          </p:nvPr>
        </p:nvSpPr>
        <p:spPr>
          <a:ln/>
        </p:spPr>
        <p:txBody>
          <a:bodyPr/>
          <a:lstStyle>
            <a:lvl1pPr>
              <a:defRPr/>
            </a:lvl1pPr>
          </a:lstStyle>
          <a:p>
            <a:pPr>
              <a:defRPr/>
            </a:pPr>
            <a:fld id="{439E22C0-3AA2-446A-8DC4-1707857A1FC2}" type="slidenum">
              <a:rPr lang="de-DE" altLang="de-DE"/>
              <a:pPr>
                <a:defRPr/>
              </a:pPr>
              <a:t>‹Nr.›</a:t>
            </a:fld>
            <a:endParaRPr lang="de-DE" altLang="de-DE"/>
          </a:p>
        </p:txBody>
      </p:sp>
    </p:spTree>
    <p:extLst>
      <p:ext uri="{BB962C8B-B14F-4D97-AF65-F5344CB8AC3E}">
        <p14:creationId xmlns:p14="http://schemas.microsoft.com/office/powerpoint/2010/main" val="1927468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04606DB5-7D6A-4B05-876E-8B9C94A12C1B}"/>
              </a:ext>
            </a:extLst>
          </p:cNvPr>
          <p:cNvSpPr>
            <a:spLocks noGrp="1" noChangeArrowheads="1"/>
          </p:cNvSpPr>
          <p:nvPr>
            <p:ph type="dt" idx="10"/>
          </p:nvPr>
        </p:nvSpPr>
        <p:spPr>
          <a:ln/>
        </p:spPr>
        <p:txBody>
          <a:bodyPr/>
          <a:lstStyle>
            <a:lvl1pPr>
              <a:defRPr/>
            </a:lvl1pPr>
          </a:lstStyle>
          <a:p>
            <a:pPr>
              <a:defRPr/>
            </a:pPr>
            <a:fld id="{CF5CCFB7-4A6D-4807-BC6F-C6D47047086E}" type="datetime1">
              <a:rPr lang="de-DE" altLang="de-DE"/>
              <a:pPr>
                <a:defRPr/>
              </a:pPr>
              <a:t>21.10.2019</a:t>
            </a:fld>
            <a:endParaRPr lang="de-DE" altLang="de-DE"/>
          </a:p>
        </p:txBody>
      </p:sp>
      <p:sp>
        <p:nvSpPr>
          <p:cNvPr id="3" name="Rectangle 7">
            <a:extLst>
              <a:ext uri="{FF2B5EF4-FFF2-40B4-BE49-F238E27FC236}">
                <a16:creationId xmlns:a16="http://schemas.microsoft.com/office/drawing/2014/main" id="{5544C164-6019-4B6F-A0FD-8D68B1D9CA0A}"/>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4" name="Rectangle 8">
            <a:extLst>
              <a:ext uri="{FF2B5EF4-FFF2-40B4-BE49-F238E27FC236}">
                <a16:creationId xmlns:a16="http://schemas.microsoft.com/office/drawing/2014/main" id="{979044CD-B6EF-479D-8FB2-9F3854ADD95D}"/>
              </a:ext>
            </a:extLst>
          </p:cNvPr>
          <p:cNvSpPr>
            <a:spLocks noGrp="1" noChangeArrowheads="1"/>
          </p:cNvSpPr>
          <p:nvPr>
            <p:ph type="sldNum" idx="12"/>
          </p:nvPr>
        </p:nvSpPr>
        <p:spPr>
          <a:ln/>
        </p:spPr>
        <p:txBody>
          <a:bodyPr/>
          <a:lstStyle>
            <a:lvl1pPr>
              <a:defRPr/>
            </a:lvl1pPr>
          </a:lstStyle>
          <a:p>
            <a:pPr>
              <a:defRPr/>
            </a:pPr>
            <a:fld id="{C6458F06-E7ED-4EA3-99DD-AE210E2DBBC0}" type="slidenum">
              <a:rPr lang="de-DE" altLang="de-DE"/>
              <a:pPr>
                <a:defRPr/>
              </a:pPr>
              <a:t>‹Nr.›</a:t>
            </a:fld>
            <a:endParaRPr lang="de-DE" altLang="de-DE"/>
          </a:p>
        </p:txBody>
      </p:sp>
    </p:spTree>
    <p:extLst>
      <p:ext uri="{BB962C8B-B14F-4D97-AF65-F5344CB8AC3E}">
        <p14:creationId xmlns:p14="http://schemas.microsoft.com/office/powerpoint/2010/main" val="1290806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a:extLst>
              <a:ext uri="{FF2B5EF4-FFF2-40B4-BE49-F238E27FC236}">
                <a16:creationId xmlns:a16="http://schemas.microsoft.com/office/drawing/2014/main" id="{166D0C06-4EC4-4395-ACD9-2982C312DDE7}"/>
              </a:ext>
            </a:extLst>
          </p:cNvPr>
          <p:cNvSpPr>
            <a:spLocks noGrp="1" noChangeArrowheads="1"/>
          </p:cNvSpPr>
          <p:nvPr>
            <p:ph type="dt" idx="10"/>
          </p:nvPr>
        </p:nvSpPr>
        <p:spPr>
          <a:ln/>
        </p:spPr>
        <p:txBody>
          <a:bodyPr/>
          <a:lstStyle>
            <a:lvl1pPr>
              <a:defRPr/>
            </a:lvl1pPr>
          </a:lstStyle>
          <a:p>
            <a:pPr>
              <a:defRPr/>
            </a:pPr>
            <a:fld id="{234F2337-B019-4507-BF69-653681652D19}" type="datetime1">
              <a:rPr lang="de-DE" altLang="de-DE"/>
              <a:pPr>
                <a:defRPr/>
              </a:pPr>
              <a:t>21.10.2019</a:t>
            </a:fld>
            <a:endParaRPr lang="de-DE" altLang="de-DE"/>
          </a:p>
        </p:txBody>
      </p:sp>
      <p:sp>
        <p:nvSpPr>
          <p:cNvPr id="6" name="Rectangle 7">
            <a:extLst>
              <a:ext uri="{FF2B5EF4-FFF2-40B4-BE49-F238E27FC236}">
                <a16:creationId xmlns:a16="http://schemas.microsoft.com/office/drawing/2014/main" id="{202261C1-32A5-4B32-A28A-831CBEF7F4BB}"/>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9F517F5D-A323-4E68-BC46-BB8EAC9C892C}"/>
              </a:ext>
            </a:extLst>
          </p:cNvPr>
          <p:cNvSpPr>
            <a:spLocks noGrp="1" noChangeArrowheads="1"/>
          </p:cNvSpPr>
          <p:nvPr>
            <p:ph type="sldNum" idx="12"/>
          </p:nvPr>
        </p:nvSpPr>
        <p:spPr>
          <a:ln/>
        </p:spPr>
        <p:txBody>
          <a:bodyPr/>
          <a:lstStyle>
            <a:lvl1pPr>
              <a:defRPr/>
            </a:lvl1pPr>
          </a:lstStyle>
          <a:p>
            <a:pPr>
              <a:defRPr/>
            </a:pPr>
            <a:fld id="{53F48301-DFB3-47E6-8D7E-FBF28F0E5200}" type="slidenum">
              <a:rPr lang="de-DE" altLang="de-DE"/>
              <a:pPr>
                <a:defRPr/>
              </a:pPr>
              <a:t>‹Nr.›</a:t>
            </a:fld>
            <a:endParaRPr lang="de-DE" altLang="de-DE"/>
          </a:p>
        </p:txBody>
      </p:sp>
    </p:spTree>
    <p:extLst>
      <p:ext uri="{BB962C8B-B14F-4D97-AF65-F5344CB8AC3E}">
        <p14:creationId xmlns:p14="http://schemas.microsoft.com/office/powerpoint/2010/main" val="3986236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a:extLst>
              <a:ext uri="{FF2B5EF4-FFF2-40B4-BE49-F238E27FC236}">
                <a16:creationId xmlns:a16="http://schemas.microsoft.com/office/drawing/2014/main" id="{D954D903-C1D8-4475-AD80-0AAA5045CB44}"/>
              </a:ext>
            </a:extLst>
          </p:cNvPr>
          <p:cNvSpPr>
            <a:spLocks noGrp="1" noChangeArrowheads="1"/>
          </p:cNvSpPr>
          <p:nvPr>
            <p:ph type="dt" idx="10"/>
          </p:nvPr>
        </p:nvSpPr>
        <p:spPr>
          <a:ln/>
        </p:spPr>
        <p:txBody>
          <a:bodyPr/>
          <a:lstStyle>
            <a:lvl1pPr>
              <a:defRPr/>
            </a:lvl1pPr>
          </a:lstStyle>
          <a:p>
            <a:pPr>
              <a:defRPr/>
            </a:pPr>
            <a:fld id="{2CAD3ED1-5079-403A-AD41-4BFA4D09CA73}" type="datetime1">
              <a:rPr lang="de-DE" altLang="de-DE"/>
              <a:pPr>
                <a:defRPr/>
              </a:pPr>
              <a:t>21.10.2019</a:t>
            </a:fld>
            <a:endParaRPr lang="de-DE" altLang="de-DE"/>
          </a:p>
        </p:txBody>
      </p:sp>
      <p:sp>
        <p:nvSpPr>
          <p:cNvPr id="6" name="Rectangle 7">
            <a:extLst>
              <a:ext uri="{FF2B5EF4-FFF2-40B4-BE49-F238E27FC236}">
                <a16:creationId xmlns:a16="http://schemas.microsoft.com/office/drawing/2014/main" id="{EA3B95F4-F9F1-414C-996D-0EBE183F8FE7}"/>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3EF6D7E9-D965-4231-AC63-23FCBA817FFD}"/>
              </a:ext>
            </a:extLst>
          </p:cNvPr>
          <p:cNvSpPr>
            <a:spLocks noGrp="1" noChangeArrowheads="1"/>
          </p:cNvSpPr>
          <p:nvPr>
            <p:ph type="sldNum" idx="12"/>
          </p:nvPr>
        </p:nvSpPr>
        <p:spPr>
          <a:ln/>
        </p:spPr>
        <p:txBody>
          <a:bodyPr/>
          <a:lstStyle>
            <a:lvl1pPr>
              <a:defRPr/>
            </a:lvl1pPr>
          </a:lstStyle>
          <a:p>
            <a:pPr>
              <a:defRPr/>
            </a:pPr>
            <a:fld id="{ABCC6154-24FC-4854-814F-B85D5AAC194F}" type="slidenum">
              <a:rPr lang="de-DE" altLang="de-DE"/>
              <a:pPr>
                <a:defRPr/>
              </a:pPr>
              <a:t>‹Nr.›</a:t>
            </a:fld>
            <a:endParaRPr lang="de-DE" altLang="de-DE"/>
          </a:p>
        </p:txBody>
      </p:sp>
    </p:spTree>
    <p:extLst>
      <p:ext uri="{BB962C8B-B14F-4D97-AF65-F5344CB8AC3E}">
        <p14:creationId xmlns:p14="http://schemas.microsoft.com/office/powerpoint/2010/main" val="22218383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036BCD1D-305A-4726-BBE3-11FC2CA9B536}"/>
              </a:ext>
            </a:extLst>
          </p:cNvPr>
          <p:cNvSpPr>
            <a:spLocks noGrp="1" noChangeArrowheads="1"/>
          </p:cNvSpPr>
          <p:nvPr>
            <p:ph type="dt" idx="10"/>
          </p:nvPr>
        </p:nvSpPr>
        <p:spPr>
          <a:ln/>
        </p:spPr>
        <p:txBody>
          <a:bodyPr/>
          <a:lstStyle>
            <a:lvl1pPr>
              <a:defRPr/>
            </a:lvl1pPr>
          </a:lstStyle>
          <a:p>
            <a:pPr>
              <a:defRPr/>
            </a:pPr>
            <a:fld id="{C6DB3F76-5D8E-4039-AC4E-12F9492FA951}"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FF35A079-4981-484E-8CCA-5761217FE01E}"/>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E5553500-03B2-427C-B2B5-928C1E2248C1}"/>
              </a:ext>
            </a:extLst>
          </p:cNvPr>
          <p:cNvSpPr>
            <a:spLocks noGrp="1" noChangeArrowheads="1"/>
          </p:cNvSpPr>
          <p:nvPr>
            <p:ph type="sldNum" idx="12"/>
          </p:nvPr>
        </p:nvSpPr>
        <p:spPr>
          <a:ln/>
        </p:spPr>
        <p:txBody>
          <a:bodyPr/>
          <a:lstStyle>
            <a:lvl1pPr>
              <a:defRPr/>
            </a:lvl1pPr>
          </a:lstStyle>
          <a:p>
            <a:pPr>
              <a:defRPr/>
            </a:pPr>
            <a:fld id="{89B85533-AFAA-41E4-AD75-D52D00A084C4}" type="slidenum">
              <a:rPr lang="de-DE" altLang="de-DE"/>
              <a:pPr>
                <a:defRPr/>
              </a:pPr>
              <a:t>‹Nr.›</a:t>
            </a:fld>
            <a:endParaRPr lang="de-DE" altLang="de-DE"/>
          </a:p>
        </p:txBody>
      </p:sp>
    </p:spTree>
    <p:extLst>
      <p:ext uri="{BB962C8B-B14F-4D97-AF65-F5344CB8AC3E}">
        <p14:creationId xmlns:p14="http://schemas.microsoft.com/office/powerpoint/2010/main" val="11465269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268413"/>
            <a:ext cx="1998663" cy="48260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268413"/>
            <a:ext cx="5848350" cy="48260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7851D443-0D39-4790-A499-7DE2DAAED2F3}"/>
              </a:ext>
            </a:extLst>
          </p:cNvPr>
          <p:cNvSpPr>
            <a:spLocks noGrp="1" noChangeArrowheads="1"/>
          </p:cNvSpPr>
          <p:nvPr>
            <p:ph type="dt" idx="10"/>
          </p:nvPr>
        </p:nvSpPr>
        <p:spPr>
          <a:ln/>
        </p:spPr>
        <p:txBody>
          <a:bodyPr/>
          <a:lstStyle>
            <a:lvl1pPr>
              <a:defRPr/>
            </a:lvl1pPr>
          </a:lstStyle>
          <a:p>
            <a:pPr>
              <a:defRPr/>
            </a:pPr>
            <a:fld id="{4CC98406-7E2E-4EB3-B387-B5A59AB0F6AE}"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CA5F6D5E-C2B4-42A9-A440-6CA1B332DEFF}"/>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B531541C-00AE-439B-A55A-761423CF965A}"/>
              </a:ext>
            </a:extLst>
          </p:cNvPr>
          <p:cNvSpPr>
            <a:spLocks noGrp="1" noChangeArrowheads="1"/>
          </p:cNvSpPr>
          <p:nvPr>
            <p:ph type="sldNum" idx="12"/>
          </p:nvPr>
        </p:nvSpPr>
        <p:spPr>
          <a:ln/>
        </p:spPr>
        <p:txBody>
          <a:bodyPr/>
          <a:lstStyle>
            <a:lvl1pPr>
              <a:defRPr/>
            </a:lvl1pPr>
          </a:lstStyle>
          <a:p>
            <a:pPr>
              <a:defRPr/>
            </a:pPr>
            <a:fld id="{4D64616D-5906-4FB8-884D-4ACAAB2A3CF3}" type="slidenum">
              <a:rPr lang="de-DE" altLang="de-DE"/>
              <a:pPr>
                <a:defRPr/>
              </a:pPr>
              <a:t>‹Nr.›</a:t>
            </a:fld>
            <a:endParaRPr lang="de-DE" altLang="de-DE"/>
          </a:p>
        </p:txBody>
      </p:sp>
    </p:spTree>
    <p:extLst>
      <p:ext uri="{BB962C8B-B14F-4D97-AF65-F5344CB8AC3E}">
        <p14:creationId xmlns:p14="http://schemas.microsoft.com/office/powerpoint/2010/main" val="36339653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12378668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405499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3699881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2713"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89513" y="2362200"/>
            <a:ext cx="3924300"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206697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29872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a:extLst>
              <a:ext uri="{FF2B5EF4-FFF2-40B4-BE49-F238E27FC236}">
                <a16:creationId xmlns:a16="http://schemas.microsoft.com/office/drawing/2014/main" id="{8716BA0D-BA3A-48BB-A4E1-F3FB4101EFF3}"/>
              </a:ext>
            </a:extLst>
          </p:cNvPr>
          <p:cNvSpPr>
            <a:spLocks noGrp="1" noChangeArrowheads="1"/>
          </p:cNvSpPr>
          <p:nvPr>
            <p:ph type="dt" idx="10"/>
          </p:nvPr>
        </p:nvSpPr>
        <p:spPr>
          <a:ln/>
        </p:spPr>
        <p:txBody>
          <a:bodyPr/>
          <a:lstStyle>
            <a:lvl1pPr>
              <a:defRPr/>
            </a:lvl1pPr>
          </a:lstStyle>
          <a:p>
            <a:pPr>
              <a:defRPr/>
            </a:pPr>
            <a:fld id="{85C67835-0AC5-49D4-B8BC-E41EBE7E141D}" type="datetime1">
              <a:rPr lang="de-DE" altLang="de-DE"/>
              <a:pPr>
                <a:defRPr/>
              </a:pPr>
              <a:t>21.10.2019</a:t>
            </a:fld>
            <a:endParaRPr lang="de-DE" altLang="de-DE"/>
          </a:p>
        </p:txBody>
      </p:sp>
      <p:sp>
        <p:nvSpPr>
          <p:cNvPr id="8" name="Rectangle 7">
            <a:extLst>
              <a:ext uri="{FF2B5EF4-FFF2-40B4-BE49-F238E27FC236}">
                <a16:creationId xmlns:a16="http://schemas.microsoft.com/office/drawing/2014/main" id="{EF28D791-332B-4563-9529-393918ABB9D0}"/>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9" name="Rectangle 8">
            <a:extLst>
              <a:ext uri="{FF2B5EF4-FFF2-40B4-BE49-F238E27FC236}">
                <a16:creationId xmlns:a16="http://schemas.microsoft.com/office/drawing/2014/main" id="{4BB5A237-211A-475F-865A-74B6934B121E}"/>
              </a:ext>
            </a:extLst>
          </p:cNvPr>
          <p:cNvSpPr>
            <a:spLocks noGrp="1" noChangeArrowheads="1"/>
          </p:cNvSpPr>
          <p:nvPr>
            <p:ph type="sldNum" idx="12"/>
          </p:nvPr>
        </p:nvSpPr>
        <p:spPr>
          <a:ln/>
        </p:spPr>
        <p:txBody>
          <a:bodyPr/>
          <a:lstStyle>
            <a:lvl1pPr>
              <a:defRPr/>
            </a:lvl1pPr>
          </a:lstStyle>
          <a:p>
            <a:pPr>
              <a:defRPr/>
            </a:pPr>
            <a:fld id="{EDF245DE-9AE4-4E4B-9493-A3D808C965B7}" type="slidenum">
              <a:rPr lang="de-DE" altLang="de-DE"/>
              <a:pPr>
                <a:defRPr/>
              </a:pPr>
              <a:t>‹Nr.›</a:t>
            </a:fld>
            <a:endParaRPr lang="de-DE" altLang="de-DE"/>
          </a:p>
        </p:txBody>
      </p:sp>
    </p:spTree>
    <p:extLst>
      <p:ext uri="{BB962C8B-B14F-4D97-AF65-F5344CB8AC3E}">
        <p14:creationId xmlns:p14="http://schemas.microsoft.com/office/powerpoint/2010/main" val="19186420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888995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4310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51976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18477925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050982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268413"/>
            <a:ext cx="1998663" cy="48260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268413"/>
            <a:ext cx="5848350" cy="48260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080224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222F141-F935-4FE9-B080-7A15ACABBC6F}"/>
              </a:ext>
            </a:extLst>
          </p:cNvPr>
          <p:cNvSpPr>
            <a:spLocks noChangeArrowheads="1"/>
          </p:cNvSpPr>
          <p:nvPr/>
        </p:nvSpPr>
        <p:spPr bwMode="auto">
          <a:xfrm>
            <a:off x="0" y="0"/>
            <a:ext cx="4572000" cy="6858000"/>
          </a:xfrm>
          <a:prstGeom prst="rect">
            <a:avLst/>
          </a:prstGeom>
          <a:solidFill>
            <a:srgbClr val="3493C5"/>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eaLnBrk="1" hangingPunct="1">
              <a:defRPr/>
            </a:pPr>
            <a:endParaRPr kumimoji="1" lang="de-DE">
              <a:solidFill>
                <a:srgbClr val="003366"/>
              </a:solidFill>
              <a:ea typeface="+mn-ea"/>
            </a:endParaRPr>
          </a:p>
        </p:txBody>
      </p:sp>
      <p:sp>
        <p:nvSpPr>
          <p:cNvPr id="5" name="AutoShape 3">
            <a:extLst>
              <a:ext uri="{FF2B5EF4-FFF2-40B4-BE49-F238E27FC236}">
                <a16:creationId xmlns:a16="http://schemas.microsoft.com/office/drawing/2014/main" id="{EB12B55D-7AD6-4C0C-B8FC-3F5640F5F110}"/>
              </a:ext>
            </a:extLst>
          </p:cNvPr>
          <p:cNvSpPr>
            <a:spLocks noChangeArrowheads="1"/>
          </p:cNvSpPr>
          <p:nvPr/>
        </p:nvSpPr>
        <p:spPr bwMode="auto">
          <a:xfrm>
            <a:off x="611188" y="1235075"/>
            <a:ext cx="5181600" cy="19050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eaLnBrk="1" hangingPunct="1">
              <a:defRPr/>
            </a:pPr>
            <a:endParaRPr kumimoji="1" lang="de-DE">
              <a:solidFill>
                <a:srgbClr val="003366"/>
              </a:solidFill>
              <a:ea typeface="+mn-ea"/>
            </a:endParaRPr>
          </a:p>
        </p:txBody>
      </p:sp>
      <p:pic>
        <p:nvPicPr>
          <p:cNvPr id="6" name="Grafik 14">
            <a:extLst>
              <a:ext uri="{FF2B5EF4-FFF2-40B4-BE49-F238E27FC236}">
                <a16:creationId xmlns:a16="http://schemas.microsoft.com/office/drawing/2014/main" id="{337882BC-64CC-4A03-BCE1-756F400882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25" y="26988"/>
            <a:ext cx="3419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Grp="1" noChangeArrowheads="1"/>
          </p:cNvSpPr>
          <p:nvPr>
            <p:ph type="subTitle" idx="1"/>
          </p:nvPr>
        </p:nvSpPr>
        <p:spPr>
          <a:xfrm>
            <a:off x="4721225" y="3176602"/>
            <a:ext cx="3657600" cy="1822450"/>
          </a:xfrm>
        </p:spPr>
        <p:txBody>
          <a:bodyPr anchor="b"/>
          <a:lstStyle>
            <a:lvl1pPr marL="0" indent="0">
              <a:buFont typeface="Wingdings" panose="05000000000000000000" pitchFamily="2" charset="2"/>
              <a:buNone/>
              <a:defRPr>
                <a:solidFill>
                  <a:schemeClr val="bg2"/>
                </a:solidFill>
              </a:defRPr>
            </a:lvl1pPr>
          </a:lstStyle>
          <a:p>
            <a:pPr lvl="0"/>
            <a:r>
              <a:rPr lang="de-DE" noProof="0"/>
              <a:t>Formatvorlage des Untertitelmasters durch Klicken bearbeiten</a:t>
            </a:r>
            <a:endParaRPr lang="de-DE" noProof="0" dirty="0"/>
          </a:p>
        </p:txBody>
      </p:sp>
      <p:sp>
        <p:nvSpPr>
          <p:cNvPr id="8211" name="Rectangle 19"/>
          <p:cNvSpPr>
            <a:spLocks noGrp="1" noChangeArrowheads="1"/>
          </p:cNvSpPr>
          <p:nvPr>
            <p:ph type="ctrTitle" sz="quarter"/>
          </p:nvPr>
        </p:nvSpPr>
        <p:spPr>
          <a:xfrm>
            <a:off x="323528" y="1581150"/>
            <a:ext cx="7772400" cy="1463675"/>
          </a:xfrm>
        </p:spPr>
        <p:txBody>
          <a:bodyPr anchor="ctr"/>
          <a:lstStyle>
            <a:lvl1pPr algn="ctr">
              <a:defRPr sz="3200">
                <a:solidFill>
                  <a:schemeClr val="tx1"/>
                </a:solidFill>
              </a:defRPr>
            </a:lvl1pPr>
          </a:lstStyle>
          <a:p>
            <a:pPr lvl="0"/>
            <a:r>
              <a:rPr lang="de-DE" noProof="0"/>
              <a:t>Titelmasterformat durch Klicken bearbeiten</a:t>
            </a:r>
            <a:endParaRPr lang="de-DE" noProof="0" dirty="0"/>
          </a:p>
        </p:txBody>
      </p:sp>
      <p:sp>
        <p:nvSpPr>
          <p:cNvPr id="7" name="Rectangle 14">
            <a:extLst>
              <a:ext uri="{FF2B5EF4-FFF2-40B4-BE49-F238E27FC236}">
                <a16:creationId xmlns:a16="http://schemas.microsoft.com/office/drawing/2014/main" id="{9803B66B-AB54-4608-BEB6-BFA25AEA41F2}"/>
              </a:ext>
            </a:extLst>
          </p:cNvPr>
          <p:cNvSpPr>
            <a:spLocks noGrp="1" noChangeArrowheads="1"/>
          </p:cNvSpPr>
          <p:nvPr>
            <p:ph type="dt" sz="quarter" idx="10"/>
          </p:nvPr>
        </p:nvSpPr>
        <p:spPr>
          <a:xfrm>
            <a:off x="2667000" y="6553200"/>
            <a:ext cx="1905000" cy="304800"/>
          </a:xfrm>
        </p:spPr>
        <p:txBody>
          <a:bodyPr/>
          <a:lstStyle>
            <a:lvl1pPr defTabSz="449263">
              <a:buClr>
                <a:srgbClr val="000000"/>
              </a:buClr>
              <a:buSzPct val="100000"/>
              <a:buFont typeface="Times New Roman" panose="02020603050405020304" pitchFamily="18" charset="0"/>
              <a:buNone/>
              <a:defRPr>
                <a:solidFill>
                  <a:srgbClr val="FFFFFF"/>
                </a:solidFill>
              </a:defRPr>
            </a:lvl1pPr>
          </a:lstStyle>
          <a:p>
            <a:pPr>
              <a:defRPr/>
            </a:pPr>
            <a:fld id="{7C80ED6D-EAC2-49F6-AC3C-A567946C8020}" type="datetime1">
              <a:rPr lang="de-DE" altLang="de-DE"/>
              <a:pPr>
                <a:defRPr/>
              </a:pPr>
              <a:t>21.10.2019</a:t>
            </a:fld>
            <a:endParaRPr lang="de-DE" altLang="de-DE"/>
          </a:p>
        </p:txBody>
      </p:sp>
      <p:sp>
        <p:nvSpPr>
          <p:cNvPr id="8" name="Rectangle 15">
            <a:extLst>
              <a:ext uri="{FF2B5EF4-FFF2-40B4-BE49-F238E27FC236}">
                <a16:creationId xmlns:a16="http://schemas.microsoft.com/office/drawing/2014/main" id="{41B4A2F2-E39A-4F33-BB92-59BCFF3FB1BD}"/>
              </a:ext>
            </a:extLst>
          </p:cNvPr>
          <p:cNvSpPr>
            <a:spLocks noGrp="1" noChangeArrowheads="1"/>
          </p:cNvSpPr>
          <p:nvPr>
            <p:ph type="ftr" sz="quarter" idx="11"/>
          </p:nvPr>
        </p:nvSpPr>
        <p:spPr>
          <a:xfrm>
            <a:off x="5195888" y="6553200"/>
            <a:ext cx="3279775" cy="304800"/>
          </a:xfrm>
        </p:spPr>
        <p:txBody>
          <a:bodyPr/>
          <a:lstStyle>
            <a:lvl1pPr algn="r" defTabSz="449263">
              <a:buClr>
                <a:srgbClr val="000000"/>
              </a:buClr>
              <a:buSzPct val="100000"/>
              <a:buFont typeface="Times New Roman" pitchFamily="18" charset="0"/>
              <a:buNone/>
              <a:defRPr>
                <a:ea typeface="MS PGothic" pitchFamily="34" charset="-128"/>
              </a:defRPr>
            </a:lvl1pPr>
          </a:lstStyle>
          <a:p>
            <a:pPr>
              <a:defRPr/>
            </a:pPr>
            <a:r>
              <a:rPr lang="de-DE"/>
              <a:t>Multiplikatorin l Hochschule </a:t>
            </a:r>
          </a:p>
        </p:txBody>
      </p:sp>
      <p:sp>
        <p:nvSpPr>
          <p:cNvPr id="9" name="Rectangle 17">
            <a:extLst>
              <a:ext uri="{FF2B5EF4-FFF2-40B4-BE49-F238E27FC236}">
                <a16:creationId xmlns:a16="http://schemas.microsoft.com/office/drawing/2014/main" id="{DA518F5A-8D66-4522-8951-54317EC490AB}"/>
              </a:ext>
            </a:extLst>
          </p:cNvPr>
          <p:cNvSpPr>
            <a:spLocks noGrp="1" noChangeArrowheads="1"/>
          </p:cNvSpPr>
          <p:nvPr>
            <p:ph type="sldNum" sz="quarter" idx="12"/>
          </p:nvPr>
        </p:nvSpPr>
        <p:spPr>
          <a:xfrm>
            <a:off x="9525" y="5962650"/>
            <a:ext cx="1033463" cy="885825"/>
          </a:xfrm>
        </p:spPr>
        <p:txBody>
          <a:bodyPr anchorCtr="0"/>
          <a:lstStyle>
            <a:lvl1pPr defTabSz="449263">
              <a:buClr>
                <a:srgbClr val="000000"/>
              </a:buClr>
              <a:buSzPct val="100000"/>
              <a:buFont typeface="Times New Roman" panose="02020603050405020304" pitchFamily="18" charset="0"/>
              <a:buNone/>
              <a:defRPr/>
            </a:lvl1pPr>
          </a:lstStyle>
          <a:p>
            <a:pPr>
              <a:defRPr/>
            </a:pPr>
            <a:fld id="{5CD3541B-02C0-4FF2-9ECA-6C82B574B6D2}" type="slidenum">
              <a:rPr lang="de-DE" altLang="de-DE"/>
              <a:pPr>
                <a:defRPr/>
              </a:pPr>
              <a:t>‹Nr.›</a:t>
            </a:fld>
            <a:endParaRPr lang="de-DE" altLang="de-DE"/>
          </a:p>
        </p:txBody>
      </p:sp>
    </p:spTree>
    <p:extLst>
      <p:ext uri="{BB962C8B-B14F-4D97-AF65-F5344CB8AC3E}">
        <p14:creationId xmlns:p14="http://schemas.microsoft.com/office/powerpoint/2010/main" val="35040134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6A8C57E-FD3A-453A-9454-E7F9E9D687D2}"/>
              </a:ext>
            </a:extLst>
          </p:cNvPr>
          <p:cNvSpPr>
            <a:spLocks noGrp="1"/>
          </p:cNvSpPr>
          <p:nvPr>
            <p:ph type="dt" sz="half" idx="10"/>
          </p:nvPr>
        </p:nvSpPr>
        <p:spPr/>
        <p:txBody>
          <a:bodyPr/>
          <a:lstStyle>
            <a:lvl1pPr defTabSz="449263">
              <a:buClr>
                <a:srgbClr val="000000"/>
              </a:buClr>
              <a:buSzPct val="100000"/>
              <a:buFont typeface="Times New Roman" panose="02020603050405020304" pitchFamily="18" charset="0"/>
              <a:buNone/>
              <a:defRPr/>
            </a:lvl1pPr>
          </a:lstStyle>
          <a:p>
            <a:pPr>
              <a:defRPr/>
            </a:pPr>
            <a:fld id="{BD043020-D006-4012-9A3C-966EFBAF72D3}" type="datetime1">
              <a:rPr lang="de-DE" altLang="de-DE"/>
              <a:pPr>
                <a:defRPr/>
              </a:pPr>
              <a:t>21.10.2019</a:t>
            </a:fld>
            <a:endParaRPr lang="de-DE" altLang="de-DE"/>
          </a:p>
        </p:txBody>
      </p:sp>
      <p:sp>
        <p:nvSpPr>
          <p:cNvPr id="5" name="Fußzeilenplatzhalter 4">
            <a:extLst>
              <a:ext uri="{FF2B5EF4-FFF2-40B4-BE49-F238E27FC236}">
                <a16:creationId xmlns:a16="http://schemas.microsoft.com/office/drawing/2014/main" id="{7AD87FC9-BF7C-4B34-A22E-9611A50FA26F}"/>
              </a:ext>
            </a:extLst>
          </p:cNvPr>
          <p:cNvSpPr>
            <a:spLocks noGrp="1"/>
          </p:cNvSpPr>
          <p:nvPr>
            <p:ph type="ftr" sz="quarter" idx="11"/>
          </p:nvPr>
        </p:nvSpPr>
        <p:spPr/>
        <p:txBody>
          <a:bodyPr/>
          <a:lstStyle>
            <a:lvl1pPr defTabSz="449263">
              <a:buClr>
                <a:srgbClr val="000000"/>
              </a:buClr>
              <a:buSzPct val="100000"/>
              <a:buFont typeface="Times New Roman" pitchFamily="18" charset="0"/>
              <a:buNone/>
              <a:defRPr>
                <a:ea typeface="MS PGothic" pitchFamily="34" charset="-128"/>
              </a:defRPr>
            </a:lvl1pPr>
          </a:lstStyle>
          <a:p>
            <a:pPr>
              <a:defRPr/>
            </a:pPr>
            <a:r>
              <a:rPr lang="de-DE"/>
              <a:t>Multiplikatorin l Hochschule </a:t>
            </a:r>
          </a:p>
        </p:txBody>
      </p:sp>
      <p:sp>
        <p:nvSpPr>
          <p:cNvPr id="6" name="Foliennummernplatzhalter 5">
            <a:extLst>
              <a:ext uri="{FF2B5EF4-FFF2-40B4-BE49-F238E27FC236}">
                <a16:creationId xmlns:a16="http://schemas.microsoft.com/office/drawing/2014/main" id="{7E52C42D-A759-4DA5-A0F6-94D5F0ED642E}"/>
              </a:ext>
            </a:extLst>
          </p:cNvPr>
          <p:cNvSpPr>
            <a:spLocks noGrp="1"/>
          </p:cNvSpPr>
          <p:nvPr>
            <p:ph type="sldNum" sz="quarter" idx="12"/>
          </p:nvPr>
        </p:nvSpPr>
        <p:spPr/>
        <p:txBody>
          <a:bodyPr/>
          <a:lstStyle>
            <a:lvl1pPr defTabSz="449263">
              <a:buClr>
                <a:srgbClr val="000000"/>
              </a:buClr>
              <a:buSzPct val="100000"/>
              <a:buFont typeface="Times New Roman" panose="02020603050405020304" pitchFamily="18" charset="0"/>
              <a:buNone/>
              <a:defRPr/>
            </a:lvl1pPr>
          </a:lstStyle>
          <a:p>
            <a:pPr>
              <a:defRPr/>
            </a:pPr>
            <a:fld id="{D936AC15-8CB4-4FFB-9B65-6AEDFDF5492A}" type="slidenum">
              <a:rPr lang="de-DE" altLang="de-DE"/>
              <a:pPr>
                <a:defRPr/>
              </a:pPr>
              <a:t>‹Nr.›</a:t>
            </a:fld>
            <a:endParaRPr lang="de-DE" altLang="de-DE"/>
          </a:p>
        </p:txBody>
      </p:sp>
    </p:spTree>
    <p:extLst>
      <p:ext uri="{BB962C8B-B14F-4D97-AF65-F5344CB8AC3E}">
        <p14:creationId xmlns:p14="http://schemas.microsoft.com/office/powerpoint/2010/main" val="39164109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5576" y="1916832"/>
            <a:ext cx="7886700" cy="2167691"/>
          </a:xfrm>
        </p:spPr>
        <p:txBody>
          <a:bodyPr anchor="ctr"/>
          <a:lstStyle>
            <a:lvl1pPr>
              <a:defRPr sz="3600"/>
            </a:lvl1pPr>
          </a:lstStyle>
          <a:p>
            <a:r>
              <a:rPr lang="de-DE"/>
              <a:t>Titelmasterformat durch Klicken bearbeiten</a:t>
            </a:r>
            <a:endParaRPr lang="de-DE" dirty="0"/>
          </a:p>
        </p:txBody>
      </p:sp>
      <p:sp>
        <p:nvSpPr>
          <p:cNvPr id="3" name="Textplatzhalter 2"/>
          <p:cNvSpPr>
            <a:spLocks noGrp="1"/>
          </p:cNvSpPr>
          <p:nvPr>
            <p:ph type="body" idx="1"/>
          </p:nvPr>
        </p:nvSpPr>
        <p:spPr>
          <a:xfrm>
            <a:off x="755576" y="4568768"/>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13">
            <a:extLst>
              <a:ext uri="{FF2B5EF4-FFF2-40B4-BE49-F238E27FC236}">
                <a16:creationId xmlns:a16="http://schemas.microsoft.com/office/drawing/2014/main" id="{6CDB61BB-FA41-4521-A1D5-9A83B8CC7820}"/>
              </a:ext>
            </a:extLst>
          </p:cNvPr>
          <p:cNvSpPr>
            <a:spLocks noGrp="1" noChangeArrowheads="1"/>
          </p:cNvSpPr>
          <p:nvPr>
            <p:ph type="dt" sz="half" idx="10"/>
          </p:nvPr>
        </p:nvSpPr>
        <p:spPr/>
        <p:txBody>
          <a:bodyPr/>
          <a:lstStyle>
            <a:lvl1pPr defTabSz="449263">
              <a:buClr>
                <a:srgbClr val="000000"/>
              </a:buClr>
              <a:buSzPct val="100000"/>
              <a:buFont typeface="Times New Roman" panose="02020603050405020304" pitchFamily="18" charset="0"/>
              <a:buNone/>
              <a:defRPr/>
            </a:lvl1pPr>
          </a:lstStyle>
          <a:p>
            <a:pPr>
              <a:defRPr/>
            </a:pPr>
            <a:fld id="{AA2C427E-82C0-4FA4-95EE-2391737ACE65}" type="datetime1">
              <a:rPr lang="de-DE" altLang="de-DE"/>
              <a:pPr>
                <a:defRPr/>
              </a:pPr>
              <a:t>21.10.2019</a:t>
            </a:fld>
            <a:endParaRPr lang="de-DE" altLang="de-DE"/>
          </a:p>
        </p:txBody>
      </p:sp>
      <p:sp>
        <p:nvSpPr>
          <p:cNvPr id="5" name="Rectangle 14">
            <a:extLst>
              <a:ext uri="{FF2B5EF4-FFF2-40B4-BE49-F238E27FC236}">
                <a16:creationId xmlns:a16="http://schemas.microsoft.com/office/drawing/2014/main" id="{E81ADE83-6968-47DD-A3C1-67379C2E565C}"/>
              </a:ext>
            </a:extLst>
          </p:cNvPr>
          <p:cNvSpPr>
            <a:spLocks noGrp="1" noChangeArrowheads="1"/>
          </p:cNvSpPr>
          <p:nvPr>
            <p:ph type="ftr" sz="quarter" idx="11"/>
          </p:nvPr>
        </p:nvSpPr>
        <p:spPr/>
        <p:txBody>
          <a:bodyPr/>
          <a:lstStyle>
            <a:lvl1pPr defTabSz="449263">
              <a:buClr>
                <a:srgbClr val="000000"/>
              </a:buClr>
              <a:buSzPct val="100000"/>
              <a:buFont typeface="Times New Roman" pitchFamily="18" charset="0"/>
              <a:buNone/>
              <a:defRPr>
                <a:ea typeface="MS PGothic" pitchFamily="34" charset="-128"/>
              </a:defRPr>
            </a:lvl1pPr>
          </a:lstStyle>
          <a:p>
            <a:pPr>
              <a:defRPr/>
            </a:pPr>
            <a:r>
              <a:rPr lang="de-DE"/>
              <a:t>Multiplikatorin l Hochschule </a:t>
            </a:r>
          </a:p>
        </p:txBody>
      </p:sp>
      <p:sp>
        <p:nvSpPr>
          <p:cNvPr id="6" name="Rectangle 15">
            <a:extLst>
              <a:ext uri="{FF2B5EF4-FFF2-40B4-BE49-F238E27FC236}">
                <a16:creationId xmlns:a16="http://schemas.microsoft.com/office/drawing/2014/main" id="{1886B14C-AD1B-490A-B6D8-E9E234AE701F}"/>
              </a:ext>
            </a:extLst>
          </p:cNvPr>
          <p:cNvSpPr>
            <a:spLocks noGrp="1" noChangeArrowheads="1"/>
          </p:cNvSpPr>
          <p:nvPr>
            <p:ph type="sldNum" sz="quarter" idx="12"/>
          </p:nvPr>
        </p:nvSpPr>
        <p:spPr/>
        <p:txBody>
          <a:bodyPr/>
          <a:lstStyle>
            <a:lvl1pPr defTabSz="449263">
              <a:buClr>
                <a:srgbClr val="000000"/>
              </a:buClr>
              <a:buSzPct val="100000"/>
              <a:buFont typeface="Times New Roman" panose="02020603050405020304" pitchFamily="18" charset="0"/>
              <a:buNone/>
              <a:defRPr/>
            </a:lvl1pPr>
          </a:lstStyle>
          <a:p>
            <a:pPr>
              <a:defRPr/>
            </a:pPr>
            <a:fld id="{E9142990-2189-4221-A2B2-4D1AE8F503D0}" type="slidenum">
              <a:rPr lang="de-DE" altLang="de-DE"/>
              <a:pPr>
                <a:defRPr/>
              </a:pPr>
              <a:t>‹Nr.›</a:t>
            </a:fld>
            <a:endParaRPr lang="de-DE" altLang="de-DE"/>
          </a:p>
        </p:txBody>
      </p:sp>
    </p:spTree>
    <p:extLst>
      <p:ext uri="{BB962C8B-B14F-4D97-AF65-F5344CB8AC3E}">
        <p14:creationId xmlns:p14="http://schemas.microsoft.com/office/powerpoint/2010/main" val="5630702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911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C90D6A0D-9B7A-4FE1-9D73-B2BFDD659A02}"/>
              </a:ext>
            </a:extLst>
          </p:cNvPr>
          <p:cNvSpPr>
            <a:spLocks noGrp="1"/>
          </p:cNvSpPr>
          <p:nvPr>
            <p:ph type="dt" sz="half" idx="10"/>
          </p:nvPr>
        </p:nvSpPr>
        <p:spPr/>
        <p:txBody>
          <a:bodyPr/>
          <a:lstStyle>
            <a:lvl1pPr defTabSz="449263">
              <a:buClr>
                <a:srgbClr val="000000"/>
              </a:buClr>
              <a:buSzPct val="100000"/>
              <a:buFont typeface="Times New Roman" panose="02020603050405020304" pitchFamily="18" charset="0"/>
              <a:buNone/>
              <a:defRPr/>
            </a:lvl1pPr>
          </a:lstStyle>
          <a:p>
            <a:pPr>
              <a:defRPr/>
            </a:pPr>
            <a:fld id="{2DDE19FC-97BD-4C12-ABC8-9544BF168C4D}" type="datetime1">
              <a:rPr lang="de-DE" altLang="de-DE"/>
              <a:pPr>
                <a:defRPr/>
              </a:pPr>
              <a:t>21.10.2019</a:t>
            </a:fld>
            <a:endParaRPr lang="de-DE" altLang="de-DE"/>
          </a:p>
        </p:txBody>
      </p:sp>
      <p:sp>
        <p:nvSpPr>
          <p:cNvPr id="6" name="Fußzeilenplatzhalter 5">
            <a:extLst>
              <a:ext uri="{FF2B5EF4-FFF2-40B4-BE49-F238E27FC236}">
                <a16:creationId xmlns:a16="http://schemas.microsoft.com/office/drawing/2014/main" id="{AD52ED61-A80A-41DF-8B4C-1DFB7C2A2BB0}"/>
              </a:ext>
            </a:extLst>
          </p:cNvPr>
          <p:cNvSpPr>
            <a:spLocks noGrp="1"/>
          </p:cNvSpPr>
          <p:nvPr>
            <p:ph type="ftr" sz="quarter" idx="11"/>
          </p:nvPr>
        </p:nvSpPr>
        <p:spPr/>
        <p:txBody>
          <a:bodyPr/>
          <a:lstStyle>
            <a:lvl1pPr defTabSz="449263">
              <a:buClr>
                <a:srgbClr val="000000"/>
              </a:buClr>
              <a:buSzPct val="100000"/>
              <a:buFont typeface="Times New Roman" pitchFamily="18" charset="0"/>
              <a:buNone/>
              <a:defRPr>
                <a:ea typeface="MS PGothic" pitchFamily="34" charset="-128"/>
              </a:defRPr>
            </a:lvl1pPr>
          </a:lstStyle>
          <a:p>
            <a:pPr>
              <a:defRPr/>
            </a:pPr>
            <a:r>
              <a:rPr lang="de-DE"/>
              <a:t>Multiplikatorin l Hochschule </a:t>
            </a:r>
          </a:p>
        </p:txBody>
      </p:sp>
      <p:sp>
        <p:nvSpPr>
          <p:cNvPr id="7" name="Foliennummernplatzhalter 6">
            <a:extLst>
              <a:ext uri="{FF2B5EF4-FFF2-40B4-BE49-F238E27FC236}">
                <a16:creationId xmlns:a16="http://schemas.microsoft.com/office/drawing/2014/main" id="{3F54B27C-C35B-4277-A5FC-F15A10D24006}"/>
              </a:ext>
            </a:extLst>
          </p:cNvPr>
          <p:cNvSpPr>
            <a:spLocks noGrp="1"/>
          </p:cNvSpPr>
          <p:nvPr>
            <p:ph type="sldNum" sz="quarter" idx="12"/>
          </p:nvPr>
        </p:nvSpPr>
        <p:spPr/>
        <p:txBody>
          <a:bodyPr/>
          <a:lstStyle>
            <a:lvl1pPr defTabSz="449263">
              <a:buClr>
                <a:srgbClr val="000000"/>
              </a:buClr>
              <a:buSzPct val="100000"/>
              <a:buFont typeface="Times New Roman" panose="02020603050405020304" pitchFamily="18" charset="0"/>
              <a:buNone/>
              <a:defRPr/>
            </a:lvl1pPr>
          </a:lstStyle>
          <a:p>
            <a:pPr>
              <a:defRPr/>
            </a:pPr>
            <a:fld id="{D32D40C5-AFB0-4993-BB00-AA4F1F5515CC}" type="slidenum">
              <a:rPr lang="de-DE" altLang="de-DE"/>
              <a:pPr>
                <a:defRPr/>
              </a:pPr>
              <a:t>‹Nr.›</a:t>
            </a:fld>
            <a:endParaRPr lang="de-DE" altLang="de-DE"/>
          </a:p>
        </p:txBody>
      </p:sp>
    </p:spTree>
    <p:extLst>
      <p:ext uri="{BB962C8B-B14F-4D97-AF65-F5344CB8AC3E}">
        <p14:creationId xmlns:p14="http://schemas.microsoft.com/office/powerpoint/2010/main" val="1462609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6">
            <a:extLst>
              <a:ext uri="{FF2B5EF4-FFF2-40B4-BE49-F238E27FC236}">
                <a16:creationId xmlns:a16="http://schemas.microsoft.com/office/drawing/2014/main" id="{04012498-1FB6-4EE4-8B15-6AE6C4F86BD6}"/>
              </a:ext>
            </a:extLst>
          </p:cNvPr>
          <p:cNvSpPr>
            <a:spLocks noGrp="1" noChangeArrowheads="1"/>
          </p:cNvSpPr>
          <p:nvPr>
            <p:ph type="dt" idx="10"/>
          </p:nvPr>
        </p:nvSpPr>
        <p:spPr>
          <a:ln/>
        </p:spPr>
        <p:txBody>
          <a:bodyPr/>
          <a:lstStyle>
            <a:lvl1pPr>
              <a:defRPr/>
            </a:lvl1pPr>
          </a:lstStyle>
          <a:p>
            <a:pPr>
              <a:defRPr/>
            </a:pPr>
            <a:fld id="{732264A2-8A61-4C68-B468-1945D056291E}" type="datetime1">
              <a:rPr lang="de-DE" altLang="de-DE"/>
              <a:pPr>
                <a:defRPr/>
              </a:pPr>
              <a:t>21.10.2019</a:t>
            </a:fld>
            <a:endParaRPr lang="de-DE" altLang="de-DE"/>
          </a:p>
        </p:txBody>
      </p:sp>
      <p:sp>
        <p:nvSpPr>
          <p:cNvPr id="4" name="Rectangle 7">
            <a:extLst>
              <a:ext uri="{FF2B5EF4-FFF2-40B4-BE49-F238E27FC236}">
                <a16:creationId xmlns:a16="http://schemas.microsoft.com/office/drawing/2014/main" id="{32A92F04-ECFC-40BC-9CD0-E7CB12199918}"/>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5" name="Rectangle 8">
            <a:extLst>
              <a:ext uri="{FF2B5EF4-FFF2-40B4-BE49-F238E27FC236}">
                <a16:creationId xmlns:a16="http://schemas.microsoft.com/office/drawing/2014/main" id="{FDBDA9FF-6B8A-4D81-9CFC-A912309F0B5F}"/>
              </a:ext>
            </a:extLst>
          </p:cNvPr>
          <p:cNvSpPr>
            <a:spLocks noGrp="1" noChangeArrowheads="1"/>
          </p:cNvSpPr>
          <p:nvPr>
            <p:ph type="sldNum" idx="12"/>
          </p:nvPr>
        </p:nvSpPr>
        <p:spPr>
          <a:ln/>
        </p:spPr>
        <p:txBody>
          <a:bodyPr/>
          <a:lstStyle>
            <a:lvl1pPr>
              <a:defRPr/>
            </a:lvl1pPr>
          </a:lstStyle>
          <a:p>
            <a:pPr>
              <a:defRPr/>
            </a:pPr>
            <a:fld id="{000592EA-1D57-4CB2-B516-B61B743C5D16}" type="slidenum">
              <a:rPr lang="de-DE" altLang="de-DE"/>
              <a:pPr>
                <a:defRPr/>
              </a:pPr>
              <a:t>‹Nr.›</a:t>
            </a:fld>
            <a:endParaRPr lang="de-DE" altLang="de-DE"/>
          </a:p>
        </p:txBody>
      </p:sp>
    </p:spTree>
    <p:extLst>
      <p:ext uri="{BB962C8B-B14F-4D97-AF65-F5344CB8AC3E}">
        <p14:creationId xmlns:p14="http://schemas.microsoft.com/office/powerpoint/2010/main" val="32211192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27584" y="1313417"/>
            <a:ext cx="7886700" cy="373063"/>
          </a:xfrm>
        </p:spPr>
        <p:txBody>
          <a:bodyPr/>
          <a:lstStyle/>
          <a:p>
            <a:r>
              <a:rPr lang="de-DE"/>
              <a:t>Titelmasterformat durch Klicken bearbeiten</a:t>
            </a:r>
          </a:p>
        </p:txBody>
      </p:sp>
      <p:sp>
        <p:nvSpPr>
          <p:cNvPr id="3" name="Textplatzhalter 2"/>
          <p:cNvSpPr>
            <a:spLocks noGrp="1"/>
          </p:cNvSpPr>
          <p:nvPr>
            <p:ph type="body" idx="1"/>
          </p:nvPr>
        </p:nvSpPr>
        <p:spPr>
          <a:xfrm>
            <a:off x="892672"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90560" y="2503664"/>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826496"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828608"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3">
            <a:extLst>
              <a:ext uri="{FF2B5EF4-FFF2-40B4-BE49-F238E27FC236}">
                <a16:creationId xmlns:a16="http://schemas.microsoft.com/office/drawing/2014/main" id="{B03E8B7F-2642-4F2E-8714-2EF34678A0B4}"/>
              </a:ext>
            </a:extLst>
          </p:cNvPr>
          <p:cNvSpPr>
            <a:spLocks noGrp="1" noChangeArrowheads="1"/>
          </p:cNvSpPr>
          <p:nvPr>
            <p:ph type="dt" sz="half" idx="10"/>
          </p:nvPr>
        </p:nvSpPr>
        <p:spPr/>
        <p:txBody>
          <a:bodyPr/>
          <a:lstStyle>
            <a:lvl1pPr defTabSz="449263">
              <a:buClr>
                <a:srgbClr val="000000"/>
              </a:buClr>
              <a:buSzPct val="100000"/>
              <a:buFont typeface="Times New Roman" panose="02020603050405020304" pitchFamily="18" charset="0"/>
              <a:buNone/>
              <a:defRPr/>
            </a:lvl1pPr>
          </a:lstStyle>
          <a:p>
            <a:pPr>
              <a:defRPr/>
            </a:pPr>
            <a:fld id="{45108118-AEAD-4F5F-875F-11BA164CB8E0}" type="datetime1">
              <a:rPr lang="de-DE" altLang="de-DE"/>
              <a:pPr>
                <a:defRPr/>
              </a:pPr>
              <a:t>21.10.2019</a:t>
            </a:fld>
            <a:endParaRPr lang="de-DE" altLang="de-DE"/>
          </a:p>
        </p:txBody>
      </p:sp>
      <p:sp>
        <p:nvSpPr>
          <p:cNvPr id="8" name="Rectangle 14">
            <a:extLst>
              <a:ext uri="{FF2B5EF4-FFF2-40B4-BE49-F238E27FC236}">
                <a16:creationId xmlns:a16="http://schemas.microsoft.com/office/drawing/2014/main" id="{B4B91E92-4639-41C6-AFA4-650E5D252642}"/>
              </a:ext>
            </a:extLst>
          </p:cNvPr>
          <p:cNvSpPr>
            <a:spLocks noGrp="1" noChangeArrowheads="1"/>
          </p:cNvSpPr>
          <p:nvPr>
            <p:ph type="ftr" sz="quarter" idx="11"/>
          </p:nvPr>
        </p:nvSpPr>
        <p:spPr/>
        <p:txBody>
          <a:bodyPr/>
          <a:lstStyle>
            <a:lvl1pPr defTabSz="449263">
              <a:buClr>
                <a:srgbClr val="000000"/>
              </a:buClr>
              <a:buSzPct val="100000"/>
              <a:buFont typeface="Times New Roman" pitchFamily="18" charset="0"/>
              <a:buNone/>
              <a:defRPr>
                <a:ea typeface="MS PGothic" pitchFamily="34" charset="-128"/>
              </a:defRPr>
            </a:lvl1pPr>
          </a:lstStyle>
          <a:p>
            <a:pPr>
              <a:defRPr/>
            </a:pPr>
            <a:r>
              <a:rPr lang="de-DE"/>
              <a:t>Multiplikatorin l Hochschule </a:t>
            </a:r>
          </a:p>
        </p:txBody>
      </p:sp>
      <p:sp>
        <p:nvSpPr>
          <p:cNvPr id="9" name="Rectangle 15">
            <a:extLst>
              <a:ext uri="{FF2B5EF4-FFF2-40B4-BE49-F238E27FC236}">
                <a16:creationId xmlns:a16="http://schemas.microsoft.com/office/drawing/2014/main" id="{5C479BB9-2D63-4895-8584-E591E590F2A6}"/>
              </a:ext>
            </a:extLst>
          </p:cNvPr>
          <p:cNvSpPr>
            <a:spLocks noGrp="1" noChangeArrowheads="1"/>
          </p:cNvSpPr>
          <p:nvPr>
            <p:ph type="sldNum" sz="quarter" idx="12"/>
          </p:nvPr>
        </p:nvSpPr>
        <p:spPr/>
        <p:txBody>
          <a:bodyPr/>
          <a:lstStyle>
            <a:lvl1pPr defTabSz="449263">
              <a:buClr>
                <a:srgbClr val="000000"/>
              </a:buClr>
              <a:buSzPct val="100000"/>
              <a:buFont typeface="Times New Roman" panose="02020603050405020304" pitchFamily="18" charset="0"/>
              <a:buNone/>
              <a:defRPr/>
            </a:lvl1pPr>
          </a:lstStyle>
          <a:p>
            <a:pPr>
              <a:defRPr/>
            </a:pPr>
            <a:fld id="{4D80C03E-B700-4BDF-B632-33D22705169B}" type="slidenum">
              <a:rPr lang="de-DE" altLang="de-DE"/>
              <a:pPr>
                <a:defRPr/>
              </a:pPr>
              <a:t>‹Nr.›</a:t>
            </a:fld>
            <a:endParaRPr lang="de-DE" altLang="de-DE"/>
          </a:p>
        </p:txBody>
      </p:sp>
    </p:spTree>
    <p:extLst>
      <p:ext uri="{BB962C8B-B14F-4D97-AF65-F5344CB8AC3E}">
        <p14:creationId xmlns:p14="http://schemas.microsoft.com/office/powerpoint/2010/main" val="16844602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3">
            <a:extLst>
              <a:ext uri="{FF2B5EF4-FFF2-40B4-BE49-F238E27FC236}">
                <a16:creationId xmlns:a16="http://schemas.microsoft.com/office/drawing/2014/main" id="{07AB8E5A-5335-49E2-BFBC-63907D0E241F}"/>
              </a:ext>
            </a:extLst>
          </p:cNvPr>
          <p:cNvSpPr>
            <a:spLocks noGrp="1" noChangeArrowheads="1"/>
          </p:cNvSpPr>
          <p:nvPr>
            <p:ph type="dt" sz="half" idx="10"/>
          </p:nvPr>
        </p:nvSpPr>
        <p:spPr/>
        <p:txBody>
          <a:bodyPr/>
          <a:lstStyle>
            <a:lvl1pPr defTabSz="449263">
              <a:buClr>
                <a:srgbClr val="000000"/>
              </a:buClr>
              <a:buSzPct val="100000"/>
              <a:buFont typeface="Times New Roman" panose="02020603050405020304" pitchFamily="18" charset="0"/>
              <a:buNone/>
              <a:defRPr/>
            </a:lvl1pPr>
          </a:lstStyle>
          <a:p>
            <a:pPr>
              <a:defRPr/>
            </a:pPr>
            <a:fld id="{0B95A096-CF83-4BBB-A528-36A755602282}" type="datetime1">
              <a:rPr lang="de-DE" altLang="de-DE"/>
              <a:pPr>
                <a:defRPr/>
              </a:pPr>
              <a:t>21.10.2019</a:t>
            </a:fld>
            <a:endParaRPr lang="de-DE" altLang="de-DE"/>
          </a:p>
        </p:txBody>
      </p:sp>
      <p:sp>
        <p:nvSpPr>
          <p:cNvPr id="4" name="Rectangle 14">
            <a:extLst>
              <a:ext uri="{FF2B5EF4-FFF2-40B4-BE49-F238E27FC236}">
                <a16:creationId xmlns:a16="http://schemas.microsoft.com/office/drawing/2014/main" id="{BA4F4C86-6178-4FDC-866E-309A675662D8}"/>
              </a:ext>
            </a:extLst>
          </p:cNvPr>
          <p:cNvSpPr>
            <a:spLocks noGrp="1" noChangeArrowheads="1"/>
          </p:cNvSpPr>
          <p:nvPr>
            <p:ph type="ftr" sz="quarter" idx="11"/>
          </p:nvPr>
        </p:nvSpPr>
        <p:spPr/>
        <p:txBody>
          <a:bodyPr/>
          <a:lstStyle>
            <a:lvl1pPr defTabSz="449263">
              <a:buClr>
                <a:srgbClr val="000000"/>
              </a:buClr>
              <a:buSzPct val="100000"/>
              <a:buFont typeface="Times New Roman" pitchFamily="18" charset="0"/>
              <a:buNone/>
              <a:defRPr>
                <a:ea typeface="MS PGothic" pitchFamily="34" charset="-128"/>
              </a:defRPr>
            </a:lvl1pPr>
          </a:lstStyle>
          <a:p>
            <a:pPr>
              <a:defRPr/>
            </a:pPr>
            <a:r>
              <a:rPr lang="de-DE"/>
              <a:t>Multiplikatorin l Hochschule </a:t>
            </a:r>
          </a:p>
        </p:txBody>
      </p:sp>
      <p:sp>
        <p:nvSpPr>
          <p:cNvPr id="5" name="Rectangle 15">
            <a:extLst>
              <a:ext uri="{FF2B5EF4-FFF2-40B4-BE49-F238E27FC236}">
                <a16:creationId xmlns:a16="http://schemas.microsoft.com/office/drawing/2014/main" id="{82E0E61A-6BA7-48DA-8DAB-9A03CD7EE315}"/>
              </a:ext>
            </a:extLst>
          </p:cNvPr>
          <p:cNvSpPr>
            <a:spLocks noGrp="1" noChangeArrowheads="1"/>
          </p:cNvSpPr>
          <p:nvPr>
            <p:ph type="sldNum" sz="quarter" idx="12"/>
          </p:nvPr>
        </p:nvSpPr>
        <p:spPr/>
        <p:txBody>
          <a:bodyPr/>
          <a:lstStyle>
            <a:lvl1pPr defTabSz="449263">
              <a:buClr>
                <a:srgbClr val="000000"/>
              </a:buClr>
              <a:buSzPct val="100000"/>
              <a:buFont typeface="Times New Roman" panose="02020603050405020304" pitchFamily="18" charset="0"/>
              <a:buNone/>
              <a:defRPr/>
            </a:lvl1pPr>
          </a:lstStyle>
          <a:p>
            <a:pPr>
              <a:defRPr/>
            </a:pPr>
            <a:fld id="{29496DB5-33B5-488C-AC48-AAC6B2FA343A}" type="slidenum">
              <a:rPr lang="de-DE" altLang="de-DE"/>
              <a:pPr>
                <a:defRPr/>
              </a:pPr>
              <a:t>‹Nr.›</a:t>
            </a:fld>
            <a:endParaRPr lang="de-DE" altLang="de-DE"/>
          </a:p>
        </p:txBody>
      </p:sp>
    </p:spTree>
    <p:extLst>
      <p:ext uri="{BB962C8B-B14F-4D97-AF65-F5344CB8AC3E}">
        <p14:creationId xmlns:p14="http://schemas.microsoft.com/office/powerpoint/2010/main" val="2291050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6A00FBB6-77F9-4B20-B5A9-33C8AB5F0CAC}"/>
              </a:ext>
            </a:extLst>
          </p:cNvPr>
          <p:cNvSpPr>
            <a:spLocks noGrp="1" noChangeArrowheads="1"/>
          </p:cNvSpPr>
          <p:nvPr>
            <p:ph type="dt" sz="half" idx="10"/>
          </p:nvPr>
        </p:nvSpPr>
        <p:spPr/>
        <p:txBody>
          <a:bodyPr/>
          <a:lstStyle>
            <a:lvl1pPr defTabSz="449263">
              <a:buClr>
                <a:srgbClr val="000000"/>
              </a:buClr>
              <a:buSzPct val="100000"/>
              <a:buFont typeface="Times New Roman" panose="02020603050405020304" pitchFamily="18" charset="0"/>
              <a:buNone/>
              <a:defRPr/>
            </a:lvl1pPr>
          </a:lstStyle>
          <a:p>
            <a:pPr>
              <a:defRPr/>
            </a:pPr>
            <a:fld id="{3279D04F-1ACD-4112-A963-CCBEF5FEAABA}" type="datetime1">
              <a:rPr lang="de-DE" altLang="de-DE"/>
              <a:pPr>
                <a:defRPr/>
              </a:pPr>
              <a:t>21.10.2019</a:t>
            </a:fld>
            <a:endParaRPr lang="de-DE" altLang="de-DE"/>
          </a:p>
        </p:txBody>
      </p:sp>
      <p:sp>
        <p:nvSpPr>
          <p:cNvPr id="3" name="Rectangle 14">
            <a:extLst>
              <a:ext uri="{FF2B5EF4-FFF2-40B4-BE49-F238E27FC236}">
                <a16:creationId xmlns:a16="http://schemas.microsoft.com/office/drawing/2014/main" id="{5DBA61ED-690F-4074-8307-0E398D7C99E0}"/>
              </a:ext>
            </a:extLst>
          </p:cNvPr>
          <p:cNvSpPr>
            <a:spLocks noGrp="1" noChangeArrowheads="1"/>
          </p:cNvSpPr>
          <p:nvPr>
            <p:ph type="ftr" sz="quarter" idx="11"/>
          </p:nvPr>
        </p:nvSpPr>
        <p:spPr/>
        <p:txBody>
          <a:bodyPr/>
          <a:lstStyle>
            <a:lvl1pPr defTabSz="449263">
              <a:buClr>
                <a:srgbClr val="000000"/>
              </a:buClr>
              <a:buSzPct val="100000"/>
              <a:buFont typeface="Times New Roman" pitchFamily="18" charset="0"/>
              <a:buNone/>
              <a:defRPr>
                <a:ea typeface="MS PGothic" pitchFamily="34" charset="-128"/>
              </a:defRPr>
            </a:lvl1pPr>
          </a:lstStyle>
          <a:p>
            <a:pPr>
              <a:defRPr/>
            </a:pPr>
            <a:r>
              <a:rPr lang="de-DE"/>
              <a:t>Multiplikatorin l Hochschule </a:t>
            </a:r>
          </a:p>
        </p:txBody>
      </p:sp>
      <p:sp>
        <p:nvSpPr>
          <p:cNvPr id="4" name="Rectangle 15">
            <a:extLst>
              <a:ext uri="{FF2B5EF4-FFF2-40B4-BE49-F238E27FC236}">
                <a16:creationId xmlns:a16="http://schemas.microsoft.com/office/drawing/2014/main" id="{D692B1DC-7BAD-42A1-AF14-A4CF0201E104}"/>
              </a:ext>
            </a:extLst>
          </p:cNvPr>
          <p:cNvSpPr>
            <a:spLocks noGrp="1" noChangeArrowheads="1"/>
          </p:cNvSpPr>
          <p:nvPr>
            <p:ph type="sldNum" sz="quarter" idx="12"/>
          </p:nvPr>
        </p:nvSpPr>
        <p:spPr/>
        <p:txBody>
          <a:bodyPr/>
          <a:lstStyle>
            <a:lvl1pPr defTabSz="449263">
              <a:buClr>
                <a:srgbClr val="000000"/>
              </a:buClr>
              <a:buSzPct val="100000"/>
              <a:buFont typeface="Times New Roman" panose="02020603050405020304" pitchFamily="18" charset="0"/>
              <a:buNone/>
              <a:defRPr/>
            </a:lvl1pPr>
          </a:lstStyle>
          <a:p>
            <a:pPr>
              <a:defRPr/>
            </a:pPr>
            <a:fld id="{7C2C0702-BCA9-42F5-923B-50C5140D7161}" type="slidenum">
              <a:rPr lang="de-DE" altLang="de-DE"/>
              <a:pPr>
                <a:defRPr/>
              </a:pPr>
              <a:t>‹Nr.›</a:t>
            </a:fld>
            <a:endParaRPr lang="de-DE" altLang="de-DE"/>
          </a:p>
        </p:txBody>
      </p:sp>
    </p:spTree>
    <p:extLst>
      <p:ext uri="{BB962C8B-B14F-4D97-AF65-F5344CB8AC3E}">
        <p14:creationId xmlns:p14="http://schemas.microsoft.com/office/powerpoint/2010/main" val="13572325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4225" y="1340768"/>
            <a:ext cx="2949575" cy="1440160"/>
          </a:xfrm>
        </p:spPr>
        <p:txBody>
          <a:bodyPr/>
          <a:lstStyle>
            <a:lvl1pPr>
              <a:defRPr sz="3200"/>
            </a:lvl1pPr>
          </a:lstStyle>
          <a:p>
            <a:r>
              <a:rPr lang="de-DE"/>
              <a:t>Titelmasterformat durch Klicken bearbeiten</a:t>
            </a:r>
            <a:endParaRPr lang="de-DE" dirty="0"/>
          </a:p>
        </p:txBody>
      </p:sp>
      <p:sp>
        <p:nvSpPr>
          <p:cNvPr id="3" name="Inhaltsplatzhalter 2"/>
          <p:cNvSpPr>
            <a:spLocks noGrp="1"/>
          </p:cNvSpPr>
          <p:nvPr>
            <p:ph idx="1"/>
          </p:nvPr>
        </p:nvSpPr>
        <p:spPr>
          <a:xfrm>
            <a:off x="3887788" y="1340768"/>
            <a:ext cx="4629150" cy="45202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782792" y="2780928"/>
            <a:ext cx="2949575" cy="30880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a:extLst>
              <a:ext uri="{FF2B5EF4-FFF2-40B4-BE49-F238E27FC236}">
                <a16:creationId xmlns:a16="http://schemas.microsoft.com/office/drawing/2014/main" id="{E4D42F85-8771-46ED-BEF7-0F7D8DBF4AAA}"/>
              </a:ext>
            </a:extLst>
          </p:cNvPr>
          <p:cNvSpPr>
            <a:spLocks noGrp="1"/>
          </p:cNvSpPr>
          <p:nvPr>
            <p:ph type="dt" sz="half" idx="10"/>
          </p:nvPr>
        </p:nvSpPr>
        <p:spPr/>
        <p:txBody>
          <a:bodyPr/>
          <a:lstStyle>
            <a:lvl1pPr defTabSz="449263">
              <a:buClr>
                <a:srgbClr val="000000"/>
              </a:buClr>
              <a:buSzPct val="100000"/>
              <a:buFont typeface="Times New Roman" panose="02020603050405020304" pitchFamily="18" charset="0"/>
              <a:buNone/>
              <a:defRPr/>
            </a:lvl1pPr>
          </a:lstStyle>
          <a:p>
            <a:pPr>
              <a:defRPr/>
            </a:pPr>
            <a:fld id="{13434C18-0826-424C-ADE4-BB7D04612CAE}" type="datetime1">
              <a:rPr lang="de-DE" altLang="de-DE"/>
              <a:pPr>
                <a:defRPr/>
              </a:pPr>
              <a:t>21.10.2019</a:t>
            </a:fld>
            <a:endParaRPr lang="de-DE" altLang="de-DE"/>
          </a:p>
        </p:txBody>
      </p:sp>
      <p:sp>
        <p:nvSpPr>
          <p:cNvPr id="6" name="Fußzeilenplatzhalter 5">
            <a:extLst>
              <a:ext uri="{FF2B5EF4-FFF2-40B4-BE49-F238E27FC236}">
                <a16:creationId xmlns:a16="http://schemas.microsoft.com/office/drawing/2014/main" id="{C59040C2-97E9-4E64-9274-C993449B1676}"/>
              </a:ext>
            </a:extLst>
          </p:cNvPr>
          <p:cNvSpPr>
            <a:spLocks noGrp="1"/>
          </p:cNvSpPr>
          <p:nvPr>
            <p:ph type="ftr" sz="quarter" idx="11"/>
          </p:nvPr>
        </p:nvSpPr>
        <p:spPr/>
        <p:txBody>
          <a:bodyPr/>
          <a:lstStyle>
            <a:lvl1pPr defTabSz="449263">
              <a:buClr>
                <a:srgbClr val="000000"/>
              </a:buClr>
              <a:buSzPct val="100000"/>
              <a:buFont typeface="Times New Roman" pitchFamily="18" charset="0"/>
              <a:buNone/>
              <a:defRPr>
                <a:ea typeface="MS PGothic" pitchFamily="34" charset="-128"/>
              </a:defRPr>
            </a:lvl1pPr>
          </a:lstStyle>
          <a:p>
            <a:pPr>
              <a:defRPr/>
            </a:pPr>
            <a:r>
              <a:rPr lang="de-DE"/>
              <a:t>Multiplikatorin l Hochschule </a:t>
            </a:r>
          </a:p>
        </p:txBody>
      </p:sp>
      <p:sp>
        <p:nvSpPr>
          <p:cNvPr id="7" name="Foliennummernplatzhalter 6">
            <a:extLst>
              <a:ext uri="{FF2B5EF4-FFF2-40B4-BE49-F238E27FC236}">
                <a16:creationId xmlns:a16="http://schemas.microsoft.com/office/drawing/2014/main" id="{B509C613-C0B9-4B63-BD87-13FD12D30EC7}"/>
              </a:ext>
            </a:extLst>
          </p:cNvPr>
          <p:cNvSpPr>
            <a:spLocks noGrp="1"/>
          </p:cNvSpPr>
          <p:nvPr>
            <p:ph type="sldNum" sz="quarter" idx="12"/>
          </p:nvPr>
        </p:nvSpPr>
        <p:spPr/>
        <p:txBody>
          <a:bodyPr/>
          <a:lstStyle>
            <a:lvl1pPr defTabSz="449263">
              <a:buClr>
                <a:srgbClr val="000000"/>
              </a:buClr>
              <a:buSzPct val="100000"/>
              <a:buFont typeface="Times New Roman" panose="02020603050405020304" pitchFamily="18" charset="0"/>
              <a:buNone/>
              <a:defRPr/>
            </a:lvl1pPr>
          </a:lstStyle>
          <a:p>
            <a:pPr>
              <a:defRPr/>
            </a:pPr>
            <a:fld id="{0F1021B5-E02C-4714-B405-7EF073ACD36C}" type="slidenum">
              <a:rPr lang="de-DE" altLang="de-DE"/>
              <a:pPr>
                <a:defRPr/>
              </a:pPr>
              <a:t>‹Nr.›</a:t>
            </a:fld>
            <a:endParaRPr lang="de-DE" altLang="de-DE"/>
          </a:p>
        </p:txBody>
      </p:sp>
    </p:spTree>
    <p:extLst>
      <p:ext uri="{BB962C8B-B14F-4D97-AF65-F5344CB8AC3E}">
        <p14:creationId xmlns:p14="http://schemas.microsoft.com/office/powerpoint/2010/main" val="8083280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99592" y="1342865"/>
            <a:ext cx="2949575" cy="1600200"/>
          </a:xfrm>
        </p:spPr>
        <p:txBody>
          <a:bodyPr/>
          <a:lstStyle>
            <a:lvl1pPr>
              <a:defRPr sz="3200"/>
            </a:lvl1pPr>
          </a:lstStyle>
          <a:p>
            <a:r>
              <a:rPr lang="de-DE"/>
              <a:t>Titelmasterformat durch Klicken bearbeiten</a:t>
            </a:r>
            <a:endParaRPr lang="de-DE" dirty="0"/>
          </a:p>
        </p:txBody>
      </p:sp>
      <p:sp>
        <p:nvSpPr>
          <p:cNvPr id="3" name="Bildplatzhalter 2"/>
          <p:cNvSpPr>
            <a:spLocks noGrp="1"/>
          </p:cNvSpPr>
          <p:nvPr>
            <p:ph type="pic" idx="1"/>
          </p:nvPr>
        </p:nvSpPr>
        <p:spPr>
          <a:xfrm>
            <a:off x="3887788" y="1340768"/>
            <a:ext cx="4629150" cy="47883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918902" y="2943064"/>
            <a:ext cx="2949575" cy="3186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5D580963-4E96-4877-B374-CE70FE626A54}"/>
              </a:ext>
            </a:extLst>
          </p:cNvPr>
          <p:cNvSpPr>
            <a:spLocks noGrp="1" noChangeArrowheads="1"/>
          </p:cNvSpPr>
          <p:nvPr>
            <p:ph type="dt" sz="half" idx="10"/>
          </p:nvPr>
        </p:nvSpPr>
        <p:spPr/>
        <p:txBody>
          <a:bodyPr/>
          <a:lstStyle>
            <a:lvl1pPr defTabSz="449263">
              <a:buClr>
                <a:srgbClr val="000000"/>
              </a:buClr>
              <a:buSzPct val="100000"/>
              <a:buFont typeface="Times New Roman" panose="02020603050405020304" pitchFamily="18" charset="0"/>
              <a:buNone/>
              <a:defRPr/>
            </a:lvl1pPr>
          </a:lstStyle>
          <a:p>
            <a:pPr>
              <a:defRPr/>
            </a:pPr>
            <a:fld id="{BB1A77B6-9E27-4F0A-BC69-60E9CC60DBB8}" type="datetime1">
              <a:rPr lang="de-DE" altLang="de-DE"/>
              <a:pPr>
                <a:defRPr/>
              </a:pPr>
              <a:t>21.10.2019</a:t>
            </a:fld>
            <a:endParaRPr lang="de-DE" altLang="de-DE"/>
          </a:p>
        </p:txBody>
      </p:sp>
      <p:sp>
        <p:nvSpPr>
          <p:cNvPr id="6" name="Rectangle 14">
            <a:extLst>
              <a:ext uri="{FF2B5EF4-FFF2-40B4-BE49-F238E27FC236}">
                <a16:creationId xmlns:a16="http://schemas.microsoft.com/office/drawing/2014/main" id="{252B6FCB-AA28-4A46-A16C-7D2B715531F7}"/>
              </a:ext>
            </a:extLst>
          </p:cNvPr>
          <p:cNvSpPr>
            <a:spLocks noGrp="1" noChangeArrowheads="1"/>
          </p:cNvSpPr>
          <p:nvPr>
            <p:ph type="ftr" sz="quarter" idx="11"/>
          </p:nvPr>
        </p:nvSpPr>
        <p:spPr/>
        <p:txBody>
          <a:bodyPr/>
          <a:lstStyle>
            <a:lvl1pPr defTabSz="449263">
              <a:buClr>
                <a:srgbClr val="000000"/>
              </a:buClr>
              <a:buSzPct val="100000"/>
              <a:buFont typeface="Times New Roman" pitchFamily="18" charset="0"/>
              <a:buNone/>
              <a:defRPr>
                <a:ea typeface="MS PGothic" pitchFamily="34" charset="-128"/>
              </a:defRPr>
            </a:lvl1pPr>
          </a:lstStyle>
          <a:p>
            <a:pPr>
              <a:defRPr/>
            </a:pPr>
            <a:r>
              <a:rPr lang="de-DE"/>
              <a:t>Multiplikatorin l Hochschule </a:t>
            </a:r>
          </a:p>
        </p:txBody>
      </p:sp>
      <p:sp>
        <p:nvSpPr>
          <p:cNvPr id="7" name="Rectangle 15">
            <a:extLst>
              <a:ext uri="{FF2B5EF4-FFF2-40B4-BE49-F238E27FC236}">
                <a16:creationId xmlns:a16="http://schemas.microsoft.com/office/drawing/2014/main" id="{30A48EEF-C138-4D39-8DCF-DFB2D3F90D2A}"/>
              </a:ext>
            </a:extLst>
          </p:cNvPr>
          <p:cNvSpPr>
            <a:spLocks noGrp="1" noChangeArrowheads="1"/>
          </p:cNvSpPr>
          <p:nvPr>
            <p:ph type="sldNum" sz="quarter" idx="12"/>
          </p:nvPr>
        </p:nvSpPr>
        <p:spPr/>
        <p:txBody>
          <a:bodyPr/>
          <a:lstStyle>
            <a:lvl1pPr defTabSz="449263">
              <a:buClr>
                <a:srgbClr val="000000"/>
              </a:buClr>
              <a:buSzPct val="100000"/>
              <a:buFont typeface="Times New Roman" panose="02020603050405020304" pitchFamily="18" charset="0"/>
              <a:buNone/>
              <a:defRPr/>
            </a:lvl1pPr>
          </a:lstStyle>
          <a:p>
            <a:pPr>
              <a:defRPr/>
            </a:pPr>
            <a:fld id="{8D302F2C-71A3-4A56-AFA7-259A249B656C}" type="slidenum">
              <a:rPr lang="de-DE" altLang="de-DE"/>
              <a:pPr>
                <a:defRPr/>
              </a:pPr>
              <a:t>‹Nr.›</a:t>
            </a:fld>
            <a:endParaRPr lang="de-DE" altLang="de-DE"/>
          </a:p>
        </p:txBody>
      </p:sp>
    </p:spTree>
    <p:extLst>
      <p:ext uri="{BB962C8B-B14F-4D97-AF65-F5344CB8AC3E}">
        <p14:creationId xmlns:p14="http://schemas.microsoft.com/office/powerpoint/2010/main" val="26561270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74433B4D-74D7-43C8-82D6-85FD4FA662E1}"/>
              </a:ext>
            </a:extLst>
          </p:cNvPr>
          <p:cNvSpPr>
            <a:spLocks noGrp="1" noChangeArrowheads="1"/>
          </p:cNvSpPr>
          <p:nvPr>
            <p:ph type="dt" sz="half" idx="10"/>
          </p:nvPr>
        </p:nvSpPr>
        <p:spPr/>
        <p:txBody>
          <a:bodyPr/>
          <a:lstStyle>
            <a:lvl1pPr defTabSz="449263">
              <a:buClr>
                <a:srgbClr val="000000"/>
              </a:buClr>
              <a:buSzPct val="100000"/>
              <a:buFont typeface="Times New Roman" panose="02020603050405020304" pitchFamily="18" charset="0"/>
              <a:buNone/>
              <a:defRPr/>
            </a:lvl1pPr>
          </a:lstStyle>
          <a:p>
            <a:pPr>
              <a:defRPr/>
            </a:pPr>
            <a:fld id="{DB58179F-299C-4B5C-A5BA-7ED8CABAF267}" type="datetime1">
              <a:rPr lang="de-DE" altLang="de-DE"/>
              <a:pPr>
                <a:defRPr/>
              </a:pPr>
              <a:t>21.10.2019</a:t>
            </a:fld>
            <a:endParaRPr lang="de-DE" altLang="de-DE"/>
          </a:p>
        </p:txBody>
      </p:sp>
      <p:sp>
        <p:nvSpPr>
          <p:cNvPr id="5" name="Rectangle 14">
            <a:extLst>
              <a:ext uri="{FF2B5EF4-FFF2-40B4-BE49-F238E27FC236}">
                <a16:creationId xmlns:a16="http://schemas.microsoft.com/office/drawing/2014/main" id="{276FB9C6-2E09-4B11-9918-3FB577F85E0F}"/>
              </a:ext>
            </a:extLst>
          </p:cNvPr>
          <p:cNvSpPr>
            <a:spLocks noGrp="1" noChangeArrowheads="1"/>
          </p:cNvSpPr>
          <p:nvPr>
            <p:ph type="ftr" sz="quarter" idx="11"/>
          </p:nvPr>
        </p:nvSpPr>
        <p:spPr/>
        <p:txBody>
          <a:bodyPr/>
          <a:lstStyle>
            <a:lvl1pPr defTabSz="449263">
              <a:buClr>
                <a:srgbClr val="000000"/>
              </a:buClr>
              <a:buSzPct val="100000"/>
              <a:buFont typeface="Times New Roman" pitchFamily="18" charset="0"/>
              <a:buNone/>
              <a:defRPr>
                <a:ea typeface="MS PGothic" pitchFamily="34" charset="-128"/>
              </a:defRPr>
            </a:lvl1pPr>
          </a:lstStyle>
          <a:p>
            <a:pPr>
              <a:defRPr/>
            </a:pPr>
            <a:r>
              <a:rPr lang="de-DE"/>
              <a:t>Multiplikatorin l Hochschule </a:t>
            </a:r>
          </a:p>
        </p:txBody>
      </p:sp>
      <p:sp>
        <p:nvSpPr>
          <p:cNvPr id="6" name="Rectangle 15">
            <a:extLst>
              <a:ext uri="{FF2B5EF4-FFF2-40B4-BE49-F238E27FC236}">
                <a16:creationId xmlns:a16="http://schemas.microsoft.com/office/drawing/2014/main" id="{42F5378F-1BC0-46CA-BA22-3B2BA587BFD4}"/>
              </a:ext>
            </a:extLst>
          </p:cNvPr>
          <p:cNvSpPr>
            <a:spLocks noGrp="1" noChangeArrowheads="1"/>
          </p:cNvSpPr>
          <p:nvPr>
            <p:ph type="sldNum" sz="quarter" idx="12"/>
          </p:nvPr>
        </p:nvSpPr>
        <p:spPr/>
        <p:txBody>
          <a:bodyPr/>
          <a:lstStyle>
            <a:lvl1pPr defTabSz="449263">
              <a:buClr>
                <a:srgbClr val="000000"/>
              </a:buClr>
              <a:buSzPct val="100000"/>
              <a:buFont typeface="Times New Roman" panose="02020603050405020304" pitchFamily="18" charset="0"/>
              <a:buNone/>
              <a:defRPr/>
            </a:lvl1pPr>
          </a:lstStyle>
          <a:p>
            <a:pPr>
              <a:defRPr/>
            </a:pPr>
            <a:fld id="{61FA3AFF-CBC9-4896-BE8D-F3EC35E179B8}" type="slidenum">
              <a:rPr lang="de-DE" altLang="de-DE"/>
              <a:pPr>
                <a:defRPr/>
              </a:pPr>
              <a:t>‹Nr.›</a:t>
            </a:fld>
            <a:endParaRPr lang="de-DE" altLang="de-DE"/>
          </a:p>
        </p:txBody>
      </p:sp>
    </p:spTree>
    <p:extLst>
      <p:ext uri="{BB962C8B-B14F-4D97-AF65-F5344CB8AC3E}">
        <p14:creationId xmlns:p14="http://schemas.microsoft.com/office/powerpoint/2010/main" val="14458516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340768"/>
            <a:ext cx="2000250" cy="475523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340768"/>
            <a:ext cx="5848350" cy="475523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1ED776EC-F14A-49EB-8862-0F916AA00D92}"/>
              </a:ext>
            </a:extLst>
          </p:cNvPr>
          <p:cNvSpPr>
            <a:spLocks noGrp="1"/>
          </p:cNvSpPr>
          <p:nvPr>
            <p:ph type="dt" sz="half" idx="10"/>
          </p:nvPr>
        </p:nvSpPr>
        <p:spPr/>
        <p:txBody>
          <a:bodyPr/>
          <a:lstStyle>
            <a:lvl1pPr defTabSz="449263">
              <a:buClr>
                <a:srgbClr val="000000"/>
              </a:buClr>
              <a:buSzPct val="100000"/>
              <a:buFont typeface="Times New Roman" panose="02020603050405020304" pitchFamily="18" charset="0"/>
              <a:buNone/>
              <a:defRPr/>
            </a:lvl1pPr>
          </a:lstStyle>
          <a:p>
            <a:pPr>
              <a:defRPr/>
            </a:pPr>
            <a:fld id="{29EC05F7-4A6A-4FC8-AE86-D574670EEBB5}" type="datetime1">
              <a:rPr lang="de-DE" altLang="de-DE"/>
              <a:pPr>
                <a:defRPr/>
              </a:pPr>
              <a:t>21.10.2019</a:t>
            </a:fld>
            <a:endParaRPr lang="de-DE" altLang="de-DE"/>
          </a:p>
        </p:txBody>
      </p:sp>
      <p:sp>
        <p:nvSpPr>
          <p:cNvPr id="5" name="Fußzeilenplatzhalter 4">
            <a:extLst>
              <a:ext uri="{FF2B5EF4-FFF2-40B4-BE49-F238E27FC236}">
                <a16:creationId xmlns:a16="http://schemas.microsoft.com/office/drawing/2014/main" id="{A1B50808-9801-4F84-9A24-1BA21011DE1D}"/>
              </a:ext>
            </a:extLst>
          </p:cNvPr>
          <p:cNvSpPr>
            <a:spLocks noGrp="1"/>
          </p:cNvSpPr>
          <p:nvPr>
            <p:ph type="ftr" sz="quarter" idx="11"/>
          </p:nvPr>
        </p:nvSpPr>
        <p:spPr/>
        <p:txBody>
          <a:bodyPr/>
          <a:lstStyle>
            <a:lvl1pPr defTabSz="449263">
              <a:buClr>
                <a:srgbClr val="000000"/>
              </a:buClr>
              <a:buSzPct val="100000"/>
              <a:buFont typeface="Times New Roman" pitchFamily="18" charset="0"/>
              <a:buNone/>
              <a:defRPr>
                <a:ea typeface="MS PGothic" pitchFamily="34" charset="-128"/>
              </a:defRPr>
            </a:lvl1pPr>
          </a:lstStyle>
          <a:p>
            <a:pPr>
              <a:defRPr/>
            </a:pPr>
            <a:r>
              <a:rPr lang="de-DE"/>
              <a:t>Multiplikatorin l Hochschule </a:t>
            </a:r>
          </a:p>
        </p:txBody>
      </p:sp>
      <p:sp>
        <p:nvSpPr>
          <p:cNvPr id="6" name="Foliennummernplatzhalter 5">
            <a:extLst>
              <a:ext uri="{FF2B5EF4-FFF2-40B4-BE49-F238E27FC236}">
                <a16:creationId xmlns:a16="http://schemas.microsoft.com/office/drawing/2014/main" id="{52B34BC3-87F7-4567-84EC-DE103761292E}"/>
              </a:ext>
            </a:extLst>
          </p:cNvPr>
          <p:cNvSpPr>
            <a:spLocks noGrp="1"/>
          </p:cNvSpPr>
          <p:nvPr>
            <p:ph type="sldNum" sz="quarter" idx="12"/>
          </p:nvPr>
        </p:nvSpPr>
        <p:spPr/>
        <p:txBody>
          <a:bodyPr/>
          <a:lstStyle>
            <a:lvl1pPr defTabSz="449263">
              <a:buClr>
                <a:srgbClr val="000000"/>
              </a:buClr>
              <a:buSzPct val="100000"/>
              <a:buFont typeface="Times New Roman" panose="02020603050405020304" pitchFamily="18" charset="0"/>
              <a:buNone/>
              <a:defRPr/>
            </a:lvl1pPr>
          </a:lstStyle>
          <a:p>
            <a:pPr>
              <a:defRPr/>
            </a:pPr>
            <a:fld id="{821B8605-EC93-4E21-BE22-7ACB96E7B7C0}" type="slidenum">
              <a:rPr lang="de-DE" altLang="de-DE"/>
              <a:pPr>
                <a:defRPr/>
              </a:pPr>
              <a:t>‹Nr.›</a:t>
            </a:fld>
            <a:endParaRPr lang="de-DE" altLang="de-DE"/>
          </a:p>
        </p:txBody>
      </p:sp>
    </p:spTree>
    <p:extLst>
      <p:ext uri="{BB962C8B-B14F-4D97-AF65-F5344CB8AC3E}">
        <p14:creationId xmlns:p14="http://schemas.microsoft.com/office/powerpoint/2010/main" val="20622490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340768"/>
            <a:ext cx="8001000" cy="564232"/>
          </a:xfrm>
        </p:spPr>
        <p:txBody>
          <a:bodyPr/>
          <a:lstStyle/>
          <a:p>
            <a:r>
              <a:rPr lang="de-DE"/>
              <a:t>Titelmasterformat durch Klicken bearbeiten</a:t>
            </a:r>
          </a:p>
        </p:txBody>
      </p:sp>
      <p:sp>
        <p:nvSpPr>
          <p:cNvPr id="3" name="SmartArt-Platzhalter 2"/>
          <p:cNvSpPr>
            <a:spLocks noGrp="1"/>
          </p:cNvSpPr>
          <p:nvPr>
            <p:ph type="dgm" idx="1"/>
          </p:nvPr>
        </p:nvSpPr>
        <p:spPr>
          <a:xfrm>
            <a:off x="914400" y="2362200"/>
            <a:ext cx="8001000" cy="3733800"/>
          </a:xfrm>
        </p:spPr>
        <p:txBody>
          <a:bodyPr/>
          <a:lstStyle/>
          <a:p>
            <a:pPr lvl="0"/>
            <a:r>
              <a:rPr lang="de-DE" noProof="0"/>
              <a:t>Klicken Sie auf das Symbol, um die SmartArt-Grafik hinzuzufügen</a:t>
            </a:r>
          </a:p>
        </p:txBody>
      </p:sp>
      <p:sp>
        <p:nvSpPr>
          <p:cNvPr id="4" name="Datumsplatzhalter 3">
            <a:extLst>
              <a:ext uri="{FF2B5EF4-FFF2-40B4-BE49-F238E27FC236}">
                <a16:creationId xmlns:a16="http://schemas.microsoft.com/office/drawing/2014/main" id="{404960FD-42A5-4EE3-9BDA-262E759CFB38}"/>
              </a:ext>
            </a:extLst>
          </p:cNvPr>
          <p:cNvSpPr>
            <a:spLocks noGrp="1"/>
          </p:cNvSpPr>
          <p:nvPr>
            <p:ph type="dt" sz="half" idx="10"/>
          </p:nvPr>
        </p:nvSpPr>
        <p:spPr/>
        <p:txBody>
          <a:bodyPr/>
          <a:lstStyle>
            <a:lvl1pPr defTabSz="449263">
              <a:buClr>
                <a:srgbClr val="000000"/>
              </a:buClr>
              <a:buSzPct val="100000"/>
              <a:buFont typeface="Times New Roman" panose="02020603050405020304" pitchFamily="18" charset="0"/>
              <a:buNone/>
              <a:defRPr/>
            </a:lvl1pPr>
          </a:lstStyle>
          <a:p>
            <a:pPr>
              <a:defRPr/>
            </a:pPr>
            <a:fld id="{37A86C19-15D3-4155-A54B-E893AB2BDC5F}" type="datetime1">
              <a:rPr lang="de-DE" altLang="de-DE"/>
              <a:pPr>
                <a:defRPr/>
              </a:pPr>
              <a:t>21.10.2019</a:t>
            </a:fld>
            <a:endParaRPr lang="de-DE" altLang="de-DE"/>
          </a:p>
        </p:txBody>
      </p:sp>
      <p:sp>
        <p:nvSpPr>
          <p:cNvPr id="5" name="Fußzeilenplatzhalter 4">
            <a:extLst>
              <a:ext uri="{FF2B5EF4-FFF2-40B4-BE49-F238E27FC236}">
                <a16:creationId xmlns:a16="http://schemas.microsoft.com/office/drawing/2014/main" id="{4692B6A5-86C8-4C07-9E2C-985991254FAD}"/>
              </a:ext>
            </a:extLst>
          </p:cNvPr>
          <p:cNvSpPr>
            <a:spLocks noGrp="1"/>
          </p:cNvSpPr>
          <p:nvPr>
            <p:ph type="ftr" sz="quarter" idx="11"/>
          </p:nvPr>
        </p:nvSpPr>
        <p:spPr/>
        <p:txBody>
          <a:bodyPr/>
          <a:lstStyle>
            <a:lvl1pPr defTabSz="449263">
              <a:buClr>
                <a:srgbClr val="000000"/>
              </a:buClr>
              <a:buSzPct val="100000"/>
              <a:buFont typeface="Times New Roman" pitchFamily="18" charset="0"/>
              <a:buNone/>
              <a:defRPr>
                <a:ea typeface="MS PGothic" pitchFamily="34" charset="-128"/>
              </a:defRPr>
            </a:lvl1pPr>
          </a:lstStyle>
          <a:p>
            <a:pPr>
              <a:defRPr/>
            </a:pPr>
            <a:r>
              <a:rPr lang="de-DE"/>
              <a:t>Multiplikatorin l Hochschule </a:t>
            </a:r>
          </a:p>
        </p:txBody>
      </p:sp>
      <p:sp>
        <p:nvSpPr>
          <p:cNvPr id="6" name="Foliennummernplatzhalter 5">
            <a:extLst>
              <a:ext uri="{FF2B5EF4-FFF2-40B4-BE49-F238E27FC236}">
                <a16:creationId xmlns:a16="http://schemas.microsoft.com/office/drawing/2014/main" id="{4D9B5032-074B-41B0-B511-49346412710C}"/>
              </a:ext>
            </a:extLst>
          </p:cNvPr>
          <p:cNvSpPr>
            <a:spLocks noGrp="1"/>
          </p:cNvSpPr>
          <p:nvPr>
            <p:ph type="sldNum" sz="quarter" idx="12"/>
          </p:nvPr>
        </p:nvSpPr>
        <p:spPr>
          <a:xfrm>
            <a:off x="84138" y="5946775"/>
            <a:ext cx="671512" cy="885825"/>
          </a:xfrm>
        </p:spPr>
        <p:txBody>
          <a:bodyPr/>
          <a:lstStyle>
            <a:lvl1pPr defTabSz="449263">
              <a:buClr>
                <a:srgbClr val="000000"/>
              </a:buClr>
              <a:buSzPct val="100000"/>
              <a:buFont typeface="Times New Roman" panose="02020603050405020304" pitchFamily="18" charset="0"/>
              <a:buNone/>
              <a:defRPr/>
            </a:lvl1pPr>
          </a:lstStyle>
          <a:p>
            <a:pPr>
              <a:defRPr/>
            </a:pPr>
            <a:fld id="{23CCE603-154F-4072-9F47-1C58195BF677}" type="slidenum">
              <a:rPr lang="de-DE" altLang="de-DE"/>
              <a:pPr>
                <a:defRPr/>
              </a:pPr>
              <a:t>‹Nr.›</a:t>
            </a:fld>
            <a:endParaRPr lang="de-DE" altLang="de-DE"/>
          </a:p>
        </p:txBody>
      </p:sp>
    </p:spTree>
    <p:extLst>
      <p:ext uri="{BB962C8B-B14F-4D97-AF65-F5344CB8AC3E}">
        <p14:creationId xmlns:p14="http://schemas.microsoft.com/office/powerpoint/2010/main" val="2658590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268760"/>
            <a:ext cx="8001000" cy="636240"/>
          </a:xfrm>
        </p:spPr>
        <p:txBody>
          <a:bodyPr/>
          <a:lstStyle/>
          <a:p>
            <a:r>
              <a:rPr lang="de-DE"/>
              <a:t>Titelmasterformat durch Klicken bearbeiten</a:t>
            </a:r>
          </a:p>
        </p:txBody>
      </p:sp>
      <p:sp>
        <p:nvSpPr>
          <p:cNvPr id="3" name="Diagrammplatzhalter 2"/>
          <p:cNvSpPr>
            <a:spLocks noGrp="1"/>
          </p:cNvSpPr>
          <p:nvPr>
            <p:ph type="chart" idx="1"/>
          </p:nvPr>
        </p:nvSpPr>
        <p:spPr>
          <a:xfrm>
            <a:off x="914400" y="2362200"/>
            <a:ext cx="8001000" cy="3733800"/>
          </a:xfrm>
        </p:spPr>
        <p:txBody>
          <a:bodyPr/>
          <a:lstStyle/>
          <a:p>
            <a:pPr lvl="0"/>
            <a:r>
              <a:rPr lang="de-DE" noProof="0"/>
              <a:t>Diagramm durch Klicken auf Symbol hinzufügen</a:t>
            </a:r>
            <a:endParaRPr lang="de-DE" noProof="0" dirty="0"/>
          </a:p>
        </p:txBody>
      </p:sp>
      <p:sp>
        <p:nvSpPr>
          <p:cNvPr id="4" name="Datumsplatzhalter 3">
            <a:extLst>
              <a:ext uri="{FF2B5EF4-FFF2-40B4-BE49-F238E27FC236}">
                <a16:creationId xmlns:a16="http://schemas.microsoft.com/office/drawing/2014/main" id="{65C217D1-956F-496B-99BE-35822F70FF51}"/>
              </a:ext>
            </a:extLst>
          </p:cNvPr>
          <p:cNvSpPr>
            <a:spLocks noGrp="1"/>
          </p:cNvSpPr>
          <p:nvPr>
            <p:ph type="dt" sz="half" idx="10"/>
          </p:nvPr>
        </p:nvSpPr>
        <p:spPr/>
        <p:txBody>
          <a:bodyPr/>
          <a:lstStyle>
            <a:lvl1pPr defTabSz="449263">
              <a:buClr>
                <a:srgbClr val="000000"/>
              </a:buClr>
              <a:buSzPct val="100000"/>
              <a:buFont typeface="Times New Roman" panose="02020603050405020304" pitchFamily="18" charset="0"/>
              <a:buNone/>
              <a:defRPr/>
            </a:lvl1pPr>
          </a:lstStyle>
          <a:p>
            <a:pPr>
              <a:defRPr/>
            </a:pPr>
            <a:fld id="{77D4001E-A8EB-4093-9F44-288E13D32988}" type="datetime1">
              <a:rPr lang="de-DE" altLang="de-DE"/>
              <a:pPr>
                <a:defRPr/>
              </a:pPr>
              <a:t>21.10.2019</a:t>
            </a:fld>
            <a:endParaRPr lang="de-DE" altLang="de-DE"/>
          </a:p>
        </p:txBody>
      </p:sp>
      <p:sp>
        <p:nvSpPr>
          <p:cNvPr id="5" name="Fußzeilenplatzhalter 4">
            <a:extLst>
              <a:ext uri="{FF2B5EF4-FFF2-40B4-BE49-F238E27FC236}">
                <a16:creationId xmlns:a16="http://schemas.microsoft.com/office/drawing/2014/main" id="{E17AA99B-E4CC-4626-B81F-8E8E96DC5D5E}"/>
              </a:ext>
            </a:extLst>
          </p:cNvPr>
          <p:cNvSpPr>
            <a:spLocks noGrp="1"/>
          </p:cNvSpPr>
          <p:nvPr>
            <p:ph type="ftr" sz="quarter" idx="11"/>
          </p:nvPr>
        </p:nvSpPr>
        <p:spPr/>
        <p:txBody>
          <a:bodyPr/>
          <a:lstStyle>
            <a:lvl1pPr defTabSz="449263">
              <a:buClr>
                <a:srgbClr val="000000"/>
              </a:buClr>
              <a:buSzPct val="100000"/>
              <a:buFont typeface="Times New Roman" pitchFamily="18" charset="0"/>
              <a:buNone/>
              <a:defRPr>
                <a:ea typeface="MS PGothic" pitchFamily="34" charset="-128"/>
              </a:defRPr>
            </a:lvl1pPr>
          </a:lstStyle>
          <a:p>
            <a:pPr>
              <a:defRPr/>
            </a:pPr>
            <a:r>
              <a:rPr lang="de-DE"/>
              <a:t>Multiplikatorin l Hochschule </a:t>
            </a:r>
          </a:p>
        </p:txBody>
      </p:sp>
      <p:sp>
        <p:nvSpPr>
          <p:cNvPr id="6" name="Foliennummernplatzhalter 5">
            <a:extLst>
              <a:ext uri="{FF2B5EF4-FFF2-40B4-BE49-F238E27FC236}">
                <a16:creationId xmlns:a16="http://schemas.microsoft.com/office/drawing/2014/main" id="{BB633226-4BB6-4721-B083-D0239D30E3DA}"/>
              </a:ext>
            </a:extLst>
          </p:cNvPr>
          <p:cNvSpPr>
            <a:spLocks noGrp="1"/>
          </p:cNvSpPr>
          <p:nvPr>
            <p:ph type="sldNum" sz="quarter" idx="12"/>
          </p:nvPr>
        </p:nvSpPr>
        <p:spPr>
          <a:xfrm>
            <a:off x="84138" y="5946775"/>
            <a:ext cx="671512" cy="885825"/>
          </a:xfrm>
        </p:spPr>
        <p:txBody>
          <a:bodyPr/>
          <a:lstStyle>
            <a:lvl1pPr defTabSz="449263">
              <a:buClr>
                <a:srgbClr val="000000"/>
              </a:buClr>
              <a:buSzPct val="100000"/>
              <a:buFont typeface="Times New Roman" panose="02020603050405020304" pitchFamily="18" charset="0"/>
              <a:buNone/>
              <a:defRPr/>
            </a:lvl1pPr>
          </a:lstStyle>
          <a:p>
            <a:pPr>
              <a:defRPr/>
            </a:pPr>
            <a:fld id="{6B6592D2-11DB-4A00-9B0B-DE72D3B49B5C}" type="slidenum">
              <a:rPr lang="de-DE" altLang="de-DE"/>
              <a:pPr>
                <a:defRPr/>
              </a:pPr>
              <a:t>‹Nr.›</a:t>
            </a:fld>
            <a:endParaRPr lang="de-DE" altLang="de-DE"/>
          </a:p>
        </p:txBody>
      </p:sp>
    </p:spTree>
    <p:extLst>
      <p:ext uri="{BB962C8B-B14F-4D97-AF65-F5344CB8AC3E}">
        <p14:creationId xmlns:p14="http://schemas.microsoft.com/office/powerpoint/2010/main" val="20054869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Vorstellung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27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F54AA66-69A7-4139-BBCF-E0C54C126BAC}"/>
              </a:ext>
            </a:extLst>
          </p:cNvPr>
          <p:cNvSpPr>
            <a:spLocks noGrp="1" noChangeArrowheads="1"/>
          </p:cNvSpPr>
          <p:nvPr>
            <p:ph type="dt" idx="10"/>
          </p:nvPr>
        </p:nvSpPr>
        <p:spPr/>
        <p:txBody>
          <a:bodyPr/>
          <a:lstStyle>
            <a:lvl1pPr>
              <a:defRPr sz="1200">
                <a:solidFill>
                  <a:srgbClr val="22228B"/>
                </a:solidFill>
                <a:latin typeface="Calibri" panose="020F0502020204030204" pitchFamily="34" charset="0"/>
                <a:cs typeface="Calibri" panose="020F0502020204030204" pitchFamily="34" charset="0"/>
              </a:defRPr>
            </a:lvl1pPr>
          </a:lstStyle>
          <a:p>
            <a:pPr>
              <a:defRPr/>
            </a:pPr>
            <a:fld id="{AAAD7388-D576-49F3-818F-984169FF99C2}" type="datetime1">
              <a:rPr lang="de-DE" altLang="de-DE"/>
              <a:pPr>
                <a:defRPr/>
              </a:pPr>
              <a:t>21.10.2019</a:t>
            </a:fld>
            <a:endParaRPr lang="de-DE" altLang="de-DE"/>
          </a:p>
        </p:txBody>
      </p:sp>
      <p:sp>
        <p:nvSpPr>
          <p:cNvPr id="3" name="Rectangle 7">
            <a:extLst>
              <a:ext uri="{FF2B5EF4-FFF2-40B4-BE49-F238E27FC236}">
                <a16:creationId xmlns:a16="http://schemas.microsoft.com/office/drawing/2014/main" id="{21ED269D-9B57-4072-AA52-F5567190ADED}"/>
              </a:ext>
            </a:extLst>
          </p:cNvPr>
          <p:cNvSpPr>
            <a:spLocks noGrp="1" noChangeArrowheads="1"/>
          </p:cNvSpPr>
          <p:nvPr>
            <p:ph type="ftr" idx="11"/>
          </p:nvPr>
        </p:nvSpPr>
        <p:spPr/>
        <p:txBody>
          <a:bodyPr/>
          <a:lstStyle>
            <a:lvl1pPr>
              <a:defRPr sz="1200">
                <a:solidFill>
                  <a:schemeClr val="accent6">
                    <a:lumMod val="75000"/>
                  </a:schemeClr>
                </a:solidFill>
                <a:latin typeface="Calibri" panose="020F0502020204030204" pitchFamily="34" charset="0"/>
                <a:cs typeface="Calibri" panose="020F0502020204030204" pitchFamily="34" charset="0"/>
              </a:defRPr>
            </a:lvl1pPr>
          </a:lstStyle>
          <a:p>
            <a:pPr>
              <a:defRPr/>
            </a:pPr>
            <a:r>
              <a:rPr lang="de-DE" altLang="de-DE"/>
              <a:t>Multiplikatorin l Hochschule </a:t>
            </a:r>
          </a:p>
        </p:txBody>
      </p:sp>
      <p:sp>
        <p:nvSpPr>
          <p:cNvPr id="4" name="Rectangle 8">
            <a:extLst>
              <a:ext uri="{FF2B5EF4-FFF2-40B4-BE49-F238E27FC236}">
                <a16:creationId xmlns:a16="http://schemas.microsoft.com/office/drawing/2014/main" id="{7675CBA8-FD1F-4520-BE1C-ACF5397E8609}"/>
              </a:ext>
            </a:extLst>
          </p:cNvPr>
          <p:cNvSpPr>
            <a:spLocks noGrp="1" noChangeArrowheads="1"/>
          </p:cNvSpPr>
          <p:nvPr>
            <p:ph type="sldNum" idx="12"/>
          </p:nvPr>
        </p:nvSpPr>
        <p:spPr/>
        <p:txBody>
          <a:bodyPr/>
          <a:lstStyle>
            <a:lvl1pPr>
              <a:defRPr>
                <a:solidFill>
                  <a:schemeClr val="bg1"/>
                </a:solidFill>
                <a:latin typeface="Calibri" panose="020F0502020204030204" pitchFamily="34" charset="0"/>
                <a:cs typeface="Calibri" panose="020F0502020204030204" pitchFamily="34" charset="0"/>
              </a:defRPr>
            </a:lvl1pPr>
          </a:lstStyle>
          <a:p>
            <a:pPr>
              <a:defRPr/>
            </a:pPr>
            <a:fld id="{BDE5476D-B6CA-4424-B0E7-CFEE25EBFAD7}" type="slidenum">
              <a:rPr lang="de-DE" altLang="de-DE"/>
              <a:pPr>
                <a:defRPr/>
              </a:pPr>
              <a:t>‹Nr.›</a:t>
            </a:fld>
            <a:endParaRPr lang="de-DE" altLang="de-DE"/>
          </a:p>
        </p:txBody>
      </p:sp>
    </p:spTree>
    <p:extLst>
      <p:ext uri="{BB962C8B-B14F-4D97-AF65-F5344CB8AC3E}">
        <p14:creationId xmlns:p14="http://schemas.microsoft.com/office/powerpoint/2010/main" val="7854045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512AF2C-3EDE-40A7-9A89-90326B27E865}"/>
              </a:ext>
            </a:extLst>
          </p:cNvPr>
          <p:cNvSpPr>
            <a:spLocks noChangeArrowheads="1"/>
          </p:cNvSpPr>
          <p:nvPr/>
        </p:nvSpPr>
        <p:spPr bwMode="auto">
          <a:xfrm>
            <a:off x="0" y="0"/>
            <a:ext cx="4572000" cy="6858000"/>
          </a:xfrm>
          <a:prstGeom prst="rect">
            <a:avLst/>
          </a:prstGeom>
          <a:solidFill>
            <a:srgbClr val="3493C5"/>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sp>
        <p:nvSpPr>
          <p:cNvPr id="5" name="AutoShape 3">
            <a:extLst>
              <a:ext uri="{FF2B5EF4-FFF2-40B4-BE49-F238E27FC236}">
                <a16:creationId xmlns:a16="http://schemas.microsoft.com/office/drawing/2014/main" id="{A942605F-6794-4E0C-B560-051BDBD8B27A}"/>
              </a:ext>
            </a:extLst>
          </p:cNvPr>
          <p:cNvSpPr>
            <a:spLocks noChangeArrowheads="1"/>
          </p:cNvSpPr>
          <p:nvPr/>
        </p:nvSpPr>
        <p:spPr bwMode="auto">
          <a:xfrm>
            <a:off x="611188" y="1235075"/>
            <a:ext cx="5181600" cy="19050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pic>
        <p:nvPicPr>
          <p:cNvPr id="6" name="Grafik 14">
            <a:extLst>
              <a:ext uri="{FF2B5EF4-FFF2-40B4-BE49-F238E27FC236}">
                <a16:creationId xmlns:a16="http://schemas.microsoft.com/office/drawing/2014/main" id="{F7C80CD6-5CD8-4835-8A09-1691642594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25" y="26988"/>
            <a:ext cx="3419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Grp="1" noChangeArrowheads="1"/>
          </p:cNvSpPr>
          <p:nvPr>
            <p:ph type="subTitle" idx="1"/>
          </p:nvPr>
        </p:nvSpPr>
        <p:spPr>
          <a:xfrm>
            <a:off x="4721225" y="3176602"/>
            <a:ext cx="3657600" cy="1822450"/>
          </a:xfrm>
        </p:spPr>
        <p:txBody>
          <a:bodyPr anchor="b"/>
          <a:lstStyle>
            <a:lvl1pPr marL="0" indent="0">
              <a:buFont typeface="Wingdings" panose="05000000000000000000" pitchFamily="2" charset="2"/>
              <a:buNone/>
              <a:defRPr>
                <a:solidFill>
                  <a:schemeClr val="bg2"/>
                </a:solidFill>
              </a:defRPr>
            </a:lvl1pPr>
          </a:lstStyle>
          <a:p>
            <a:pPr lvl="0"/>
            <a:r>
              <a:rPr lang="de-DE" noProof="0"/>
              <a:t>Formatvorlage des Untertitelmasters durch Klicken bearbeiten</a:t>
            </a:r>
            <a:endParaRPr lang="de-DE" noProof="0" dirty="0"/>
          </a:p>
        </p:txBody>
      </p:sp>
      <p:sp>
        <p:nvSpPr>
          <p:cNvPr id="8211" name="Rectangle 19"/>
          <p:cNvSpPr>
            <a:spLocks noGrp="1" noChangeArrowheads="1"/>
          </p:cNvSpPr>
          <p:nvPr>
            <p:ph type="ctrTitle" sz="quarter"/>
          </p:nvPr>
        </p:nvSpPr>
        <p:spPr>
          <a:xfrm>
            <a:off x="323528" y="1581150"/>
            <a:ext cx="7772400" cy="1463675"/>
          </a:xfrm>
        </p:spPr>
        <p:txBody>
          <a:bodyPr anchor="ctr"/>
          <a:lstStyle>
            <a:lvl1pPr algn="ctr">
              <a:defRPr sz="3200">
                <a:solidFill>
                  <a:schemeClr val="tx1"/>
                </a:solidFill>
              </a:defRPr>
            </a:lvl1pPr>
          </a:lstStyle>
          <a:p>
            <a:pPr lvl="0"/>
            <a:r>
              <a:rPr lang="de-DE" noProof="0"/>
              <a:t>Titelmasterformat durch Klicken bearbeiten</a:t>
            </a:r>
            <a:endParaRPr lang="de-DE" noProof="0" dirty="0"/>
          </a:p>
        </p:txBody>
      </p:sp>
      <p:sp>
        <p:nvSpPr>
          <p:cNvPr id="7" name="Rectangle 14">
            <a:extLst>
              <a:ext uri="{FF2B5EF4-FFF2-40B4-BE49-F238E27FC236}">
                <a16:creationId xmlns:a16="http://schemas.microsoft.com/office/drawing/2014/main" id="{E29046EC-C0E2-4402-AEA4-D75005B64F2A}"/>
              </a:ext>
            </a:extLst>
          </p:cNvPr>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r>
              <a:rPr lang="de-DE" altLang="de-DE"/>
              <a:t>05.12.16</a:t>
            </a:r>
          </a:p>
        </p:txBody>
      </p:sp>
      <p:sp>
        <p:nvSpPr>
          <p:cNvPr id="8" name="Rectangle 15">
            <a:extLst>
              <a:ext uri="{FF2B5EF4-FFF2-40B4-BE49-F238E27FC236}">
                <a16:creationId xmlns:a16="http://schemas.microsoft.com/office/drawing/2014/main" id="{CB94ED9A-0CAE-4502-931B-67D7E9B18AD9}"/>
              </a:ext>
            </a:extLst>
          </p:cNvPr>
          <p:cNvSpPr>
            <a:spLocks noGrp="1" noChangeArrowheads="1"/>
          </p:cNvSpPr>
          <p:nvPr>
            <p:ph type="ftr" sz="quarter" idx="11"/>
          </p:nvPr>
        </p:nvSpPr>
        <p:spPr>
          <a:xfrm>
            <a:off x="5195888" y="6553200"/>
            <a:ext cx="3279775" cy="304800"/>
          </a:xfrm>
        </p:spPr>
        <p:txBody>
          <a:bodyPr/>
          <a:lstStyle>
            <a:lvl1pPr algn="r">
              <a:defRPr/>
            </a:lvl1pPr>
          </a:lstStyle>
          <a:p>
            <a:pPr>
              <a:defRPr/>
            </a:pPr>
            <a:r>
              <a:rPr lang="de-DE" altLang="de-DE"/>
              <a:t>Multiplikatorin I Hochschule </a:t>
            </a:r>
          </a:p>
        </p:txBody>
      </p:sp>
      <p:sp>
        <p:nvSpPr>
          <p:cNvPr id="9" name="Rectangle 17">
            <a:extLst>
              <a:ext uri="{FF2B5EF4-FFF2-40B4-BE49-F238E27FC236}">
                <a16:creationId xmlns:a16="http://schemas.microsoft.com/office/drawing/2014/main" id="{9067EC60-84D1-4D82-9257-43D5E3D73B3B}"/>
              </a:ext>
            </a:extLst>
          </p:cNvPr>
          <p:cNvSpPr>
            <a:spLocks noGrp="1" noChangeArrowheads="1"/>
          </p:cNvSpPr>
          <p:nvPr>
            <p:ph type="sldNum" sz="quarter" idx="12"/>
          </p:nvPr>
        </p:nvSpPr>
        <p:spPr>
          <a:xfrm>
            <a:off x="9525" y="5962650"/>
            <a:ext cx="1033463" cy="885825"/>
          </a:xfrm>
        </p:spPr>
        <p:txBody>
          <a:bodyPr anchorCtr="0"/>
          <a:lstStyle>
            <a:lvl1pPr>
              <a:defRPr/>
            </a:lvl1pPr>
          </a:lstStyle>
          <a:p>
            <a:pPr>
              <a:defRPr/>
            </a:pPr>
            <a:fld id="{68CC215B-2BC9-4E8E-A544-86A0D3C69555}" type="slidenum">
              <a:rPr lang="de-DE" altLang="de-DE"/>
              <a:pPr>
                <a:defRPr/>
              </a:pPr>
              <a:t>‹Nr.›</a:t>
            </a:fld>
            <a:endParaRPr lang="de-DE" altLang="de-DE"/>
          </a:p>
        </p:txBody>
      </p:sp>
    </p:spTree>
    <p:extLst>
      <p:ext uri="{BB962C8B-B14F-4D97-AF65-F5344CB8AC3E}">
        <p14:creationId xmlns:p14="http://schemas.microsoft.com/office/powerpoint/2010/main" val="36402498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42078338-D7C1-4355-8D74-656AE772A7FE}"/>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B5D3F22A-4BF1-468E-8A62-72BCBD25CBF4}"/>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22DD73A8-9765-4B5A-8223-486258079750}"/>
              </a:ext>
            </a:extLst>
          </p:cNvPr>
          <p:cNvSpPr>
            <a:spLocks noGrp="1" noChangeArrowheads="1"/>
          </p:cNvSpPr>
          <p:nvPr>
            <p:ph type="sldNum" sz="quarter" idx="12"/>
          </p:nvPr>
        </p:nvSpPr>
        <p:spPr>
          <a:ln/>
        </p:spPr>
        <p:txBody>
          <a:bodyPr/>
          <a:lstStyle>
            <a:lvl1pPr>
              <a:defRPr/>
            </a:lvl1pPr>
          </a:lstStyle>
          <a:p>
            <a:pPr>
              <a:defRPr/>
            </a:pPr>
            <a:fld id="{783FD6FD-57B3-428B-B234-4177C3B32165}" type="slidenum">
              <a:rPr lang="de-DE" altLang="de-DE"/>
              <a:pPr>
                <a:defRPr/>
              </a:pPr>
              <a:t>‹Nr.›</a:t>
            </a:fld>
            <a:endParaRPr lang="de-DE" altLang="de-DE"/>
          </a:p>
        </p:txBody>
      </p:sp>
    </p:spTree>
    <p:extLst>
      <p:ext uri="{BB962C8B-B14F-4D97-AF65-F5344CB8AC3E}">
        <p14:creationId xmlns:p14="http://schemas.microsoft.com/office/powerpoint/2010/main" val="27955501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5576" y="1916832"/>
            <a:ext cx="7886700" cy="2167691"/>
          </a:xfrm>
        </p:spPr>
        <p:txBody>
          <a:bodyPr anchor="ctr"/>
          <a:lstStyle>
            <a:lvl1pPr>
              <a:defRPr sz="3600"/>
            </a:lvl1pPr>
          </a:lstStyle>
          <a:p>
            <a:r>
              <a:rPr lang="de-DE"/>
              <a:t>Titelmasterformat durch Klicken bearbeiten</a:t>
            </a:r>
            <a:endParaRPr lang="de-DE" dirty="0"/>
          </a:p>
        </p:txBody>
      </p:sp>
      <p:sp>
        <p:nvSpPr>
          <p:cNvPr id="3" name="Textplatzhalter 2"/>
          <p:cNvSpPr>
            <a:spLocks noGrp="1"/>
          </p:cNvSpPr>
          <p:nvPr>
            <p:ph type="body" idx="1"/>
          </p:nvPr>
        </p:nvSpPr>
        <p:spPr>
          <a:xfrm>
            <a:off x="755576" y="4568768"/>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13">
            <a:extLst>
              <a:ext uri="{FF2B5EF4-FFF2-40B4-BE49-F238E27FC236}">
                <a16:creationId xmlns:a16="http://schemas.microsoft.com/office/drawing/2014/main" id="{D8E44937-1AF1-4F45-8685-4CD72647AF22}"/>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FDF26ECB-3D6E-4891-B49A-478B6479DECD}"/>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50CC8755-3387-47FB-AED1-664E1B4DDF34}"/>
              </a:ext>
            </a:extLst>
          </p:cNvPr>
          <p:cNvSpPr>
            <a:spLocks noGrp="1" noChangeArrowheads="1"/>
          </p:cNvSpPr>
          <p:nvPr>
            <p:ph type="sldNum" sz="quarter" idx="12"/>
          </p:nvPr>
        </p:nvSpPr>
        <p:spPr>
          <a:ln/>
        </p:spPr>
        <p:txBody>
          <a:bodyPr/>
          <a:lstStyle>
            <a:lvl1pPr>
              <a:defRPr/>
            </a:lvl1pPr>
          </a:lstStyle>
          <a:p>
            <a:pPr>
              <a:defRPr/>
            </a:pPr>
            <a:fld id="{8C2F3F8B-D5D2-4DB2-B310-2F7769AE8897}" type="slidenum">
              <a:rPr lang="de-DE" altLang="de-DE"/>
              <a:pPr>
                <a:defRPr/>
              </a:pPr>
              <a:t>‹Nr.›</a:t>
            </a:fld>
            <a:endParaRPr lang="de-DE" altLang="de-DE"/>
          </a:p>
        </p:txBody>
      </p:sp>
    </p:spTree>
    <p:extLst>
      <p:ext uri="{BB962C8B-B14F-4D97-AF65-F5344CB8AC3E}">
        <p14:creationId xmlns:p14="http://schemas.microsoft.com/office/powerpoint/2010/main" val="38500478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911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3">
            <a:extLst>
              <a:ext uri="{FF2B5EF4-FFF2-40B4-BE49-F238E27FC236}">
                <a16:creationId xmlns:a16="http://schemas.microsoft.com/office/drawing/2014/main" id="{4BB9008C-6CFB-439D-8A3D-26A124B07A02}"/>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A9CEF4F6-0DC0-4C14-A10E-3DDD4B4697AA}"/>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6E95F6B8-5DDD-4E01-AEA6-BED904CBD70E}"/>
              </a:ext>
            </a:extLst>
          </p:cNvPr>
          <p:cNvSpPr>
            <a:spLocks noGrp="1" noChangeArrowheads="1"/>
          </p:cNvSpPr>
          <p:nvPr>
            <p:ph type="sldNum" sz="quarter" idx="12"/>
          </p:nvPr>
        </p:nvSpPr>
        <p:spPr>
          <a:ln/>
        </p:spPr>
        <p:txBody>
          <a:bodyPr/>
          <a:lstStyle>
            <a:lvl1pPr>
              <a:defRPr/>
            </a:lvl1pPr>
          </a:lstStyle>
          <a:p>
            <a:pPr>
              <a:defRPr/>
            </a:pPr>
            <a:fld id="{118975A4-EFE0-496A-BE79-7A6502F6A624}" type="slidenum">
              <a:rPr lang="de-DE" altLang="de-DE"/>
              <a:pPr>
                <a:defRPr/>
              </a:pPr>
              <a:t>‹Nr.›</a:t>
            </a:fld>
            <a:endParaRPr lang="de-DE" altLang="de-DE"/>
          </a:p>
        </p:txBody>
      </p:sp>
    </p:spTree>
    <p:extLst>
      <p:ext uri="{BB962C8B-B14F-4D97-AF65-F5344CB8AC3E}">
        <p14:creationId xmlns:p14="http://schemas.microsoft.com/office/powerpoint/2010/main" val="25341193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27584" y="1313417"/>
            <a:ext cx="7886700" cy="373063"/>
          </a:xfrm>
        </p:spPr>
        <p:txBody>
          <a:bodyPr/>
          <a:lstStyle/>
          <a:p>
            <a:r>
              <a:rPr lang="de-DE"/>
              <a:t>Titelmasterformat durch Klicken bearbeiten</a:t>
            </a:r>
          </a:p>
        </p:txBody>
      </p:sp>
      <p:sp>
        <p:nvSpPr>
          <p:cNvPr id="3" name="Textplatzhalter 2"/>
          <p:cNvSpPr>
            <a:spLocks noGrp="1"/>
          </p:cNvSpPr>
          <p:nvPr>
            <p:ph type="body" idx="1"/>
          </p:nvPr>
        </p:nvSpPr>
        <p:spPr>
          <a:xfrm>
            <a:off x="892672"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90560" y="2503664"/>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826496"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828608"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3">
            <a:extLst>
              <a:ext uri="{FF2B5EF4-FFF2-40B4-BE49-F238E27FC236}">
                <a16:creationId xmlns:a16="http://schemas.microsoft.com/office/drawing/2014/main" id="{3AADB549-96B1-4664-82F6-F1A215C2B411}"/>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8" name="Rectangle 14">
            <a:extLst>
              <a:ext uri="{FF2B5EF4-FFF2-40B4-BE49-F238E27FC236}">
                <a16:creationId xmlns:a16="http://schemas.microsoft.com/office/drawing/2014/main" id="{76A28B37-40FB-4056-8F97-9D1279781028}"/>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9" name="Rectangle 15">
            <a:extLst>
              <a:ext uri="{FF2B5EF4-FFF2-40B4-BE49-F238E27FC236}">
                <a16:creationId xmlns:a16="http://schemas.microsoft.com/office/drawing/2014/main" id="{3578BD61-452A-4156-B719-3A3E5C959FD8}"/>
              </a:ext>
            </a:extLst>
          </p:cNvPr>
          <p:cNvSpPr>
            <a:spLocks noGrp="1" noChangeArrowheads="1"/>
          </p:cNvSpPr>
          <p:nvPr>
            <p:ph type="sldNum" sz="quarter" idx="12"/>
          </p:nvPr>
        </p:nvSpPr>
        <p:spPr>
          <a:ln/>
        </p:spPr>
        <p:txBody>
          <a:bodyPr/>
          <a:lstStyle>
            <a:lvl1pPr>
              <a:defRPr/>
            </a:lvl1pPr>
          </a:lstStyle>
          <a:p>
            <a:pPr>
              <a:defRPr/>
            </a:pPr>
            <a:fld id="{42EE3594-FE60-4A70-AE40-C5ABB4417C37}" type="slidenum">
              <a:rPr lang="de-DE" altLang="de-DE"/>
              <a:pPr>
                <a:defRPr/>
              </a:pPr>
              <a:t>‹Nr.›</a:t>
            </a:fld>
            <a:endParaRPr lang="de-DE" altLang="de-DE"/>
          </a:p>
        </p:txBody>
      </p:sp>
    </p:spTree>
    <p:extLst>
      <p:ext uri="{BB962C8B-B14F-4D97-AF65-F5344CB8AC3E}">
        <p14:creationId xmlns:p14="http://schemas.microsoft.com/office/powerpoint/2010/main" val="5135178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3">
            <a:extLst>
              <a:ext uri="{FF2B5EF4-FFF2-40B4-BE49-F238E27FC236}">
                <a16:creationId xmlns:a16="http://schemas.microsoft.com/office/drawing/2014/main" id="{DC34688C-2063-47B0-B782-2417C8C3F8E8}"/>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4" name="Rectangle 14">
            <a:extLst>
              <a:ext uri="{FF2B5EF4-FFF2-40B4-BE49-F238E27FC236}">
                <a16:creationId xmlns:a16="http://schemas.microsoft.com/office/drawing/2014/main" id="{FEF8BB4A-DE44-4A23-923B-5C59C776F79C}"/>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5" name="Rectangle 15">
            <a:extLst>
              <a:ext uri="{FF2B5EF4-FFF2-40B4-BE49-F238E27FC236}">
                <a16:creationId xmlns:a16="http://schemas.microsoft.com/office/drawing/2014/main" id="{B784C5A8-74CE-40F0-9FEB-1D66F32775E8}"/>
              </a:ext>
            </a:extLst>
          </p:cNvPr>
          <p:cNvSpPr>
            <a:spLocks noGrp="1" noChangeArrowheads="1"/>
          </p:cNvSpPr>
          <p:nvPr>
            <p:ph type="sldNum" sz="quarter" idx="12"/>
          </p:nvPr>
        </p:nvSpPr>
        <p:spPr>
          <a:ln/>
        </p:spPr>
        <p:txBody>
          <a:bodyPr/>
          <a:lstStyle>
            <a:lvl1pPr>
              <a:defRPr/>
            </a:lvl1pPr>
          </a:lstStyle>
          <a:p>
            <a:pPr>
              <a:defRPr/>
            </a:pPr>
            <a:fld id="{1E0EC0E5-C2F8-4B05-AB88-CF60CEC6C092}" type="slidenum">
              <a:rPr lang="de-DE" altLang="de-DE"/>
              <a:pPr>
                <a:defRPr/>
              </a:pPr>
              <a:t>‹Nr.›</a:t>
            </a:fld>
            <a:endParaRPr lang="de-DE" altLang="de-DE"/>
          </a:p>
        </p:txBody>
      </p:sp>
    </p:spTree>
    <p:extLst>
      <p:ext uri="{BB962C8B-B14F-4D97-AF65-F5344CB8AC3E}">
        <p14:creationId xmlns:p14="http://schemas.microsoft.com/office/powerpoint/2010/main" val="30378315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95416B90-4721-4D9C-8892-520816AFCF46}"/>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3" name="Rectangle 14">
            <a:extLst>
              <a:ext uri="{FF2B5EF4-FFF2-40B4-BE49-F238E27FC236}">
                <a16:creationId xmlns:a16="http://schemas.microsoft.com/office/drawing/2014/main" id="{51B568E3-50CE-4187-AA98-E2E6ACFFD598}"/>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4" name="Rectangle 15">
            <a:extLst>
              <a:ext uri="{FF2B5EF4-FFF2-40B4-BE49-F238E27FC236}">
                <a16:creationId xmlns:a16="http://schemas.microsoft.com/office/drawing/2014/main" id="{4BD2BADA-1632-4A6F-B56F-8D35ACB0E3F3}"/>
              </a:ext>
            </a:extLst>
          </p:cNvPr>
          <p:cNvSpPr>
            <a:spLocks noGrp="1" noChangeArrowheads="1"/>
          </p:cNvSpPr>
          <p:nvPr>
            <p:ph type="sldNum" sz="quarter" idx="12"/>
          </p:nvPr>
        </p:nvSpPr>
        <p:spPr>
          <a:ln/>
        </p:spPr>
        <p:txBody>
          <a:bodyPr/>
          <a:lstStyle>
            <a:lvl1pPr>
              <a:defRPr/>
            </a:lvl1pPr>
          </a:lstStyle>
          <a:p>
            <a:pPr>
              <a:defRPr/>
            </a:pPr>
            <a:fld id="{0730FFD3-C36A-4A44-B71A-AB9A877CBF93}" type="slidenum">
              <a:rPr lang="de-DE" altLang="de-DE"/>
              <a:pPr>
                <a:defRPr/>
              </a:pPr>
              <a:t>‹Nr.›</a:t>
            </a:fld>
            <a:endParaRPr lang="de-DE" altLang="de-DE"/>
          </a:p>
        </p:txBody>
      </p:sp>
    </p:spTree>
    <p:extLst>
      <p:ext uri="{BB962C8B-B14F-4D97-AF65-F5344CB8AC3E}">
        <p14:creationId xmlns:p14="http://schemas.microsoft.com/office/powerpoint/2010/main" val="9790570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4225" y="1340768"/>
            <a:ext cx="2949575" cy="1440160"/>
          </a:xfrm>
        </p:spPr>
        <p:txBody>
          <a:bodyPr/>
          <a:lstStyle>
            <a:lvl1pPr>
              <a:defRPr sz="3200"/>
            </a:lvl1pPr>
          </a:lstStyle>
          <a:p>
            <a:r>
              <a:rPr lang="de-DE"/>
              <a:t>Titelmasterformat durch Klicken bearbeiten</a:t>
            </a:r>
            <a:endParaRPr lang="de-DE" dirty="0"/>
          </a:p>
        </p:txBody>
      </p:sp>
      <p:sp>
        <p:nvSpPr>
          <p:cNvPr id="3" name="Inhaltsplatzhalter 2"/>
          <p:cNvSpPr>
            <a:spLocks noGrp="1"/>
          </p:cNvSpPr>
          <p:nvPr>
            <p:ph idx="1"/>
          </p:nvPr>
        </p:nvSpPr>
        <p:spPr>
          <a:xfrm>
            <a:off x="3887788" y="1340768"/>
            <a:ext cx="4629150" cy="45202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782792" y="2780928"/>
            <a:ext cx="2949575" cy="30880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5DD26901-E95B-4FC4-8ABF-34A53B759F18}"/>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EF42D9BF-FCD3-4592-AC69-566E896DA56B}"/>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69F8FA6A-DC69-4091-9DE6-73B9A53096AE}"/>
              </a:ext>
            </a:extLst>
          </p:cNvPr>
          <p:cNvSpPr>
            <a:spLocks noGrp="1" noChangeArrowheads="1"/>
          </p:cNvSpPr>
          <p:nvPr>
            <p:ph type="sldNum" sz="quarter" idx="12"/>
          </p:nvPr>
        </p:nvSpPr>
        <p:spPr>
          <a:ln/>
        </p:spPr>
        <p:txBody>
          <a:bodyPr/>
          <a:lstStyle>
            <a:lvl1pPr>
              <a:defRPr/>
            </a:lvl1pPr>
          </a:lstStyle>
          <a:p>
            <a:pPr>
              <a:defRPr/>
            </a:pPr>
            <a:fld id="{F6EAAFB9-F147-43A1-992B-848A5DED82CA}" type="slidenum">
              <a:rPr lang="de-DE" altLang="de-DE"/>
              <a:pPr>
                <a:defRPr/>
              </a:pPr>
              <a:t>‹Nr.›</a:t>
            </a:fld>
            <a:endParaRPr lang="de-DE" altLang="de-DE"/>
          </a:p>
        </p:txBody>
      </p:sp>
    </p:spTree>
    <p:extLst>
      <p:ext uri="{BB962C8B-B14F-4D97-AF65-F5344CB8AC3E}">
        <p14:creationId xmlns:p14="http://schemas.microsoft.com/office/powerpoint/2010/main" val="23256694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99592" y="1342865"/>
            <a:ext cx="2949575" cy="1600200"/>
          </a:xfrm>
        </p:spPr>
        <p:txBody>
          <a:bodyPr/>
          <a:lstStyle>
            <a:lvl1pPr>
              <a:defRPr sz="3200"/>
            </a:lvl1pPr>
          </a:lstStyle>
          <a:p>
            <a:r>
              <a:rPr lang="de-DE"/>
              <a:t>Titelmasterformat durch Klicken bearbeiten</a:t>
            </a:r>
            <a:endParaRPr lang="de-DE" dirty="0"/>
          </a:p>
        </p:txBody>
      </p:sp>
      <p:sp>
        <p:nvSpPr>
          <p:cNvPr id="3" name="Bildplatzhalter 2"/>
          <p:cNvSpPr>
            <a:spLocks noGrp="1"/>
          </p:cNvSpPr>
          <p:nvPr>
            <p:ph type="pic" idx="1"/>
          </p:nvPr>
        </p:nvSpPr>
        <p:spPr>
          <a:xfrm>
            <a:off x="3887788" y="1340768"/>
            <a:ext cx="4629150" cy="47883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918902" y="2943064"/>
            <a:ext cx="2949575" cy="3186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26AB6079-54E4-44EA-8C82-F095990188B1}"/>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3E49ED97-E106-4B5D-A554-4E82CFB7D28B}"/>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014A60F6-06F7-48E3-BD83-B8F540F07987}"/>
              </a:ext>
            </a:extLst>
          </p:cNvPr>
          <p:cNvSpPr>
            <a:spLocks noGrp="1" noChangeArrowheads="1"/>
          </p:cNvSpPr>
          <p:nvPr>
            <p:ph type="sldNum" sz="quarter" idx="12"/>
          </p:nvPr>
        </p:nvSpPr>
        <p:spPr>
          <a:ln/>
        </p:spPr>
        <p:txBody>
          <a:bodyPr/>
          <a:lstStyle>
            <a:lvl1pPr>
              <a:defRPr/>
            </a:lvl1pPr>
          </a:lstStyle>
          <a:p>
            <a:pPr>
              <a:defRPr/>
            </a:pPr>
            <a:fld id="{64BA3E54-2904-4970-98BC-A7B568DEA42E}" type="slidenum">
              <a:rPr lang="de-DE" altLang="de-DE"/>
              <a:pPr>
                <a:defRPr/>
              </a:pPr>
              <a:t>‹Nr.›</a:t>
            </a:fld>
            <a:endParaRPr lang="de-DE" altLang="de-DE"/>
          </a:p>
        </p:txBody>
      </p:sp>
    </p:spTree>
    <p:extLst>
      <p:ext uri="{BB962C8B-B14F-4D97-AF65-F5344CB8AC3E}">
        <p14:creationId xmlns:p14="http://schemas.microsoft.com/office/powerpoint/2010/main" val="27754137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FB9CAC7A-8CFD-4D05-B5A4-13EE31A3A2B7}"/>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2C49936D-006B-40F1-B468-06B19FA99E68}"/>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4E18A547-E428-46C3-992A-13034DD76F95}"/>
              </a:ext>
            </a:extLst>
          </p:cNvPr>
          <p:cNvSpPr>
            <a:spLocks noGrp="1" noChangeArrowheads="1"/>
          </p:cNvSpPr>
          <p:nvPr>
            <p:ph type="sldNum" sz="quarter" idx="12"/>
          </p:nvPr>
        </p:nvSpPr>
        <p:spPr>
          <a:ln/>
        </p:spPr>
        <p:txBody>
          <a:bodyPr/>
          <a:lstStyle>
            <a:lvl1pPr>
              <a:defRPr/>
            </a:lvl1pPr>
          </a:lstStyle>
          <a:p>
            <a:pPr>
              <a:defRPr/>
            </a:pPr>
            <a:fld id="{18DFD289-2736-4EB2-A5B2-E9E40F01A0E3}" type="slidenum">
              <a:rPr lang="de-DE" altLang="de-DE"/>
              <a:pPr>
                <a:defRPr/>
              </a:pPr>
              <a:t>‹Nr.›</a:t>
            </a:fld>
            <a:endParaRPr lang="de-DE" altLang="de-DE"/>
          </a:p>
        </p:txBody>
      </p:sp>
    </p:spTree>
    <p:extLst>
      <p:ext uri="{BB962C8B-B14F-4D97-AF65-F5344CB8AC3E}">
        <p14:creationId xmlns:p14="http://schemas.microsoft.com/office/powerpoint/2010/main" val="1459470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a:extLst>
              <a:ext uri="{FF2B5EF4-FFF2-40B4-BE49-F238E27FC236}">
                <a16:creationId xmlns:a16="http://schemas.microsoft.com/office/drawing/2014/main" id="{339BE659-2E2E-4107-909E-C9BFCDE9A5B1}"/>
              </a:ext>
            </a:extLst>
          </p:cNvPr>
          <p:cNvSpPr>
            <a:spLocks noGrp="1" noChangeArrowheads="1"/>
          </p:cNvSpPr>
          <p:nvPr>
            <p:ph type="dt" idx="10"/>
          </p:nvPr>
        </p:nvSpPr>
        <p:spPr>
          <a:ln/>
        </p:spPr>
        <p:txBody>
          <a:bodyPr/>
          <a:lstStyle>
            <a:lvl1pPr>
              <a:defRPr/>
            </a:lvl1pPr>
          </a:lstStyle>
          <a:p>
            <a:pPr>
              <a:defRPr/>
            </a:pPr>
            <a:fld id="{344AAAB0-3A3C-40C8-8330-580284ED7B8B}" type="datetime1">
              <a:rPr lang="de-DE" altLang="de-DE"/>
              <a:pPr>
                <a:defRPr/>
              </a:pPr>
              <a:t>21.10.2019</a:t>
            </a:fld>
            <a:endParaRPr lang="de-DE" altLang="de-DE"/>
          </a:p>
        </p:txBody>
      </p:sp>
      <p:sp>
        <p:nvSpPr>
          <p:cNvPr id="6" name="Rectangle 7">
            <a:extLst>
              <a:ext uri="{FF2B5EF4-FFF2-40B4-BE49-F238E27FC236}">
                <a16:creationId xmlns:a16="http://schemas.microsoft.com/office/drawing/2014/main" id="{75DD0CFE-81F8-4BC9-A8E5-7802286F0BD9}"/>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1E33BC3D-BA00-4EE8-ABD8-24389A8E48DC}"/>
              </a:ext>
            </a:extLst>
          </p:cNvPr>
          <p:cNvSpPr>
            <a:spLocks noGrp="1" noChangeArrowheads="1"/>
          </p:cNvSpPr>
          <p:nvPr>
            <p:ph type="sldNum" idx="12"/>
          </p:nvPr>
        </p:nvSpPr>
        <p:spPr>
          <a:ln/>
        </p:spPr>
        <p:txBody>
          <a:bodyPr/>
          <a:lstStyle>
            <a:lvl1pPr>
              <a:defRPr/>
            </a:lvl1pPr>
          </a:lstStyle>
          <a:p>
            <a:pPr>
              <a:defRPr/>
            </a:pPr>
            <a:fld id="{2853FCDE-D327-4C9B-972C-124FF7B04359}" type="slidenum">
              <a:rPr lang="de-DE" altLang="de-DE"/>
              <a:pPr>
                <a:defRPr/>
              </a:pPr>
              <a:t>‹Nr.›</a:t>
            </a:fld>
            <a:endParaRPr lang="de-DE" altLang="de-DE"/>
          </a:p>
        </p:txBody>
      </p:sp>
    </p:spTree>
    <p:extLst>
      <p:ext uri="{BB962C8B-B14F-4D97-AF65-F5344CB8AC3E}">
        <p14:creationId xmlns:p14="http://schemas.microsoft.com/office/powerpoint/2010/main" val="20619738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340768"/>
            <a:ext cx="2000250" cy="475523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340768"/>
            <a:ext cx="5848350" cy="475523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13">
            <a:extLst>
              <a:ext uri="{FF2B5EF4-FFF2-40B4-BE49-F238E27FC236}">
                <a16:creationId xmlns:a16="http://schemas.microsoft.com/office/drawing/2014/main" id="{32DA0BF9-9C13-4512-9A83-DA0F5A0CD17F}"/>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59C74C09-93B5-4268-8348-4ACF72250F0D}"/>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68E4B41E-0D27-4B5B-9431-B7B45A15B1EF}"/>
              </a:ext>
            </a:extLst>
          </p:cNvPr>
          <p:cNvSpPr>
            <a:spLocks noGrp="1" noChangeArrowheads="1"/>
          </p:cNvSpPr>
          <p:nvPr>
            <p:ph type="sldNum" sz="quarter" idx="12"/>
          </p:nvPr>
        </p:nvSpPr>
        <p:spPr>
          <a:ln/>
        </p:spPr>
        <p:txBody>
          <a:bodyPr/>
          <a:lstStyle>
            <a:lvl1pPr>
              <a:defRPr/>
            </a:lvl1pPr>
          </a:lstStyle>
          <a:p>
            <a:pPr>
              <a:defRPr/>
            </a:pPr>
            <a:fld id="{9ED317A8-5966-4451-B9A3-BB5EABD9271B}" type="slidenum">
              <a:rPr lang="de-DE" altLang="de-DE"/>
              <a:pPr>
                <a:defRPr/>
              </a:pPr>
              <a:t>‹Nr.›</a:t>
            </a:fld>
            <a:endParaRPr lang="de-DE" altLang="de-DE"/>
          </a:p>
        </p:txBody>
      </p:sp>
    </p:spTree>
    <p:extLst>
      <p:ext uri="{BB962C8B-B14F-4D97-AF65-F5344CB8AC3E}">
        <p14:creationId xmlns:p14="http://schemas.microsoft.com/office/powerpoint/2010/main" val="10895768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340768"/>
            <a:ext cx="8001000" cy="564232"/>
          </a:xfrm>
        </p:spPr>
        <p:txBody>
          <a:bodyPr/>
          <a:lstStyle/>
          <a:p>
            <a:r>
              <a:rPr lang="de-DE"/>
              <a:t>Titelmasterformat durch Klicken bearbeiten</a:t>
            </a:r>
          </a:p>
        </p:txBody>
      </p:sp>
      <p:sp>
        <p:nvSpPr>
          <p:cNvPr id="3" name="SmartArt-Platzhalter 2"/>
          <p:cNvSpPr>
            <a:spLocks noGrp="1"/>
          </p:cNvSpPr>
          <p:nvPr>
            <p:ph type="dgm" idx="1"/>
          </p:nvPr>
        </p:nvSpPr>
        <p:spPr>
          <a:xfrm>
            <a:off x="914400" y="2362200"/>
            <a:ext cx="8001000" cy="3733800"/>
          </a:xfrm>
        </p:spPr>
        <p:txBody>
          <a:bodyPr/>
          <a:lstStyle/>
          <a:p>
            <a:pPr lvl="0"/>
            <a:r>
              <a:rPr lang="de-DE" noProof="0"/>
              <a:t>Klicken Sie auf das Symbol, um die SmartArt-Grafik hinzuzufügen</a:t>
            </a:r>
          </a:p>
        </p:txBody>
      </p:sp>
      <p:sp>
        <p:nvSpPr>
          <p:cNvPr id="4" name="Datumsplatzhalter 3">
            <a:extLst>
              <a:ext uri="{FF2B5EF4-FFF2-40B4-BE49-F238E27FC236}">
                <a16:creationId xmlns:a16="http://schemas.microsoft.com/office/drawing/2014/main" id="{99EA1937-37A2-44DF-9DCD-C9F9F58FD2C0}"/>
              </a:ext>
            </a:extLst>
          </p:cNvPr>
          <p:cNvSpPr>
            <a:spLocks noGrp="1"/>
          </p:cNvSpPr>
          <p:nvPr>
            <p:ph type="dt" sz="half" idx="10"/>
          </p:nvPr>
        </p:nvSpPr>
        <p:spPr/>
        <p:txBody>
          <a:bodyPr/>
          <a:lstStyle>
            <a:lvl1pPr>
              <a:defRPr/>
            </a:lvl1pPr>
          </a:lstStyle>
          <a:p>
            <a:pPr>
              <a:defRPr/>
            </a:pPr>
            <a:r>
              <a:rPr lang="de-DE" altLang="de-DE"/>
              <a:t>05.12.16</a:t>
            </a:r>
          </a:p>
        </p:txBody>
      </p:sp>
      <p:sp>
        <p:nvSpPr>
          <p:cNvPr id="5" name="Fußzeilenplatzhalter 4">
            <a:extLst>
              <a:ext uri="{FF2B5EF4-FFF2-40B4-BE49-F238E27FC236}">
                <a16:creationId xmlns:a16="http://schemas.microsoft.com/office/drawing/2014/main" id="{88FC71A2-1C41-466E-B71F-4DF577EE1C0E}"/>
              </a:ext>
            </a:extLst>
          </p:cNvPr>
          <p:cNvSpPr>
            <a:spLocks noGrp="1"/>
          </p:cNvSpPr>
          <p:nvPr>
            <p:ph type="ftr" sz="quarter" idx="11"/>
          </p:nvPr>
        </p:nvSpPr>
        <p:spPr/>
        <p:txBody>
          <a:bodyPr/>
          <a:lstStyle>
            <a:lvl1pPr>
              <a:defRPr/>
            </a:lvl1pPr>
          </a:lstStyle>
          <a:p>
            <a:pPr>
              <a:defRPr/>
            </a:pPr>
            <a:r>
              <a:rPr lang="de-DE" altLang="de-DE"/>
              <a:t>Multiplikatorin I Hochschule </a:t>
            </a:r>
          </a:p>
        </p:txBody>
      </p:sp>
      <p:sp>
        <p:nvSpPr>
          <p:cNvPr id="6" name="Foliennummernplatzhalter 5">
            <a:extLst>
              <a:ext uri="{FF2B5EF4-FFF2-40B4-BE49-F238E27FC236}">
                <a16:creationId xmlns:a16="http://schemas.microsoft.com/office/drawing/2014/main" id="{7D240E94-189C-4AA6-AA20-B94CF623A61A}"/>
              </a:ext>
            </a:extLst>
          </p:cNvPr>
          <p:cNvSpPr>
            <a:spLocks noGrp="1"/>
          </p:cNvSpPr>
          <p:nvPr>
            <p:ph type="sldNum" sz="quarter" idx="12"/>
          </p:nvPr>
        </p:nvSpPr>
        <p:spPr>
          <a:xfrm>
            <a:off x="84138" y="5946775"/>
            <a:ext cx="671512" cy="885825"/>
          </a:xfrm>
        </p:spPr>
        <p:txBody>
          <a:bodyPr/>
          <a:lstStyle>
            <a:lvl1pPr>
              <a:defRPr/>
            </a:lvl1pPr>
          </a:lstStyle>
          <a:p>
            <a:pPr>
              <a:defRPr/>
            </a:pPr>
            <a:fld id="{F9FDE878-1C94-43DF-B0A7-1A923ADF281A}" type="slidenum">
              <a:rPr lang="de-DE" altLang="de-DE"/>
              <a:pPr>
                <a:defRPr/>
              </a:pPr>
              <a:t>‹Nr.›</a:t>
            </a:fld>
            <a:endParaRPr lang="de-DE" altLang="de-DE"/>
          </a:p>
        </p:txBody>
      </p:sp>
    </p:spTree>
    <p:extLst>
      <p:ext uri="{BB962C8B-B14F-4D97-AF65-F5344CB8AC3E}">
        <p14:creationId xmlns:p14="http://schemas.microsoft.com/office/powerpoint/2010/main" val="26695266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268760"/>
            <a:ext cx="8001000" cy="636240"/>
          </a:xfrm>
        </p:spPr>
        <p:txBody>
          <a:bodyPr/>
          <a:lstStyle/>
          <a:p>
            <a:r>
              <a:rPr lang="de-DE"/>
              <a:t>Titelmasterformat durch Klicken bearbeiten</a:t>
            </a:r>
          </a:p>
        </p:txBody>
      </p:sp>
      <p:sp>
        <p:nvSpPr>
          <p:cNvPr id="3" name="Diagrammplatzhalter 2"/>
          <p:cNvSpPr>
            <a:spLocks noGrp="1"/>
          </p:cNvSpPr>
          <p:nvPr>
            <p:ph type="chart" idx="1"/>
          </p:nvPr>
        </p:nvSpPr>
        <p:spPr>
          <a:xfrm>
            <a:off x="914400" y="2362200"/>
            <a:ext cx="8001000" cy="3733800"/>
          </a:xfrm>
        </p:spPr>
        <p:txBody>
          <a:bodyPr/>
          <a:lstStyle/>
          <a:p>
            <a:pPr lvl="0"/>
            <a:r>
              <a:rPr lang="de-DE" noProof="0"/>
              <a:t>Diagramm durch Klicken auf Symbol hinzufügen</a:t>
            </a:r>
            <a:endParaRPr lang="de-DE" noProof="0" dirty="0"/>
          </a:p>
        </p:txBody>
      </p:sp>
      <p:sp>
        <p:nvSpPr>
          <p:cNvPr id="4" name="Datumsplatzhalter 3">
            <a:extLst>
              <a:ext uri="{FF2B5EF4-FFF2-40B4-BE49-F238E27FC236}">
                <a16:creationId xmlns:a16="http://schemas.microsoft.com/office/drawing/2014/main" id="{1F1E7BAF-CEFE-4696-97C6-17FD3BF57AA6}"/>
              </a:ext>
            </a:extLst>
          </p:cNvPr>
          <p:cNvSpPr>
            <a:spLocks noGrp="1"/>
          </p:cNvSpPr>
          <p:nvPr>
            <p:ph type="dt" sz="half" idx="10"/>
          </p:nvPr>
        </p:nvSpPr>
        <p:spPr/>
        <p:txBody>
          <a:bodyPr/>
          <a:lstStyle>
            <a:lvl1pPr>
              <a:defRPr/>
            </a:lvl1pPr>
          </a:lstStyle>
          <a:p>
            <a:pPr>
              <a:defRPr/>
            </a:pPr>
            <a:r>
              <a:rPr lang="de-DE" altLang="de-DE"/>
              <a:t>05.12.16</a:t>
            </a:r>
          </a:p>
        </p:txBody>
      </p:sp>
      <p:sp>
        <p:nvSpPr>
          <p:cNvPr id="5" name="Fußzeilenplatzhalter 4">
            <a:extLst>
              <a:ext uri="{FF2B5EF4-FFF2-40B4-BE49-F238E27FC236}">
                <a16:creationId xmlns:a16="http://schemas.microsoft.com/office/drawing/2014/main" id="{18D9D9EE-1D07-4B2D-BA36-16CFD6425C10}"/>
              </a:ext>
            </a:extLst>
          </p:cNvPr>
          <p:cNvSpPr>
            <a:spLocks noGrp="1"/>
          </p:cNvSpPr>
          <p:nvPr>
            <p:ph type="ftr" sz="quarter" idx="11"/>
          </p:nvPr>
        </p:nvSpPr>
        <p:spPr/>
        <p:txBody>
          <a:bodyPr/>
          <a:lstStyle>
            <a:lvl1pPr>
              <a:defRPr/>
            </a:lvl1pPr>
          </a:lstStyle>
          <a:p>
            <a:pPr>
              <a:defRPr/>
            </a:pPr>
            <a:r>
              <a:rPr lang="de-DE" altLang="de-DE"/>
              <a:t>Multiplikatorin I Hochschule </a:t>
            </a:r>
          </a:p>
        </p:txBody>
      </p:sp>
      <p:sp>
        <p:nvSpPr>
          <p:cNvPr id="6" name="Foliennummernplatzhalter 5">
            <a:extLst>
              <a:ext uri="{FF2B5EF4-FFF2-40B4-BE49-F238E27FC236}">
                <a16:creationId xmlns:a16="http://schemas.microsoft.com/office/drawing/2014/main" id="{87702621-EBD9-410C-B23D-1FA64AE428F4}"/>
              </a:ext>
            </a:extLst>
          </p:cNvPr>
          <p:cNvSpPr>
            <a:spLocks noGrp="1"/>
          </p:cNvSpPr>
          <p:nvPr>
            <p:ph type="sldNum" sz="quarter" idx="12"/>
          </p:nvPr>
        </p:nvSpPr>
        <p:spPr>
          <a:xfrm>
            <a:off x="84138" y="5946775"/>
            <a:ext cx="671512" cy="885825"/>
          </a:xfrm>
        </p:spPr>
        <p:txBody>
          <a:bodyPr/>
          <a:lstStyle>
            <a:lvl1pPr>
              <a:defRPr/>
            </a:lvl1pPr>
          </a:lstStyle>
          <a:p>
            <a:pPr>
              <a:defRPr/>
            </a:pPr>
            <a:fld id="{79EDE561-0652-44EF-BC72-07A7217E5B0A}" type="slidenum">
              <a:rPr lang="de-DE" altLang="de-DE"/>
              <a:pPr>
                <a:defRPr/>
              </a:pPr>
              <a:t>‹Nr.›</a:t>
            </a:fld>
            <a:endParaRPr lang="de-DE" altLang="de-DE"/>
          </a:p>
        </p:txBody>
      </p:sp>
    </p:spTree>
    <p:extLst>
      <p:ext uri="{BB962C8B-B14F-4D97-AF65-F5344CB8AC3E}">
        <p14:creationId xmlns:p14="http://schemas.microsoft.com/office/powerpoint/2010/main" val="27027486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Chart">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762000"/>
            <a:ext cx="8001000" cy="1143000"/>
          </a:xfrm>
        </p:spPr>
        <p:txBody>
          <a:bodyPr/>
          <a:lstStyle/>
          <a:p>
            <a:r>
              <a:rPr lang="de-DE"/>
              <a:t>Titelmasterformat durch Klicken bearbeiten</a:t>
            </a:r>
          </a:p>
        </p:txBody>
      </p:sp>
      <p:sp>
        <p:nvSpPr>
          <p:cNvPr id="3" name="Textplatzhalter 2"/>
          <p:cNvSpPr>
            <a:spLocks noGrp="1"/>
          </p:cNvSpPr>
          <p:nvPr>
            <p:ph type="body"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991100" y="2362200"/>
            <a:ext cx="3924300" cy="3733800"/>
          </a:xfrm>
        </p:spPr>
        <p:txBody>
          <a:bodyPr/>
          <a:lstStyle/>
          <a:p>
            <a:pPr lvl="0"/>
            <a:r>
              <a:rPr lang="de-DE" noProof="0"/>
              <a:t>Diagramm durch Klicken auf Symbol hinzufügen</a:t>
            </a:r>
          </a:p>
        </p:txBody>
      </p:sp>
      <p:sp>
        <p:nvSpPr>
          <p:cNvPr id="5" name="Rectangle 13">
            <a:extLst>
              <a:ext uri="{FF2B5EF4-FFF2-40B4-BE49-F238E27FC236}">
                <a16:creationId xmlns:a16="http://schemas.microsoft.com/office/drawing/2014/main" id="{8E19CBB5-9FFD-4D2D-83A9-61BD70C80DC2}"/>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EF0CDD5D-CCA3-4889-BB09-E9D5F219E1DD}"/>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9E4FF0E7-385C-4810-A418-B8D36B44EB78}"/>
              </a:ext>
            </a:extLst>
          </p:cNvPr>
          <p:cNvSpPr>
            <a:spLocks noGrp="1" noChangeArrowheads="1"/>
          </p:cNvSpPr>
          <p:nvPr>
            <p:ph type="sldNum" sz="quarter" idx="12"/>
          </p:nvPr>
        </p:nvSpPr>
        <p:spPr>
          <a:ln/>
        </p:spPr>
        <p:txBody>
          <a:bodyPr/>
          <a:lstStyle>
            <a:lvl1pPr>
              <a:defRPr/>
            </a:lvl1pPr>
          </a:lstStyle>
          <a:p>
            <a:pPr>
              <a:defRPr/>
            </a:pPr>
            <a:fld id="{45CAE5C1-278E-42A8-BD91-36D476975BDF}" type="slidenum">
              <a:rPr lang="de-DE" altLang="de-DE"/>
              <a:pPr>
                <a:defRPr/>
              </a:pPr>
              <a:t>‹Nr.›</a:t>
            </a:fld>
            <a:endParaRPr lang="de-DE" altLang="de-DE"/>
          </a:p>
        </p:txBody>
      </p:sp>
    </p:spTree>
    <p:extLst>
      <p:ext uri="{BB962C8B-B14F-4D97-AF65-F5344CB8AC3E}">
        <p14:creationId xmlns:p14="http://schemas.microsoft.com/office/powerpoint/2010/main" val="4251333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323850" y="1581150"/>
            <a:ext cx="7770813" cy="1462088"/>
          </a:xfrm>
        </p:spPr>
        <p:txBody>
          <a:bodyPr/>
          <a:lstStyle/>
          <a:p>
            <a:r>
              <a:rPr lang="de-DE"/>
              <a:t>Titelmasterformat durch Klicken bearbeiten</a:t>
            </a:r>
          </a:p>
        </p:txBody>
      </p:sp>
      <p:sp>
        <p:nvSpPr>
          <p:cNvPr id="3" name="Datumsplatzhalter 2">
            <a:extLst>
              <a:ext uri="{FF2B5EF4-FFF2-40B4-BE49-F238E27FC236}">
                <a16:creationId xmlns:a16="http://schemas.microsoft.com/office/drawing/2014/main" id="{69662FDE-7095-438F-B14A-2EF500E577D4}"/>
              </a:ext>
            </a:extLst>
          </p:cNvPr>
          <p:cNvSpPr>
            <a:spLocks noGrp="1"/>
          </p:cNvSpPr>
          <p:nvPr>
            <p:ph type="dt" idx="10"/>
          </p:nvPr>
        </p:nvSpPr>
        <p:spPr>
          <a:xfrm>
            <a:off x="2667000" y="6553200"/>
            <a:ext cx="1903413" cy="303213"/>
          </a:xfrm>
        </p:spPr>
        <p:txBody>
          <a:bodyPr/>
          <a:lstStyle>
            <a:lvl1pPr>
              <a:defRPr/>
            </a:lvl1pPr>
          </a:lstStyle>
          <a:p>
            <a:pPr>
              <a:defRPr/>
            </a:pPr>
            <a:r>
              <a:rPr lang="de-DE" altLang="de-DE"/>
              <a:t>05.12.16</a:t>
            </a:r>
          </a:p>
        </p:txBody>
      </p:sp>
      <p:sp>
        <p:nvSpPr>
          <p:cNvPr id="4" name="Fußzeilenplatzhalter 3">
            <a:extLst>
              <a:ext uri="{FF2B5EF4-FFF2-40B4-BE49-F238E27FC236}">
                <a16:creationId xmlns:a16="http://schemas.microsoft.com/office/drawing/2014/main" id="{C1015E14-CDC5-4E20-9AA2-641427B89AB0}"/>
              </a:ext>
            </a:extLst>
          </p:cNvPr>
          <p:cNvSpPr>
            <a:spLocks noGrp="1"/>
          </p:cNvSpPr>
          <p:nvPr>
            <p:ph type="ftr" idx="11"/>
          </p:nvPr>
        </p:nvSpPr>
        <p:spPr>
          <a:xfrm>
            <a:off x="5195888" y="6553200"/>
            <a:ext cx="3278187" cy="303213"/>
          </a:xfrm>
        </p:spPr>
        <p:txBody>
          <a:bodyPr/>
          <a:lstStyle>
            <a:lvl1pPr>
              <a:defRPr/>
            </a:lvl1pPr>
          </a:lstStyle>
          <a:p>
            <a:pPr>
              <a:defRPr/>
            </a:pPr>
            <a:r>
              <a:rPr lang="de-DE" altLang="de-DE"/>
              <a:t>Multiplikatorin I Hochschule </a:t>
            </a:r>
          </a:p>
        </p:txBody>
      </p:sp>
      <p:sp>
        <p:nvSpPr>
          <p:cNvPr id="5" name="Foliennummernplatzhalter 4">
            <a:extLst>
              <a:ext uri="{FF2B5EF4-FFF2-40B4-BE49-F238E27FC236}">
                <a16:creationId xmlns:a16="http://schemas.microsoft.com/office/drawing/2014/main" id="{5366F9DC-7CF7-4E3D-80FC-94E1CCE14CA3}"/>
              </a:ext>
            </a:extLst>
          </p:cNvPr>
          <p:cNvSpPr>
            <a:spLocks noGrp="1"/>
          </p:cNvSpPr>
          <p:nvPr>
            <p:ph type="sldNum" idx="12"/>
          </p:nvPr>
        </p:nvSpPr>
        <p:spPr>
          <a:xfrm>
            <a:off x="9525" y="5962650"/>
            <a:ext cx="1031875" cy="884238"/>
          </a:xfrm>
        </p:spPr>
        <p:txBody>
          <a:bodyPr/>
          <a:lstStyle>
            <a:lvl1pPr>
              <a:defRPr/>
            </a:lvl1pPr>
          </a:lstStyle>
          <a:p>
            <a:pPr>
              <a:defRPr/>
            </a:pPr>
            <a:fld id="{7BE5D32B-4FD3-4D70-A5F9-A87C02142D56}" type="slidenum">
              <a:rPr lang="de-DE" altLang="de-DE"/>
              <a:pPr>
                <a:defRPr/>
              </a:pPr>
              <a:t>‹Nr.›</a:t>
            </a:fld>
            <a:endParaRPr lang="de-DE" altLang="de-DE"/>
          </a:p>
        </p:txBody>
      </p:sp>
    </p:spTree>
    <p:extLst>
      <p:ext uri="{BB962C8B-B14F-4D97-AF65-F5344CB8AC3E}">
        <p14:creationId xmlns:p14="http://schemas.microsoft.com/office/powerpoint/2010/main" val="15489940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Vorstellung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7339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701074B-3CBC-4911-B516-F8A7462ED5B2}"/>
              </a:ext>
            </a:extLst>
          </p:cNvPr>
          <p:cNvSpPr>
            <a:spLocks noChangeArrowheads="1"/>
          </p:cNvSpPr>
          <p:nvPr/>
        </p:nvSpPr>
        <p:spPr bwMode="auto">
          <a:xfrm>
            <a:off x="0" y="0"/>
            <a:ext cx="4572000" cy="6858000"/>
          </a:xfrm>
          <a:prstGeom prst="rect">
            <a:avLst/>
          </a:prstGeom>
          <a:solidFill>
            <a:srgbClr val="3493C5"/>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sp>
        <p:nvSpPr>
          <p:cNvPr id="5" name="AutoShape 3">
            <a:extLst>
              <a:ext uri="{FF2B5EF4-FFF2-40B4-BE49-F238E27FC236}">
                <a16:creationId xmlns:a16="http://schemas.microsoft.com/office/drawing/2014/main" id="{FF1688B4-05B6-4674-9637-28154DE0876C}"/>
              </a:ext>
            </a:extLst>
          </p:cNvPr>
          <p:cNvSpPr>
            <a:spLocks noChangeArrowheads="1"/>
          </p:cNvSpPr>
          <p:nvPr/>
        </p:nvSpPr>
        <p:spPr bwMode="auto">
          <a:xfrm>
            <a:off x="611188" y="1235075"/>
            <a:ext cx="5181600" cy="19050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pic>
        <p:nvPicPr>
          <p:cNvPr id="6" name="Grafik 14">
            <a:extLst>
              <a:ext uri="{FF2B5EF4-FFF2-40B4-BE49-F238E27FC236}">
                <a16:creationId xmlns:a16="http://schemas.microsoft.com/office/drawing/2014/main" id="{32D22BF5-8BD8-4824-8FDA-BB2901FA59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25" y="26988"/>
            <a:ext cx="3419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Grp="1" noChangeArrowheads="1"/>
          </p:cNvSpPr>
          <p:nvPr>
            <p:ph type="subTitle" idx="1"/>
          </p:nvPr>
        </p:nvSpPr>
        <p:spPr>
          <a:xfrm>
            <a:off x="4721225" y="3176602"/>
            <a:ext cx="3657600" cy="1822450"/>
          </a:xfrm>
        </p:spPr>
        <p:txBody>
          <a:bodyPr anchor="b"/>
          <a:lstStyle>
            <a:lvl1pPr marL="0" indent="0">
              <a:buFont typeface="Wingdings" panose="05000000000000000000" pitchFamily="2" charset="2"/>
              <a:buNone/>
              <a:defRPr>
                <a:solidFill>
                  <a:schemeClr val="bg2"/>
                </a:solidFill>
              </a:defRPr>
            </a:lvl1pPr>
          </a:lstStyle>
          <a:p>
            <a:pPr lvl="0"/>
            <a:r>
              <a:rPr lang="de-DE" noProof="0"/>
              <a:t>Formatvorlage des Untertitelmasters durch Klicken bearbeiten</a:t>
            </a:r>
            <a:endParaRPr lang="de-DE" noProof="0" dirty="0"/>
          </a:p>
        </p:txBody>
      </p:sp>
      <p:sp>
        <p:nvSpPr>
          <p:cNvPr id="8211" name="Rectangle 19"/>
          <p:cNvSpPr>
            <a:spLocks noGrp="1" noChangeArrowheads="1"/>
          </p:cNvSpPr>
          <p:nvPr>
            <p:ph type="ctrTitle" sz="quarter"/>
          </p:nvPr>
        </p:nvSpPr>
        <p:spPr>
          <a:xfrm>
            <a:off x="323528" y="1581150"/>
            <a:ext cx="7772400" cy="1463675"/>
          </a:xfrm>
        </p:spPr>
        <p:txBody>
          <a:bodyPr anchor="ctr"/>
          <a:lstStyle>
            <a:lvl1pPr algn="ctr">
              <a:defRPr sz="3200">
                <a:solidFill>
                  <a:schemeClr val="tx1"/>
                </a:solidFill>
              </a:defRPr>
            </a:lvl1pPr>
          </a:lstStyle>
          <a:p>
            <a:pPr lvl="0"/>
            <a:r>
              <a:rPr lang="de-DE" noProof="0"/>
              <a:t>Titelmasterformat durch Klicken bearbeiten</a:t>
            </a:r>
            <a:endParaRPr lang="de-DE" noProof="0" dirty="0"/>
          </a:p>
        </p:txBody>
      </p:sp>
      <p:sp>
        <p:nvSpPr>
          <p:cNvPr id="7" name="Rectangle 14">
            <a:extLst>
              <a:ext uri="{FF2B5EF4-FFF2-40B4-BE49-F238E27FC236}">
                <a16:creationId xmlns:a16="http://schemas.microsoft.com/office/drawing/2014/main" id="{3AB88406-0C51-4484-9C82-BB1368575A47}"/>
              </a:ext>
            </a:extLst>
          </p:cNvPr>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r>
              <a:rPr lang="de-DE" altLang="de-DE"/>
              <a:t>05.12.16</a:t>
            </a:r>
          </a:p>
        </p:txBody>
      </p:sp>
      <p:sp>
        <p:nvSpPr>
          <p:cNvPr id="8" name="Rectangle 15">
            <a:extLst>
              <a:ext uri="{FF2B5EF4-FFF2-40B4-BE49-F238E27FC236}">
                <a16:creationId xmlns:a16="http://schemas.microsoft.com/office/drawing/2014/main" id="{5A458622-3B25-4F21-8519-7CF22A03A4E0}"/>
              </a:ext>
            </a:extLst>
          </p:cNvPr>
          <p:cNvSpPr>
            <a:spLocks noGrp="1" noChangeArrowheads="1"/>
          </p:cNvSpPr>
          <p:nvPr>
            <p:ph type="ftr" sz="quarter" idx="11"/>
          </p:nvPr>
        </p:nvSpPr>
        <p:spPr>
          <a:xfrm>
            <a:off x="5195888" y="6553200"/>
            <a:ext cx="3279775" cy="304800"/>
          </a:xfrm>
        </p:spPr>
        <p:txBody>
          <a:bodyPr/>
          <a:lstStyle>
            <a:lvl1pPr algn="r">
              <a:defRPr/>
            </a:lvl1pPr>
          </a:lstStyle>
          <a:p>
            <a:pPr>
              <a:defRPr/>
            </a:pPr>
            <a:r>
              <a:rPr lang="de-DE" altLang="de-DE"/>
              <a:t>Multiplikatorin I Hochschule </a:t>
            </a:r>
          </a:p>
        </p:txBody>
      </p:sp>
      <p:sp>
        <p:nvSpPr>
          <p:cNvPr id="9" name="Rectangle 17">
            <a:extLst>
              <a:ext uri="{FF2B5EF4-FFF2-40B4-BE49-F238E27FC236}">
                <a16:creationId xmlns:a16="http://schemas.microsoft.com/office/drawing/2014/main" id="{F3035BE6-B095-4E5E-822E-603EB6DFF2BC}"/>
              </a:ext>
            </a:extLst>
          </p:cNvPr>
          <p:cNvSpPr>
            <a:spLocks noGrp="1" noChangeArrowheads="1"/>
          </p:cNvSpPr>
          <p:nvPr>
            <p:ph type="sldNum" sz="quarter" idx="12"/>
          </p:nvPr>
        </p:nvSpPr>
        <p:spPr>
          <a:xfrm>
            <a:off x="9525" y="5962650"/>
            <a:ext cx="1033463" cy="885825"/>
          </a:xfrm>
        </p:spPr>
        <p:txBody>
          <a:bodyPr anchorCtr="0"/>
          <a:lstStyle>
            <a:lvl1pPr>
              <a:defRPr/>
            </a:lvl1pPr>
          </a:lstStyle>
          <a:p>
            <a:pPr>
              <a:defRPr/>
            </a:pPr>
            <a:fld id="{AFAC41B0-693B-433E-82A9-9E8E876596E7}" type="slidenum">
              <a:rPr lang="de-DE" altLang="de-DE"/>
              <a:pPr>
                <a:defRPr/>
              </a:pPr>
              <a:t>‹Nr.›</a:t>
            </a:fld>
            <a:endParaRPr lang="de-DE" altLang="de-DE"/>
          </a:p>
        </p:txBody>
      </p:sp>
    </p:spTree>
    <p:extLst>
      <p:ext uri="{BB962C8B-B14F-4D97-AF65-F5344CB8AC3E}">
        <p14:creationId xmlns:p14="http://schemas.microsoft.com/office/powerpoint/2010/main" val="4081360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FBABF8B1-3591-40B7-9595-0DECE6BADB02}"/>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3E0F95DC-1C22-4BCA-9766-01FD492BF9EE}"/>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05E5CA23-9DC3-4777-9E06-422EE12AFF11}"/>
              </a:ext>
            </a:extLst>
          </p:cNvPr>
          <p:cNvSpPr>
            <a:spLocks noGrp="1" noChangeArrowheads="1"/>
          </p:cNvSpPr>
          <p:nvPr>
            <p:ph type="sldNum" sz="quarter" idx="12"/>
          </p:nvPr>
        </p:nvSpPr>
        <p:spPr>
          <a:ln/>
        </p:spPr>
        <p:txBody>
          <a:bodyPr/>
          <a:lstStyle>
            <a:lvl1pPr>
              <a:defRPr/>
            </a:lvl1pPr>
          </a:lstStyle>
          <a:p>
            <a:pPr>
              <a:defRPr/>
            </a:pPr>
            <a:fld id="{518CEECE-78A3-450A-9681-A52FDCD6C67D}" type="slidenum">
              <a:rPr lang="de-DE" altLang="de-DE"/>
              <a:pPr>
                <a:defRPr/>
              </a:pPr>
              <a:t>‹Nr.›</a:t>
            </a:fld>
            <a:endParaRPr lang="de-DE" altLang="de-DE"/>
          </a:p>
        </p:txBody>
      </p:sp>
    </p:spTree>
    <p:extLst>
      <p:ext uri="{BB962C8B-B14F-4D97-AF65-F5344CB8AC3E}">
        <p14:creationId xmlns:p14="http://schemas.microsoft.com/office/powerpoint/2010/main" val="29421869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5576" y="1916832"/>
            <a:ext cx="7886700" cy="2167691"/>
          </a:xfrm>
        </p:spPr>
        <p:txBody>
          <a:bodyPr anchor="ctr"/>
          <a:lstStyle>
            <a:lvl1pPr>
              <a:defRPr sz="3600"/>
            </a:lvl1pPr>
          </a:lstStyle>
          <a:p>
            <a:r>
              <a:rPr lang="de-DE"/>
              <a:t>Titelmasterformat durch Klicken bearbeiten</a:t>
            </a:r>
            <a:endParaRPr lang="de-DE" dirty="0"/>
          </a:p>
        </p:txBody>
      </p:sp>
      <p:sp>
        <p:nvSpPr>
          <p:cNvPr id="3" name="Textplatzhalter 2"/>
          <p:cNvSpPr>
            <a:spLocks noGrp="1"/>
          </p:cNvSpPr>
          <p:nvPr>
            <p:ph type="body" idx="1"/>
          </p:nvPr>
        </p:nvSpPr>
        <p:spPr>
          <a:xfrm>
            <a:off x="755576" y="4568768"/>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13">
            <a:extLst>
              <a:ext uri="{FF2B5EF4-FFF2-40B4-BE49-F238E27FC236}">
                <a16:creationId xmlns:a16="http://schemas.microsoft.com/office/drawing/2014/main" id="{8CE792F4-AE24-47A5-8F7C-9905FB59E2F4}"/>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CAE77E5D-F98C-4414-AAD7-7B94A957ED22}"/>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2FD2AD37-FEFF-44D0-B8A9-91769E7D4BF9}"/>
              </a:ext>
            </a:extLst>
          </p:cNvPr>
          <p:cNvSpPr>
            <a:spLocks noGrp="1" noChangeArrowheads="1"/>
          </p:cNvSpPr>
          <p:nvPr>
            <p:ph type="sldNum" sz="quarter" idx="12"/>
          </p:nvPr>
        </p:nvSpPr>
        <p:spPr>
          <a:ln/>
        </p:spPr>
        <p:txBody>
          <a:bodyPr/>
          <a:lstStyle>
            <a:lvl1pPr>
              <a:defRPr/>
            </a:lvl1pPr>
          </a:lstStyle>
          <a:p>
            <a:pPr>
              <a:defRPr/>
            </a:pPr>
            <a:fld id="{ACEF1988-1C43-47B7-8E99-023727A6A9B0}" type="slidenum">
              <a:rPr lang="de-DE" altLang="de-DE"/>
              <a:pPr>
                <a:defRPr/>
              </a:pPr>
              <a:t>‹Nr.›</a:t>
            </a:fld>
            <a:endParaRPr lang="de-DE" altLang="de-DE"/>
          </a:p>
        </p:txBody>
      </p:sp>
    </p:spTree>
    <p:extLst>
      <p:ext uri="{BB962C8B-B14F-4D97-AF65-F5344CB8AC3E}">
        <p14:creationId xmlns:p14="http://schemas.microsoft.com/office/powerpoint/2010/main" val="26012878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911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3">
            <a:extLst>
              <a:ext uri="{FF2B5EF4-FFF2-40B4-BE49-F238E27FC236}">
                <a16:creationId xmlns:a16="http://schemas.microsoft.com/office/drawing/2014/main" id="{B0197AC4-4220-4C50-AA11-6304D6CF9283}"/>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3FB470B6-0228-4FE4-AAFE-58F45C8947DC}"/>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7753C65C-7E08-4563-BAFE-E471273B1FC7}"/>
              </a:ext>
            </a:extLst>
          </p:cNvPr>
          <p:cNvSpPr>
            <a:spLocks noGrp="1" noChangeArrowheads="1"/>
          </p:cNvSpPr>
          <p:nvPr>
            <p:ph type="sldNum" sz="quarter" idx="12"/>
          </p:nvPr>
        </p:nvSpPr>
        <p:spPr>
          <a:ln/>
        </p:spPr>
        <p:txBody>
          <a:bodyPr/>
          <a:lstStyle>
            <a:lvl1pPr>
              <a:defRPr/>
            </a:lvl1pPr>
          </a:lstStyle>
          <a:p>
            <a:pPr>
              <a:defRPr/>
            </a:pPr>
            <a:fld id="{422510BB-BA12-453A-9580-A1F9D47AB9CE}" type="slidenum">
              <a:rPr lang="de-DE" altLang="de-DE"/>
              <a:pPr>
                <a:defRPr/>
              </a:pPr>
              <a:t>‹Nr.›</a:t>
            </a:fld>
            <a:endParaRPr lang="de-DE" altLang="de-DE"/>
          </a:p>
        </p:txBody>
      </p:sp>
    </p:spTree>
    <p:extLst>
      <p:ext uri="{BB962C8B-B14F-4D97-AF65-F5344CB8AC3E}">
        <p14:creationId xmlns:p14="http://schemas.microsoft.com/office/powerpoint/2010/main" val="2623404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a:extLst>
              <a:ext uri="{FF2B5EF4-FFF2-40B4-BE49-F238E27FC236}">
                <a16:creationId xmlns:a16="http://schemas.microsoft.com/office/drawing/2014/main" id="{1C1F2BDA-5249-4C23-A073-74248F2EE8BB}"/>
              </a:ext>
            </a:extLst>
          </p:cNvPr>
          <p:cNvSpPr>
            <a:spLocks noGrp="1" noChangeArrowheads="1"/>
          </p:cNvSpPr>
          <p:nvPr>
            <p:ph type="dt" idx="10"/>
          </p:nvPr>
        </p:nvSpPr>
        <p:spPr>
          <a:ln/>
        </p:spPr>
        <p:txBody>
          <a:bodyPr/>
          <a:lstStyle>
            <a:lvl1pPr>
              <a:defRPr/>
            </a:lvl1pPr>
          </a:lstStyle>
          <a:p>
            <a:pPr>
              <a:defRPr/>
            </a:pPr>
            <a:fld id="{7FC5FA08-5B11-4CB4-89ED-B850F76AD472}" type="datetime1">
              <a:rPr lang="de-DE" altLang="de-DE"/>
              <a:pPr>
                <a:defRPr/>
              </a:pPr>
              <a:t>21.10.2019</a:t>
            </a:fld>
            <a:endParaRPr lang="de-DE" altLang="de-DE"/>
          </a:p>
        </p:txBody>
      </p:sp>
      <p:sp>
        <p:nvSpPr>
          <p:cNvPr id="6" name="Rectangle 7">
            <a:extLst>
              <a:ext uri="{FF2B5EF4-FFF2-40B4-BE49-F238E27FC236}">
                <a16:creationId xmlns:a16="http://schemas.microsoft.com/office/drawing/2014/main" id="{B7963F48-4795-4847-B422-10076792BCAE}"/>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042B7CB0-3437-43C3-A68F-51E273099628}"/>
              </a:ext>
            </a:extLst>
          </p:cNvPr>
          <p:cNvSpPr>
            <a:spLocks noGrp="1" noChangeArrowheads="1"/>
          </p:cNvSpPr>
          <p:nvPr>
            <p:ph type="sldNum" idx="12"/>
          </p:nvPr>
        </p:nvSpPr>
        <p:spPr>
          <a:ln/>
        </p:spPr>
        <p:txBody>
          <a:bodyPr/>
          <a:lstStyle>
            <a:lvl1pPr>
              <a:defRPr/>
            </a:lvl1pPr>
          </a:lstStyle>
          <a:p>
            <a:pPr>
              <a:defRPr/>
            </a:pPr>
            <a:fld id="{7D8443BC-FBC5-41A5-93B1-34396582323F}" type="slidenum">
              <a:rPr lang="de-DE" altLang="de-DE"/>
              <a:pPr>
                <a:defRPr/>
              </a:pPr>
              <a:t>‹Nr.›</a:t>
            </a:fld>
            <a:endParaRPr lang="de-DE" altLang="de-DE"/>
          </a:p>
        </p:txBody>
      </p:sp>
    </p:spTree>
    <p:extLst>
      <p:ext uri="{BB962C8B-B14F-4D97-AF65-F5344CB8AC3E}">
        <p14:creationId xmlns:p14="http://schemas.microsoft.com/office/powerpoint/2010/main" val="17061332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27584" y="1313417"/>
            <a:ext cx="7886700" cy="373063"/>
          </a:xfrm>
        </p:spPr>
        <p:txBody>
          <a:bodyPr/>
          <a:lstStyle/>
          <a:p>
            <a:r>
              <a:rPr lang="de-DE"/>
              <a:t>Titelmasterformat durch Klicken bearbeiten</a:t>
            </a:r>
          </a:p>
        </p:txBody>
      </p:sp>
      <p:sp>
        <p:nvSpPr>
          <p:cNvPr id="3" name="Textplatzhalter 2"/>
          <p:cNvSpPr>
            <a:spLocks noGrp="1"/>
          </p:cNvSpPr>
          <p:nvPr>
            <p:ph type="body" idx="1"/>
          </p:nvPr>
        </p:nvSpPr>
        <p:spPr>
          <a:xfrm>
            <a:off x="892672"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90560" y="2503664"/>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826496"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828608"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3">
            <a:extLst>
              <a:ext uri="{FF2B5EF4-FFF2-40B4-BE49-F238E27FC236}">
                <a16:creationId xmlns:a16="http://schemas.microsoft.com/office/drawing/2014/main" id="{11623F22-CB79-459A-88BB-8A07945276C1}"/>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8" name="Rectangle 14">
            <a:extLst>
              <a:ext uri="{FF2B5EF4-FFF2-40B4-BE49-F238E27FC236}">
                <a16:creationId xmlns:a16="http://schemas.microsoft.com/office/drawing/2014/main" id="{4CD6965B-3D8F-486A-A0D3-54B9CC8CA2CF}"/>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9" name="Rectangle 15">
            <a:extLst>
              <a:ext uri="{FF2B5EF4-FFF2-40B4-BE49-F238E27FC236}">
                <a16:creationId xmlns:a16="http://schemas.microsoft.com/office/drawing/2014/main" id="{9805DC0D-4861-4F8C-84E2-E875583DEB8B}"/>
              </a:ext>
            </a:extLst>
          </p:cNvPr>
          <p:cNvSpPr>
            <a:spLocks noGrp="1" noChangeArrowheads="1"/>
          </p:cNvSpPr>
          <p:nvPr>
            <p:ph type="sldNum" sz="quarter" idx="12"/>
          </p:nvPr>
        </p:nvSpPr>
        <p:spPr>
          <a:ln/>
        </p:spPr>
        <p:txBody>
          <a:bodyPr/>
          <a:lstStyle>
            <a:lvl1pPr>
              <a:defRPr/>
            </a:lvl1pPr>
          </a:lstStyle>
          <a:p>
            <a:pPr>
              <a:defRPr/>
            </a:pPr>
            <a:fld id="{FBE377A3-41DB-47FB-8072-ABE654A3DDE7}" type="slidenum">
              <a:rPr lang="de-DE" altLang="de-DE"/>
              <a:pPr>
                <a:defRPr/>
              </a:pPr>
              <a:t>‹Nr.›</a:t>
            </a:fld>
            <a:endParaRPr lang="de-DE" altLang="de-DE"/>
          </a:p>
        </p:txBody>
      </p:sp>
    </p:spTree>
    <p:extLst>
      <p:ext uri="{BB962C8B-B14F-4D97-AF65-F5344CB8AC3E}">
        <p14:creationId xmlns:p14="http://schemas.microsoft.com/office/powerpoint/2010/main" val="21273418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3">
            <a:extLst>
              <a:ext uri="{FF2B5EF4-FFF2-40B4-BE49-F238E27FC236}">
                <a16:creationId xmlns:a16="http://schemas.microsoft.com/office/drawing/2014/main" id="{1F206AFD-994B-42E9-A438-A682D4EFD0FF}"/>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4" name="Rectangle 14">
            <a:extLst>
              <a:ext uri="{FF2B5EF4-FFF2-40B4-BE49-F238E27FC236}">
                <a16:creationId xmlns:a16="http://schemas.microsoft.com/office/drawing/2014/main" id="{F6637DA3-4FB3-49BC-88CB-713229C81DCE}"/>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5" name="Rectangle 15">
            <a:extLst>
              <a:ext uri="{FF2B5EF4-FFF2-40B4-BE49-F238E27FC236}">
                <a16:creationId xmlns:a16="http://schemas.microsoft.com/office/drawing/2014/main" id="{E15123C5-7407-4890-BE81-9C487895DA5A}"/>
              </a:ext>
            </a:extLst>
          </p:cNvPr>
          <p:cNvSpPr>
            <a:spLocks noGrp="1" noChangeArrowheads="1"/>
          </p:cNvSpPr>
          <p:nvPr>
            <p:ph type="sldNum" sz="quarter" idx="12"/>
          </p:nvPr>
        </p:nvSpPr>
        <p:spPr>
          <a:ln/>
        </p:spPr>
        <p:txBody>
          <a:bodyPr/>
          <a:lstStyle>
            <a:lvl1pPr>
              <a:defRPr/>
            </a:lvl1pPr>
          </a:lstStyle>
          <a:p>
            <a:pPr>
              <a:defRPr/>
            </a:pPr>
            <a:fld id="{16A13C76-E925-4425-B21A-2CE8C474089D}" type="slidenum">
              <a:rPr lang="de-DE" altLang="de-DE"/>
              <a:pPr>
                <a:defRPr/>
              </a:pPr>
              <a:t>‹Nr.›</a:t>
            </a:fld>
            <a:endParaRPr lang="de-DE" altLang="de-DE"/>
          </a:p>
        </p:txBody>
      </p:sp>
    </p:spTree>
    <p:extLst>
      <p:ext uri="{BB962C8B-B14F-4D97-AF65-F5344CB8AC3E}">
        <p14:creationId xmlns:p14="http://schemas.microsoft.com/office/powerpoint/2010/main" val="40739192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4D959184-CE02-47D6-95F3-A7C1F9C0D951}"/>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3" name="Rectangle 14">
            <a:extLst>
              <a:ext uri="{FF2B5EF4-FFF2-40B4-BE49-F238E27FC236}">
                <a16:creationId xmlns:a16="http://schemas.microsoft.com/office/drawing/2014/main" id="{881F4C04-7ED9-4586-9768-CC698762178F}"/>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4" name="Rectangle 15">
            <a:extLst>
              <a:ext uri="{FF2B5EF4-FFF2-40B4-BE49-F238E27FC236}">
                <a16:creationId xmlns:a16="http://schemas.microsoft.com/office/drawing/2014/main" id="{B5769661-D08F-4B2B-9511-7BCB506399DB}"/>
              </a:ext>
            </a:extLst>
          </p:cNvPr>
          <p:cNvSpPr>
            <a:spLocks noGrp="1" noChangeArrowheads="1"/>
          </p:cNvSpPr>
          <p:nvPr>
            <p:ph type="sldNum" sz="quarter" idx="12"/>
          </p:nvPr>
        </p:nvSpPr>
        <p:spPr>
          <a:ln/>
        </p:spPr>
        <p:txBody>
          <a:bodyPr/>
          <a:lstStyle>
            <a:lvl1pPr>
              <a:defRPr/>
            </a:lvl1pPr>
          </a:lstStyle>
          <a:p>
            <a:pPr>
              <a:defRPr/>
            </a:pPr>
            <a:fld id="{EAEF75CC-2040-4264-BA15-BC59B4DD0E31}" type="slidenum">
              <a:rPr lang="de-DE" altLang="de-DE"/>
              <a:pPr>
                <a:defRPr/>
              </a:pPr>
              <a:t>‹Nr.›</a:t>
            </a:fld>
            <a:endParaRPr lang="de-DE" altLang="de-DE"/>
          </a:p>
        </p:txBody>
      </p:sp>
    </p:spTree>
    <p:extLst>
      <p:ext uri="{BB962C8B-B14F-4D97-AF65-F5344CB8AC3E}">
        <p14:creationId xmlns:p14="http://schemas.microsoft.com/office/powerpoint/2010/main" val="40754881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4225" y="1340768"/>
            <a:ext cx="2949575" cy="1440160"/>
          </a:xfrm>
        </p:spPr>
        <p:txBody>
          <a:bodyPr/>
          <a:lstStyle>
            <a:lvl1pPr>
              <a:defRPr sz="3200"/>
            </a:lvl1pPr>
          </a:lstStyle>
          <a:p>
            <a:r>
              <a:rPr lang="de-DE"/>
              <a:t>Titelmasterformat durch Klicken bearbeiten</a:t>
            </a:r>
            <a:endParaRPr lang="de-DE" dirty="0"/>
          </a:p>
        </p:txBody>
      </p:sp>
      <p:sp>
        <p:nvSpPr>
          <p:cNvPr id="3" name="Inhaltsplatzhalter 2"/>
          <p:cNvSpPr>
            <a:spLocks noGrp="1"/>
          </p:cNvSpPr>
          <p:nvPr>
            <p:ph idx="1"/>
          </p:nvPr>
        </p:nvSpPr>
        <p:spPr>
          <a:xfrm>
            <a:off x="3887788" y="1340768"/>
            <a:ext cx="4629150" cy="45202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782792" y="2780928"/>
            <a:ext cx="2949575" cy="30880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45A5B7B5-3DE3-4F3A-B8E9-E5B9315DC92E}"/>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5F672C4D-C07D-4012-BB6B-605C0E23DE3D}"/>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6AAAAD03-7DE0-4441-96EB-974B7C7CB63C}"/>
              </a:ext>
            </a:extLst>
          </p:cNvPr>
          <p:cNvSpPr>
            <a:spLocks noGrp="1" noChangeArrowheads="1"/>
          </p:cNvSpPr>
          <p:nvPr>
            <p:ph type="sldNum" sz="quarter" idx="12"/>
          </p:nvPr>
        </p:nvSpPr>
        <p:spPr>
          <a:ln/>
        </p:spPr>
        <p:txBody>
          <a:bodyPr/>
          <a:lstStyle>
            <a:lvl1pPr>
              <a:defRPr/>
            </a:lvl1pPr>
          </a:lstStyle>
          <a:p>
            <a:pPr>
              <a:defRPr/>
            </a:pPr>
            <a:fld id="{3DB69399-33A6-40A0-9F20-81E91837078B}" type="slidenum">
              <a:rPr lang="de-DE" altLang="de-DE"/>
              <a:pPr>
                <a:defRPr/>
              </a:pPr>
              <a:t>‹Nr.›</a:t>
            </a:fld>
            <a:endParaRPr lang="de-DE" altLang="de-DE"/>
          </a:p>
        </p:txBody>
      </p:sp>
    </p:spTree>
    <p:extLst>
      <p:ext uri="{BB962C8B-B14F-4D97-AF65-F5344CB8AC3E}">
        <p14:creationId xmlns:p14="http://schemas.microsoft.com/office/powerpoint/2010/main" val="42827579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99592" y="1342865"/>
            <a:ext cx="2949575" cy="1600200"/>
          </a:xfrm>
        </p:spPr>
        <p:txBody>
          <a:bodyPr/>
          <a:lstStyle>
            <a:lvl1pPr>
              <a:defRPr sz="3200"/>
            </a:lvl1pPr>
          </a:lstStyle>
          <a:p>
            <a:r>
              <a:rPr lang="de-DE"/>
              <a:t>Titelmasterformat durch Klicken bearbeiten</a:t>
            </a:r>
            <a:endParaRPr lang="de-DE" dirty="0"/>
          </a:p>
        </p:txBody>
      </p:sp>
      <p:sp>
        <p:nvSpPr>
          <p:cNvPr id="3" name="Bildplatzhalter 2"/>
          <p:cNvSpPr>
            <a:spLocks noGrp="1"/>
          </p:cNvSpPr>
          <p:nvPr>
            <p:ph type="pic" idx="1"/>
          </p:nvPr>
        </p:nvSpPr>
        <p:spPr>
          <a:xfrm>
            <a:off x="3887788" y="1340768"/>
            <a:ext cx="4629150" cy="47883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918902" y="2943064"/>
            <a:ext cx="2949575" cy="3186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3080B9AB-7209-4F7E-962E-13934DB3EA66}"/>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410432EC-EE35-4DDD-A585-2B9F66338779}"/>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26447235-295B-4601-8C16-C5CAF40AAF4E}"/>
              </a:ext>
            </a:extLst>
          </p:cNvPr>
          <p:cNvSpPr>
            <a:spLocks noGrp="1" noChangeArrowheads="1"/>
          </p:cNvSpPr>
          <p:nvPr>
            <p:ph type="sldNum" sz="quarter" idx="12"/>
          </p:nvPr>
        </p:nvSpPr>
        <p:spPr>
          <a:ln/>
        </p:spPr>
        <p:txBody>
          <a:bodyPr/>
          <a:lstStyle>
            <a:lvl1pPr>
              <a:defRPr/>
            </a:lvl1pPr>
          </a:lstStyle>
          <a:p>
            <a:pPr>
              <a:defRPr/>
            </a:pPr>
            <a:fld id="{C4FB64FA-288D-447F-8642-DDC75789F1E5}" type="slidenum">
              <a:rPr lang="de-DE" altLang="de-DE"/>
              <a:pPr>
                <a:defRPr/>
              </a:pPr>
              <a:t>‹Nr.›</a:t>
            </a:fld>
            <a:endParaRPr lang="de-DE" altLang="de-DE"/>
          </a:p>
        </p:txBody>
      </p:sp>
    </p:spTree>
    <p:extLst>
      <p:ext uri="{BB962C8B-B14F-4D97-AF65-F5344CB8AC3E}">
        <p14:creationId xmlns:p14="http://schemas.microsoft.com/office/powerpoint/2010/main" val="17789177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DDC14B59-FF6B-49BC-9E0A-D334BB5077FB}"/>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F0FB3662-BFB1-4046-8293-712B781BAFC0}"/>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626F934B-36AE-4C62-B701-B25E1498705F}"/>
              </a:ext>
            </a:extLst>
          </p:cNvPr>
          <p:cNvSpPr>
            <a:spLocks noGrp="1" noChangeArrowheads="1"/>
          </p:cNvSpPr>
          <p:nvPr>
            <p:ph type="sldNum" sz="quarter" idx="12"/>
          </p:nvPr>
        </p:nvSpPr>
        <p:spPr>
          <a:ln/>
        </p:spPr>
        <p:txBody>
          <a:bodyPr/>
          <a:lstStyle>
            <a:lvl1pPr>
              <a:defRPr/>
            </a:lvl1pPr>
          </a:lstStyle>
          <a:p>
            <a:pPr>
              <a:defRPr/>
            </a:pPr>
            <a:fld id="{6434AD49-2DB9-413C-88DA-EC8C94C6A380}" type="slidenum">
              <a:rPr lang="de-DE" altLang="de-DE"/>
              <a:pPr>
                <a:defRPr/>
              </a:pPr>
              <a:t>‹Nr.›</a:t>
            </a:fld>
            <a:endParaRPr lang="de-DE" altLang="de-DE"/>
          </a:p>
        </p:txBody>
      </p:sp>
    </p:spTree>
    <p:extLst>
      <p:ext uri="{BB962C8B-B14F-4D97-AF65-F5344CB8AC3E}">
        <p14:creationId xmlns:p14="http://schemas.microsoft.com/office/powerpoint/2010/main" val="8410505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340768"/>
            <a:ext cx="2000250" cy="475523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340768"/>
            <a:ext cx="5848350" cy="475523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13">
            <a:extLst>
              <a:ext uri="{FF2B5EF4-FFF2-40B4-BE49-F238E27FC236}">
                <a16:creationId xmlns:a16="http://schemas.microsoft.com/office/drawing/2014/main" id="{B21EC4B8-BD2E-41EB-B7A9-364FE75D63B7}"/>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1C4DAD04-6665-4174-A1D6-6F34BAE87DD0}"/>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AD51D2ED-AC46-4C04-99AE-4E62B77AA8F2}"/>
              </a:ext>
            </a:extLst>
          </p:cNvPr>
          <p:cNvSpPr>
            <a:spLocks noGrp="1" noChangeArrowheads="1"/>
          </p:cNvSpPr>
          <p:nvPr>
            <p:ph type="sldNum" sz="quarter" idx="12"/>
          </p:nvPr>
        </p:nvSpPr>
        <p:spPr>
          <a:ln/>
        </p:spPr>
        <p:txBody>
          <a:bodyPr/>
          <a:lstStyle>
            <a:lvl1pPr>
              <a:defRPr/>
            </a:lvl1pPr>
          </a:lstStyle>
          <a:p>
            <a:pPr>
              <a:defRPr/>
            </a:pPr>
            <a:fld id="{52DE16E1-DBA8-41DC-9445-9CCC23B174C9}" type="slidenum">
              <a:rPr lang="de-DE" altLang="de-DE"/>
              <a:pPr>
                <a:defRPr/>
              </a:pPr>
              <a:t>‹Nr.›</a:t>
            </a:fld>
            <a:endParaRPr lang="de-DE" altLang="de-DE"/>
          </a:p>
        </p:txBody>
      </p:sp>
    </p:spTree>
    <p:extLst>
      <p:ext uri="{BB962C8B-B14F-4D97-AF65-F5344CB8AC3E}">
        <p14:creationId xmlns:p14="http://schemas.microsoft.com/office/powerpoint/2010/main" val="34057445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340768"/>
            <a:ext cx="8001000" cy="564232"/>
          </a:xfrm>
        </p:spPr>
        <p:txBody>
          <a:bodyPr/>
          <a:lstStyle/>
          <a:p>
            <a:r>
              <a:rPr lang="de-DE"/>
              <a:t>Titelmasterformat durch Klicken bearbeiten</a:t>
            </a:r>
          </a:p>
        </p:txBody>
      </p:sp>
      <p:sp>
        <p:nvSpPr>
          <p:cNvPr id="3" name="SmartArt-Platzhalter 2"/>
          <p:cNvSpPr>
            <a:spLocks noGrp="1"/>
          </p:cNvSpPr>
          <p:nvPr>
            <p:ph type="dgm" idx="1"/>
          </p:nvPr>
        </p:nvSpPr>
        <p:spPr>
          <a:xfrm>
            <a:off x="914400" y="2362200"/>
            <a:ext cx="8001000" cy="3733800"/>
          </a:xfrm>
        </p:spPr>
        <p:txBody>
          <a:bodyPr/>
          <a:lstStyle/>
          <a:p>
            <a:pPr lvl="0"/>
            <a:r>
              <a:rPr lang="de-DE" noProof="0"/>
              <a:t>Klicken Sie auf das Symbol, um die SmartArt-Grafik hinzuzufügen</a:t>
            </a:r>
          </a:p>
        </p:txBody>
      </p:sp>
      <p:sp>
        <p:nvSpPr>
          <p:cNvPr id="4" name="Datumsplatzhalter 3">
            <a:extLst>
              <a:ext uri="{FF2B5EF4-FFF2-40B4-BE49-F238E27FC236}">
                <a16:creationId xmlns:a16="http://schemas.microsoft.com/office/drawing/2014/main" id="{A980DF97-F15C-484C-86EB-B0EA8BF28C8C}"/>
              </a:ext>
            </a:extLst>
          </p:cNvPr>
          <p:cNvSpPr>
            <a:spLocks noGrp="1"/>
          </p:cNvSpPr>
          <p:nvPr>
            <p:ph type="dt" sz="half" idx="10"/>
          </p:nvPr>
        </p:nvSpPr>
        <p:spPr/>
        <p:txBody>
          <a:bodyPr/>
          <a:lstStyle>
            <a:lvl1pPr>
              <a:defRPr/>
            </a:lvl1pPr>
          </a:lstStyle>
          <a:p>
            <a:pPr>
              <a:defRPr/>
            </a:pPr>
            <a:r>
              <a:rPr lang="de-DE" altLang="de-DE"/>
              <a:t>05.12.16</a:t>
            </a:r>
          </a:p>
        </p:txBody>
      </p:sp>
      <p:sp>
        <p:nvSpPr>
          <p:cNvPr id="5" name="Fußzeilenplatzhalter 4">
            <a:extLst>
              <a:ext uri="{FF2B5EF4-FFF2-40B4-BE49-F238E27FC236}">
                <a16:creationId xmlns:a16="http://schemas.microsoft.com/office/drawing/2014/main" id="{14B9BD2D-1E6A-4D7F-8BEB-CEC0AA955700}"/>
              </a:ext>
            </a:extLst>
          </p:cNvPr>
          <p:cNvSpPr>
            <a:spLocks noGrp="1"/>
          </p:cNvSpPr>
          <p:nvPr>
            <p:ph type="ftr" sz="quarter" idx="11"/>
          </p:nvPr>
        </p:nvSpPr>
        <p:spPr/>
        <p:txBody>
          <a:bodyPr/>
          <a:lstStyle>
            <a:lvl1pPr>
              <a:defRPr/>
            </a:lvl1pPr>
          </a:lstStyle>
          <a:p>
            <a:pPr>
              <a:defRPr/>
            </a:pPr>
            <a:r>
              <a:rPr lang="de-DE" altLang="de-DE"/>
              <a:t>Multiplikatorin I Hochschule </a:t>
            </a:r>
          </a:p>
        </p:txBody>
      </p:sp>
      <p:sp>
        <p:nvSpPr>
          <p:cNvPr id="6" name="Foliennummernplatzhalter 5">
            <a:extLst>
              <a:ext uri="{FF2B5EF4-FFF2-40B4-BE49-F238E27FC236}">
                <a16:creationId xmlns:a16="http://schemas.microsoft.com/office/drawing/2014/main" id="{D7D7A821-0C73-4BB8-A4B9-2A1534C29FB1}"/>
              </a:ext>
            </a:extLst>
          </p:cNvPr>
          <p:cNvSpPr>
            <a:spLocks noGrp="1"/>
          </p:cNvSpPr>
          <p:nvPr>
            <p:ph type="sldNum" sz="quarter" idx="12"/>
          </p:nvPr>
        </p:nvSpPr>
        <p:spPr>
          <a:xfrm>
            <a:off x="84138" y="5946775"/>
            <a:ext cx="671512" cy="885825"/>
          </a:xfrm>
        </p:spPr>
        <p:txBody>
          <a:bodyPr/>
          <a:lstStyle>
            <a:lvl1pPr>
              <a:defRPr/>
            </a:lvl1pPr>
          </a:lstStyle>
          <a:p>
            <a:pPr>
              <a:defRPr/>
            </a:pPr>
            <a:fld id="{18E4D807-1A5D-49E5-8F1C-13E5FBF6FDAC}" type="slidenum">
              <a:rPr lang="de-DE" altLang="de-DE"/>
              <a:pPr>
                <a:defRPr/>
              </a:pPr>
              <a:t>‹Nr.›</a:t>
            </a:fld>
            <a:endParaRPr lang="de-DE" altLang="de-DE"/>
          </a:p>
        </p:txBody>
      </p:sp>
    </p:spTree>
    <p:extLst>
      <p:ext uri="{BB962C8B-B14F-4D97-AF65-F5344CB8AC3E}">
        <p14:creationId xmlns:p14="http://schemas.microsoft.com/office/powerpoint/2010/main" val="9210506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268760"/>
            <a:ext cx="8001000" cy="636240"/>
          </a:xfrm>
        </p:spPr>
        <p:txBody>
          <a:bodyPr/>
          <a:lstStyle/>
          <a:p>
            <a:r>
              <a:rPr lang="de-DE"/>
              <a:t>Titelmasterformat durch Klicken bearbeiten</a:t>
            </a:r>
          </a:p>
        </p:txBody>
      </p:sp>
      <p:sp>
        <p:nvSpPr>
          <p:cNvPr id="3" name="Diagrammplatzhalter 2"/>
          <p:cNvSpPr>
            <a:spLocks noGrp="1"/>
          </p:cNvSpPr>
          <p:nvPr>
            <p:ph type="chart" idx="1"/>
          </p:nvPr>
        </p:nvSpPr>
        <p:spPr>
          <a:xfrm>
            <a:off x="914400" y="2362200"/>
            <a:ext cx="8001000" cy="3733800"/>
          </a:xfrm>
        </p:spPr>
        <p:txBody>
          <a:bodyPr/>
          <a:lstStyle/>
          <a:p>
            <a:pPr lvl="0"/>
            <a:r>
              <a:rPr lang="de-DE" noProof="0"/>
              <a:t>Diagramm durch Klicken auf Symbol hinzufügen</a:t>
            </a:r>
            <a:endParaRPr lang="de-DE" noProof="0" dirty="0"/>
          </a:p>
        </p:txBody>
      </p:sp>
      <p:sp>
        <p:nvSpPr>
          <p:cNvPr id="4" name="Datumsplatzhalter 3">
            <a:extLst>
              <a:ext uri="{FF2B5EF4-FFF2-40B4-BE49-F238E27FC236}">
                <a16:creationId xmlns:a16="http://schemas.microsoft.com/office/drawing/2014/main" id="{6C25AEB8-F14F-4403-9097-E6FF72B91E88}"/>
              </a:ext>
            </a:extLst>
          </p:cNvPr>
          <p:cNvSpPr>
            <a:spLocks noGrp="1"/>
          </p:cNvSpPr>
          <p:nvPr>
            <p:ph type="dt" sz="half" idx="10"/>
          </p:nvPr>
        </p:nvSpPr>
        <p:spPr/>
        <p:txBody>
          <a:bodyPr/>
          <a:lstStyle>
            <a:lvl1pPr>
              <a:defRPr/>
            </a:lvl1pPr>
          </a:lstStyle>
          <a:p>
            <a:pPr>
              <a:defRPr/>
            </a:pPr>
            <a:r>
              <a:rPr lang="de-DE" altLang="de-DE"/>
              <a:t>05.12.16</a:t>
            </a:r>
          </a:p>
        </p:txBody>
      </p:sp>
      <p:sp>
        <p:nvSpPr>
          <p:cNvPr id="5" name="Fußzeilenplatzhalter 4">
            <a:extLst>
              <a:ext uri="{FF2B5EF4-FFF2-40B4-BE49-F238E27FC236}">
                <a16:creationId xmlns:a16="http://schemas.microsoft.com/office/drawing/2014/main" id="{198239CE-38FA-4187-ABC8-61E73DB9E373}"/>
              </a:ext>
            </a:extLst>
          </p:cNvPr>
          <p:cNvSpPr>
            <a:spLocks noGrp="1"/>
          </p:cNvSpPr>
          <p:nvPr>
            <p:ph type="ftr" sz="quarter" idx="11"/>
          </p:nvPr>
        </p:nvSpPr>
        <p:spPr/>
        <p:txBody>
          <a:bodyPr/>
          <a:lstStyle>
            <a:lvl1pPr>
              <a:defRPr/>
            </a:lvl1pPr>
          </a:lstStyle>
          <a:p>
            <a:pPr>
              <a:defRPr/>
            </a:pPr>
            <a:r>
              <a:rPr lang="de-DE" altLang="de-DE"/>
              <a:t>Multiplikatorin I Hochschule </a:t>
            </a:r>
          </a:p>
        </p:txBody>
      </p:sp>
      <p:sp>
        <p:nvSpPr>
          <p:cNvPr id="6" name="Foliennummernplatzhalter 5">
            <a:extLst>
              <a:ext uri="{FF2B5EF4-FFF2-40B4-BE49-F238E27FC236}">
                <a16:creationId xmlns:a16="http://schemas.microsoft.com/office/drawing/2014/main" id="{29FB3B82-9088-4FA9-8F27-A85D6DB3F245}"/>
              </a:ext>
            </a:extLst>
          </p:cNvPr>
          <p:cNvSpPr>
            <a:spLocks noGrp="1"/>
          </p:cNvSpPr>
          <p:nvPr>
            <p:ph type="sldNum" sz="quarter" idx="12"/>
          </p:nvPr>
        </p:nvSpPr>
        <p:spPr>
          <a:xfrm>
            <a:off x="84138" y="5946775"/>
            <a:ext cx="671512" cy="885825"/>
          </a:xfrm>
        </p:spPr>
        <p:txBody>
          <a:bodyPr/>
          <a:lstStyle>
            <a:lvl1pPr>
              <a:defRPr/>
            </a:lvl1pPr>
          </a:lstStyle>
          <a:p>
            <a:pPr>
              <a:defRPr/>
            </a:pPr>
            <a:fld id="{6C8F31C1-2125-4DED-89AB-FB1E2B689E82}" type="slidenum">
              <a:rPr lang="de-DE" altLang="de-DE"/>
              <a:pPr>
                <a:defRPr/>
              </a:pPr>
              <a:t>‹Nr.›</a:t>
            </a:fld>
            <a:endParaRPr lang="de-DE" altLang="de-DE"/>
          </a:p>
        </p:txBody>
      </p:sp>
    </p:spTree>
    <p:extLst>
      <p:ext uri="{BB962C8B-B14F-4D97-AF65-F5344CB8AC3E}">
        <p14:creationId xmlns:p14="http://schemas.microsoft.com/office/powerpoint/2010/main" val="11608461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Chart">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762000"/>
            <a:ext cx="8001000" cy="1143000"/>
          </a:xfrm>
        </p:spPr>
        <p:txBody>
          <a:bodyPr/>
          <a:lstStyle/>
          <a:p>
            <a:r>
              <a:rPr lang="de-DE"/>
              <a:t>Titelmasterformat durch Klicken bearbeiten</a:t>
            </a:r>
          </a:p>
        </p:txBody>
      </p:sp>
      <p:sp>
        <p:nvSpPr>
          <p:cNvPr id="3" name="Textplatzhalter 2"/>
          <p:cNvSpPr>
            <a:spLocks noGrp="1"/>
          </p:cNvSpPr>
          <p:nvPr>
            <p:ph type="body"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991100" y="2362200"/>
            <a:ext cx="3924300" cy="3733800"/>
          </a:xfrm>
        </p:spPr>
        <p:txBody>
          <a:bodyPr/>
          <a:lstStyle/>
          <a:p>
            <a:pPr lvl="0"/>
            <a:r>
              <a:rPr lang="de-DE" noProof="0"/>
              <a:t>Diagramm durch Klicken auf Symbol hinzufügen</a:t>
            </a:r>
          </a:p>
        </p:txBody>
      </p:sp>
      <p:sp>
        <p:nvSpPr>
          <p:cNvPr id="5" name="Rectangle 13">
            <a:extLst>
              <a:ext uri="{FF2B5EF4-FFF2-40B4-BE49-F238E27FC236}">
                <a16:creationId xmlns:a16="http://schemas.microsoft.com/office/drawing/2014/main" id="{EFE9D3B1-E4BF-4BAE-B96F-99FC0B63E9CF}"/>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530A03FC-33D6-40CB-AB9E-05B13791446E}"/>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6CE0CF8A-1F2D-4592-B36A-018E61F8C58F}"/>
              </a:ext>
            </a:extLst>
          </p:cNvPr>
          <p:cNvSpPr>
            <a:spLocks noGrp="1" noChangeArrowheads="1"/>
          </p:cNvSpPr>
          <p:nvPr>
            <p:ph type="sldNum" sz="quarter" idx="12"/>
          </p:nvPr>
        </p:nvSpPr>
        <p:spPr>
          <a:ln/>
        </p:spPr>
        <p:txBody>
          <a:bodyPr/>
          <a:lstStyle>
            <a:lvl1pPr>
              <a:defRPr/>
            </a:lvl1pPr>
          </a:lstStyle>
          <a:p>
            <a:pPr>
              <a:defRPr/>
            </a:pPr>
            <a:fld id="{14CCF790-7CD8-4C42-B909-8BBD8A5C13B9}" type="slidenum">
              <a:rPr lang="de-DE" altLang="de-DE"/>
              <a:pPr>
                <a:defRPr/>
              </a:pPr>
              <a:t>‹Nr.›</a:t>
            </a:fld>
            <a:endParaRPr lang="de-DE" altLang="de-DE"/>
          </a:p>
        </p:txBody>
      </p:sp>
    </p:spTree>
    <p:extLst>
      <p:ext uri="{BB962C8B-B14F-4D97-AF65-F5344CB8AC3E}">
        <p14:creationId xmlns:p14="http://schemas.microsoft.com/office/powerpoint/2010/main" val="3219331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image" Target="../media/image2.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6.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image" Target="../media/image2.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theme" Target="../theme/theme7.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image" Target="../media/image2.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theme" Target="../theme/theme8.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A0ABEBF-65E8-47C4-B48E-0FDD5B862AA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0" y="-6350"/>
            <a:ext cx="320675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AutoShape 3">
            <a:extLst>
              <a:ext uri="{FF2B5EF4-FFF2-40B4-BE49-F238E27FC236}">
                <a16:creationId xmlns:a16="http://schemas.microsoft.com/office/drawing/2014/main" id="{D66BA63D-BF6D-487C-92BF-AED32C8803B7}"/>
              </a:ext>
            </a:extLst>
          </p:cNvPr>
          <p:cNvSpPr>
            <a:spLocks noChangeArrowheads="1"/>
          </p:cNvSpPr>
          <p:nvPr/>
        </p:nvSpPr>
        <p:spPr bwMode="auto">
          <a:xfrm>
            <a:off x="762000" y="762000"/>
            <a:ext cx="5105400" cy="609600"/>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28" name="Rectangle 4">
            <a:extLst>
              <a:ext uri="{FF2B5EF4-FFF2-40B4-BE49-F238E27FC236}">
                <a16:creationId xmlns:a16="http://schemas.microsoft.com/office/drawing/2014/main" id="{111AA6C3-8151-4FDF-BA39-CACA6EA82A1C}"/>
              </a:ext>
            </a:extLst>
          </p:cNvPr>
          <p:cNvSpPr>
            <a:spLocks noGrp="1" noChangeArrowheads="1"/>
          </p:cNvSpPr>
          <p:nvPr>
            <p:ph type="title"/>
          </p:nvPr>
        </p:nvSpPr>
        <p:spPr bwMode="auto">
          <a:xfrm>
            <a:off x="914400" y="1268413"/>
            <a:ext cx="79994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b" anchorCtr="0" compatLnSpc="1">
            <a:prstTxWarp prst="textNoShape">
              <a:avLst/>
            </a:prstTxWarp>
          </a:bodyPr>
          <a:lstStyle/>
          <a:p>
            <a:pPr lvl="0"/>
            <a:r>
              <a:rPr lang="en-GB" altLang="de-DE"/>
              <a:t>Format des Titeltextes durch Klicken bearbeiten</a:t>
            </a:r>
          </a:p>
        </p:txBody>
      </p:sp>
      <p:sp>
        <p:nvSpPr>
          <p:cNvPr id="1029" name="Rectangle 5">
            <a:extLst>
              <a:ext uri="{FF2B5EF4-FFF2-40B4-BE49-F238E27FC236}">
                <a16:creationId xmlns:a16="http://schemas.microsoft.com/office/drawing/2014/main" id="{12229774-E462-4555-8740-9244758934A0}"/>
              </a:ext>
            </a:extLst>
          </p:cNvPr>
          <p:cNvSpPr>
            <a:spLocks noGrp="1" noChangeArrowheads="1"/>
          </p:cNvSpPr>
          <p:nvPr>
            <p:ph type="body" idx="1"/>
          </p:nvPr>
        </p:nvSpPr>
        <p:spPr bwMode="auto">
          <a:xfrm>
            <a:off x="914400" y="2362200"/>
            <a:ext cx="7999413"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p>
            <a:pPr lvl="0"/>
            <a:r>
              <a:rPr lang="en-GB" altLang="de-DE"/>
              <a:t>Format des Gliederungstextes durch Klicken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Siebte Gliederungsebene</a:t>
            </a:r>
          </a:p>
        </p:txBody>
      </p:sp>
      <p:sp>
        <p:nvSpPr>
          <p:cNvPr id="2" name="Rectangle 6">
            <a:extLst>
              <a:ext uri="{FF2B5EF4-FFF2-40B4-BE49-F238E27FC236}">
                <a16:creationId xmlns:a16="http://schemas.microsoft.com/office/drawing/2014/main" id="{CBA84A84-8A3D-46BD-8038-D8F69D8CDA6D}"/>
              </a:ext>
            </a:extLst>
          </p:cNvPr>
          <p:cNvSpPr>
            <a:spLocks noGrp="1" noChangeArrowheads="1"/>
          </p:cNvSpPr>
          <p:nvPr>
            <p:ph type="dt"/>
          </p:nvPr>
        </p:nvSpPr>
        <p:spPr bwMode="auto">
          <a:xfrm>
            <a:off x="7010400" y="6397625"/>
            <a:ext cx="1903413" cy="458788"/>
          </a:xfrm>
          <a:prstGeom prst="rect">
            <a:avLst/>
          </a:prstGeom>
          <a:noFill/>
          <a:ln>
            <a:noFill/>
          </a:ln>
          <a:effectLst/>
        </p:spPr>
        <p:txBody>
          <a:bodyPr vert="horz" wrap="square" lIns="90000" tIns="46800" rIns="90000" bIns="46800" numCol="1" anchor="b" anchorCtr="1"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pPr>
              <a:defRPr/>
            </a:pPr>
            <a:fld id="{42E3625E-D43D-453E-91C7-9BC3E55C1051}" type="datetime1">
              <a:rPr lang="de-DE" altLang="de-DE"/>
              <a:pPr>
                <a:defRPr/>
              </a:pPr>
              <a:t>21.10.2019</a:t>
            </a:fld>
            <a:endParaRPr lang="de-DE" altLang="de-DE"/>
          </a:p>
        </p:txBody>
      </p:sp>
      <p:sp>
        <p:nvSpPr>
          <p:cNvPr id="1031" name="Rectangle 7">
            <a:extLst>
              <a:ext uri="{FF2B5EF4-FFF2-40B4-BE49-F238E27FC236}">
                <a16:creationId xmlns:a16="http://schemas.microsoft.com/office/drawing/2014/main" id="{49DFE8CC-02B2-4676-AF3F-DAAB2BBA5590}"/>
              </a:ext>
            </a:extLst>
          </p:cNvPr>
          <p:cNvSpPr>
            <a:spLocks noGrp="1" noChangeArrowheads="1"/>
          </p:cNvSpPr>
          <p:nvPr>
            <p:ph type="ftr"/>
          </p:nvPr>
        </p:nvSpPr>
        <p:spPr bwMode="auto">
          <a:xfrm>
            <a:off x="2936875" y="6008688"/>
            <a:ext cx="2894013" cy="823912"/>
          </a:xfrm>
          <a:prstGeom prst="rect">
            <a:avLst/>
          </a:prstGeom>
          <a:noFill/>
          <a:ln>
            <a:noFill/>
          </a:ln>
          <a:effectLst/>
        </p:spPr>
        <p:txBody>
          <a:bodyPr vert="horz" wrap="square" lIns="90000" tIns="46800" rIns="90000" bIns="46800" numCol="1" anchor="b" anchorCtr="1"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imes New Roman" panose="02020603050405020304" pitchFamily="18" charset="0"/>
                <a:ea typeface="MS PGothic" panose="020B0600070205080204" pitchFamily="34" charset="-128"/>
                <a:cs typeface="+mn-cs"/>
              </a:defRPr>
            </a:lvl1pPr>
          </a:lstStyle>
          <a:p>
            <a:pPr>
              <a:defRPr/>
            </a:pPr>
            <a:r>
              <a:rPr lang="de-DE" altLang="de-DE"/>
              <a:t>Multiplikatorin l Hochschule </a:t>
            </a:r>
          </a:p>
        </p:txBody>
      </p:sp>
      <p:sp>
        <p:nvSpPr>
          <p:cNvPr id="1032" name="Rectangle 8">
            <a:extLst>
              <a:ext uri="{FF2B5EF4-FFF2-40B4-BE49-F238E27FC236}">
                <a16:creationId xmlns:a16="http://schemas.microsoft.com/office/drawing/2014/main" id="{98EB1843-92A8-49AD-8299-DF392E31E446}"/>
              </a:ext>
            </a:extLst>
          </p:cNvPr>
          <p:cNvSpPr>
            <a:spLocks noGrp="1" noChangeArrowheads="1"/>
          </p:cNvSpPr>
          <p:nvPr>
            <p:ph type="sldNum"/>
          </p:nvPr>
        </p:nvSpPr>
        <p:spPr bwMode="auto">
          <a:xfrm>
            <a:off x="84138" y="6372225"/>
            <a:ext cx="885825" cy="458788"/>
          </a:xfrm>
          <a:prstGeom prst="rect">
            <a:avLst/>
          </a:prstGeom>
          <a:noFill/>
          <a:ln>
            <a:noFill/>
          </a:ln>
          <a:effectLst/>
        </p:spPr>
        <p:txBody>
          <a:bodyPr vert="horz" wrap="square" lIns="90000" tIns="46800" rIns="90000" bIns="46800" numCol="1" anchor="b" anchorCtr="1"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pPr>
              <a:defRPr/>
            </a:pPr>
            <a:fld id="{BAC91CC4-C6E0-4413-8F2B-A35419BA34B5}" type="slidenum">
              <a:rPr lang="de-DE" altLang="de-DE"/>
              <a:pPr>
                <a:defRPr/>
              </a:pPr>
              <a:t>‹Nr.›</a:t>
            </a:fld>
            <a:endParaRPr lang="de-DE" altLang="de-DE"/>
          </a:p>
        </p:txBody>
      </p:sp>
      <p:pic>
        <p:nvPicPr>
          <p:cNvPr id="1033" name="Grafik 10">
            <a:extLst>
              <a:ext uri="{FF2B5EF4-FFF2-40B4-BE49-F238E27FC236}">
                <a16:creationId xmlns:a16="http://schemas.microsoft.com/office/drawing/2014/main" id="{6CA29F76-76B8-40F3-BC39-3D0ED357ABD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29" r:id="rId1"/>
    <p:sldLayoutId id="2147484930" r:id="rId2"/>
    <p:sldLayoutId id="2147484931" r:id="rId3"/>
    <p:sldLayoutId id="2147484932" r:id="rId4"/>
    <p:sldLayoutId id="2147484933" r:id="rId5"/>
    <p:sldLayoutId id="2147484934" r:id="rId6"/>
    <p:sldLayoutId id="2147485005" r:id="rId7"/>
    <p:sldLayoutId id="2147484935" r:id="rId8"/>
    <p:sldLayoutId id="2147484936" r:id="rId9"/>
    <p:sldLayoutId id="2147484937" r:id="rId10"/>
    <p:sldLayoutId id="2147484938" r:id="rId11"/>
  </p:sldLayoutIdLst>
  <p:hf sldNum="0" hdr="0"/>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mj-lt"/>
          <a:ea typeface="+mj-ea"/>
          <a:cs typeface="Microsoft YaHei" charset="0"/>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3366"/>
          </a:solidFill>
          <a:latin typeface="+mn-lt"/>
          <a:ea typeface="+mn-ea"/>
          <a:cs typeface="Microsoft YaHei" charset="0"/>
        </a:defRPr>
      </a:lvl1pPr>
      <a:lvl2pPr marL="742950" indent="-28575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3366"/>
          </a:solidFill>
          <a:latin typeface="+mn-lt"/>
          <a:ea typeface="+mn-ea"/>
          <a:cs typeface="Microsoft YaHei" charset="0"/>
        </a:defRPr>
      </a:lvl2pPr>
      <a:lvl3pPr marL="11430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3366"/>
          </a:solidFill>
          <a:latin typeface="+mn-lt"/>
          <a:ea typeface="+mn-ea"/>
          <a:cs typeface="Microsoft YaHei" charset="0"/>
        </a:defRPr>
      </a:lvl3pPr>
      <a:lvl4pPr marL="16002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4pPr>
      <a:lvl5pPr marL="20574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5pPr>
      <a:lvl6pPr marL="25146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6pPr>
      <a:lvl7pPr marL="29718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7pPr>
      <a:lvl8pPr marL="34290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8pPr>
      <a:lvl9pPr marL="38862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72956532-C79C-48F0-A15F-398CF60C55E0}"/>
              </a:ext>
            </a:extLst>
          </p:cNvPr>
          <p:cNvSpPr>
            <a:spLocks noChangeArrowheads="1"/>
          </p:cNvSpPr>
          <p:nvPr/>
        </p:nvSpPr>
        <p:spPr bwMode="auto">
          <a:xfrm>
            <a:off x="0" y="0"/>
            <a:ext cx="4572000" cy="6858000"/>
          </a:xfrm>
          <a:prstGeom prst="rect">
            <a:avLst/>
          </a:prstGeom>
          <a:solidFill>
            <a:srgbClr val="3493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051" name="AutoShape 2">
            <a:extLst>
              <a:ext uri="{FF2B5EF4-FFF2-40B4-BE49-F238E27FC236}">
                <a16:creationId xmlns:a16="http://schemas.microsoft.com/office/drawing/2014/main" id="{9532B317-3867-4C32-8662-40C49437F40C}"/>
              </a:ext>
            </a:extLst>
          </p:cNvPr>
          <p:cNvSpPr>
            <a:spLocks noChangeArrowheads="1"/>
          </p:cNvSpPr>
          <p:nvPr/>
        </p:nvSpPr>
        <p:spPr bwMode="auto">
          <a:xfrm>
            <a:off x="611188" y="1235075"/>
            <a:ext cx="5181600" cy="1905000"/>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052" name="Rectangle 4">
            <a:extLst>
              <a:ext uri="{FF2B5EF4-FFF2-40B4-BE49-F238E27FC236}">
                <a16:creationId xmlns:a16="http://schemas.microsoft.com/office/drawing/2014/main" id="{3FAB7479-21E4-45A5-92B1-2FCC703ED13E}"/>
              </a:ext>
            </a:extLst>
          </p:cNvPr>
          <p:cNvSpPr>
            <a:spLocks noGrp="1" noChangeArrowheads="1"/>
          </p:cNvSpPr>
          <p:nvPr>
            <p:ph type="title"/>
          </p:nvPr>
        </p:nvSpPr>
        <p:spPr bwMode="auto">
          <a:xfrm>
            <a:off x="914400" y="1268413"/>
            <a:ext cx="79994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b" anchorCtr="0" compatLnSpc="1">
            <a:prstTxWarp prst="textNoShape">
              <a:avLst/>
            </a:prstTxWarp>
          </a:bodyPr>
          <a:lstStyle/>
          <a:p>
            <a:pPr lvl="0"/>
            <a:r>
              <a:rPr lang="en-GB" altLang="de-DE"/>
              <a:t>Format des Titeltextes durch Klicken bearbeiten</a:t>
            </a:r>
          </a:p>
        </p:txBody>
      </p:sp>
      <p:sp>
        <p:nvSpPr>
          <p:cNvPr id="2053" name="Rectangle 5">
            <a:extLst>
              <a:ext uri="{FF2B5EF4-FFF2-40B4-BE49-F238E27FC236}">
                <a16:creationId xmlns:a16="http://schemas.microsoft.com/office/drawing/2014/main" id="{CDABAB50-66A5-449C-94C9-11F914B1C897}"/>
              </a:ext>
            </a:extLst>
          </p:cNvPr>
          <p:cNvSpPr>
            <a:spLocks noGrp="1" noChangeArrowheads="1"/>
          </p:cNvSpPr>
          <p:nvPr>
            <p:ph type="body" idx="1"/>
          </p:nvPr>
        </p:nvSpPr>
        <p:spPr bwMode="auto">
          <a:xfrm>
            <a:off x="914400" y="2362200"/>
            <a:ext cx="7999413"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p>
            <a:pPr lvl="0"/>
            <a:r>
              <a:rPr lang="en-GB" altLang="de-DE"/>
              <a:t>Format des Gliederungstextes durch Klicken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Siebte Gliederungsebene</a:t>
            </a:r>
          </a:p>
        </p:txBody>
      </p:sp>
      <p:sp>
        <p:nvSpPr>
          <p:cNvPr id="2" name="Rectangle 6">
            <a:extLst>
              <a:ext uri="{FF2B5EF4-FFF2-40B4-BE49-F238E27FC236}">
                <a16:creationId xmlns:a16="http://schemas.microsoft.com/office/drawing/2014/main" id="{F1F7033E-6108-4C0A-8E4D-2E2C0E85C791}"/>
              </a:ext>
            </a:extLst>
          </p:cNvPr>
          <p:cNvSpPr>
            <a:spLocks noGrp="1" noChangeArrowheads="1"/>
          </p:cNvSpPr>
          <p:nvPr>
            <p:ph type="dt"/>
          </p:nvPr>
        </p:nvSpPr>
        <p:spPr bwMode="auto">
          <a:xfrm>
            <a:off x="2667000" y="6550025"/>
            <a:ext cx="1903413" cy="304800"/>
          </a:xfrm>
          <a:prstGeom prst="rect">
            <a:avLst/>
          </a:prstGeom>
          <a:noFill/>
          <a:ln>
            <a:noFill/>
          </a:ln>
          <a:effectLst/>
        </p:spPr>
        <p:txBody>
          <a:bodyPr vert="horz" wrap="square" lIns="90000" tIns="46800" rIns="90000" bIns="46800" numCol="1" anchor="b" anchorCtr="0" compatLnSpc="1">
            <a:prstTxWarp prst="textNoShape">
              <a:avLst/>
            </a:prstTxWarp>
          </a:bodyPr>
          <a:lstStyle>
            <a:lvl1pPr algn="r" eaLnBrk="1" hangingPunct="1">
              <a:buSzPct val="100000"/>
              <a:tabLst>
                <a:tab pos="449263" algn="l"/>
                <a:tab pos="898525" algn="l"/>
                <a:tab pos="1347788" algn="l"/>
                <a:tab pos="1797050" algn="l"/>
              </a:tabLst>
              <a:defRPr sz="1400">
                <a:solidFill>
                  <a:srgbClr val="FFFFFF"/>
                </a:solidFill>
                <a:latin typeface="Arial" panose="020B0604020202020204" pitchFamily="34" charset="0"/>
              </a:defRPr>
            </a:lvl1pPr>
          </a:lstStyle>
          <a:p>
            <a:pPr>
              <a:defRPr/>
            </a:pPr>
            <a:fld id="{5081E1A1-1072-4AE1-A384-71A5FA931BFB}" type="datetime1">
              <a:rPr lang="de-DE" altLang="de-DE"/>
              <a:pPr>
                <a:defRPr/>
              </a:pPr>
              <a:t>21.10.2019</a:t>
            </a:fld>
            <a:endParaRPr lang="de-DE" altLang="de-DE"/>
          </a:p>
        </p:txBody>
      </p:sp>
      <p:sp>
        <p:nvSpPr>
          <p:cNvPr id="2055" name="Rectangle 7">
            <a:extLst>
              <a:ext uri="{FF2B5EF4-FFF2-40B4-BE49-F238E27FC236}">
                <a16:creationId xmlns:a16="http://schemas.microsoft.com/office/drawing/2014/main" id="{424418C2-7525-43E6-8FA9-D3A160C03B47}"/>
              </a:ext>
            </a:extLst>
          </p:cNvPr>
          <p:cNvSpPr>
            <a:spLocks noGrp="1" noChangeArrowheads="1"/>
          </p:cNvSpPr>
          <p:nvPr>
            <p:ph type="ftr"/>
          </p:nvPr>
        </p:nvSpPr>
        <p:spPr bwMode="auto">
          <a:xfrm>
            <a:off x="5195888" y="6550025"/>
            <a:ext cx="3278187" cy="304800"/>
          </a:xfrm>
          <a:prstGeom prst="rect">
            <a:avLst/>
          </a:prstGeom>
          <a:noFill/>
          <a:ln>
            <a:noFill/>
          </a:ln>
          <a:effec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449263" algn="l"/>
                <a:tab pos="898525" algn="l"/>
                <a:tab pos="1347788" algn="l"/>
                <a:tab pos="1797050" algn="l"/>
                <a:tab pos="2246313" algn="l"/>
                <a:tab pos="2695575" algn="l"/>
                <a:tab pos="3144838" algn="l"/>
              </a:tabLst>
              <a:defRPr sz="1400">
                <a:solidFill>
                  <a:srgbClr val="000000"/>
                </a:solidFill>
                <a:latin typeface="+mn-lt"/>
                <a:ea typeface="MS PGothic" panose="020B0600070205080204" pitchFamily="34" charset="-128"/>
                <a:cs typeface="Segoe UI" pitchFamily="34" charset="0"/>
              </a:defRPr>
            </a:lvl1pPr>
          </a:lstStyle>
          <a:p>
            <a:pPr>
              <a:defRPr/>
            </a:pPr>
            <a:r>
              <a:rPr lang="de-DE" altLang="de-DE"/>
              <a:t>Multiplikatorin l Hochschule </a:t>
            </a:r>
          </a:p>
        </p:txBody>
      </p:sp>
      <p:sp>
        <p:nvSpPr>
          <p:cNvPr id="2056" name="Rectangle 8">
            <a:extLst>
              <a:ext uri="{FF2B5EF4-FFF2-40B4-BE49-F238E27FC236}">
                <a16:creationId xmlns:a16="http://schemas.microsoft.com/office/drawing/2014/main" id="{B69712B6-373E-4A9A-87E3-823A09CA118D}"/>
              </a:ext>
            </a:extLst>
          </p:cNvPr>
          <p:cNvSpPr>
            <a:spLocks noGrp="1" noChangeArrowheads="1"/>
          </p:cNvSpPr>
          <p:nvPr>
            <p:ph type="sldNum"/>
          </p:nvPr>
        </p:nvSpPr>
        <p:spPr bwMode="auto">
          <a:xfrm>
            <a:off x="9525" y="5962650"/>
            <a:ext cx="1031875" cy="884238"/>
          </a:xfrm>
          <a:prstGeom prst="rect">
            <a:avLst/>
          </a:prstGeom>
          <a:noFill/>
          <a:ln>
            <a:noFill/>
          </a:ln>
          <a:effectLst/>
        </p:spPr>
        <p:txBody>
          <a:bodyPr vert="horz" wrap="square" lIns="90000" tIns="46800" rIns="90000" bIns="46800" numCol="1" anchor="b" anchorCtr="0" compatLnSpc="1">
            <a:prstTxWarp prst="textNoShape">
              <a:avLst/>
            </a:prstTxWarp>
          </a:bodyPr>
          <a:lstStyle>
            <a:lvl1pPr eaLnBrk="1" hangingPunct="1">
              <a:buSzPct val="100000"/>
              <a:tabLst>
                <a:tab pos="449263" algn="l"/>
                <a:tab pos="898525" algn="l"/>
              </a:tabLst>
              <a:defRPr sz="1800" b="1">
                <a:solidFill>
                  <a:srgbClr val="FFFFFF"/>
                </a:solidFill>
                <a:latin typeface="Arial" panose="020B0604020202020204" pitchFamily="34" charset="0"/>
              </a:defRPr>
            </a:lvl1pPr>
          </a:lstStyle>
          <a:p>
            <a:pPr>
              <a:defRPr/>
            </a:pPr>
            <a:fld id="{33A1D6C2-282D-4875-BC6F-2E06A45CD57F}" type="slidenum">
              <a:rPr lang="de-DE" altLang="de-DE"/>
              <a:pPr>
                <a:defRPr/>
              </a:pPr>
              <a:t>‹Nr.›</a:t>
            </a:fld>
            <a:endParaRPr lang="de-DE" altLang="de-DE"/>
          </a:p>
        </p:txBody>
      </p:sp>
      <p:pic>
        <p:nvPicPr>
          <p:cNvPr id="2057" name="Grafik 9">
            <a:extLst>
              <a:ext uri="{FF2B5EF4-FFF2-40B4-BE49-F238E27FC236}">
                <a16:creationId xmlns:a16="http://schemas.microsoft.com/office/drawing/2014/main" id="{ED113160-79A8-4324-8730-E565ADF0CDD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08625" y="26988"/>
            <a:ext cx="3419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39" r:id="rId1"/>
    <p:sldLayoutId id="2147484940" r:id="rId2"/>
    <p:sldLayoutId id="2147484941" r:id="rId3"/>
    <p:sldLayoutId id="2147484942" r:id="rId4"/>
    <p:sldLayoutId id="2147484943" r:id="rId5"/>
    <p:sldLayoutId id="2147484944" r:id="rId6"/>
    <p:sldLayoutId id="2147484945" r:id="rId7"/>
    <p:sldLayoutId id="2147484946" r:id="rId8"/>
    <p:sldLayoutId id="2147484947" r:id="rId9"/>
    <p:sldLayoutId id="2147484948" r:id="rId10"/>
    <p:sldLayoutId id="2147484949" r:id="rId11"/>
  </p:sldLayoutIdLst>
  <p:hf sldNum="0" hdr="0"/>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mj-lt"/>
          <a:ea typeface="+mj-ea"/>
          <a:cs typeface="Microsoft YaHei" charset="0"/>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3366"/>
          </a:solidFill>
          <a:latin typeface="+mn-lt"/>
          <a:ea typeface="+mn-ea"/>
          <a:cs typeface="Microsoft YaHei" charset="0"/>
        </a:defRPr>
      </a:lvl1pPr>
      <a:lvl2pPr marL="742950" indent="-28575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3366"/>
          </a:solidFill>
          <a:latin typeface="+mn-lt"/>
          <a:ea typeface="+mn-ea"/>
          <a:cs typeface="Microsoft YaHei" charset="0"/>
        </a:defRPr>
      </a:lvl2pPr>
      <a:lvl3pPr marL="11430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3366"/>
          </a:solidFill>
          <a:latin typeface="+mn-lt"/>
          <a:ea typeface="+mn-ea"/>
          <a:cs typeface="Microsoft YaHei" charset="0"/>
        </a:defRPr>
      </a:lvl3pPr>
      <a:lvl4pPr marL="16002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4pPr>
      <a:lvl5pPr marL="20574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5pPr>
      <a:lvl6pPr marL="25146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6pPr>
      <a:lvl7pPr marL="29718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7pPr>
      <a:lvl8pPr marL="34290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8pPr>
      <a:lvl9pPr marL="38862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3C7F0C1-98AD-4959-AE10-E006596323D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0" y="-6350"/>
            <a:ext cx="320675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AutoShape 3">
            <a:extLst>
              <a:ext uri="{FF2B5EF4-FFF2-40B4-BE49-F238E27FC236}">
                <a16:creationId xmlns:a16="http://schemas.microsoft.com/office/drawing/2014/main" id="{47E5C69D-937A-4CDE-98DE-098202DE0032}"/>
              </a:ext>
            </a:extLst>
          </p:cNvPr>
          <p:cNvSpPr>
            <a:spLocks noChangeArrowheads="1"/>
          </p:cNvSpPr>
          <p:nvPr/>
        </p:nvSpPr>
        <p:spPr bwMode="auto">
          <a:xfrm>
            <a:off x="762000" y="762000"/>
            <a:ext cx="5105400" cy="609600"/>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3076" name="Rectangle 4">
            <a:extLst>
              <a:ext uri="{FF2B5EF4-FFF2-40B4-BE49-F238E27FC236}">
                <a16:creationId xmlns:a16="http://schemas.microsoft.com/office/drawing/2014/main" id="{59D98EB5-CB4D-4C96-A9CD-11210E551F8A}"/>
              </a:ext>
            </a:extLst>
          </p:cNvPr>
          <p:cNvSpPr>
            <a:spLocks noGrp="1" noChangeArrowheads="1"/>
          </p:cNvSpPr>
          <p:nvPr>
            <p:ph type="title"/>
          </p:nvPr>
        </p:nvSpPr>
        <p:spPr bwMode="auto">
          <a:xfrm>
            <a:off x="914400" y="1268413"/>
            <a:ext cx="79994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b" anchorCtr="0" compatLnSpc="1">
            <a:prstTxWarp prst="textNoShape">
              <a:avLst/>
            </a:prstTxWarp>
          </a:bodyPr>
          <a:lstStyle/>
          <a:p>
            <a:pPr lvl="0"/>
            <a:r>
              <a:rPr lang="en-GB" altLang="de-DE"/>
              <a:t>Format des Titeltextes durch Klicken bearbeiten</a:t>
            </a:r>
          </a:p>
        </p:txBody>
      </p:sp>
      <p:sp>
        <p:nvSpPr>
          <p:cNvPr id="3077" name="Rectangle 5">
            <a:extLst>
              <a:ext uri="{FF2B5EF4-FFF2-40B4-BE49-F238E27FC236}">
                <a16:creationId xmlns:a16="http://schemas.microsoft.com/office/drawing/2014/main" id="{44E72D77-9BC8-4CAB-8CA3-F6EC3FDCFBC3}"/>
              </a:ext>
            </a:extLst>
          </p:cNvPr>
          <p:cNvSpPr>
            <a:spLocks noGrp="1" noChangeArrowheads="1"/>
          </p:cNvSpPr>
          <p:nvPr>
            <p:ph type="body" idx="1"/>
          </p:nvPr>
        </p:nvSpPr>
        <p:spPr bwMode="auto">
          <a:xfrm>
            <a:off x="914400" y="2362200"/>
            <a:ext cx="7999413"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p>
            <a:pPr lvl="0"/>
            <a:r>
              <a:rPr lang="en-GB" altLang="de-DE"/>
              <a:t>Format des Gliederungstextes durch Klicken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Siebte Gliederungsebene</a:t>
            </a:r>
          </a:p>
        </p:txBody>
      </p:sp>
      <p:sp>
        <p:nvSpPr>
          <p:cNvPr id="2" name="Rectangle 6">
            <a:extLst>
              <a:ext uri="{FF2B5EF4-FFF2-40B4-BE49-F238E27FC236}">
                <a16:creationId xmlns:a16="http://schemas.microsoft.com/office/drawing/2014/main" id="{FD2FF720-6B71-4FE3-B953-B0A12757E29F}"/>
              </a:ext>
            </a:extLst>
          </p:cNvPr>
          <p:cNvSpPr>
            <a:spLocks noGrp="1" noChangeArrowheads="1"/>
          </p:cNvSpPr>
          <p:nvPr>
            <p:ph type="dt"/>
          </p:nvPr>
        </p:nvSpPr>
        <p:spPr bwMode="auto">
          <a:xfrm>
            <a:off x="7010400" y="6550025"/>
            <a:ext cx="1903413" cy="304800"/>
          </a:xfrm>
          <a:prstGeom prst="rect">
            <a:avLst/>
          </a:prstGeom>
          <a:noFill/>
          <a:ln>
            <a:noFill/>
          </a:ln>
          <a:effectLst/>
        </p:spPr>
        <p:txBody>
          <a:bodyPr vert="horz" wrap="square" lIns="90000" tIns="46800" rIns="90000" bIns="46800" numCol="1" anchor="b" anchorCtr="1" compatLnSpc="1">
            <a:prstTxWarp prst="textNoShape">
              <a:avLst/>
            </a:prstTxWarp>
          </a:bodyPr>
          <a:lstStyle>
            <a:lvl1pPr algn="r" eaLnBrk="1" hangingPunct="1">
              <a:buSzPct val="100000"/>
              <a:tabLst>
                <a:tab pos="449263" algn="l"/>
                <a:tab pos="898525" algn="l"/>
                <a:tab pos="1347788" algn="l"/>
                <a:tab pos="1797050" algn="l"/>
              </a:tabLst>
              <a:defRPr sz="1400">
                <a:solidFill>
                  <a:srgbClr val="000000"/>
                </a:solidFill>
                <a:latin typeface="Arial" panose="020B0604020202020204" pitchFamily="34" charset="0"/>
              </a:defRPr>
            </a:lvl1pPr>
          </a:lstStyle>
          <a:p>
            <a:pPr>
              <a:defRPr/>
            </a:pPr>
            <a:fld id="{4739FCDD-9FFE-45B1-8C82-F0AAF989E36F}" type="datetime1">
              <a:rPr lang="de-DE" altLang="de-DE"/>
              <a:pPr>
                <a:defRPr/>
              </a:pPr>
              <a:t>21.10.2019</a:t>
            </a:fld>
            <a:endParaRPr lang="de-DE" altLang="de-DE"/>
          </a:p>
        </p:txBody>
      </p:sp>
      <p:sp>
        <p:nvSpPr>
          <p:cNvPr id="3079" name="Rectangle 7">
            <a:extLst>
              <a:ext uri="{FF2B5EF4-FFF2-40B4-BE49-F238E27FC236}">
                <a16:creationId xmlns:a16="http://schemas.microsoft.com/office/drawing/2014/main" id="{009BBE0B-13A0-4C16-B140-FA7021720B6E}"/>
              </a:ext>
            </a:extLst>
          </p:cNvPr>
          <p:cNvSpPr>
            <a:spLocks noGrp="1" noChangeArrowheads="1"/>
          </p:cNvSpPr>
          <p:nvPr>
            <p:ph type="ftr"/>
          </p:nvPr>
        </p:nvSpPr>
        <p:spPr bwMode="auto">
          <a:xfrm>
            <a:off x="2936875" y="6526213"/>
            <a:ext cx="2894013" cy="304800"/>
          </a:xfrm>
          <a:prstGeom prst="rect">
            <a:avLst/>
          </a:prstGeom>
          <a:noFill/>
          <a:ln>
            <a:noFill/>
          </a:ln>
          <a:effectLst/>
        </p:spPr>
        <p:txBody>
          <a:bodyPr vert="horz" wrap="square" lIns="90000" tIns="46800" rIns="90000" bIns="46800" numCol="1" anchor="b" anchorCtr="1" compatLnSpc="1">
            <a:prstTxWarp prst="textNoShape">
              <a:avLst/>
            </a:prstTxWarp>
          </a:bodyPr>
          <a:lstStyle>
            <a:lvl1pPr algn="ctr" eaLnBrk="1" hangingPunct="1">
              <a:buClrTx/>
              <a:buSzPct val="100000"/>
              <a:buFontTx/>
              <a:buNone/>
              <a:tabLst>
                <a:tab pos="449263" algn="l"/>
                <a:tab pos="898525" algn="l"/>
                <a:tab pos="1347788" algn="l"/>
                <a:tab pos="1797050" algn="l"/>
                <a:tab pos="2246313" algn="l"/>
                <a:tab pos="2695575" algn="l"/>
              </a:tabLst>
              <a:defRPr sz="1400">
                <a:solidFill>
                  <a:srgbClr val="000000"/>
                </a:solidFill>
                <a:latin typeface="+mn-lt"/>
                <a:ea typeface="MS PGothic" panose="020B0600070205080204" pitchFamily="34" charset="-128"/>
                <a:cs typeface="Segoe UI" pitchFamily="34" charset="0"/>
              </a:defRPr>
            </a:lvl1pPr>
          </a:lstStyle>
          <a:p>
            <a:pPr>
              <a:defRPr/>
            </a:pPr>
            <a:r>
              <a:rPr lang="de-DE" altLang="de-DE"/>
              <a:t>Multiplikatorin l Hochschule </a:t>
            </a:r>
          </a:p>
        </p:txBody>
      </p:sp>
      <p:sp>
        <p:nvSpPr>
          <p:cNvPr id="3080" name="Rectangle 8">
            <a:extLst>
              <a:ext uri="{FF2B5EF4-FFF2-40B4-BE49-F238E27FC236}">
                <a16:creationId xmlns:a16="http://schemas.microsoft.com/office/drawing/2014/main" id="{E3DF2968-9A21-409A-9DC1-952ACB86D63A}"/>
              </a:ext>
            </a:extLst>
          </p:cNvPr>
          <p:cNvSpPr>
            <a:spLocks noGrp="1" noChangeArrowheads="1"/>
          </p:cNvSpPr>
          <p:nvPr>
            <p:ph type="sldNum"/>
          </p:nvPr>
        </p:nvSpPr>
        <p:spPr bwMode="auto">
          <a:xfrm>
            <a:off x="84138" y="5946775"/>
            <a:ext cx="669925" cy="884238"/>
          </a:xfrm>
          <a:prstGeom prst="rect">
            <a:avLst/>
          </a:prstGeom>
          <a:noFill/>
          <a:ln>
            <a:noFill/>
          </a:ln>
          <a:effectLst/>
        </p:spPr>
        <p:txBody>
          <a:bodyPr vert="horz" wrap="square" lIns="90000" tIns="46800" rIns="90000" bIns="46800" numCol="1" anchor="b" anchorCtr="1" compatLnSpc="1">
            <a:prstTxWarp prst="textNoShape">
              <a:avLst/>
            </a:prstTxWarp>
          </a:bodyPr>
          <a:lstStyle>
            <a:lvl1pPr eaLnBrk="1" hangingPunct="1">
              <a:buSzPct val="100000"/>
              <a:tabLst>
                <a:tab pos="449263" algn="l"/>
              </a:tabLst>
              <a:defRPr sz="1800" b="1">
                <a:solidFill>
                  <a:srgbClr val="FFFFFF"/>
                </a:solidFill>
                <a:latin typeface="Arial" panose="020B0604020202020204" pitchFamily="34" charset="0"/>
              </a:defRPr>
            </a:lvl1pPr>
          </a:lstStyle>
          <a:p>
            <a:pPr>
              <a:defRPr/>
            </a:pPr>
            <a:fld id="{17A35229-1CC0-46FE-BB2D-F1C242321D83}" type="slidenum">
              <a:rPr lang="de-DE" altLang="de-DE"/>
              <a:pPr>
                <a:defRPr/>
              </a:pPr>
              <a:t>‹Nr.›</a:t>
            </a:fld>
            <a:endParaRPr lang="de-DE" altLang="de-DE"/>
          </a:p>
        </p:txBody>
      </p:sp>
      <p:pic>
        <p:nvPicPr>
          <p:cNvPr id="3081" name="Grafik 9">
            <a:extLst>
              <a:ext uri="{FF2B5EF4-FFF2-40B4-BE49-F238E27FC236}">
                <a16:creationId xmlns:a16="http://schemas.microsoft.com/office/drawing/2014/main" id="{F0BB3047-E2A3-48DD-8A89-C4BB04BBB07D}"/>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50" r:id="rId1"/>
    <p:sldLayoutId id="2147484951" r:id="rId2"/>
    <p:sldLayoutId id="2147484952" r:id="rId3"/>
    <p:sldLayoutId id="2147484953" r:id="rId4"/>
    <p:sldLayoutId id="2147484954" r:id="rId5"/>
    <p:sldLayoutId id="2147484955" r:id="rId6"/>
    <p:sldLayoutId id="2147484956" r:id="rId7"/>
    <p:sldLayoutId id="2147484957" r:id="rId8"/>
    <p:sldLayoutId id="2147484958" r:id="rId9"/>
    <p:sldLayoutId id="2147484959" r:id="rId10"/>
    <p:sldLayoutId id="2147484960" r:id="rId11"/>
  </p:sldLayoutIdLst>
  <p:hf sldNum="0" hdr="0"/>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mj-lt"/>
          <a:ea typeface="+mj-ea"/>
          <a:cs typeface="Microsoft YaHei" charset="0"/>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3366"/>
          </a:solidFill>
          <a:latin typeface="+mn-lt"/>
          <a:ea typeface="+mn-ea"/>
          <a:cs typeface="Microsoft YaHei" charset="0"/>
        </a:defRPr>
      </a:lvl1pPr>
      <a:lvl2pPr marL="742950" indent="-28575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3366"/>
          </a:solidFill>
          <a:latin typeface="+mn-lt"/>
          <a:ea typeface="+mn-ea"/>
          <a:cs typeface="Microsoft YaHei" charset="0"/>
        </a:defRPr>
      </a:lvl2pPr>
      <a:lvl3pPr marL="11430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3366"/>
          </a:solidFill>
          <a:latin typeface="+mn-lt"/>
          <a:ea typeface="+mn-ea"/>
          <a:cs typeface="Microsoft YaHei" charset="0"/>
        </a:defRPr>
      </a:lvl3pPr>
      <a:lvl4pPr marL="16002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4pPr>
      <a:lvl5pPr marL="20574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5pPr>
      <a:lvl6pPr marL="25146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6pPr>
      <a:lvl7pPr marL="29718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7pPr>
      <a:lvl8pPr marL="34290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8pPr>
      <a:lvl9pPr marL="38862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65C9DEE-F6DE-49B0-A3ED-43C610CEBD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0" y="-6350"/>
            <a:ext cx="320675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AutoShape 3">
            <a:extLst>
              <a:ext uri="{FF2B5EF4-FFF2-40B4-BE49-F238E27FC236}">
                <a16:creationId xmlns:a16="http://schemas.microsoft.com/office/drawing/2014/main" id="{3EFDEF82-B183-49FE-A28D-6D2B80BD61AF}"/>
              </a:ext>
            </a:extLst>
          </p:cNvPr>
          <p:cNvSpPr>
            <a:spLocks noChangeArrowheads="1"/>
          </p:cNvSpPr>
          <p:nvPr/>
        </p:nvSpPr>
        <p:spPr bwMode="auto">
          <a:xfrm>
            <a:off x="762000" y="762000"/>
            <a:ext cx="5105400" cy="609600"/>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4100" name="Rectangle 4">
            <a:extLst>
              <a:ext uri="{FF2B5EF4-FFF2-40B4-BE49-F238E27FC236}">
                <a16:creationId xmlns:a16="http://schemas.microsoft.com/office/drawing/2014/main" id="{52728296-18F9-4031-9DB8-774869439EC2}"/>
              </a:ext>
            </a:extLst>
          </p:cNvPr>
          <p:cNvSpPr>
            <a:spLocks noGrp="1" noChangeArrowheads="1"/>
          </p:cNvSpPr>
          <p:nvPr>
            <p:ph type="title"/>
          </p:nvPr>
        </p:nvSpPr>
        <p:spPr bwMode="auto">
          <a:xfrm>
            <a:off x="914400" y="1268413"/>
            <a:ext cx="79994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b" anchorCtr="0" compatLnSpc="1">
            <a:prstTxWarp prst="textNoShape">
              <a:avLst/>
            </a:prstTxWarp>
          </a:bodyPr>
          <a:lstStyle/>
          <a:p>
            <a:pPr lvl="0"/>
            <a:r>
              <a:rPr lang="en-GB" altLang="de-DE"/>
              <a:t>Format des Titeltextes durch Klicken bearbeiten</a:t>
            </a:r>
          </a:p>
        </p:txBody>
      </p:sp>
      <p:sp>
        <p:nvSpPr>
          <p:cNvPr id="4101" name="Rectangle 5">
            <a:extLst>
              <a:ext uri="{FF2B5EF4-FFF2-40B4-BE49-F238E27FC236}">
                <a16:creationId xmlns:a16="http://schemas.microsoft.com/office/drawing/2014/main" id="{65DAE2BA-3677-4D6B-BAFF-F3DD850A8881}"/>
              </a:ext>
            </a:extLst>
          </p:cNvPr>
          <p:cNvSpPr>
            <a:spLocks noGrp="1" noChangeArrowheads="1"/>
          </p:cNvSpPr>
          <p:nvPr>
            <p:ph type="body" idx="1"/>
          </p:nvPr>
        </p:nvSpPr>
        <p:spPr bwMode="auto">
          <a:xfrm>
            <a:off x="914400" y="2362200"/>
            <a:ext cx="7999413"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p>
            <a:pPr lvl="0"/>
            <a:r>
              <a:rPr lang="en-GB" altLang="de-DE"/>
              <a:t>Format des Gliederungstextes durch Klicken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Siebte Gliederungsebene</a:t>
            </a:r>
          </a:p>
        </p:txBody>
      </p:sp>
      <p:sp>
        <p:nvSpPr>
          <p:cNvPr id="2" name="Rectangle 6">
            <a:extLst>
              <a:ext uri="{FF2B5EF4-FFF2-40B4-BE49-F238E27FC236}">
                <a16:creationId xmlns:a16="http://schemas.microsoft.com/office/drawing/2014/main" id="{E014BE8B-1219-4578-9694-CC2AA23D6DC6}"/>
              </a:ext>
            </a:extLst>
          </p:cNvPr>
          <p:cNvSpPr>
            <a:spLocks noGrp="1" noChangeArrowheads="1"/>
          </p:cNvSpPr>
          <p:nvPr>
            <p:ph type="dt"/>
          </p:nvPr>
        </p:nvSpPr>
        <p:spPr bwMode="auto">
          <a:xfrm>
            <a:off x="7010400" y="6550025"/>
            <a:ext cx="1903413" cy="304800"/>
          </a:xfrm>
          <a:prstGeom prst="rect">
            <a:avLst/>
          </a:prstGeom>
          <a:noFill/>
          <a:ln>
            <a:noFill/>
          </a:ln>
          <a:effectLst/>
        </p:spPr>
        <p:txBody>
          <a:bodyPr vert="horz" wrap="square" lIns="90000" tIns="46800" rIns="90000" bIns="46800" numCol="1" anchor="b" anchorCtr="1" compatLnSpc="1">
            <a:prstTxWarp prst="textNoShape">
              <a:avLst/>
            </a:prstTxWarp>
          </a:bodyPr>
          <a:lstStyle>
            <a:lvl1pPr algn="r" eaLnBrk="1" hangingPunct="1">
              <a:buSzPct val="100000"/>
              <a:tabLst>
                <a:tab pos="449263" algn="l"/>
                <a:tab pos="898525" algn="l"/>
                <a:tab pos="1347788" algn="l"/>
                <a:tab pos="1797050" algn="l"/>
              </a:tabLst>
              <a:defRPr sz="1400">
                <a:solidFill>
                  <a:srgbClr val="000000"/>
                </a:solidFill>
                <a:latin typeface="Arial" panose="020B0604020202020204" pitchFamily="34" charset="0"/>
              </a:defRPr>
            </a:lvl1pPr>
          </a:lstStyle>
          <a:p>
            <a:pPr>
              <a:defRPr/>
            </a:pPr>
            <a:fld id="{0AF79A4C-3F38-4113-851E-2AC7413E614F}" type="datetime1">
              <a:rPr lang="de-DE" altLang="de-DE"/>
              <a:pPr>
                <a:defRPr/>
              </a:pPr>
              <a:t>21.10.2019</a:t>
            </a:fld>
            <a:endParaRPr lang="de-DE" altLang="de-DE"/>
          </a:p>
        </p:txBody>
      </p:sp>
      <p:sp>
        <p:nvSpPr>
          <p:cNvPr id="4103" name="Rectangle 7">
            <a:extLst>
              <a:ext uri="{FF2B5EF4-FFF2-40B4-BE49-F238E27FC236}">
                <a16:creationId xmlns:a16="http://schemas.microsoft.com/office/drawing/2014/main" id="{67AE5248-2C5F-4773-ABB6-FD791B81EB5A}"/>
              </a:ext>
            </a:extLst>
          </p:cNvPr>
          <p:cNvSpPr>
            <a:spLocks noGrp="1" noChangeArrowheads="1"/>
          </p:cNvSpPr>
          <p:nvPr>
            <p:ph type="ftr"/>
          </p:nvPr>
        </p:nvSpPr>
        <p:spPr bwMode="auto">
          <a:xfrm>
            <a:off x="2936875" y="6526213"/>
            <a:ext cx="2894013" cy="304800"/>
          </a:xfrm>
          <a:prstGeom prst="rect">
            <a:avLst/>
          </a:prstGeom>
          <a:noFill/>
          <a:ln>
            <a:noFill/>
          </a:ln>
          <a:effectLst/>
        </p:spPr>
        <p:txBody>
          <a:bodyPr vert="horz" wrap="square" lIns="90000" tIns="46800" rIns="90000" bIns="46800" numCol="1" anchor="b" anchorCtr="1" compatLnSpc="1">
            <a:prstTxWarp prst="textNoShape">
              <a:avLst/>
            </a:prstTxWarp>
          </a:bodyPr>
          <a:lstStyle>
            <a:lvl1pPr algn="ctr" eaLnBrk="1" hangingPunct="1">
              <a:buClrTx/>
              <a:buSzPct val="100000"/>
              <a:buFontTx/>
              <a:buNone/>
              <a:tabLst>
                <a:tab pos="449263" algn="l"/>
                <a:tab pos="898525" algn="l"/>
                <a:tab pos="1347788" algn="l"/>
                <a:tab pos="1797050" algn="l"/>
                <a:tab pos="2246313" algn="l"/>
                <a:tab pos="2695575" algn="l"/>
              </a:tabLst>
              <a:defRPr sz="1400">
                <a:solidFill>
                  <a:srgbClr val="000000"/>
                </a:solidFill>
                <a:latin typeface="+mn-lt"/>
                <a:ea typeface="MS PGothic" panose="020B0600070205080204" pitchFamily="34" charset="-128"/>
                <a:cs typeface="Segoe UI" pitchFamily="34" charset="0"/>
              </a:defRPr>
            </a:lvl1pPr>
          </a:lstStyle>
          <a:p>
            <a:pPr>
              <a:defRPr/>
            </a:pPr>
            <a:r>
              <a:rPr lang="de-DE" altLang="de-DE"/>
              <a:t>Multiplikatorin l Hochschule </a:t>
            </a:r>
          </a:p>
        </p:txBody>
      </p:sp>
      <p:sp>
        <p:nvSpPr>
          <p:cNvPr id="4104" name="Rectangle 8">
            <a:extLst>
              <a:ext uri="{FF2B5EF4-FFF2-40B4-BE49-F238E27FC236}">
                <a16:creationId xmlns:a16="http://schemas.microsoft.com/office/drawing/2014/main" id="{1E526FC2-6322-4809-B1FE-1E242A618FDB}"/>
              </a:ext>
            </a:extLst>
          </p:cNvPr>
          <p:cNvSpPr>
            <a:spLocks noGrp="1" noChangeArrowheads="1"/>
          </p:cNvSpPr>
          <p:nvPr>
            <p:ph type="sldNum"/>
          </p:nvPr>
        </p:nvSpPr>
        <p:spPr bwMode="auto">
          <a:xfrm>
            <a:off x="84138" y="5946775"/>
            <a:ext cx="669925" cy="884238"/>
          </a:xfrm>
          <a:prstGeom prst="rect">
            <a:avLst/>
          </a:prstGeom>
          <a:noFill/>
          <a:ln>
            <a:noFill/>
          </a:ln>
          <a:effectLst/>
        </p:spPr>
        <p:txBody>
          <a:bodyPr vert="horz" wrap="square" lIns="90000" tIns="46800" rIns="90000" bIns="46800" numCol="1" anchor="b" anchorCtr="1" compatLnSpc="1">
            <a:prstTxWarp prst="textNoShape">
              <a:avLst/>
            </a:prstTxWarp>
          </a:bodyPr>
          <a:lstStyle>
            <a:lvl1pPr eaLnBrk="1" hangingPunct="1">
              <a:buSzPct val="100000"/>
              <a:tabLst>
                <a:tab pos="449263" algn="l"/>
              </a:tabLst>
              <a:defRPr sz="1800" b="1">
                <a:solidFill>
                  <a:srgbClr val="FFFFFF"/>
                </a:solidFill>
                <a:latin typeface="Arial" panose="020B0604020202020204" pitchFamily="34" charset="0"/>
              </a:defRPr>
            </a:lvl1pPr>
          </a:lstStyle>
          <a:p>
            <a:pPr>
              <a:defRPr/>
            </a:pPr>
            <a:fld id="{FE93B996-F9C7-46C4-9AEA-A4F01E6E507A}" type="slidenum">
              <a:rPr lang="de-DE" altLang="de-DE"/>
              <a:pPr>
                <a:defRPr/>
              </a:pPr>
              <a:t>‹Nr.›</a:t>
            </a:fld>
            <a:endParaRPr lang="de-DE" altLang="de-DE"/>
          </a:p>
        </p:txBody>
      </p:sp>
      <p:pic>
        <p:nvPicPr>
          <p:cNvPr id="4105" name="Grafik 9">
            <a:extLst>
              <a:ext uri="{FF2B5EF4-FFF2-40B4-BE49-F238E27FC236}">
                <a16:creationId xmlns:a16="http://schemas.microsoft.com/office/drawing/2014/main" id="{F199F775-F9D9-4551-BCEE-5FB165F28A6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61" r:id="rId1"/>
    <p:sldLayoutId id="2147484962" r:id="rId2"/>
    <p:sldLayoutId id="2147484963" r:id="rId3"/>
    <p:sldLayoutId id="2147484964" r:id="rId4"/>
    <p:sldLayoutId id="2147484965" r:id="rId5"/>
    <p:sldLayoutId id="2147484966" r:id="rId6"/>
    <p:sldLayoutId id="2147484967" r:id="rId7"/>
    <p:sldLayoutId id="2147484968" r:id="rId8"/>
    <p:sldLayoutId id="2147484969" r:id="rId9"/>
    <p:sldLayoutId id="2147484970" r:id="rId10"/>
    <p:sldLayoutId id="2147484971" r:id="rId11"/>
  </p:sldLayoutIdLst>
  <p:hf sldNum="0" hdr="0"/>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mj-lt"/>
          <a:ea typeface="+mj-ea"/>
          <a:cs typeface="Microsoft YaHei" charset="0"/>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3366"/>
          </a:solidFill>
          <a:latin typeface="+mn-lt"/>
          <a:ea typeface="+mn-ea"/>
          <a:cs typeface="Microsoft YaHei" charset="0"/>
        </a:defRPr>
      </a:lvl1pPr>
      <a:lvl2pPr marL="742950" indent="-28575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3366"/>
          </a:solidFill>
          <a:latin typeface="+mn-lt"/>
          <a:ea typeface="+mn-ea"/>
          <a:cs typeface="Microsoft YaHei" charset="0"/>
        </a:defRPr>
      </a:lvl2pPr>
      <a:lvl3pPr marL="11430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3366"/>
          </a:solidFill>
          <a:latin typeface="+mn-lt"/>
          <a:ea typeface="+mn-ea"/>
          <a:cs typeface="Microsoft YaHei" charset="0"/>
        </a:defRPr>
      </a:lvl3pPr>
      <a:lvl4pPr marL="16002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4pPr>
      <a:lvl5pPr marL="20574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5pPr>
      <a:lvl6pPr marL="25146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6pPr>
      <a:lvl7pPr marL="29718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7pPr>
      <a:lvl8pPr marL="34290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8pPr>
      <a:lvl9pPr marL="38862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E2E6BA3-89BD-4749-90A8-05DC5961B8F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0" y="-6350"/>
            <a:ext cx="320675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AutoShape 3">
            <a:extLst>
              <a:ext uri="{FF2B5EF4-FFF2-40B4-BE49-F238E27FC236}">
                <a16:creationId xmlns:a16="http://schemas.microsoft.com/office/drawing/2014/main" id="{3BF24D34-71EF-403D-85A5-D37B6E3D755E}"/>
              </a:ext>
            </a:extLst>
          </p:cNvPr>
          <p:cNvSpPr>
            <a:spLocks noChangeArrowheads="1"/>
          </p:cNvSpPr>
          <p:nvPr/>
        </p:nvSpPr>
        <p:spPr bwMode="auto">
          <a:xfrm>
            <a:off x="762000" y="762000"/>
            <a:ext cx="5105400" cy="609600"/>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5124" name="Rectangle 4">
            <a:extLst>
              <a:ext uri="{FF2B5EF4-FFF2-40B4-BE49-F238E27FC236}">
                <a16:creationId xmlns:a16="http://schemas.microsoft.com/office/drawing/2014/main" id="{63BE096E-D465-4F96-A8AE-BFA78EAA38F5}"/>
              </a:ext>
            </a:extLst>
          </p:cNvPr>
          <p:cNvSpPr>
            <a:spLocks noGrp="1" noChangeArrowheads="1"/>
          </p:cNvSpPr>
          <p:nvPr>
            <p:ph type="title"/>
          </p:nvPr>
        </p:nvSpPr>
        <p:spPr bwMode="auto">
          <a:xfrm>
            <a:off x="914400" y="1268413"/>
            <a:ext cx="79994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b" anchorCtr="0" compatLnSpc="1">
            <a:prstTxWarp prst="textNoShape">
              <a:avLst/>
            </a:prstTxWarp>
          </a:bodyPr>
          <a:lstStyle/>
          <a:p>
            <a:pPr lvl="0"/>
            <a:r>
              <a:rPr lang="en-GB" altLang="de-DE"/>
              <a:t>Format des Titeltextes durch Klicken bearbeiten</a:t>
            </a:r>
          </a:p>
        </p:txBody>
      </p:sp>
      <p:sp>
        <p:nvSpPr>
          <p:cNvPr id="5125" name="Rectangle 5">
            <a:extLst>
              <a:ext uri="{FF2B5EF4-FFF2-40B4-BE49-F238E27FC236}">
                <a16:creationId xmlns:a16="http://schemas.microsoft.com/office/drawing/2014/main" id="{A6887F34-EE36-4B39-938D-F84DBCDFC58F}"/>
              </a:ext>
            </a:extLst>
          </p:cNvPr>
          <p:cNvSpPr>
            <a:spLocks noGrp="1" noChangeArrowheads="1"/>
          </p:cNvSpPr>
          <p:nvPr>
            <p:ph type="body" idx="1"/>
          </p:nvPr>
        </p:nvSpPr>
        <p:spPr bwMode="auto">
          <a:xfrm>
            <a:off x="914400" y="2362200"/>
            <a:ext cx="7999413"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p>
            <a:pPr lvl="0"/>
            <a:r>
              <a:rPr lang="en-GB" altLang="de-DE"/>
              <a:t>Format des Gliederungstextes durch Klicken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Siebte Gliederungsebene</a:t>
            </a:r>
          </a:p>
        </p:txBody>
      </p:sp>
      <p:pic>
        <p:nvPicPr>
          <p:cNvPr id="5126" name="Grafik 6">
            <a:extLst>
              <a:ext uri="{FF2B5EF4-FFF2-40B4-BE49-F238E27FC236}">
                <a16:creationId xmlns:a16="http://schemas.microsoft.com/office/drawing/2014/main" id="{1FE58C94-46F8-40F4-9FC4-0031612C5264}"/>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72" r:id="rId1"/>
    <p:sldLayoutId id="2147484973" r:id="rId2"/>
    <p:sldLayoutId id="2147484974" r:id="rId3"/>
    <p:sldLayoutId id="2147484975" r:id="rId4"/>
    <p:sldLayoutId id="2147484976" r:id="rId5"/>
    <p:sldLayoutId id="2147484977" r:id="rId6"/>
    <p:sldLayoutId id="2147484978" r:id="rId7"/>
    <p:sldLayoutId id="2147484979" r:id="rId8"/>
    <p:sldLayoutId id="2147484980" r:id="rId9"/>
    <p:sldLayoutId id="2147484981" r:id="rId10"/>
    <p:sldLayoutId id="2147484982" r:id="rId11"/>
  </p:sldLayoutIdLst>
  <p:hf sldNum="0" hdr="0"/>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mj-lt"/>
          <a:ea typeface="+mj-ea"/>
          <a:cs typeface="Microsoft YaHei" charset="0"/>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3366"/>
          </a:solidFill>
          <a:latin typeface="+mn-lt"/>
          <a:ea typeface="+mn-ea"/>
          <a:cs typeface="Microsoft YaHei" charset="0"/>
        </a:defRPr>
      </a:lvl1pPr>
      <a:lvl2pPr marL="742950" indent="-28575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3366"/>
          </a:solidFill>
          <a:latin typeface="+mn-lt"/>
          <a:ea typeface="+mn-ea"/>
          <a:cs typeface="Microsoft YaHei" charset="0"/>
        </a:defRPr>
      </a:lvl2pPr>
      <a:lvl3pPr marL="11430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3366"/>
          </a:solidFill>
          <a:latin typeface="+mn-lt"/>
          <a:ea typeface="+mn-ea"/>
          <a:cs typeface="Microsoft YaHei" charset="0"/>
        </a:defRPr>
      </a:lvl3pPr>
      <a:lvl4pPr marL="16002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4pPr>
      <a:lvl5pPr marL="20574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5pPr>
      <a:lvl6pPr marL="25146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6pPr>
      <a:lvl7pPr marL="29718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7pPr>
      <a:lvl8pPr marL="34290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8pPr>
      <a:lvl9pPr marL="38862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6" name="Group 22">
            <a:extLst>
              <a:ext uri="{FF2B5EF4-FFF2-40B4-BE49-F238E27FC236}">
                <a16:creationId xmlns:a16="http://schemas.microsoft.com/office/drawing/2014/main" id="{738BF778-C935-4AB6-8595-B46F88EB33AA}"/>
              </a:ext>
            </a:extLst>
          </p:cNvPr>
          <p:cNvGrpSpPr>
            <a:grpSpLocks/>
          </p:cNvGrpSpPr>
          <p:nvPr/>
        </p:nvGrpSpPr>
        <p:grpSpPr bwMode="auto">
          <a:xfrm>
            <a:off x="0" y="0"/>
            <a:ext cx="3200400" cy="6858000"/>
            <a:chOff x="0" y="0"/>
            <a:chExt cx="2016" cy="4320"/>
          </a:xfrm>
          <a:solidFill>
            <a:srgbClr val="3493C5"/>
          </a:solidFill>
        </p:grpSpPr>
        <p:sp>
          <p:nvSpPr>
            <p:cNvPr id="1027" name="Rectangle 3">
              <a:extLst>
                <a:ext uri="{FF2B5EF4-FFF2-40B4-BE49-F238E27FC236}">
                  <a16:creationId xmlns:a16="http://schemas.microsoft.com/office/drawing/2014/main" id="{E0B8C409-2BEA-4592-8909-4CDEDEC3959B}"/>
                </a:ext>
              </a:extLst>
            </p:cNvPr>
            <p:cNvSpPr>
              <a:spLocks noChangeArrowheads="1"/>
            </p:cNvSpPr>
            <p:nvPr/>
          </p:nvSpPr>
          <p:spPr bwMode="auto">
            <a:xfrm>
              <a:off x="0" y="0"/>
              <a:ext cx="480" cy="4320"/>
            </a:xfrm>
            <a:prstGeom prst="rect">
              <a:avLst/>
            </a:prstGeom>
            <a:grpFill/>
            <a:ln w="9525">
              <a:solidFill>
                <a:schemeClr val="tx1"/>
              </a:solidFill>
              <a:miter lim="800000"/>
              <a:headEnd/>
              <a:tailEnd/>
            </a:ln>
            <a:effectLst/>
          </p:spPr>
          <p:txBody>
            <a:bodyPr wrap="none" anchor="ctr"/>
            <a:lstStyle/>
            <a:p>
              <a:pPr defTabSz="914400" eaLnBrk="1" hangingPunct="1">
                <a:defRPr/>
              </a:pPr>
              <a:endParaRPr lang="de-DE">
                <a:solidFill>
                  <a:srgbClr val="003366"/>
                </a:solidFill>
                <a:ea typeface="+mn-ea"/>
              </a:endParaRPr>
            </a:p>
          </p:txBody>
        </p:sp>
        <p:sp>
          <p:nvSpPr>
            <p:cNvPr id="1028" name="Rectangle 4">
              <a:extLst>
                <a:ext uri="{FF2B5EF4-FFF2-40B4-BE49-F238E27FC236}">
                  <a16:creationId xmlns:a16="http://schemas.microsoft.com/office/drawing/2014/main" id="{22E11B2F-573C-45EE-B7A2-A1ACC5CEB7F9}"/>
                </a:ext>
              </a:extLst>
            </p:cNvPr>
            <p:cNvSpPr>
              <a:spLocks noChangeArrowheads="1"/>
            </p:cNvSpPr>
            <p:nvPr/>
          </p:nvSpPr>
          <p:spPr bwMode="auto">
            <a:xfrm>
              <a:off x="432" y="0"/>
              <a:ext cx="1584" cy="672"/>
            </a:xfrm>
            <a:prstGeom prst="rect">
              <a:avLst/>
            </a:prstGeom>
            <a:grpFill/>
            <a:ln>
              <a:noFill/>
            </a:ln>
            <a:effectLst/>
          </p:spPr>
          <p:txBody>
            <a:bodyPr wrap="none" anchor="ctr"/>
            <a:lstStyle/>
            <a:p>
              <a:pPr defTabSz="914400" eaLnBrk="1" hangingPunct="1">
                <a:defRPr/>
              </a:pPr>
              <a:endParaRPr lang="de-DE">
                <a:solidFill>
                  <a:srgbClr val="003366"/>
                </a:solidFill>
                <a:ea typeface="+mn-ea"/>
              </a:endParaRPr>
            </a:p>
          </p:txBody>
        </p:sp>
      </p:grpSp>
      <p:sp>
        <p:nvSpPr>
          <p:cNvPr id="2" name="AutoShape 5">
            <a:extLst>
              <a:ext uri="{FF2B5EF4-FFF2-40B4-BE49-F238E27FC236}">
                <a16:creationId xmlns:a16="http://schemas.microsoft.com/office/drawing/2014/main" id="{66E0DB9B-5E4C-4777-A1DC-E50307C97A02}"/>
              </a:ext>
            </a:extLst>
          </p:cNvPr>
          <p:cNvSpPr>
            <a:spLocks noChangeArrowheads="1"/>
          </p:cNvSpPr>
          <p:nvPr/>
        </p:nvSpPr>
        <p:spPr bwMode="auto">
          <a:xfrm>
            <a:off x="762000" y="762000"/>
            <a:ext cx="5105400" cy="6096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eaLnBrk="1" hangingPunct="1">
              <a:defRPr/>
            </a:pPr>
            <a:endParaRPr kumimoji="1" lang="de-DE">
              <a:solidFill>
                <a:srgbClr val="003366"/>
              </a:solidFill>
              <a:ea typeface="+mn-ea"/>
            </a:endParaRPr>
          </a:p>
        </p:txBody>
      </p:sp>
      <p:sp>
        <p:nvSpPr>
          <p:cNvPr id="6148" name="Rectangle 7">
            <a:extLst>
              <a:ext uri="{FF2B5EF4-FFF2-40B4-BE49-F238E27FC236}">
                <a16:creationId xmlns:a16="http://schemas.microsoft.com/office/drawing/2014/main" id="{F78CD97F-50CF-41EA-A222-6B0DB9F47451}"/>
              </a:ext>
            </a:extLst>
          </p:cNvPr>
          <p:cNvSpPr>
            <a:spLocks noGrp="1" noChangeArrowheads="1"/>
          </p:cNvSpPr>
          <p:nvPr>
            <p:ph type="title"/>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a:t>Klicken Sie, um das Titelformat zu bearbeiten</a:t>
            </a:r>
          </a:p>
        </p:txBody>
      </p:sp>
      <p:sp>
        <p:nvSpPr>
          <p:cNvPr id="6149" name="Rectangle 8">
            <a:extLst>
              <a:ext uri="{FF2B5EF4-FFF2-40B4-BE49-F238E27FC236}">
                <a16:creationId xmlns:a16="http://schemas.microsoft.com/office/drawing/2014/main" id="{8F32FF6E-744E-426E-AB85-2714DCAE7E27}"/>
              </a:ext>
            </a:extLst>
          </p:cNvPr>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7" name="Rectangle 13">
            <a:extLst>
              <a:ext uri="{FF2B5EF4-FFF2-40B4-BE49-F238E27FC236}">
                <a16:creationId xmlns:a16="http://schemas.microsoft.com/office/drawing/2014/main" id="{64E52DC8-1167-4A89-8DDD-6457578E4338}"/>
              </a:ext>
            </a:extLst>
          </p:cNvPr>
          <p:cNvSpPr>
            <a:spLocks noGrp="1" noChangeArrowheads="1"/>
          </p:cNvSpPr>
          <p:nvPr>
            <p:ph type="dt" sz="half" idx="2"/>
          </p:nvPr>
        </p:nvSpPr>
        <p:spPr bwMode="auto">
          <a:xfrm>
            <a:off x="7010400" y="6553200"/>
            <a:ext cx="19050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r" defTabSz="914400" eaLnBrk="1" hangingPunct="1">
              <a:defRPr sz="1400">
                <a:solidFill>
                  <a:srgbClr val="003366"/>
                </a:solidFill>
                <a:latin typeface="Arial" panose="020B0604020202020204" pitchFamily="34" charset="0"/>
              </a:defRPr>
            </a:lvl1pPr>
          </a:lstStyle>
          <a:p>
            <a:pPr>
              <a:defRPr/>
            </a:pPr>
            <a:fld id="{DF09344A-8E7F-4C8E-9789-E4D3496F0BD9}" type="datetime1">
              <a:rPr lang="de-DE" altLang="de-DE"/>
              <a:pPr>
                <a:defRPr/>
              </a:pPr>
              <a:t>21.10.2019</a:t>
            </a:fld>
            <a:endParaRPr lang="de-DE" altLang="de-DE"/>
          </a:p>
        </p:txBody>
      </p:sp>
      <p:sp>
        <p:nvSpPr>
          <p:cNvPr id="1038" name="Rectangle 14">
            <a:extLst>
              <a:ext uri="{FF2B5EF4-FFF2-40B4-BE49-F238E27FC236}">
                <a16:creationId xmlns:a16="http://schemas.microsoft.com/office/drawing/2014/main" id="{F2C96483-AC30-4B30-87A9-EAF08000ADE0}"/>
              </a:ext>
            </a:extLst>
          </p:cNvPr>
          <p:cNvSpPr>
            <a:spLocks noGrp="1" noChangeArrowheads="1"/>
          </p:cNvSpPr>
          <p:nvPr>
            <p:ph type="ftr" sz="quarter" idx="3"/>
          </p:nvPr>
        </p:nvSpPr>
        <p:spPr bwMode="auto">
          <a:xfrm>
            <a:off x="2936875" y="6529388"/>
            <a:ext cx="28956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ctr" defTabSz="914400" eaLnBrk="1" hangingPunct="1">
              <a:buClrTx/>
              <a:buSzTx/>
              <a:buFontTx/>
              <a:buNone/>
              <a:defRPr sz="1400">
                <a:solidFill>
                  <a:srgbClr val="003366"/>
                </a:solidFill>
                <a:latin typeface="+mn-lt"/>
                <a:ea typeface="+mn-ea"/>
                <a:cs typeface="+mn-cs"/>
              </a:defRPr>
            </a:lvl1pPr>
          </a:lstStyle>
          <a:p>
            <a:pPr>
              <a:defRPr/>
            </a:pPr>
            <a:r>
              <a:rPr lang="de-DE"/>
              <a:t>Multiplikatorin l Hochschule </a:t>
            </a:r>
          </a:p>
        </p:txBody>
      </p:sp>
      <p:sp>
        <p:nvSpPr>
          <p:cNvPr id="1039" name="Rectangle 15">
            <a:extLst>
              <a:ext uri="{FF2B5EF4-FFF2-40B4-BE49-F238E27FC236}">
                <a16:creationId xmlns:a16="http://schemas.microsoft.com/office/drawing/2014/main" id="{ABD88677-302F-44C0-88DC-0FED21DD6E67}"/>
              </a:ext>
            </a:extLst>
          </p:cNvPr>
          <p:cNvSpPr>
            <a:spLocks noGrp="1" noChangeArrowheads="1"/>
          </p:cNvSpPr>
          <p:nvPr>
            <p:ph type="sldNum" sz="quarter" idx="4"/>
          </p:nvPr>
        </p:nvSpPr>
        <p:spPr bwMode="auto">
          <a:xfrm>
            <a:off x="84138" y="6462713"/>
            <a:ext cx="887412" cy="369887"/>
          </a:xfrm>
          <a:prstGeom prst="rect">
            <a:avLst/>
          </a:prstGeom>
          <a:noFill/>
          <a:ln>
            <a:noFill/>
          </a:ln>
          <a:effectLst/>
        </p:spPr>
        <p:txBody>
          <a:bodyPr vert="horz" wrap="square" lIns="91440" tIns="45720" rIns="91440" bIns="45720" numCol="1" anchor="b" anchorCtr="1" compatLnSpc="1">
            <a:prstTxWarp prst="textNoShape">
              <a:avLst/>
            </a:prstTxWarp>
            <a:spAutoFit/>
          </a:bodyPr>
          <a:lstStyle>
            <a:lvl1pPr defTabSz="914400" eaLnBrk="1" hangingPunct="1">
              <a:defRPr sz="1800" b="1">
                <a:solidFill>
                  <a:srgbClr val="FFFFFF"/>
                </a:solidFill>
                <a:latin typeface="Arial" panose="020B0604020202020204" pitchFamily="34" charset="0"/>
              </a:defRPr>
            </a:lvl1pPr>
          </a:lstStyle>
          <a:p>
            <a:pPr>
              <a:defRPr/>
            </a:pPr>
            <a:fld id="{4D9F0609-2EC6-409C-8505-757F7A940599}" type="slidenum">
              <a:rPr lang="de-DE" altLang="de-DE"/>
              <a:pPr>
                <a:defRPr/>
              </a:pPr>
              <a:t>‹Nr.›</a:t>
            </a:fld>
            <a:endParaRPr lang="de-DE" altLang="de-DE"/>
          </a:p>
        </p:txBody>
      </p:sp>
      <p:pic>
        <p:nvPicPr>
          <p:cNvPr id="6153" name="Grafik 11">
            <a:extLst>
              <a:ext uri="{FF2B5EF4-FFF2-40B4-BE49-F238E27FC236}">
                <a16:creationId xmlns:a16="http://schemas.microsoft.com/office/drawing/2014/main" id="{D9464D21-443B-410F-85B3-5DDE3D23F595}"/>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006" r:id="rId1"/>
    <p:sldLayoutId id="2147485007" r:id="rId2"/>
    <p:sldLayoutId id="2147485008" r:id="rId3"/>
    <p:sldLayoutId id="2147485009" r:id="rId4"/>
    <p:sldLayoutId id="2147485010" r:id="rId5"/>
    <p:sldLayoutId id="2147485011" r:id="rId6"/>
    <p:sldLayoutId id="2147485012" r:id="rId7"/>
    <p:sldLayoutId id="2147485013" r:id="rId8"/>
    <p:sldLayoutId id="2147485014" r:id="rId9"/>
    <p:sldLayoutId id="2147485015" r:id="rId10"/>
    <p:sldLayoutId id="2147485016" r:id="rId11"/>
    <p:sldLayoutId id="2147485017" r:id="rId12"/>
    <p:sldLayoutId id="2147485018" r:id="rId13"/>
    <p:sldLayoutId id="2147485019" r:id="rId14"/>
  </p:sldLayoutIdLst>
  <p:hf sldNum="0" hdr="0"/>
  <p:txStyles>
    <p:titleStyle>
      <a:lvl1pPr algn="l" rtl="0" eaLnBrk="0" fontAlgn="base" hangingPunct="0">
        <a:lnSpc>
          <a:spcPct val="90000"/>
        </a:lnSpc>
        <a:spcBef>
          <a:spcPct val="0"/>
        </a:spcBef>
        <a:spcAft>
          <a:spcPct val="0"/>
        </a:spcAft>
        <a:defRPr sz="2800" b="1" kern="1200">
          <a:solidFill>
            <a:schemeClr val="bg2"/>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5pPr>
      <a:lvl6pPr marL="4572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6" name="Group 22">
            <a:extLst>
              <a:ext uri="{FF2B5EF4-FFF2-40B4-BE49-F238E27FC236}">
                <a16:creationId xmlns:a16="http://schemas.microsoft.com/office/drawing/2014/main" id="{57996FB0-AD76-4C6A-89ED-8525171BCF42}"/>
              </a:ext>
            </a:extLst>
          </p:cNvPr>
          <p:cNvGrpSpPr>
            <a:grpSpLocks/>
          </p:cNvGrpSpPr>
          <p:nvPr/>
        </p:nvGrpSpPr>
        <p:grpSpPr bwMode="auto">
          <a:xfrm>
            <a:off x="0" y="0"/>
            <a:ext cx="3200400" cy="6858000"/>
            <a:chOff x="0" y="0"/>
            <a:chExt cx="2016" cy="4320"/>
          </a:xfrm>
          <a:solidFill>
            <a:srgbClr val="3493C5"/>
          </a:solidFill>
        </p:grpSpPr>
        <p:sp>
          <p:nvSpPr>
            <p:cNvPr id="1027" name="Rectangle 3">
              <a:extLst>
                <a:ext uri="{FF2B5EF4-FFF2-40B4-BE49-F238E27FC236}">
                  <a16:creationId xmlns:a16="http://schemas.microsoft.com/office/drawing/2014/main" id="{FBA57937-A97C-42FA-9BD6-05DBF903BC0C}"/>
                </a:ext>
              </a:extLst>
            </p:cNvPr>
            <p:cNvSpPr>
              <a:spLocks noChangeArrowheads="1"/>
            </p:cNvSpPr>
            <p:nvPr/>
          </p:nvSpPr>
          <p:spPr bwMode="auto">
            <a:xfrm>
              <a:off x="0" y="0"/>
              <a:ext cx="480" cy="4320"/>
            </a:xfrm>
            <a:prstGeom prst="rect">
              <a:avLst/>
            </a:prstGeom>
            <a:grpFill/>
            <a:ln w="9525">
              <a:solidFill>
                <a:schemeClr val="tx1"/>
              </a:solidFill>
              <a:miter lim="800000"/>
              <a:headEnd/>
              <a:tailEnd/>
            </a:ln>
            <a:effectLst/>
          </p:spPr>
          <p:txBody>
            <a:bodyPr wrap="none" anchor="ctr"/>
            <a:lstStyle/>
            <a:p>
              <a:pPr eaLnBrk="1" hangingPunct="1">
                <a:lnSpc>
                  <a:spcPct val="93000"/>
                </a:lnSpc>
                <a:buClr>
                  <a:srgbClr val="000000"/>
                </a:buClr>
                <a:buSzPct val="100000"/>
                <a:buFont typeface="Times New Roman" panose="02020603050405020304" pitchFamily="18" charset="0"/>
                <a:buNone/>
                <a:defRPr/>
              </a:pPr>
              <a:endParaRPr lang="de-DE">
                <a:ea typeface="Microsoft YaHei" panose="020B0503020204020204" pitchFamily="34" charset="-122"/>
              </a:endParaRPr>
            </a:p>
          </p:txBody>
        </p:sp>
        <p:sp>
          <p:nvSpPr>
            <p:cNvPr id="1028" name="Rectangle 4">
              <a:extLst>
                <a:ext uri="{FF2B5EF4-FFF2-40B4-BE49-F238E27FC236}">
                  <a16:creationId xmlns:a16="http://schemas.microsoft.com/office/drawing/2014/main" id="{F4102A4E-E5E3-45E7-BCCA-9F379D68F0DC}"/>
                </a:ext>
              </a:extLst>
            </p:cNvPr>
            <p:cNvSpPr>
              <a:spLocks noChangeArrowheads="1"/>
            </p:cNvSpPr>
            <p:nvPr/>
          </p:nvSpPr>
          <p:spPr bwMode="auto">
            <a:xfrm>
              <a:off x="432" y="0"/>
              <a:ext cx="1584" cy="672"/>
            </a:xfrm>
            <a:prstGeom prst="rect">
              <a:avLst/>
            </a:prstGeom>
            <a:grpFill/>
            <a:ln>
              <a:noFill/>
            </a:ln>
            <a:effectLst/>
          </p:spPr>
          <p:txBody>
            <a:bodyPr wrap="none" anchor="ctr"/>
            <a:lstStyle/>
            <a:p>
              <a:pPr eaLnBrk="1" hangingPunct="1">
                <a:lnSpc>
                  <a:spcPct val="93000"/>
                </a:lnSpc>
                <a:buClr>
                  <a:srgbClr val="000000"/>
                </a:buClr>
                <a:buSzPct val="100000"/>
                <a:buFont typeface="Times New Roman" panose="02020603050405020304" pitchFamily="18" charset="0"/>
                <a:buNone/>
                <a:defRPr/>
              </a:pPr>
              <a:endParaRPr lang="de-DE">
                <a:ea typeface="Microsoft YaHei" panose="020B0503020204020204" pitchFamily="34" charset="-122"/>
              </a:endParaRPr>
            </a:p>
          </p:txBody>
        </p:sp>
      </p:grpSp>
      <p:sp>
        <p:nvSpPr>
          <p:cNvPr id="2" name="AutoShape 5">
            <a:extLst>
              <a:ext uri="{FF2B5EF4-FFF2-40B4-BE49-F238E27FC236}">
                <a16:creationId xmlns:a16="http://schemas.microsoft.com/office/drawing/2014/main" id="{81698EF2-03A3-41CB-89CF-86235FDA16F9}"/>
              </a:ext>
            </a:extLst>
          </p:cNvPr>
          <p:cNvSpPr>
            <a:spLocks noChangeArrowheads="1"/>
          </p:cNvSpPr>
          <p:nvPr/>
        </p:nvSpPr>
        <p:spPr bwMode="auto">
          <a:xfrm>
            <a:off x="762000" y="762000"/>
            <a:ext cx="5105400" cy="6096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sp>
        <p:nvSpPr>
          <p:cNvPr id="7172" name="Rectangle 7">
            <a:extLst>
              <a:ext uri="{FF2B5EF4-FFF2-40B4-BE49-F238E27FC236}">
                <a16:creationId xmlns:a16="http://schemas.microsoft.com/office/drawing/2014/main" id="{F04929C7-8AA5-4236-9508-5952B01CB66D}"/>
              </a:ext>
            </a:extLst>
          </p:cNvPr>
          <p:cNvSpPr>
            <a:spLocks noGrp="1" noChangeArrowheads="1"/>
          </p:cNvSpPr>
          <p:nvPr>
            <p:ph type="title"/>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a:t>Klicken Sie, um das Titelformat zu bearbeiten</a:t>
            </a:r>
          </a:p>
        </p:txBody>
      </p:sp>
      <p:sp>
        <p:nvSpPr>
          <p:cNvPr id="7173" name="Rectangle 8">
            <a:extLst>
              <a:ext uri="{FF2B5EF4-FFF2-40B4-BE49-F238E27FC236}">
                <a16:creationId xmlns:a16="http://schemas.microsoft.com/office/drawing/2014/main" id="{190800AD-FB4C-4286-85F1-BB1922FA3C04}"/>
              </a:ext>
            </a:extLst>
          </p:cNvPr>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7" name="Rectangle 13">
            <a:extLst>
              <a:ext uri="{FF2B5EF4-FFF2-40B4-BE49-F238E27FC236}">
                <a16:creationId xmlns:a16="http://schemas.microsoft.com/office/drawing/2014/main" id="{3E54AA27-9E98-4B3B-8A8A-38014083E3AF}"/>
              </a:ext>
            </a:extLst>
          </p:cNvPr>
          <p:cNvSpPr>
            <a:spLocks noGrp="1" noChangeArrowheads="1"/>
          </p:cNvSpPr>
          <p:nvPr>
            <p:ph type="dt" sz="half" idx="2"/>
          </p:nvPr>
        </p:nvSpPr>
        <p:spPr bwMode="auto">
          <a:xfrm>
            <a:off x="7010400" y="6553200"/>
            <a:ext cx="19050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r" eaLnBrk="1" hangingPunct="1">
              <a:lnSpc>
                <a:spcPct val="93000"/>
              </a:lnSpc>
              <a:buClr>
                <a:srgbClr val="000000"/>
              </a:buClr>
              <a:buSzPct val="100000"/>
              <a:buFont typeface="Times New Roman" panose="02020603050405020304" pitchFamily="18" charset="0"/>
              <a:buNone/>
              <a:defRPr sz="1400">
                <a:latin typeface="+mn-lt"/>
                <a:ea typeface="Microsoft YaHei" panose="020B0503020204020204" pitchFamily="34" charset="-122"/>
                <a:cs typeface="+mn-cs"/>
              </a:defRPr>
            </a:lvl1pPr>
          </a:lstStyle>
          <a:p>
            <a:pPr>
              <a:defRPr/>
            </a:pPr>
            <a:r>
              <a:rPr lang="de-DE" altLang="de-DE"/>
              <a:t>05.12.16</a:t>
            </a:r>
          </a:p>
        </p:txBody>
      </p:sp>
      <p:sp>
        <p:nvSpPr>
          <p:cNvPr id="1038" name="Rectangle 14">
            <a:extLst>
              <a:ext uri="{FF2B5EF4-FFF2-40B4-BE49-F238E27FC236}">
                <a16:creationId xmlns:a16="http://schemas.microsoft.com/office/drawing/2014/main" id="{903EBA1B-161B-451E-81D3-F30A3A3EBFAF}"/>
              </a:ext>
            </a:extLst>
          </p:cNvPr>
          <p:cNvSpPr>
            <a:spLocks noGrp="1" noChangeArrowheads="1"/>
          </p:cNvSpPr>
          <p:nvPr>
            <p:ph type="ftr" sz="quarter" idx="3"/>
          </p:nvPr>
        </p:nvSpPr>
        <p:spPr bwMode="auto">
          <a:xfrm>
            <a:off x="2936875" y="6529388"/>
            <a:ext cx="28956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ctr" eaLnBrk="1" hangingPunct="1">
              <a:lnSpc>
                <a:spcPct val="93000"/>
              </a:lnSpc>
              <a:buClr>
                <a:srgbClr val="000000"/>
              </a:buClr>
              <a:buSzPct val="100000"/>
              <a:buFont typeface="Times New Roman" panose="02020603050405020304" pitchFamily="18" charset="0"/>
              <a:buNone/>
              <a:defRPr sz="1400">
                <a:latin typeface="+mn-lt"/>
                <a:ea typeface="Microsoft YaHei" panose="020B0503020204020204" pitchFamily="34" charset="-122"/>
                <a:cs typeface="+mn-cs"/>
              </a:defRPr>
            </a:lvl1pPr>
          </a:lstStyle>
          <a:p>
            <a:pPr>
              <a:defRPr/>
            </a:pPr>
            <a:r>
              <a:rPr lang="de-DE" altLang="de-DE"/>
              <a:t>Multiplikatorin I Hochschule </a:t>
            </a:r>
          </a:p>
        </p:txBody>
      </p:sp>
      <p:sp>
        <p:nvSpPr>
          <p:cNvPr id="1039" name="Rectangle 15">
            <a:extLst>
              <a:ext uri="{FF2B5EF4-FFF2-40B4-BE49-F238E27FC236}">
                <a16:creationId xmlns:a16="http://schemas.microsoft.com/office/drawing/2014/main" id="{BA16421D-0C10-46A2-8322-7E511DEB16EA}"/>
              </a:ext>
            </a:extLst>
          </p:cNvPr>
          <p:cNvSpPr>
            <a:spLocks noGrp="1" noChangeArrowheads="1"/>
          </p:cNvSpPr>
          <p:nvPr>
            <p:ph type="sldNum" sz="quarter" idx="4"/>
          </p:nvPr>
        </p:nvSpPr>
        <p:spPr bwMode="auto">
          <a:xfrm>
            <a:off x="84138" y="6462713"/>
            <a:ext cx="887412" cy="369887"/>
          </a:xfrm>
          <a:prstGeom prst="rect">
            <a:avLst/>
          </a:prstGeom>
          <a:noFill/>
          <a:ln>
            <a:noFill/>
          </a:ln>
          <a:effectLst/>
        </p:spPr>
        <p:txBody>
          <a:bodyPr vert="horz" wrap="square" lIns="91440" tIns="45720" rIns="91440" bIns="45720" numCol="1" anchor="b" anchorCtr="1" compatLnSpc="1">
            <a:prstTxWarp prst="textNoShape">
              <a:avLst/>
            </a:prstTxWarp>
            <a:spAutoFit/>
          </a:bodyPr>
          <a:lstStyle>
            <a:lvl1pPr eaLnBrk="1" hangingPunct="1">
              <a:lnSpc>
                <a:spcPct val="93000"/>
              </a:lnSpc>
              <a:buClr>
                <a:srgbClr val="000000"/>
              </a:buClr>
              <a:buSzPct val="100000"/>
              <a:buFont typeface="Times New Roman" panose="02020603050405020304" pitchFamily="18" charset="0"/>
              <a:buNone/>
              <a:defRPr b="1">
                <a:solidFill>
                  <a:schemeClr val="bg1"/>
                </a:solidFill>
              </a:defRPr>
            </a:lvl1pPr>
          </a:lstStyle>
          <a:p>
            <a:pPr>
              <a:defRPr/>
            </a:pPr>
            <a:fld id="{A864FE7D-87D3-46EC-BCCD-600E58ABBDC8}" type="slidenum">
              <a:rPr lang="de-DE" altLang="de-DE"/>
              <a:pPr>
                <a:defRPr/>
              </a:pPr>
              <a:t>‹Nr.›</a:t>
            </a:fld>
            <a:endParaRPr lang="de-DE" altLang="de-DE"/>
          </a:p>
        </p:txBody>
      </p:sp>
      <p:pic>
        <p:nvPicPr>
          <p:cNvPr id="7177" name="Grafik 11">
            <a:extLst>
              <a:ext uri="{FF2B5EF4-FFF2-40B4-BE49-F238E27FC236}">
                <a16:creationId xmlns:a16="http://schemas.microsoft.com/office/drawing/2014/main" id="{B7512B29-1FDC-4CD9-A7DA-130232FCF8ED}"/>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020"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 id="2147485021" r:id="rId12"/>
    <p:sldLayoutId id="2147485022" r:id="rId13"/>
    <p:sldLayoutId id="2147484993" r:id="rId14"/>
    <p:sldLayoutId id="2147485023" r:id="rId15"/>
    <p:sldLayoutId id="2147485024" r:id="rId16"/>
  </p:sldLayoutIdLst>
  <p:hf hdr="0"/>
  <p:txStyles>
    <p:titleStyle>
      <a:lvl1pPr algn="l" rtl="0" eaLnBrk="0" fontAlgn="base" hangingPunct="0">
        <a:lnSpc>
          <a:spcPct val="90000"/>
        </a:lnSpc>
        <a:spcBef>
          <a:spcPct val="0"/>
        </a:spcBef>
        <a:spcAft>
          <a:spcPct val="0"/>
        </a:spcAft>
        <a:defRPr sz="2800" b="1" kern="1200">
          <a:solidFill>
            <a:schemeClr val="bg2"/>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5pPr>
      <a:lvl6pPr marL="4572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6" name="Group 22">
            <a:extLst>
              <a:ext uri="{FF2B5EF4-FFF2-40B4-BE49-F238E27FC236}">
                <a16:creationId xmlns:a16="http://schemas.microsoft.com/office/drawing/2014/main" id="{FBD770C4-33EF-49DD-B8CF-1F17C917E305}"/>
              </a:ext>
            </a:extLst>
          </p:cNvPr>
          <p:cNvGrpSpPr>
            <a:grpSpLocks/>
          </p:cNvGrpSpPr>
          <p:nvPr/>
        </p:nvGrpSpPr>
        <p:grpSpPr bwMode="auto">
          <a:xfrm>
            <a:off x="0" y="0"/>
            <a:ext cx="3200400" cy="6858000"/>
            <a:chOff x="0" y="0"/>
            <a:chExt cx="2016" cy="4320"/>
          </a:xfrm>
          <a:solidFill>
            <a:srgbClr val="3493C5"/>
          </a:solidFill>
        </p:grpSpPr>
        <p:sp>
          <p:nvSpPr>
            <p:cNvPr id="1027" name="Rectangle 3">
              <a:extLst>
                <a:ext uri="{FF2B5EF4-FFF2-40B4-BE49-F238E27FC236}">
                  <a16:creationId xmlns:a16="http://schemas.microsoft.com/office/drawing/2014/main" id="{2B8D0145-B654-44A4-AFF5-2697C5494774}"/>
                </a:ext>
              </a:extLst>
            </p:cNvPr>
            <p:cNvSpPr>
              <a:spLocks noChangeArrowheads="1"/>
            </p:cNvSpPr>
            <p:nvPr/>
          </p:nvSpPr>
          <p:spPr bwMode="auto">
            <a:xfrm>
              <a:off x="0" y="0"/>
              <a:ext cx="480" cy="4320"/>
            </a:xfrm>
            <a:prstGeom prst="rect">
              <a:avLst/>
            </a:prstGeom>
            <a:grpFill/>
            <a:ln w="9525">
              <a:solidFill>
                <a:schemeClr val="tx1"/>
              </a:solidFill>
              <a:miter lim="800000"/>
              <a:headEnd/>
              <a:tailEnd/>
            </a:ln>
            <a:effectLst/>
          </p:spPr>
          <p:txBody>
            <a:bodyPr wrap="none" anchor="ctr"/>
            <a:lstStyle/>
            <a:p>
              <a:pPr eaLnBrk="1" hangingPunct="1">
                <a:lnSpc>
                  <a:spcPct val="93000"/>
                </a:lnSpc>
                <a:buClr>
                  <a:srgbClr val="000000"/>
                </a:buClr>
                <a:buSzPct val="100000"/>
                <a:buFont typeface="Times New Roman" panose="02020603050405020304" pitchFamily="18" charset="0"/>
                <a:buNone/>
                <a:defRPr/>
              </a:pPr>
              <a:endParaRPr lang="de-DE">
                <a:ea typeface="Microsoft YaHei" panose="020B0503020204020204" pitchFamily="34" charset="-122"/>
              </a:endParaRPr>
            </a:p>
          </p:txBody>
        </p:sp>
        <p:sp>
          <p:nvSpPr>
            <p:cNvPr id="1028" name="Rectangle 4">
              <a:extLst>
                <a:ext uri="{FF2B5EF4-FFF2-40B4-BE49-F238E27FC236}">
                  <a16:creationId xmlns:a16="http://schemas.microsoft.com/office/drawing/2014/main" id="{282E1EDA-D10C-4E4C-8130-034DB640F012}"/>
                </a:ext>
              </a:extLst>
            </p:cNvPr>
            <p:cNvSpPr>
              <a:spLocks noChangeArrowheads="1"/>
            </p:cNvSpPr>
            <p:nvPr/>
          </p:nvSpPr>
          <p:spPr bwMode="auto">
            <a:xfrm>
              <a:off x="432" y="0"/>
              <a:ext cx="1584" cy="672"/>
            </a:xfrm>
            <a:prstGeom prst="rect">
              <a:avLst/>
            </a:prstGeom>
            <a:grpFill/>
            <a:ln>
              <a:noFill/>
            </a:ln>
            <a:effectLst/>
          </p:spPr>
          <p:txBody>
            <a:bodyPr wrap="none" anchor="ctr"/>
            <a:lstStyle/>
            <a:p>
              <a:pPr eaLnBrk="1" hangingPunct="1">
                <a:lnSpc>
                  <a:spcPct val="93000"/>
                </a:lnSpc>
                <a:buClr>
                  <a:srgbClr val="000000"/>
                </a:buClr>
                <a:buSzPct val="100000"/>
                <a:buFont typeface="Times New Roman" panose="02020603050405020304" pitchFamily="18" charset="0"/>
                <a:buNone/>
                <a:defRPr/>
              </a:pPr>
              <a:endParaRPr lang="de-DE">
                <a:ea typeface="Microsoft YaHei" panose="020B0503020204020204" pitchFamily="34" charset="-122"/>
              </a:endParaRPr>
            </a:p>
          </p:txBody>
        </p:sp>
      </p:grpSp>
      <p:sp>
        <p:nvSpPr>
          <p:cNvPr id="2" name="AutoShape 5">
            <a:extLst>
              <a:ext uri="{FF2B5EF4-FFF2-40B4-BE49-F238E27FC236}">
                <a16:creationId xmlns:a16="http://schemas.microsoft.com/office/drawing/2014/main" id="{FC04FCCE-20C0-48C4-A2C0-F9E21514C184}"/>
              </a:ext>
            </a:extLst>
          </p:cNvPr>
          <p:cNvSpPr>
            <a:spLocks noChangeArrowheads="1"/>
          </p:cNvSpPr>
          <p:nvPr/>
        </p:nvSpPr>
        <p:spPr bwMode="auto">
          <a:xfrm>
            <a:off x="762000" y="762000"/>
            <a:ext cx="5105400" cy="6096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sp>
        <p:nvSpPr>
          <p:cNvPr id="8196" name="Rectangle 7">
            <a:extLst>
              <a:ext uri="{FF2B5EF4-FFF2-40B4-BE49-F238E27FC236}">
                <a16:creationId xmlns:a16="http://schemas.microsoft.com/office/drawing/2014/main" id="{8B6062F9-0CCA-4047-8862-4CC7FA99290E}"/>
              </a:ext>
            </a:extLst>
          </p:cNvPr>
          <p:cNvSpPr>
            <a:spLocks noGrp="1" noChangeArrowheads="1"/>
          </p:cNvSpPr>
          <p:nvPr>
            <p:ph type="title"/>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a:t>Klicken Sie, um das Titelformat zu bearbeiten</a:t>
            </a:r>
          </a:p>
        </p:txBody>
      </p:sp>
      <p:sp>
        <p:nvSpPr>
          <p:cNvPr id="8197" name="Rectangle 8">
            <a:extLst>
              <a:ext uri="{FF2B5EF4-FFF2-40B4-BE49-F238E27FC236}">
                <a16:creationId xmlns:a16="http://schemas.microsoft.com/office/drawing/2014/main" id="{0AC0A02E-D6AB-46A0-A5E9-B450AF1AC044}"/>
              </a:ext>
            </a:extLst>
          </p:cNvPr>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7" name="Rectangle 13">
            <a:extLst>
              <a:ext uri="{FF2B5EF4-FFF2-40B4-BE49-F238E27FC236}">
                <a16:creationId xmlns:a16="http://schemas.microsoft.com/office/drawing/2014/main" id="{EF7F319A-29D4-48E8-A59F-583757573693}"/>
              </a:ext>
            </a:extLst>
          </p:cNvPr>
          <p:cNvSpPr>
            <a:spLocks noGrp="1" noChangeArrowheads="1"/>
          </p:cNvSpPr>
          <p:nvPr>
            <p:ph type="dt" sz="half" idx="2"/>
          </p:nvPr>
        </p:nvSpPr>
        <p:spPr bwMode="auto">
          <a:xfrm>
            <a:off x="7010400" y="6553200"/>
            <a:ext cx="19050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r" eaLnBrk="1" hangingPunct="1">
              <a:lnSpc>
                <a:spcPct val="93000"/>
              </a:lnSpc>
              <a:buClr>
                <a:srgbClr val="000000"/>
              </a:buClr>
              <a:buSzPct val="100000"/>
              <a:buFont typeface="Times New Roman" panose="02020603050405020304" pitchFamily="18" charset="0"/>
              <a:buNone/>
              <a:defRPr sz="1400">
                <a:latin typeface="+mn-lt"/>
                <a:ea typeface="Microsoft YaHei" panose="020B0503020204020204" pitchFamily="34" charset="-122"/>
                <a:cs typeface="+mn-cs"/>
              </a:defRPr>
            </a:lvl1pPr>
          </a:lstStyle>
          <a:p>
            <a:pPr>
              <a:defRPr/>
            </a:pPr>
            <a:r>
              <a:rPr lang="de-DE" altLang="de-DE"/>
              <a:t>05.12.16</a:t>
            </a:r>
          </a:p>
        </p:txBody>
      </p:sp>
      <p:sp>
        <p:nvSpPr>
          <p:cNvPr id="1038" name="Rectangle 14">
            <a:extLst>
              <a:ext uri="{FF2B5EF4-FFF2-40B4-BE49-F238E27FC236}">
                <a16:creationId xmlns:a16="http://schemas.microsoft.com/office/drawing/2014/main" id="{1DFD0DD8-833A-4616-A473-19E8196BAB04}"/>
              </a:ext>
            </a:extLst>
          </p:cNvPr>
          <p:cNvSpPr>
            <a:spLocks noGrp="1" noChangeArrowheads="1"/>
          </p:cNvSpPr>
          <p:nvPr>
            <p:ph type="ftr" sz="quarter" idx="3"/>
          </p:nvPr>
        </p:nvSpPr>
        <p:spPr bwMode="auto">
          <a:xfrm>
            <a:off x="2936875" y="6529388"/>
            <a:ext cx="28956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ctr" eaLnBrk="1" hangingPunct="1">
              <a:lnSpc>
                <a:spcPct val="93000"/>
              </a:lnSpc>
              <a:buClr>
                <a:srgbClr val="000000"/>
              </a:buClr>
              <a:buSzPct val="100000"/>
              <a:buFont typeface="Times New Roman" panose="02020603050405020304" pitchFamily="18" charset="0"/>
              <a:buNone/>
              <a:defRPr sz="1400">
                <a:latin typeface="+mn-lt"/>
                <a:ea typeface="Microsoft YaHei" panose="020B0503020204020204" pitchFamily="34" charset="-122"/>
                <a:cs typeface="+mn-cs"/>
              </a:defRPr>
            </a:lvl1pPr>
          </a:lstStyle>
          <a:p>
            <a:pPr>
              <a:defRPr/>
            </a:pPr>
            <a:r>
              <a:rPr lang="de-DE" altLang="de-DE"/>
              <a:t>Multiplikatorin I Hochschule </a:t>
            </a:r>
          </a:p>
        </p:txBody>
      </p:sp>
      <p:sp>
        <p:nvSpPr>
          <p:cNvPr id="1039" name="Rectangle 15">
            <a:extLst>
              <a:ext uri="{FF2B5EF4-FFF2-40B4-BE49-F238E27FC236}">
                <a16:creationId xmlns:a16="http://schemas.microsoft.com/office/drawing/2014/main" id="{18924C5F-4F75-46EE-B19B-80F76AA4FEAA}"/>
              </a:ext>
            </a:extLst>
          </p:cNvPr>
          <p:cNvSpPr>
            <a:spLocks noGrp="1" noChangeArrowheads="1"/>
          </p:cNvSpPr>
          <p:nvPr>
            <p:ph type="sldNum" sz="quarter" idx="4"/>
          </p:nvPr>
        </p:nvSpPr>
        <p:spPr bwMode="auto">
          <a:xfrm>
            <a:off x="84138" y="6462713"/>
            <a:ext cx="887412" cy="369887"/>
          </a:xfrm>
          <a:prstGeom prst="rect">
            <a:avLst/>
          </a:prstGeom>
          <a:noFill/>
          <a:ln>
            <a:noFill/>
          </a:ln>
          <a:effectLst/>
        </p:spPr>
        <p:txBody>
          <a:bodyPr vert="horz" wrap="square" lIns="91440" tIns="45720" rIns="91440" bIns="45720" numCol="1" anchor="b" anchorCtr="1" compatLnSpc="1">
            <a:prstTxWarp prst="textNoShape">
              <a:avLst/>
            </a:prstTxWarp>
            <a:spAutoFit/>
          </a:bodyPr>
          <a:lstStyle>
            <a:lvl1pPr eaLnBrk="1" hangingPunct="1">
              <a:lnSpc>
                <a:spcPct val="93000"/>
              </a:lnSpc>
              <a:buClr>
                <a:srgbClr val="000000"/>
              </a:buClr>
              <a:buSzPct val="100000"/>
              <a:buFont typeface="Times New Roman" panose="02020603050405020304" pitchFamily="18" charset="0"/>
              <a:buNone/>
              <a:defRPr b="1">
                <a:solidFill>
                  <a:schemeClr val="bg1"/>
                </a:solidFill>
              </a:defRPr>
            </a:lvl1pPr>
          </a:lstStyle>
          <a:p>
            <a:pPr>
              <a:defRPr/>
            </a:pPr>
            <a:fld id="{F157A09C-DA39-4E70-9E86-097F1B44225D}" type="slidenum">
              <a:rPr lang="de-DE" altLang="de-DE"/>
              <a:pPr>
                <a:defRPr/>
              </a:pPr>
              <a:t>‹Nr.›</a:t>
            </a:fld>
            <a:endParaRPr lang="de-DE" altLang="de-DE"/>
          </a:p>
        </p:txBody>
      </p:sp>
      <p:pic>
        <p:nvPicPr>
          <p:cNvPr id="8201" name="Grafik 11">
            <a:extLst>
              <a:ext uri="{FF2B5EF4-FFF2-40B4-BE49-F238E27FC236}">
                <a16:creationId xmlns:a16="http://schemas.microsoft.com/office/drawing/2014/main" id="{A2BBDBDF-2642-4C79-9803-74C0C40FB7D9}"/>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025"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 id="2147485003" r:id="rId11"/>
    <p:sldLayoutId id="2147485026" r:id="rId12"/>
    <p:sldLayoutId id="2147485027" r:id="rId13"/>
    <p:sldLayoutId id="2147485004" r:id="rId14"/>
    <p:sldLayoutId id="2147485028" r:id="rId15"/>
    <p:sldLayoutId id="2147485029" r:id="rId16"/>
  </p:sldLayoutIdLst>
  <p:hf hdr="0"/>
  <p:txStyles>
    <p:titleStyle>
      <a:lvl1pPr algn="l" rtl="0" eaLnBrk="0" fontAlgn="base" hangingPunct="0">
        <a:lnSpc>
          <a:spcPct val="90000"/>
        </a:lnSpc>
        <a:spcBef>
          <a:spcPct val="0"/>
        </a:spcBef>
        <a:spcAft>
          <a:spcPct val="0"/>
        </a:spcAft>
        <a:defRPr sz="2800" b="1" kern="1200">
          <a:solidFill>
            <a:schemeClr val="bg2"/>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5pPr>
      <a:lvl6pPr marL="4572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mailto:fairschnitt@femnet.de" TargetMode="External"/><Relationship Id="rId7"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5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www.fairschnitt.org/"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
            <a:extLst>
              <a:ext uri="{FF2B5EF4-FFF2-40B4-BE49-F238E27FC236}">
                <a16:creationId xmlns:a16="http://schemas.microsoft.com/office/drawing/2014/main" id="{5D10A874-AD34-47E4-A214-AE838F890E85}"/>
              </a:ext>
            </a:extLst>
          </p:cNvPr>
          <p:cNvSpPr txBox="1">
            <a:spLocks noChangeArrowheads="1"/>
          </p:cNvSpPr>
          <p:nvPr/>
        </p:nvSpPr>
        <p:spPr bwMode="auto">
          <a:xfrm>
            <a:off x="611188" y="1516063"/>
            <a:ext cx="8532812"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Corporate Social Responsibility – Unternehmensverantwortung                     </a:t>
            </a:r>
          </a:p>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zwischen Freiwilligkeit und Regulierung</a:t>
            </a:r>
          </a:p>
        </p:txBody>
      </p:sp>
      <p:sp>
        <p:nvSpPr>
          <p:cNvPr id="35843" name="Rectangle 2">
            <a:extLst>
              <a:ext uri="{FF2B5EF4-FFF2-40B4-BE49-F238E27FC236}">
                <a16:creationId xmlns:a16="http://schemas.microsoft.com/office/drawing/2014/main" id="{D658F0C6-1523-413A-9E87-E5A082F9BB64}"/>
              </a:ext>
            </a:extLst>
          </p:cNvPr>
          <p:cNvSpPr>
            <a:spLocks noChangeArrowheads="1"/>
          </p:cNvSpPr>
          <p:nvPr/>
        </p:nvSpPr>
        <p:spPr bwMode="auto">
          <a:xfrm>
            <a:off x="3429000" y="2595563"/>
            <a:ext cx="1841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35844" name="Textfeld 5">
            <a:extLst>
              <a:ext uri="{FF2B5EF4-FFF2-40B4-BE49-F238E27FC236}">
                <a16:creationId xmlns:a16="http://schemas.microsoft.com/office/drawing/2014/main" id="{F03E47F0-5070-4724-ADB2-F954A6A7736A}"/>
              </a:ext>
            </a:extLst>
          </p:cNvPr>
          <p:cNvSpPr txBox="1">
            <a:spLocks noChangeArrowheads="1"/>
          </p:cNvSpPr>
          <p:nvPr/>
        </p:nvSpPr>
        <p:spPr bwMode="auto">
          <a:xfrm>
            <a:off x="4721225" y="3198813"/>
            <a:ext cx="3086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de-DE" altLang="de-DE">
                <a:solidFill>
                  <a:srgbClr val="002060"/>
                </a:solidFill>
                <a:latin typeface="Calibri" panose="020F0502020204030204" pitchFamily="34" charset="0"/>
                <a:cs typeface="Calibri" panose="020F0502020204030204" pitchFamily="34" charset="0"/>
              </a:rPr>
              <a:t>Multiplikatorin</a:t>
            </a:r>
          </a:p>
          <a:p>
            <a:pPr eaLnBrk="1" hangingPunct="1">
              <a:buClr>
                <a:srgbClr val="000000"/>
              </a:buClr>
              <a:buSzPct val="100000"/>
              <a:buFont typeface="Times New Roman" panose="02020603050405020304" pitchFamily="18" charset="0"/>
              <a:buNone/>
            </a:pPr>
            <a:r>
              <a:rPr lang="de-DE" altLang="de-DE">
                <a:solidFill>
                  <a:srgbClr val="002060"/>
                </a:solidFill>
                <a:latin typeface="Calibri" panose="020F0502020204030204" pitchFamily="34" charset="0"/>
                <a:cs typeface="Calibri" panose="020F0502020204030204" pitchFamily="34" charset="0"/>
              </a:rPr>
              <a:t>Hochschule</a:t>
            </a:r>
          </a:p>
          <a:p>
            <a:pPr eaLnBrk="1" hangingPunct="1">
              <a:buClr>
                <a:srgbClr val="000000"/>
              </a:buClr>
              <a:buSzPct val="100000"/>
              <a:buFont typeface="Times New Roman" panose="02020603050405020304" pitchFamily="18" charset="0"/>
              <a:buNone/>
            </a:pPr>
            <a:r>
              <a:rPr lang="de-DE" altLang="de-DE">
                <a:solidFill>
                  <a:srgbClr val="002060"/>
                </a:solidFill>
                <a:latin typeface="Calibri" panose="020F0502020204030204" pitchFamily="34" charset="0"/>
                <a:cs typeface="Calibri" panose="020F0502020204030204" pitchFamily="34" charset="0"/>
              </a:rPr>
              <a:t>Datum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
            <a:extLst>
              <a:ext uri="{FF2B5EF4-FFF2-40B4-BE49-F238E27FC236}">
                <a16:creationId xmlns:a16="http://schemas.microsoft.com/office/drawing/2014/main" id="{AA3A2C3C-CBAA-4803-BDED-A3EDFCF0BA58}"/>
              </a:ext>
            </a:extLst>
          </p:cNvPr>
          <p:cNvSpPr txBox="1">
            <a:spLocks noChangeArrowheads="1"/>
          </p:cNvSpPr>
          <p:nvPr/>
        </p:nvSpPr>
        <p:spPr bwMode="auto">
          <a:xfrm>
            <a:off x="900113" y="90805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Relevanz für den Textilsektor?!</a:t>
            </a:r>
          </a:p>
        </p:txBody>
      </p:sp>
      <p:sp>
        <p:nvSpPr>
          <p:cNvPr id="54275" name="Rectangle 2">
            <a:extLst>
              <a:ext uri="{FF2B5EF4-FFF2-40B4-BE49-F238E27FC236}">
                <a16:creationId xmlns:a16="http://schemas.microsoft.com/office/drawing/2014/main" id="{8169E11F-C2BE-4CF1-A9E4-D7D6DD7294B4}"/>
              </a:ext>
            </a:extLst>
          </p:cNvPr>
          <p:cNvSpPr>
            <a:spLocks noChangeArrowheads="1"/>
          </p:cNvSpPr>
          <p:nvPr/>
        </p:nvSpPr>
        <p:spPr bwMode="auto">
          <a:xfrm>
            <a:off x="7162800" y="1381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54276" name="Rectangle 3">
            <a:extLst>
              <a:ext uri="{FF2B5EF4-FFF2-40B4-BE49-F238E27FC236}">
                <a16:creationId xmlns:a16="http://schemas.microsoft.com/office/drawing/2014/main" id="{CBC40B62-186C-43FD-BF2D-E491C7236049}"/>
              </a:ext>
            </a:extLst>
          </p:cNvPr>
          <p:cNvSpPr>
            <a:spLocks noChangeArrowheads="1"/>
          </p:cNvSpPr>
          <p:nvPr/>
        </p:nvSpPr>
        <p:spPr bwMode="auto">
          <a:xfrm>
            <a:off x="6097588" y="3817938"/>
            <a:ext cx="1446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54277" name="Rectangle 4">
            <a:extLst>
              <a:ext uri="{FF2B5EF4-FFF2-40B4-BE49-F238E27FC236}">
                <a16:creationId xmlns:a16="http://schemas.microsoft.com/office/drawing/2014/main" id="{D6AE8217-0DE7-4C3B-ADE0-5E87676194B9}"/>
              </a:ext>
            </a:extLst>
          </p:cNvPr>
          <p:cNvSpPr>
            <a:spLocks noChangeArrowheads="1"/>
          </p:cNvSpPr>
          <p:nvPr/>
        </p:nvSpPr>
        <p:spPr bwMode="auto">
          <a:xfrm>
            <a:off x="6608763" y="38179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54278" name="Rectangle 6">
            <a:extLst>
              <a:ext uri="{FF2B5EF4-FFF2-40B4-BE49-F238E27FC236}">
                <a16:creationId xmlns:a16="http://schemas.microsoft.com/office/drawing/2014/main" id="{51112309-DF1B-4976-9A21-D1C43C21A822}"/>
              </a:ext>
            </a:extLst>
          </p:cNvPr>
          <p:cNvSpPr>
            <a:spLocks noChangeArrowheads="1"/>
          </p:cNvSpPr>
          <p:nvPr/>
        </p:nvSpPr>
        <p:spPr bwMode="auto">
          <a:xfrm>
            <a:off x="5002213" y="5943600"/>
            <a:ext cx="3074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54279" name="Rectangle 7">
            <a:extLst>
              <a:ext uri="{FF2B5EF4-FFF2-40B4-BE49-F238E27FC236}">
                <a16:creationId xmlns:a16="http://schemas.microsoft.com/office/drawing/2014/main" id="{456DDA96-2C71-478F-86D0-9247B949B3AA}"/>
              </a:ext>
            </a:extLst>
          </p:cNvPr>
          <p:cNvSpPr>
            <a:spLocks noChangeArrowheads="1"/>
          </p:cNvSpPr>
          <p:nvPr/>
        </p:nvSpPr>
        <p:spPr bwMode="auto">
          <a:xfrm>
            <a:off x="2339975" y="5805488"/>
            <a:ext cx="5472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a:solidFill>
                  <a:srgbClr val="003366"/>
                </a:solidFill>
                <a:latin typeface="Calibri" panose="020F0502020204030204" pitchFamily="34" charset="0"/>
                <a:cs typeface="Calibri" panose="020F0502020204030204" pitchFamily="34" charset="0"/>
              </a:rPr>
              <a:t>Rana Plaza Einsturz am 24.04.2013</a:t>
            </a:r>
          </a:p>
        </p:txBody>
      </p:sp>
      <p:sp>
        <p:nvSpPr>
          <p:cNvPr id="54280" name="Text Box 9">
            <a:extLst>
              <a:ext uri="{FF2B5EF4-FFF2-40B4-BE49-F238E27FC236}">
                <a16:creationId xmlns:a16="http://schemas.microsoft.com/office/drawing/2014/main" id="{2826DBD4-E65F-44CE-A9F1-1660193599F1}"/>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DB94D885-E327-4BD6-BB56-8B62C40E8D5F}" type="slidenum">
              <a:rPr lang="de-DE" altLang="de-DE" sz="1800" b="1">
                <a:solidFill>
                  <a:srgbClr val="FFFFFF"/>
                </a:solidFill>
                <a:latin typeface="Arial" panose="020B0604020202020204" pitchFamily="34" charset="0"/>
              </a:rPr>
              <a:pPr eaLnBrk="1" hangingPunct="1">
                <a:buSzPct val="75000"/>
              </a:pPr>
              <a:t>10</a:t>
            </a:fld>
            <a:endParaRPr lang="de-DE" altLang="de-DE" sz="1800" b="1">
              <a:solidFill>
                <a:srgbClr val="FFFFFF"/>
              </a:solidFill>
              <a:latin typeface="Arial" panose="020B0604020202020204" pitchFamily="34" charset="0"/>
            </a:endParaRPr>
          </a:p>
        </p:txBody>
      </p:sp>
      <p:pic>
        <p:nvPicPr>
          <p:cNvPr id="54281" name="Picture 12">
            <a:extLst>
              <a:ext uri="{FF2B5EF4-FFF2-40B4-BE49-F238E27FC236}">
                <a16:creationId xmlns:a16="http://schemas.microsoft.com/office/drawing/2014/main" id="{622EDCB8-A8BF-4F6C-A6A9-E54271C75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25" y="1751013"/>
            <a:ext cx="576897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Textfeld 11">
            <a:extLst>
              <a:ext uri="{FF2B5EF4-FFF2-40B4-BE49-F238E27FC236}">
                <a16:creationId xmlns:a16="http://schemas.microsoft.com/office/drawing/2014/main" id="{C5A8D643-E67C-4D47-86BC-DA68EC898251}"/>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
            <a:extLst>
              <a:ext uri="{FF2B5EF4-FFF2-40B4-BE49-F238E27FC236}">
                <a16:creationId xmlns:a16="http://schemas.microsoft.com/office/drawing/2014/main" id="{F9F2184C-B005-4C09-8ED4-75D23D6B5904}"/>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133059"/>
                </a:solidFill>
                <a:latin typeface="Calibri" panose="020F0502020204030204" pitchFamily="34" charset="0"/>
                <a:ea typeface="Microsoft YaHei" panose="020B0503020204020204" pitchFamily="34" charset="-122"/>
                <a:cs typeface="Calibri" panose="020F0502020204030204" pitchFamily="34" charset="0"/>
              </a:rPr>
              <a:t>Corporate Social Responsibility (CSR)</a:t>
            </a:r>
            <a:br>
              <a:rPr lang="de-DE" altLang="de-DE" sz="2800" b="1">
                <a:solidFill>
                  <a:srgbClr val="133059"/>
                </a:solidFill>
                <a:latin typeface="Calibri" panose="020F0502020204030204" pitchFamily="34" charset="0"/>
                <a:ea typeface="Microsoft YaHei" panose="020B0503020204020204" pitchFamily="34" charset="-122"/>
                <a:cs typeface="Calibri" panose="020F0502020204030204" pitchFamily="34" charset="0"/>
              </a:rPr>
            </a:br>
            <a:r>
              <a:rPr lang="de-DE" altLang="de-DE" sz="2800" b="1">
                <a:solidFill>
                  <a:srgbClr val="133059"/>
                </a:solidFill>
                <a:latin typeface="Calibri" panose="020F0502020204030204" pitchFamily="34" charset="0"/>
                <a:ea typeface="Microsoft YaHei" panose="020B0503020204020204" pitchFamily="34" charset="-122"/>
                <a:cs typeface="Calibri" panose="020F0502020204030204" pitchFamily="34" charset="0"/>
              </a:rPr>
              <a:t>Definition Deutschlands</a:t>
            </a:r>
          </a:p>
        </p:txBody>
      </p:sp>
      <p:sp>
        <p:nvSpPr>
          <p:cNvPr id="56323" name="Text Box 2">
            <a:extLst>
              <a:ext uri="{FF2B5EF4-FFF2-40B4-BE49-F238E27FC236}">
                <a16:creationId xmlns:a16="http://schemas.microsoft.com/office/drawing/2014/main" id="{60DA88ED-935B-49CF-951C-30CA74AE7317}"/>
              </a:ext>
            </a:extLst>
          </p:cNvPr>
          <p:cNvSpPr txBox="1">
            <a:spLocks noChangeArrowheads="1"/>
          </p:cNvSpPr>
          <p:nvPr/>
        </p:nvSpPr>
        <p:spPr bwMode="auto">
          <a:xfrm>
            <a:off x="914400" y="2060575"/>
            <a:ext cx="8050213"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spcAft>
                <a:spcPts val="1200"/>
              </a:spcAft>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im </a:t>
            </a: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Kerngeschäft</a:t>
            </a: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 </a:t>
            </a:r>
          </a:p>
          <a:p>
            <a:pPr eaLnBrk="1" hangingPunct="1">
              <a:spcBef>
                <a:spcPts val="600"/>
              </a:spcBef>
              <a:spcAft>
                <a:spcPts val="1200"/>
              </a:spcAft>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Wahrnehmung </a:t>
            </a: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freiwilliger</a:t>
            </a: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 gesellschaftlicher Verantwortung</a:t>
            </a:r>
          </a:p>
          <a:p>
            <a:pPr eaLnBrk="1" hangingPunct="1">
              <a:spcBef>
                <a:spcPts val="600"/>
              </a:spcBef>
              <a:spcAft>
                <a:spcPts val="1200"/>
              </a:spcAft>
              <a:buClr>
                <a:srgbClr val="003366"/>
              </a:buClr>
              <a:buSzPct val="75000"/>
              <a:buFont typeface="Wingdings" panose="05000000000000000000" pitchFamily="2" charset="2"/>
              <a:buChar char=""/>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über die gesetzlichen Anforderungen</a:t>
            </a: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 hinaus</a:t>
            </a:r>
          </a:p>
          <a:p>
            <a:pPr eaLnBrk="1" hangingPunct="1">
              <a:spcBef>
                <a:spcPts val="600"/>
              </a:spcBef>
              <a:buClr>
                <a:srgbClr val="003366"/>
              </a:buClr>
              <a:buSzPct val="75000"/>
              <a:buFont typeface="Wingdings" panose="05000000000000000000" pitchFamily="2" charset="2"/>
              <a:buNone/>
            </a:pPr>
            <a:endPar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600"/>
              </a:spcBef>
              <a:buSzPct val="75000"/>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a:t>
            </a:r>
            <a:r>
              <a:rPr lang="de-DE" altLang="de-DE" b="1" i="1">
                <a:solidFill>
                  <a:srgbClr val="003366"/>
                </a:solidFill>
                <a:latin typeface="Calibri" panose="020F0502020204030204" pitchFamily="34" charset="0"/>
                <a:ea typeface="Microsoft YaHei" panose="020B0503020204020204" pitchFamily="34" charset="-122"/>
                <a:cs typeface="Calibri" panose="020F0502020204030204" pitchFamily="34" charset="0"/>
              </a:rPr>
              <a:t>CSR ist freiwillig</a:t>
            </a:r>
            <a:r>
              <a:rPr lang="de-DE" altLang="de-DE" i="1">
                <a:solidFill>
                  <a:srgbClr val="003366"/>
                </a:solidFill>
                <a:latin typeface="Calibri" panose="020F0502020204030204" pitchFamily="34" charset="0"/>
                <a:ea typeface="Microsoft YaHei" panose="020B0503020204020204" pitchFamily="34" charset="-122"/>
                <a:cs typeface="Calibri" panose="020F0502020204030204" pitchFamily="34" charset="0"/>
              </a:rPr>
              <a:t>, aber nicht beliebig“ </a:t>
            </a:r>
          </a:p>
          <a:p>
            <a:pPr eaLnBrk="1" hangingPunct="1">
              <a:spcBef>
                <a:spcPts val="450"/>
              </a:spcBef>
              <a:buSzPct val="75000"/>
            </a:pPr>
            <a:r>
              <a:rPr lang="de-DE" altLang="de-DE" sz="2200">
                <a:solidFill>
                  <a:srgbClr val="003366"/>
                </a:solidFill>
                <a:latin typeface="Calibri" panose="020F0502020204030204" pitchFamily="34" charset="0"/>
                <a:ea typeface="Microsoft YaHei" panose="020B0503020204020204" pitchFamily="34" charset="-122"/>
                <a:cs typeface="Calibri" panose="020F0502020204030204" pitchFamily="34" charset="0"/>
              </a:rPr>
              <a:t>Rainer Brüderle, ehemaliger Wirtschaftsminister, 2011</a:t>
            </a:r>
          </a:p>
        </p:txBody>
      </p:sp>
      <p:sp>
        <p:nvSpPr>
          <p:cNvPr id="56324" name="Text Box 3">
            <a:extLst>
              <a:ext uri="{FF2B5EF4-FFF2-40B4-BE49-F238E27FC236}">
                <a16:creationId xmlns:a16="http://schemas.microsoft.com/office/drawing/2014/main" id="{B4DE8CF9-E572-4261-8806-BC6A8B1DB667}"/>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CDD4A7B8-E72C-45A1-A55F-BB7EB66C1F35}" type="slidenum">
              <a:rPr lang="de-DE" altLang="de-DE" sz="1800" b="1">
                <a:solidFill>
                  <a:srgbClr val="FFFFFF"/>
                </a:solidFill>
                <a:latin typeface="Arial" panose="020B0604020202020204" pitchFamily="34" charset="0"/>
              </a:rPr>
              <a:pPr eaLnBrk="1" hangingPunct="1">
                <a:buSzPct val="75000"/>
              </a:pPr>
              <a:t>11</a:t>
            </a:fld>
            <a:endParaRPr lang="de-DE" altLang="de-DE" sz="1800" b="1">
              <a:solidFill>
                <a:srgbClr val="FFFFFF"/>
              </a:solidFill>
              <a:latin typeface="Arial" panose="020B0604020202020204" pitchFamily="34" charset="0"/>
            </a:endParaRPr>
          </a:p>
        </p:txBody>
      </p:sp>
      <p:sp>
        <p:nvSpPr>
          <p:cNvPr id="56325" name="Textfeld 6">
            <a:extLst>
              <a:ext uri="{FF2B5EF4-FFF2-40B4-BE49-F238E27FC236}">
                <a16:creationId xmlns:a16="http://schemas.microsoft.com/office/drawing/2014/main" id="{E04BA5AB-6FF1-42B5-BEB3-5158A1EB54E3}"/>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a:extLst>
              <a:ext uri="{FF2B5EF4-FFF2-40B4-BE49-F238E27FC236}">
                <a16:creationId xmlns:a16="http://schemas.microsoft.com/office/drawing/2014/main" id="{85E03607-CD67-46D7-BDF7-42E2FDABB5DA}"/>
              </a:ext>
            </a:extLst>
          </p:cNvPr>
          <p:cNvSpPr txBox="1">
            <a:spLocks noChangeArrowheads="1"/>
          </p:cNvSpPr>
          <p:nvPr/>
        </p:nvSpPr>
        <p:spPr bwMode="auto">
          <a:xfrm>
            <a:off x="611188" y="620713"/>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133059"/>
                </a:solidFill>
                <a:latin typeface="Calibri" panose="020F0502020204030204" pitchFamily="34" charset="0"/>
                <a:ea typeface="Microsoft YaHei" panose="020B0503020204020204" pitchFamily="34" charset="-122"/>
                <a:cs typeface="Calibri" panose="020F0502020204030204" pitchFamily="34" charset="0"/>
              </a:rPr>
              <a:t>CSR-Definition der EU</a:t>
            </a:r>
          </a:p>
        </p:txBody>
      </p:sp>
      <p:sp>
        <p:nvSpPr>
          <p:cNvPr id="58371" name="Text Box 2">
            <a:extLst>
              <a:ext uri="{FF2B5EF4-FFF2-40B4-BE49-F238E27FC236}">
                <a16:creationId xmlns:a16="http://schemas.microsoft.com/office/drawing/2014/main" id="{8453F426-47CE-4A32-A3D0-81B4CB128215}"/>
              </a:ext>
            </a:extLst>
          </p:cNvPr>
          <p:cNvSpPr txBox="1">
            <a:spLocks noChangeArrowheads="1"/>
          </p:cNvSpPr>
          <p:nvPr/>
        </p:nvSpPr>
        <p:spPr bwMode="auto">
          <a:xfrm>
            <a:off x="914400" y="2133600"/>
            <a:ext cx="8050213"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„CSR ist die Verantwortung von Unternehmen für ihre Auswirkungen auf die Gesellschaft“ </a:t>
            </a:r>
          </a:p>
          <a:p>
            <a:pPr eaLnBrk="1" hangingPunct="1">
              <a:spcBef>
                <a:spcPts val="600"/>
              </a:spcBef>
              <a:buClr>
                <a:srgbClr val="003366"/>
              </a:buClr>
              <a:buSzPct val="75000"/>
              <a:buFont typeface="Wingdings" panose="05000000000000000000" pitchFamily="2" charset="2"/>
              <a:buNone/>
            </a:pPr>
            <a:endPar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auch </a:t>
            </a: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ethische Aspekte und Menschenrechte</a:t>
            </a:r>
          </a:p>
          <a:p>
            <a:pPr eaLnBrk="1" hangingPunct="1">
              <a:spcBef>
                <a:spcPts val="600"/>
              </a:spcBef>
              <a:buClr>
                <a:srgbClr val="003366"/>
              </a:buClr>
              <a:buSzPct val="75000"/>
              <a:buFont typeface="Wingdings" panose="05000000000000000000" pitchFamily="2" charset="2"/>
              <a:buNone/>
            </a:pPr>
            <a:endPar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Rolle des Staates: „</a:t>
            </a: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intelligente Kombination aus freiwilligen Maßnahmen und nötigenfalls ergänzenden Vorschriften</a:t>
            </a: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a:t>
            </a:r>
          </a:p>
        </p:txBody>
      </p:sp>
      <p:sp>
        <p:nvSpPr>
          <p:cNvPr id="58372" name="Text Box 3">
            <a:extLst>
              <a:ext uri="{FF2B5EF4-FFF2-40B4-BE49-F238E27FC236}">
                <a16:creationId xmlns:a16="http://schemas.microsoft.com/office/drawing/2014/main" id="{7E7B031C-1693-4968-B5BC-884DFAD30B9C}"/>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2208468D-E081-457F-91F5-4291E8208847}" type="slidenum">
              <a:rPr lang="de-DE" altLang="de-DE" sz="1800" b="1">
                <a:solidFill>
                  <a:srgbClr val="FFFFFF"/>
                </a:solidFill>
                <a:latin typeface="Arial" panose="020B0604020202020204" pitchFamily="34" charset="0"/>
              </a:rPr>
              <a:pPr eaLnBrk="1" hangingPunct="1">
                <a:buSzPct val="75000"/>
              </a:pPr>
              <a:t>12</a:t>
            </a:fld>
            <a:endParaRPr lang="de-DE" altLang="de-DE" sz="1800" b="1">
              <a:solidFill>
                <a:srgbClr val="FFFFFF"/>
              </a:solidFill>
              <a:latin typeface="Arial" panose="020B0604020202020204" pitchFamily="34" charset="0"/>
            </a:endParaRPr>
          </a:p>
        </p:txBody>
      </p:sp>
      <p:sp>
        <p:nvSpPr>
          <p:cNvPr id="58373" name="Textfeld 6">
            <a:extLst>
              <a:ext uri="{FF2B5EF4-FFF2-40B4-BE49-F238E27FC236}">
                <a16:creationId xmlns:a16="http://schemas.microsoft.com/office/drawing/2014/main" id="{AFF33AB7-4159-402E-AE03-6C6C0A85F8D2}"/>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1">
            <a:extLst>
              <a:ext uri="{FF2B5EF4-FFF2-40B4-BE49-F238E27FC236}">
                <a16:creationId xmlns:a16="http://schemas.microsoft.com/office/drawing/2014/main" id="{E60FF2BD-1237-4756-97C1-84A6CB95E09E}"/>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133059"/>
                </a:solidFill>
                <a:latin typeface="Calibri" panose="020F0502020204030204" pitchFamily="34" charset="0"/>
                <a:ea typeface="Microsoft YaHei" panose="020B0503020204020204" pitchFamily="34" charset="-122"/>
                <a:cs typeface="Calibri" panose="020F0502020204030204" pitchFamily="34" charset="0"/>
              </a:rPr>
              <a:t>Freiwillige CSR-Maßnahmen von Unternehmen</a:t>
            </a:r>
          </a:p>
        </p:txBody>
      </p:sp>
      <p:sp>
        <p:nvSpPr>
          <p:cNvPr id="60419" name="Text Box 2">
            <a:extLst>
              <a:ext uri="{FF2B5EF4-FFF2-40B4-BE49-F238E27FC236}">
                <a16:creationId xmlns:a16="http://schemas.microsoft.com/office/drawing/2014/main" id="{6AB0E803-3F1E-4704-9D0B-69EC6C915989}"/>
              </a:ext>
            </a:extLst>
          </p:cNvPr>
          <p:cNvSpPr txBox="1">
            <a:spLocks noChangeArrowheads="1"/>
          </p:cNvSpPr>
          <p:nvPr/>
        </p:nvSpPr>
        <p:spPr bwMode="auto">
          <a:xfrm>
            <a:off x="801688" y="2759075"/>
            <a:ext cx="582771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Verhaltenskodex</a:t>
            </a:r>
          </a:p>
          <a:p>
            <a:pPr eaLnBrk="1" hangingPunct="1">
              <a:lnSpc>
                <a:spcPct val="80000"/>
              </a:lnSpc>
              <a:spcBef>
                <a:spcPts val="600"/>
              </a:spcBef>
              <a:buSzPct val="75000"/>
            </a:pPr>
            <a:endPar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80000"/>
              </a:lnSpc>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Beitritt zu Business Initiativen</a:t>
            </a:r>
          </a:p>
          <a:p>
            <a:pPr eaLnBrk="1" hangingPunct="1">
              <a:lnSpc>
                <a:spcPct val="80000"/>
              </a:lnSpc>
              <a:spcBef>
                <a:spcPts val="600"/>
              </a:spcBef>
              <a:buClr>
                <a:srgbClr val="003366"/>
              </a:buClr>
              <a:buSzPct val="75000"/>
              <a:buFont typeface="Wingdings" panose="05000000000000000000" pitchFamily="2" charset="2"/>
              <a:buNone/>
            </a:pPr>
            <a:endPar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80000"/>
              </a:lnSpc>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Beitritt zu Multi-Stakeholder Initiativen</a:t>
            </a:r>
          </a:p>
          <a:p>
            <a:pPr eaLnBrk="1" hangingPunct="1">
              <a:lnSpc>
                <a:spcPct val="80000"/>
              </a:lnSpc>
              <a:spcBef>
                <a:spcPts val="650"/>
              </a:spcBef>
              <a:buSzPct val="75000"/>
            </a:pPr>
            <a:endPar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80000"/>
              </a:lnSpc>
              <a:spcBef>
                <a:spcPts val="650"/>
              </a:spcBef>
              <a:buSzPct val="75000"/>
            </a:pPr>
            <a:endPar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80000"/>
              </a:lnSpc>
              <a:spcBef>
                <a:spcPts val="650"/>
              </a:spcBef>
              <a:buSzPct val="75000"/>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sym typeface="Symbol" panose="05050102010706020507" pitchFamily="18" charset="2"/>
              </a:rPr>
              <a:t> </a:t>
            </a: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Zentrales Instrument: Sozialaudits</a:t>
            </a:r>
          </a:p>
        </p:txBody>
      </p:sp>
      <p:sp>
        <p:nvSpPr>
          <p:cNvPr id="60420" name="Text Box 3">
            <a:extLst>
              <a:ext uri="{FF2B5EF4-FFF2-40B4-BE49-F238E27FC236}">
                <a16:creationId xmlns:a16="http://schemas.microsoft.com/office/drawing/2014/main" id="{C4779AF3-2115-4A3E-83A6-B0101CA5C3FA}"/>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2A6CF664-7E51-4CB5-9E9D-24BED2FA238A}" type="slidenum">
              <a:rPr lang="de-DE" altLang="de-DE" sz="1800" b="1">
                <a:solidFill>
                  <a:srgbClr val="FFFFFF"/>
                </a:solidFill>
                <a:latin typeface="Arial" panose="020B0604020202020204" pitchFamily="34" charset="0"/>
              </a:rPr>
              <a:pPr eaLnBrk="1" hangingPunct="1">
                <a:buSzPct val="75000"/>
              </a:pPr>
              <a:t>13</a:t>
            </a:fld>
            <a:endParaRPr lang="de-DE" altLang="de-DE" sz="1800" b="1">
              <a:solidFill>
                <a:srgbClr val="FFFFFF"/>
              </a:solidFill>
              <a:latin typeface="Arial" panose="020B0604020202020204" pitchFamily="34" charset="0"/>
            </a:endParaRPr>
          </a:p>
        </p:txBody>
      </p:sp>
      <p:sp>
        <p:nvSpPr>
          <p:cNvPr id="60421" name="Text Box 4">
            <a:extLst>
              <a:ext uri="{FF2B5EF4-FFF2-40B4-BE49-F238E27FC236}">
                <a16:creationId xmlns:a16="http://schemas.microsoft.com/office/drawing/2014/main" id="{1ECEB20E-43DD-4E52-847F-51DEC7519F82}"/>
              </a:ext>
            </a:extLst>
          </p:cNvPr>
          <p:cNvSpPr txBox="1">
            <a:spLocks noChangeArrowheads="1"/>
          </p:cNvSpPr>
          <p:nvPr/>
        </p:nvSpPr>
        <p:spPr bwMode="auto">
          <a:xfrm>
            <a:off x="7100888" y="3887788"/>
            <a:ext cx="185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60422" name="Text Box 5">
            <a:extLst>
              <a:ext uri="{FF2B5EF4-FFF2-40B4-BE49-F238E27FC236}">
                <a16:creationId xmlns:a16="http://schemas.microsoft.com/office/drawing/2014/main" id="{559C3916-D69A-4176-8F4A-48EE9C45AEF7}"/>
              </a:ext>
            </a:extLst>
          </p:cNvPr>
          <p:cNvSpPr txBox="1">
            <a:spLocks noChangeArrowheads="1"/>
          </p:cNvSpPr>
          <p:nvPr/>
        </p:nvSpPr>
        <p:spPr bwMode="auto">
          <a:xfrm>
            <a:off x="6337300" y="5624513"/>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pic>
        <p:nvPicPr>
          <p:cNvPr id="60423" name="Picture 6">
            <a:extLst>
              <a:ext uri="{FF2B5EF4-FFF2-40B4-BE49-F238E27FC236}">
                <a16:creationId xmlns:a16="http://schemas.microsoft.com/office/drawing/2014/main" id="{D0B5BEB0-5678-4D8E-B8DF-E6891961A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3860800"/>
            <a:ext cx="1008063"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Text Box 7">
            <a:extLst>
              <a:ext uri="{FF2B5EF4-FFF2-40B4-BE49-F238E27FC236}">
                <a16:creationId xmlns:a16="http://schemas.microsoft.com/office/drawing/2014/main" id="{0ABBA844-F8A5-4B1D-BFA9-9D0B758C2C44}"/>
              </a:ext>
            </a:extLst>
          </p:cNvPr>
          <p:cNvSpPr txBox="1">
            <a:spLocks noChangeArrowheads="1"/>
          </p:cNvSpPr>
          <p:nvPr/>
        </p:nvSpPr>
        <p:spPr bwMode="auto">
          <a:xfrm>
            <a:off x="7840663" y="52212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pic>
        <p:nvPicPr>
          <p:cNvPr id="60425" name="Picture 8">
            <a:extLst>
              <a:ext uri="{FF2B5EF4-FFF2-40B4-BE49-F238E27FC236}">
                <a16:creationId xmlns:a16="http://schemas.microsoft.com/office/drawing/2014/main" id="{A26F2264-2CB4-46AE-9DD1-EA063EAF63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4076700"/>
            <a:ext cx="10795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10">
            <a:extLst>
              <a:ext uri="{FF2B5EF4-FFF2-40B4-BE49-F238E27FC236}">
                <a16:creationId xmlns:a16="http://schemas.microsoft.com/office/drawing/2014/main" id="{903701C4-1AA5-4AD4-8FD7-31498640FE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8350" y="2565400"/>
            <a:ext cx="2160588"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12">
            <a:extLst>
              <a:ext uri="{FF2B5EF4-FFF2-40B4-BE49-F238E27FC236}">
                <a16:creationId xmlns:a16="http://schemas.microsoft.com/office/drawing/2014/main" id="{AC92C3D6-0FAB-4E38-B4F2-78BB2FA1A1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2852738"/>
            <a:ext cx="2016125"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8" name="Textfeld 14">
            <a:extLst>
              <a:ext uri="{FF2B5EF4-FFF2-40B4-BE49-F238E27FC236}">
                <a16:creationId xmlns:a16="http://schemas.microsoft.com/office/drawing/2014/main" id="{44413E29-2C53-4E91-86A3-A74FBD52B3E2}"/>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1">
            <a:extLst>
              <a:ext uri="{FF2B5EF4-FFF2-40B4-BE49-F238E27FC236}">
                <a16:creationId xmlns:a16="http://schemas.microsoft.com/office/drawing/2014/main" id="{E6D18F5F-7C2B-486B-9CA9-43AC65E9A808}"/>
              </a:ext>
            </a:extLst>
          </p:cNvPr>
          <p:cNvSpPr txBox="1">
            <a:spLocks noChangeArrowheads="1"/>
          </p:cNvSpPr>
          <p:nvPr/>
        </p:nvSpPr>
        <p:spPr bwMode="auto">
          <a:xfrm>
            <a:off x="900113" y="404813"/>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133059"/>
                </a:solidFill>
                <a:latin typeface="Calibri" panose="020F0502020204030204" pitchFamily="34" charset="0"/>
                <a:ea typeface="Microsoft YaHei" panose="020B0503020204020204" pitchFamily="34" charset="-122"/>
                <a:cs typeface="Calibri" panose="020F0502020204030204" pitchFamily="34" charset="0"/>
              </a:rPr>
              <a:t>Initiativen</a:t>
            </a:r>
          </a:p>
        </p:txBody>
      </p:sp>
      <p:sp>
        <p:nvSpPr>
          <p:cNvPr id="62467" name="Text Box 2">
            <a:extLst>
              <a:ext uri="{FF2B5EF4-FFF2-40B4-BE49-F238E27FC236}">
                <a16:creationId xmlns:a16="http://schemas.microsoft.com/office/drawing/2014/main" id="{A4614B59-59ED-4782-AD3F-A35A1F5D33BD}"/>
              </a:ext>
            </a:extLst>
          </p:cNvPr>
          <p:cNvSpPr txBox="1">
            <a:spLocks noChangeArrowheads="1"/>
          </p:cNvSpPr>
          <p:nvPr/>
        </p:nvSpPr>
        <p:spPr bwMode="auto">
          <a:xfrm>
            <a:off x="900113" y="1773238"/>
            <a:ext cx="8553450" cy="43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150000"/>
              </a:lnSpc>
              <a:spcBef>
                <a:spcPts val="600"/>
              </a:spcBef>
              <a:buClr>
                <a:srgbClr val="003366"/>
              </a:buClr>
              <a:buSzPct val="75000"/>
              <a:buFont typeface="Wingdings" panose="05000000000000000000" pitchFamily="2" charset="2"/>
              <a:buChar char=""/>
            </a:pPr>
            <a:r>
              <a:rPr lang="de-DE" altLang="de-DE">
                <a:solidFill>
                  <a:srgbClr val="003366"/>
                </a:solidFill>
                <a:latin typeface="Arial" panose="020B0604020202020204" pitchFamily="34" charset="0"/>
                <a:ea typeface="Microsoft YaHei" panose="020B0503020204020204" pitchFamily="34" charset="-122"/>
              </a:rPr>
              <a:t> </a:t>
            </a: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ILO-Kernarbeitsnormen</a:t>
            </a:r>
          </a:p>
          <a:p>
            <a:pPr eaLnBrk="1" hangingPunct="1">
              <a:lnSpc>
                <a:spcPct val="150000"/>
              </a:lnSpc>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 OECD Leitsätze für multinationale Unternehmen  </a:t>
            </a:r>
          </a:p>
          <a:p>
            <a:pPr eaLnBrk="1" hangingPunct="1">
              <a:lnSpc>
                <a:spcPct val="150000"/>
              </a:lnSpc>
              <a:spcBef>
                <a:spcPts val="600"/>
              </a:spcBef>
              <a:buSzPct val="75000"/>
            </a:pPr>
            <a:endPar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 Global Compact </a:t>
            </a:r>
          </a:p>
          <a:p>
            <a:pPr eaLnBrk="1" hangingPunct="1">
              <a:lnSpc>
                <a:spcPct val="150000"/>
              </a:lnSpc>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 ISO 26.000 Leitfaden für gesellschaftliche Verantwortung</a:t>
            </a:r>
          </a:p>
          <a:p>
            <a:pPr eaLnBrk="1" hangingPunct="1">
              <a:lnSpc>
                <a:spcPct val="150000"/>
              </a:lnSpc>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 Global Reporting Initiative</a:t>
            </a:r>
          </a:p>
        </p:txBody>
      </p:sp>
      <p:sp>
        <p:nvSpPr>
          <p:cNvPr id="62468" name="Text Box 3">
            <a:extLst>
              <a:ext uri="{FF2B5EF4-FFF2-40B4-BE49-F238E27FC236}">
                <a16:creationId xmlns:a16="http://schemas.microsoft.com/office/drawing/2014/main" id="{BEE77BB4-4C21-4EF1-983A-AE03EFF1077F}"/>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616C50A9-DFC5-460B-9793-C77E5CB1BB6F}" type="slidenum">
              <a:rPr lang="de-DE" altLang="de-DE" sz="1800" b="1">
                <a:solidFill>
                  <a:srgbClr val="FFFFFF"/>
                </a:solidFill>
                <a:latin typeface="Arial" panose="020B0604020202020204" pitchFamily="34" charset="0"/>
              </a:rPr>
              <a:pPr eaLnBrk="1" hangingPunct="1">
                <a:buSzPct val="75000"/>
              </a:pPr>
              <a:t>14</a:t>
            </a:fld>
            <a:endParaRPr lang="de-DE" altLang="de-DE" sz="1800" b="1">
              <a:solidFill>
                <a:srgbClr val="FFFFFF"/>
              </a:solidFill>
              <a:latin typeface="Arial" panose="020B0604020202020204" pitchFamily="34" charset="0"/>
            </a:endParaRPr>
          </a:p>
        </p:txBody>
      </p:sp>
      <p:pic>
        <p:nvPicPr>
          <p:cNvPr id="62469" name="Picture 6">
            <a:extLst>
              <a:ext uri="{FF2B5EF4-FFF2-40B4-BE49-F238E27FC236}">
                <a16:creationId xmlns:a16="http://schemas.microsoft.com/office/drawing/2014/main" id="{72049C73-2722-4740-978A-1B8D730D3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1628775"/>
            <a:ext cx="10096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7">
            <a:extLst>
              <a:ext uri="{FF2B5EF4-FFF2-40B4-BE49-F238E27FC236}">
                <a16:creationId xmlns:a16="http://schemas.microsoft.com/office/drawing/2014/main" id="{D53D0D27-D27A-4651-AD92-060774E0C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7800" y="2205038"/>
            <a:ext cx="13462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8">
            <a:extLst>
              <a:ext uri="{FF2B5EF4-FFF2-40B4-BE49-F238E27FC236}">
                <a16:creationId xmlns:a16="http://schemas.microsoft.com/office/drawing/2014/main" id="{44181208-BF15-49BD-87C0-FFC43BBA16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3338" y="3030538"/>
            <a:ext cx="1057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9">
            <a:extLst>
              <a:ext uri="{FF2B5EF4-FFF2-40B4-BE49-F238E27FC236}">
                <a16:creationId xmlns:a16="http://schemas.microsoft.com/office/drawing/2014/main" id="{D16FA15C-A888-4387-BA40-C23C3D32CC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4724400"/>
            <a:ext cx="1001712"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3" name="Textfeld 10">
            <a:extLst>
              <a:ext uri="{FF2B5EF4-FFF2-40B4-BE49-F238E27FC236}">
                <a16:creationId xmlns:a16="http://schemas.microsoft.com/office/drawing/2014/main" id="{4900578B-113E-4044-A5A1-274F484D6529}"/>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1">
            <a:extLst>
              <a:ext uri="{FF2B5EF4-FFF2-40B4-BE49-F238E27FC236}">
                <a16:creationId xmlns:a16="http://schemas.microsoft.com/office/drawing/2014/main" id="{C24515F0-76BE-4120-9F77-180C4E2B6C1E}"/>
              </a:ext>
            </a:extLst>
          </p:cNvPr>
          <p:cNvSpPr txBox="1">
            <a:spLocks noChangeArrowheads="1"/>
          </p:cNvSpPr>
          <p:nvPr/>
        </p:nvSpPr>
        <p:spPr bwMode="auto">
          <a:xfrm>
            <a:off x="936625" y="1447800"/>
            <a:ext cx="782637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UN-Leitprinzipien für Wirtschaft und Menschenrechte</a:t>
            </a:r>
          </a:p>
        </p:txBody>
      </p:sp>
      <p:sp>
        <p:nvSpPr>
          <p:cNvPr id="64515" name="Rectangle 2">
            <a:extLst>
              <a:ext uri="{FF2B5EF4-FFF2-40B4-BE49-F238E27FC236}">
                <a16:creationId xmlns:a16="http://schemas.microsoft.com/office/drawing/2014/main" id="{64D52057-A2B3-486F-8E03-4874C93C265F}"/>
              </a:ext>
            </a:extLst>
          </p:cNvPr>
          <p:cNvSpPr>
            <a:spLocks noChangeArrowheads="1"/>
          </p:cNvSpPr>
          <p:nvPr/>
        </p:nvSpPr>
        <p:spPr bwMode="auto">
          <a:xfrm>
            <a:off x="3429000" y="2595563"/>
            <a:ext cx="1841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64516" name="Rectangle 4">
            <a:extLst>
              <a:ext uri="{FF2B5EF4-FFF2-40B4-BE49-F238E27FC236}">
                <a16:creationId xmlns:a16="http://schemas.microsoft.com/office/drawing/2014/main" id="{9027E6D6-20CB-4F99-BA3B-040A1F1D5C28}"/>
              </a:ext>
            </a:extLst>
          </p:cNvPr>
          <p:cNvSpPr>
            <a:spLocks noChangeArrowheads="1"/>
          </p:cNvSpPr>
          <p:nvPr/>
        </p:nvSpPr>
        <p:spPr bwMode="auto">
          <a:xfrm>
            <a:off x="-3722688" y="30178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endParaRPr lang="de-DE" altLang="de-DE" u="sng">
              <a:solidFill>
                <a:srgbClr val="000000"/>
              </a:solidFill>
            </a:endParaRPr>
          </a:p>
        </p:txBody>
      </p:sp>
      <p:sp>
        <p:nvSpPr>
          <p:cNvPr id="64517" name="Textfeld 5">
            <a:extLst>
              <a:ext uri="{FF2B5EF4-FFF2-40B4-BE49-F238E27FC236}">
                <a16:creationId xmlns:a16="http://schemas.microsoft.com/office/drawing/2014/main" id="{D34DF570-702F-4AF8-B9C9-A022507FDF71}"/>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DBAC7A9B-F112-41F8-A96D-6AAA2EBC5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557338"/>
            <a:ext cx="381793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2">
            <a:extLst>
              <a:ext uri="{FF2B5EF4-FFF2-40B4-BE49-F238E27FC236}">
                <a16:creationId xmlns:a16="http://schemas.microsoft.com/office/drawing/2014/main" id="{9C20DD01-EFED-40B5-8EC5-C1C25DDE5E31}"/>
              </a:ext>
            </a:extLst>
          </p:cNvPr>
          <p:cNvSpPr txBox="1">
            <a:spLocks noChangeArrowheads="1"/>
          </p:cNvSpPr>
          <p:nvPr/>
        </p:nvSpPr>
        <p:spPr bwMode="auto">
          <a:xfrm>
            <a:off x="900113" y="981075"/>
            <a:ext cx="8001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133059"/>
                </a:solidFill>
                <a:latin typeface="Calibri" panose="020F0502020204030204" pitchFamily="34" charset="0"/>
                <a:ea typeface="Microsoft YaHei" panose="020B0503020204020204" pitchFamily="34" charset="-122"/>
                <a:cs typeface="Calibri" panose="020F0502020204030204" pitchFamily="34" charset="0"/>
              </a:rPr>
              <a:t>UN-Leitprinzipien für Wirtschaft und Menschenrechte</a:t>
            </a:r>
          </a:p>
        </p:txBody>
      </p:sp>
      <p:sp>
        <p:nvSpPr>
          <p:cNvPr id="66564" name="Text Box 3">
            <a:extLst>
              <a:ext uri="{FF2B5EF4-FFF2-40B4-BE49-F238E27FC236}">
                <a16:creationId xmlns:a16="http://schemas.microsoft.com/office/drawing/2014/main" id="{F3A5BCF5-393C-4515-97D1-80293B449BD9}"/>
              </a:ext>
            </a:extLst>
          </p:cNvPr>
          <p:cNvSpPr txBox="1">
            <a:spLocks noChangeArrowheads="1"/>
          </p:cNvSpPr>
          <p:nvPr/>
        </p:nvSpPr>
        <p:spPr bwMode="auto">
          <a:xfrm>
            <a:off x="4789488" y="2133600"/>
            <a:ext cx="4535487"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SzPct val="75000"/>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2011 vom UN-Menschenrechtsrat verabschiedet</a:t>
            </a:r>
          </a:p>
          <a:p>
            <a:pPr eaLnBrk="1" hangingPunct="1">
              <a:spcBef>
                <a:spcPts val="600"/>
              </a:spcBef>
              <a:buSzPct val="75000"/>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sym typeface="Symbol" panose="05050102010706020507" pitchFamily="18" charset="2"/>
              </a:rPr>
              <a:t> </a:t>
            </a: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Nationale Aktionspläne (NAPs) zur Verwirklichung</a:t>
            </a:r>
          </a:p>
          <a:p>
            <a:pPr eaLnBrk="1" hangingPunct="1">
              <a:spcBef>
                <a:spcPts val="600"/>
              </a:spcBef>
              <a:buSzPct val="75000"/>
            </a:pPr>
            <a:endPar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600"/>
              </a:spcBef>
              <a:buSzPct val="75000"/>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3 Säulen: </a:t>
            </a:r>
          </a:p>
          <a:p>
            <a:pPr eaLnBrk="1" hangingPunct="1">
              <a:spcBef>
                <a:spcPts val="600"/>
              </a:spcBef>
              <a:buSzPct val="75000"/>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Schutz l Protect</a:t>
            </a:r>
          </a:p>
          <a:p>
            <a:pPr eaLnBrk="1" hangingPunct="1">
              <a:spcBef>
                <a:spcPts val="600"/>
              </a:spcBef>
              <a:buSzPct val="75000"/>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Achtung l Respect</a:t>
            </a:r>
          </a:p>
          <a:p>
            <a:pPr eaLnBrk="1" hangingPunct="1">
              <a:spcBef>
                <a:spcPts val="600"/>
              </a:spcBef>
              <a:buSzPct val="75000"/>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Abhilfe l Remedy </a:t>
            </a:r>
          </a:p>
        </p:txBody>
      </p:sp>
      <p:sp>
        <p:nvSpPr>
          <p:cNvPr id="66565" name="Text Box 5">
            <a:extLst>
              <a:ext uri="{FF2B5EF4-FFF2-40B4-BE49-F238E27FC236}">
                <a16:creationId xmlns:a16="http://schemas.microsoft.com/office/drawing/2014/main" id="{C6C34998-F928-4851-9F0A-4217F939FC23}"/>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B04FBFF3-D5A3-4670-9F97-9EE291969892}" type="slidenum">
              <a:rPr lang="de-DE" altLang="de-DE" sz="1800" b="1">
                <a:solidFill>
                  <a:srgbClr val="FFFFFF"/>
                </a:solidFill>
                <a:latin typeface="Arial" panose="020B0604020202020204" pitchFamily="34" charset="0"/>
              </a:rPr>
              <a:pPr eaLnBrk="1" hangingPunct="1">
                <a:buSzPct val="75000"/>
              </a:pPr>
              <a:t>16</a:t>
            </a:fld>
            <a:endParaRPr lang="de-DE" altLang="de-DE" sz="1800" b="1">
              <a:solidFill>
                <a:srgbClr val="FFFFFF"/>
              </a:solidFill>
              <a:latin typeface="Arial" panose="020B0604020202020204" pitchFamily="34" charset="0"/>
            </a:endParaRPr>
          </a:p>
        </p:txBody>
      </p:sp>
      <p:sp>
        <p:nvSpPr>
          <p:cNvPr id="66566" name="Textfeld 7">
            <a:extLst>
              <a:ext uri="{FF2B5EF4-FFF2-40B4-BE49-F238E27FC236}">
                <a16:creationId xmlns:a16="http://schemas.microsoft.com/office/drawing/2014/main" id="{649E8CFC-6789-4D66-B5A3-288F9393B7B1}"/>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a:extLst>
              <a:ext uri="{FF2B5EF4-FFF2-40B4-BE49-F238E27FC236}">
                <a16:creationId xmlns:a16="http://schemas.microsoft.com/office/drawing/2014/main" id="{4D3F45C3-BFF9-4FA4-8507-D652A5FFD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276475"/>
            <a:ext cx="2160587"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2">
            <a:extLst>
              <a:ext uri="{FF2B5EF4-FFF2-40B4-BE49-F238E27FC236}">
                <a16:creationId xmlns:a16="http://schemas.microsoft.com/office/drawing/2014/main" id="{34032602-D630-4391-BEA2-5CD92D4F8600}"/>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1. Protect</a:t>
            </a:r>
            <a:b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Staatliche Schutzpflicht</a:t>
            </a:r>
          </a:p>
        </p:txBody>
      </p:sp>
      <p:sp>
        <p:nvSpPr>
          <p:cNvPr id="68612" name="Text Box 3">
            <a:extLst>
              <a:ext uri="{FF2B5EF4-FFF2-40B4-BE49-F238E27FC236}">
                <a16:creationId xmlns:a16="http://schemas.microsoft.com/office/drawing/2014/main" id="{93484BDD-6852-4B75-908D-DC8F163D38FB}"/>
              </a:ext>
            </a:extLst>
          </p:cNvPr>
          <p:cNvSpPr txBox="1">
            <a:spLocks noChangeArrowheads="1"/>
          </p:cNvSpPr>
          <p:nvPr/>
        </p:nvSpPr>
        <p:spPr bwMode="auto">
          <a:xfrm>
            <a:off x="2987675" y="2060575"/>
            <a:ext cx="554513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1pPr>
            <a:lvl2pPr marL="398463">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600"/>
              </a:spcBef>
              <a:buSzPct val="75000"/>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 jedes Land soll (seine) Menschen &amp; ihre Rechte schützen vor Verstößen durch Unternehmen</a:t>
            </a:r>
          </a:p>
          <a:p>
            <a:pPr eaLnBrk="1" hangingPunct="1">
              <a:lnSpc>
                <a:spcPct val="90000"/>
              </a:lnSpc>
              <a:spcBef>
                <a:spcPts val="200"/>
              </a:spcBef>
              <a:buSzPct val="75000"/>
            </a:pPr>
            <a:endPar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90000"/>
              </a:lnSpc>
              <a:spcBef>
                <a:spcPts val="600"/>
              </a:spcBef>
              <a:buSzPct val="75000"/>
            </a:pPr>
            <a:r>
              <a:rPr lang="de-DE" altLang="de-DE" sz="2200">
                <a:solidFill>
                  <a:srgbClr val="003366"/>
                </a:solidFill>
                <a:latin typeface="Calibri" panose="020F0502020204030204" pitchFamily="34" charset="0"/>
                <a:ea typeface="Microsoft YaHei" panose="020B0503020204020204" pitchFamily="34" charset="-122"/>
                <a:cs typeface="Calibri" panose="020F0502020204030204" pitchFamily="34" charset="0"/>
              </a:rPr>
              <a:t>Länder der Produktion</a:t>
            </a:r>
          </a:p>
          <a:p>
            <a:pPr lvl="1" indent="0" eaLnBrk="1" hangingPunct="1">
              <a:lnSpc>
                <a:spcPct val="90000"/>
              </a:lnSpc>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Kontrollen</a:t>
            </a:r>
          </a:p>
          <a:p>
            <a:pPr lvl="1" indent="0" eaLnBrk="1" hangingPunct="1">
              <a:lnSpc>
                <a:spcPct val="90000"/>
              </a:lnSpc>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Arbeitsgesetzgebung</a:t>
            </a:r>
          </a:p>
          <a:p>
            <a:pPr lvl="1" indent="0" eaLnBrk="1" hangingPunct="1">
              <a:lnSpc>
                <a:spcPct val="90000"/>
              </a:lnSpc>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Justiz</a:t>
            </a:r>
          </a:p>
          <a:p>
            <a:pPr eaLnBrk="1" hangingPunct="1">
              <a:lnSpc>
                <a:spcPct val="90000"/>
              </a:lnSpc>
              <a:spcBef>
                <a:spcPts val="600"/>
              </a:spcBef>
              <a:buSzPct val="75000"/>
            </a:pPr>
            <a:r>
              <a:rPr lang="de-DE" altLang="de-DE" sz="2200">
                <a:solidFill>
                  <a:srgbClr val="003366"/>
                </a:solidFill>
                <a:latin typeface="Calibri" panose="020F0502020204030204" pitchFamily="34" charset="0"/>
                <a:ea typeface="Microsoft YaHei" panose="020B0503020204020204" pitchFamily="34" charset="-122"/>
                <a:cs typeface="Calibri" panose="020F0502020204030204" pitchFamily="34" charset="0"/>
              </a:rPr>
              <a:t>Länder der Firmensitze</a:t>
            </a:r>
          </a:p>
          <a:p>
            <a:pPr lvl="1" indent="0" eaLnBrk="1" hangingPunct="1">
              <a:lnSpc>
                <a:spcPct val="90000"/>
              </a:lnSpc>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Sorgfaltspflicht </a:t>
            </a:r>
          </a:p>
          <a:p>
            <a:pPr lvl="1" indent="0" eaLnBrk="1" hangingPunct="1">
              <a:lnSpc>
                <a:spcPct val="90000"/>
              </a:lnSpc>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Haftung </a:t>
            </a:r>
          </a:p>
          <a:p>
            <a:pPr lvl="1" indent="0" eaLnBrk="1" hangingPunct="1">
              <a:lnSpc>
                <a:spcPct val="90000"/>
              </a:lnSpc>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Bedingung für Außenwirtschaftsförderung</a:t>
            </a:r>
          </a:p>
          <a:p>
            <a:pPr lvl="1" indent="0" eaLnBrk="1" hangingPunct="1">
              <a:lnSpc>
                <a:spcPct val="90000"/>
              </a:lnSpc>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Öffentliche Beschaffung</a:t>
            </a:r>
          </a:p>
          <a:p>
            <a:pPr eaLnBrk="1" hangingPunct="1">
              <a:lnSpc>
                <a:spcPct val="90000"/>
              </a:lnSpc>
              <a:spcBef>
                <a:spcPts val="600"/>
              </a:spcBef>
              <a:buClr>
                <a:srgbClr val="003366"/>
              </a:buClr>
              <a:buSzPct val="75000"/>
              <a:buFont typeface="Arial" panose="020B0604020202020204" pitchFamily="34" charset="0"/>
              <a:buNone/>
            </a:pPr>
            <a:endParaRPr lang="de-DE" altLang="de-DE" b="1">
              <a:solidFill>
                <a:srgbClr val="003366"/>
              </a:solidFill>
              <a:latin typeface="Arial" panose="020B0604020202020204" pitchFamily="34" charset="0"/>
              <a:ea typeface="Microsoft YaHei" panose="020B0503020204020204" pitchFamily="34" charset="-122"/>
            </a:endParaRPr>
          </a:p>
          <a:p>
            <a:pPr eaLnBrk="1" hangingPunct="1">
              <a:lnSpc>
                <a:spcPct val="90000"/>
              </a:lnSpc>
              <a:spcBef>
                <a:spcPts val="600"/>
              </a:spcBef>
              <a:buClr>
                <a:srgbClr val="003366"/>
              </a:buClr>
              <a:buSzPct val="75000"/>
              <a:buFont typeface="Arial" panose="020B0604020202020204" pitchFamily="34" charset="0"/>
              <a:buNone/>
            </a:pPr>
            <a:endParaRPr lang="de-DE" altLang="de-DE" b="1">
              <a:solidFill>
                <a:srgbClr val="003366"/>
              </a:solidFill>
              <a:latin typeface="Arial" panose="020B0604020202020204" pitchFamily="34" charset="0"/>
              <a:ea typeface="Microsoft YaHei" panose="020B0503020204020204" pitchFamily="34" charset="-122"/>
            </a:endParaRPr>
          </a:p>
          <a:p>
            <a:pPr eaLnBrk="1" hangingPunct="1">
              <a:lnSpc>
                <a:spcPct val="90000"/>
              </a:lnSpc>
              <a:spcBef>
                <a:spcPts val="600"/>
              </a:spcBef>
              <a:buSzPct val="75000"/>
            </a:pPr>
            <a:endParaRPr lang="de-DE" altLang="de-DE" b="1">
              <a:solidFill>
                <a:srgbClr val="003366"/>
              </a:solidFill>
              <a:latin typeface="Arial" panose="020B0604020202020204" pitchFamily="34" charset="0"/>
              <a:ea typeface="Microsoft YaHei" panose="020B0503020204020204" pitchFamily="34" charset="-122"/>
            </a:endParaRPr>
          </a:p>
        </p:txBody>
      </p:sp>
      <p:sp>
        <p:nvSpPr>
          <p:cNvPr id="68613" name="Rectangle 4">
            <a:extLst>
              <a:ext uri="{FF2B5EF4-FFF2-40B4-BE49-F238E27FC236}">
                <a16:creationId xmlns:a16="http://schemas.microsoft.com/office/drawing/2014/main" id="{8E990F27-72F9-41B5-BC3A-51BF7EF0DDC3}"/>
              </a:ext>
            </a:extLst>
          </p:cNvPr>
          <p:cNvSpPr>
            <a:spLocks noChangeArrowheads="1"/>
          </p:cNvSpPr>
          <p:nvPr/>
        </p:nvSpPr>
        <p:spPr bwMode="auto">
          <a:xfrm>
            <a:off x="6769100" y="222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68614" name="Text Box 6">
            <a:extLst>
              <a:ext uri="{FF2B5EF4-FFF2-40B4-BE49-F238E27FC236}">
                <a16:creationId xmlns:a16="http://schemas.microsoft.com/office/drawing/2014/main" id="{5F2923ED-0C2B-4260-98DD-DD58ACD104C0}"/>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48BEA452-D478-4F40-86BC-2B7FDE97F50A}" type="slidenum">
              <a:rPr lang="de-DE" altLang="de-DE" sz="1800" b="1">
                <a:solidFill>
                  <a:srgbClr val="FFFFFF"/>
                </a:solidFill>
                <a:latin typeface="Arial" panose="020B0604020202020204" pitchFamily="34" charset="0"/>
              </a:rPr>
              <a:pPr eaLnBrk="1" hangingPunct="1">
                <a:buSzPct val="75000"/>
              </a:pPr>
              <a:t>17</a:t>
            </a:fld>
            <a:endParaRPr lang="de-DE" altLang="de-DE" sz="1800" b="1">
              <a:solidFill>
                <a:srgbClr val="FFFFFF"/>
              </a:solidFill>
              <a:latin typeface="Arial" panose="020B0604020202020204" pitchFamily="34" charset="0"/>
            </a:endParaRPr>
          </a:p>
        </p:txBody>
      </p:sp>
      <p:sp>
        <p:nvSpPr>
          <p:cNvPr id="68615" name="Rectangle 8">
            <a:extLst>
              <a:ext uri="{FF2B5EF4-FFF2-40B4-BE49-F238E27FC236}">
                <a16:creationId xmlns:a16="http://schemas.microsoft.com/office/drawing/2014/main" id="{40421DEF-CF7D-40D2-B851-D53BDFE1E480}"/>
              </a:ext>
            </a:extLst>
          </p:cNvPr>
          <p:cNvSpPr>
            <a:spLocks noChangeArrowheads="1"/>
          </p:cNvSpPr>
          <p:nvPr/>
        </p:nvSpPr>
        <p:spPr bwMode="auto">
          <a:xfrm>
            <a:off x="971550" y="3213100"/>
            <a:ext cx="720725" cy="1871663"/>
          </a:xfrm>
          <a:prstGeom prst="rect">
            <a:avLst/>
          </a:prstGeom>
          <a:noFill/>
          <a:ln w="38160" cap="sq">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68616" name="Textfeld 9">
            <a:extLst>
              <a:ext uri="{FF2B5EF4-FFF2-40B4-BE49-F238E27FC236}">
                <a16:creationId xmlns:a16="http://schemas.microsoft.com/office/drawing/2014/main" id="{EC64C8DF-6AB9-4A8F-8D55-6FC12DCB1E96}"/>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1">
            <a:extLst>
              <a:ext uri="{FF2B5EF4-FFF2-40B4-BE49-F238E27FC236}">
                <a16:creationId xmlns:a16="http://schemas.microsoft.com/office/drawing/2014/main" id="{5B0A2D3B-B592-4F2D-96EA-21D9245B27D6}"/>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2. Respect</a:t>
            </a:r>
            <a:b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Unternehmerische Verantwortung</a:t>
            </a:r>
          </a:p>
        </p:txBody>
      </p:sp>
      <p:sp>
        <p:nvSpPr>
          <p:cNvPr id="70659" name="Text Box 2">
            <a:extLst>
              <a:ext uri="{FF2B5EF4-FFF2-40B4-BE49-F238E27FC236}">
                <a16:creationId xmlns:a16="http://schemas.microsoft.com/office/drawing/2014/main" id="{0CE693C0-19B0-4AF0-BE02-D9AEB5DE1A84}"/>
              </a:ext>
            </a:extLst>
          </p:cNvPr>
          <p:cNvSpPr txBox="1">
            <a:spLocks noChangeArrowheads="1"/>
          </p:cNvSpPr>
          <p:nvPr/>
        </p:nvSpPr>
        <p:spPr bwMode="auto">
          <a:xfrm>
            <a:off x="3203575" y="2133600"/>
            <a:ext cx="5689600"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50"/>
              </a:spcBef>
              <a:buSzPct val="75000"/>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 menschenrechtliche Auswirkung abschätzen &amp; Schaden verhindern</a:t>
            </a:r>
          </a:p>
          <a:p>
            <a:pPr eaLnBrk="1" hangingPunct="1">
              <a:lnSpc>
                <a:spcPct val="90000"/>
              </a:lnSpc>
              <a:spcBef>
                <a:spcPts val="550"/>
              </a:spcBef>
              <a:buSzPct val="75000"/>
            </a:pPr>
            <a:endPar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90000"/>
              </a:lnSpc>
              <a:spcBef>
                <a:spcPts val="550"/>
              </a:spcBef>
              <a:buSzPct val="75000"/>
            </a:pPr>
            <a:r>
              <a:rPr lang="de-DE" altLang="de-DE" sz="2200">
                <a:solidFill>
                  <a:srgbClr val="003366"/>
                </a:solidFill>
                <a:latin typeface="Calibri" panose="020F0502020204030204" pitchFamily="34" charset="0"/>
                <a:ea typeface="Microsoft YaHei" panose="020B0503020204020204" pitchFamily="34" charset="-122"/>
                <a:cs typeface="Calibri" panose="020F0502020204030204" pitchFamily="34" charset="0"/>
              </a:rPr>
              <a:t>Sorgfaltspflicht (due diligence)</a:t>
            </a:r>
          </a:p>
          <a:p>
            <a:pPr eaLnBrk="1" hangingPunct="1">
              <a:lnSpc>
                <a:spcPct val="90000"/>
              </a:lnSpc>
              <a:spcBef>
                <a:spcPts val="55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Menschenrechtspolitik</a:t>
            </a:r>
          </a:p>
          <a:p>
            <a:pPr eaLnBrk="1" hangingPunct="1">
              <a:lnSpc>
                <a:spcPct val="90000"/>
              </a:lnSpc>
              <a:spcBef>
                <a:spcPts val="55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Menschenrechtliche Risikoanalyse</a:t>
            </a:r>
          </a:p>
          <a:p>
            <a:pPr eaLnBrk="1" hangingPunct="1">
              <a:lnSpc>
                <a:spcPct val="90000"/>
              </a:lnSpc>
              <a:spcBef>
                <a:spcPts val="55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Vermeidung von Arbeitsrechtsverletzungen</a:t>
            </a:r>
          </a:p>
          <a:p>
            <a:pPr eaLnBrk="1" hangingPunct="1">
              <a:lnSpc>
                <a:spcPct val="90000"/>
              </a:lnSpc>
              <a:spcBef>
                <a:spcPts val="55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Transparenz / Kommunikation</a:t>
            </a:r>
          </a:p>
          <a:p>
            <a:pPr eaLnBrk="1" hangingPunct="1">
              <a:lnSpc>
                <a:spcPct val="90000"/>
              </a:lnSpc>
              <a:spcBef>
                <a:spcPts val="55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Beschwerdemöglichkeit</a:t>
            </a:r>
          </a:p>
          <a:p>
            <a:pPr eaLnBrk="1" hangingPunct="1">
              <a:lnSpc>
                <a:spcPct val="90000"/>
              </a:lnSpc>
              <a:spcBef>
                <a:spcPts val="550"/>
              </a:spcBef>
              <a:buSzPct val="75000"/>
            </a:pPr>
            <a:endParaRPr lang="de-DE" altLang="de-DE" sz="220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90000"/>
              </a:lnSpc>
              <a:spcBef>
                <a:spcPts val="550"/>
              </a:spcBef>
              <a:buSzPct val="75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sym typeface="Symbol" panose="05050102010706020507" pitchFamily="18" charset="2"/>
              </a:rPr>
              <a:t> </a:t>
            </a:r>
            <a:r>
              <a:rPr lang="de-DE" altLang="de-DE" sz="2200">
                <a:solidFill>
                  <a:srgbClr val="003366"/>
                </a:solidFill>
                <a:latin typeface="Calibri" panose="020F0502020204030204" pitchFamily="34" charset="0"/>
                <a:ea typeface="Microsoft YaHei" panose="020B0503020204020204" pitchFamily="34" charset="-122"/>
                <a:cs typeface="Calibri" panose="020F0502020204030204" pitchFamily="34" charset="0"/>
              </a:rPr>
              <a:t>gilt auch für Tochterunternehmen und Zulieferer!</a:t>
            </a:r>
          </a:p>
          <a:p>
            <a:pPr eaLnBrk="1" hangingPunct="1">
              <a:lnSpc>
                <a:spcPct val="90000"/>
              </a:lnSpc>
              <a:spcBef>
                <a:spcPts val="550"/>
              </a:spcBef>
              <a:buClr>
                <a:srgbClr val="003366"/>
              </a:buClr>
              <a:buSzPct val="75000"/>
              <a:buFont typeface="Arial" panose="020B0604020202020204" pitchFamily="34" charset="0"/>
              <a:buNone/>
            </a:pPr>
            <a:endParaRPr lang="de-DE" altLang="de-DE" sz="2200" b="1">
              <a:solidFill>
                <a:srgbClr val="003366"/>
              </a:solidFill>
              <a:latin typeface="Arial" panose="020B0604020202020204" pitchFamily="34" charset="0"/>
              <a:ea typeface="Microsoft YaHei" panose="020B0503020204020204" pitchFamily="34" charset="-122"/>
              <a:cs typeface="Calibri" panose="020F0502020204030204" pitchFamily="34" charset="0"/>
            </a:endParaRPr>
          </a:p>
          <a:p>
            <a:pPr eaLnBrk="1" hangingPunct="1">
              <a:lnSpc>
                <a:spcPct val="90000"/>
              </a:lnSpc>
              <a:spcBef>
                <a:spcPts val="300"/>
              </a:spcBef>
              <a:buSzPct val="75000"/>
            </a:pPr>
            <a:endParaRPr lang="de-DE" altLang="de-DE" sz="1200" b="1">
              <a:solidFill>
                <a:srgbClr val="003366"/>
              </a:solidFill>
              <a:latin typeface="Arial" panose="020B0604020202020204" pitchFamily="34" charset="0"/>
              <a:ea typeface="Microsoft YaHei" panose="020B0503020204020204" pitchFamily="34" charset="-122"/>
              <a:cs typeface="Calibri" panose="020F0502020204030204" pitchFamily="34" charset="0"/>
            </a:endParaRPr>
          </a:p>
          <a:p>
            <a:pPr eaLnBrk="1" hangingPunct="1">
              <a:lnSpc>
                <a:spcPct val="90000"/>
              </a:lnSpc>
              <a:spcBef>
                <a:spcPts val="275"/>
              </a:spcBef>
              <a:buClr>
                <a:srgbClr val="003366"/>
              </a:buClr>
              <a:buSzPct val="75000"/>
              <a:buFont typeface="Wingdings" panose="05000000000000000000" pitchFamily="2" charset="2"/>
              <a:buNone/>
            </a:pPr>
            <a:endParaRPr lang="de-DE" altLang="de-DE" sz="1100">
              <a:solidFill>
                <a:srgbClr val="003366"/>
              </a:solidFill>
              <a:latin typeface="Arial" panose="020B0604020202020204" pitchFamily="34" charset="0"/>
              <a:ea typeface="Microsoft YaHei" panose="020B0503020204020204" pitchFamily="34" charset="-122"/>
              <a:cs typeface="Calibri" panose="020F0502020204030204" pitchFamily="34" charset="0"/>
            </a:endParaRPr>
          </a:p>
          <a:p>
            <a:pPr eaLnBrk="1" hangingPunct="1">
              <a:lnSpc>
                <a:spcPct val="90000"/>
              </a:lnSpc>
              <a:spcBef>
                <a:spcPts val="500"/>
              </a:spcBef>
              <a:buSzPct val="75000"/>
            </a:pPr>
            <a:endParaRPr lang="de-DE" altLang="de-DE" sz="2000">
              <a:solidFill>
                <a:srgbClr val="003366"/>
              </a:solidFill>
              <a:latin typeface="Arial" panose="020B0604020202020204" pitchFamily="34" charset="0"/>
              <a:ea typeface="Microsoft YaHei" panose="020B0503020204020204" pitchFamily="34" charset="-122"/>
              <a:cs typeface="Calibri" panose="020F0502020204030204" pitchFamily="34" charset="0"/>
            </a:endParaRPr>
          </a:p>
          <a:p>
            <a:pPr eaLnBrk="1" hangingPunct="1">
              <a:lnSpc>
                <a:spcPct val="90000"/>
              </a:lnSpc>
              <a:spcBef>
                <a:spcPts val="500"/>
              </a:spcBef>
              <a:buClr>
                <a:srgbClr val="003366"/>
              </a:buClr>
              <a:buSzPct val="75000"/>
              <a:buFont typeface="Wingdings" panose="05000000000000000000" pitchFamily="2" charset="2"/>
              <a:buNone/>
            </a:pPr>
            <a:endParaRPr lang="de-DE" altLang="de-DE" sz="2000">
              <a:solidFill>
                <a:srgbClr val="003366"/>
              </a:solidFill>
              <a:latin typeface="Arial" panose="020B0604020202020204" pitchFamily="34" charset="0"/>
              <a:ea typeface="Microsoft YaHei" panose="020B0503020204020204" pitchFamily="34" charset="-122"/>
              <a:cs typeface="Calibri" panose="020F0502020204030204" pitchFamily="34" charset="0"/>
            </a:endParaRPr>
          </a:p>
        </p:txBody>
      </p:sp>
      <p:sp>
        <p:nvSpPr>
          <p:cNvPr id="70660" name="Rectangle 3">
            <a:extLst>
              <a:ext uri="{FF2B5EF4-FFF2-40B4-BE49-F238E27FC236}">
                <a16:creationId xmlns:a16="http://schemas.microsoft.com/office/drawing/2014/main" id="{128A079F-E821-4278-B749-3E6CB823FB66}"/>
              </a:ext>
            </a:extLst>
          </p:cNvPr>
          <p:cNvSpPr>
            <a:spLocks noChangeArrowheads="1"/>
          </p:cNvSpPr>
          <p:nvPr/>
        </p:nvSpPr>
        <p:spPr bwMode="auto">
          <a:xfrm>
            <a:off x="6929438" y="222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70661" name="Text Box 5">
            <a:extLst>
              <a:ext uri="{FF2B5EF4-FFF2-40B4-BE49-F238E27FC236}">
                <a16:creationId xmlns:a16="http://schemas.microsoft.com/office/drawing/2014/main" id="{A02AC839-E14A-454E-86DD-F7BC00F849DB}"/>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711A094F-0141-44A6-8F77-1C8197F55EA5}" type="slidenum">
              <a:rPr lang="de-DE" altLang="de-DE" sz="1800" b="1">
                <a:solidFill>
                  <a:srgbClr val="FFFFFF"/>
                </a:solidFill>
                <a:latin typeface="Arial" panose="020B0604020202020204" pitchFamily="34" charset="0"/>
              </a:rPr>
              <a:pPr eaLnBrk="1" hangingPunct="1">
                <a:buSzPct val="75000"/>
              </a:pPr>
              <a:t>18</a:t>
            </a:fld>
            <a:endParaRPr lang="de-DE" altLang="de-DE" sz="1800" b="1">
              <a:solidFill>
                <a:srgbClr val="FFFFFF"/>
              </a:solidFill>
              <a:latin typeface="Arial" panose="020B0604020202020204" pitchFamily="34" charset="0"/>
            </a:endParaRPr>
          </a:p>
        </p:txBody>
      </p:sp>
      <p:pic>
        <p:nvPicPr>
          <p:cNvPr id="70662" name="Picture 7">
            <a:extLst>
              <a:ext uri="{FF2B5EF4-FFF2-40B4-BE49-F238E27FC236}">
                <a16:creationId xmlns:a16="http://schemas.microsoft.com/office/drawing/2014/main" id="{E0214E4E-B162-4E1A-BDB7-FC50C2D5B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276475"/>
            <a:ext cx="2160587"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Rectangle 8">
            <a:extLst>
              <a:ext uri="{FF2B5EF4-FFF2-40B4-BE49-F238E27FC236}">
                <a16:creationId xmlns:a16="http://schemas.microsoft.com/office/drawing/2014/main" id="{A5137E2B-2B8C-463C-B308-FA083A56BC7D}"/>
              </a:ext>
            </a:extLst>
          </p:cNvPr>
          <p:cNvSpPr>
            <a:spLocks noChangeArrowheads="1"/>
          </p:cNvSpPr>
          <p:nvPr/>
        </p:nvSpPr>
        <p:spPr bwMode="auto">
          <a:xfrm>
            <a:off x="1547813" y="3213100"/>
            <a:ext cx="720725" cy="1871663"/>
          </a:xfrm>
          <a:prstGeom prst="rect">
            <a:avLst/>
          </a:prstGeom>
          <a:noFill/>
          <a:ln w="38160" cap="sq">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70664" name="Textfeld 9">
            <a:extLst>
              <a:ext uri="{FF2B5EF4-FFF2-40B4-BE49-F238E27FC236}">
                <a16:creationId xmlns:a16="http://schemas.microsoft.com/office/drawing/2014/main" id="{4551D511-736E-418E-9EE8-DE7706D5F05F}"/>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
            <a:extLst>
              <a:ext uri="{FF2B5EF4-FFF2-40B4-BE49-F238E27FC236}">
                <a16:creationId xmlns:a16="http://schemas.microsoft.com/office/drawing/2014/main" id="{D97333BE-F7FD-405B-84E2-9929784D216D}"/>
              </a:ext>
            </a:extLst>
          </p:cNvPr>
          <p:cNvSpPr txBox="1">
            <a:spLocks noChangeArrowheads="1"/>
          </p:cNvSpPr>
          <p:nvPr/>
        </p:nvSpPr>
        <p:spPr bwMode="auto">
          <a:xfrm>
            <a:off x="755650" y="1268413"/>
            <a:ext cx="838835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3. Remedy</a:t>
            </a:r>
            <a:b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Rechtsmittel &amp; Beschwerdemechanismen</a:t>
            </a:r>
          </a:p>
        </p:txBody>
      </p:sp>
      <p:sp>
        <p:nvSpPr>
          <p:cNvPr id="72707" name="Text Box 2">
            <a:extLst>
              <a:ext uri="{FF2B5EF4-FFF2-40B4-BE49-F238E27FC236}">
                <a16:creationId xmlns:a16="http://schemas.microsoft.com/office/drawing/2014/main" id="{B5DE9893-38DB-4763-9801-2ACD71F3056A}"/>
              </a:ext>
            </a:extLst>
          </p:cNvPr>
          <p:cNvSpPr txBox="1">
            <a:spLocks noChangeArrowheads="1"/>
          </p:cNvSpPr>
          <p:nvPr/>
        </p:nvSpPr>
        <p:spPr bwMode="auto">
          <a:xfrm>
            <a:off x="3457575" y="1989138"/>
            <a:ext cx="5686425"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50"/>
              </a:spcBef>
              <a:buSzPct val="75000"/>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 Zugang zu Abhilfe und Entschädigung</a:t>
            </a:r>
          </a:p>
          <a:p>
            <a:pPr eaLnBrk="1" hangingPunct="1">
              <a:lnSpc>
                <a:spcPct val="90000"/>
              </a:lnSpc>
              <a:spcBef>
                <a:spcPts val="200"/>
              </a:spcBef>
              <a:buSzPct val="75000"/>
            </a:pPr>
            <a:endPar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90000"/>
              </a:lnSpc>
              <a:spcBef>
                <a:spcPts val="550"/>
              </a:spcBef>
              <a:buClr>
                <a:srgbClr val="003366"/>
              </a:buClr>
              <a:buSzPct val="75000"/>
              <a:buFont typeface="Arial" panose="020B0604020202020204" pitchFamily="34" charset="0"/>
              <a:buChar char="-"/>
            </a:pPr>
            <a:r>
              <a:rPr lang="de-DE" altLang="de-DE" sz="2200">
                <a:solidFill>
                  <a:srgbClr val="003366"/>
                </a:solidFill>
                <a:latin typeface="Calibri" panose="020F0502020204030204" pitchFamily="34" charset="0"/>
                <a:ea typeface="Microsoft YaHei" panose="020B0503020204020204" pitchFamily="34" charset="-122"/>
                <a:cs typeface="Calibri" panose="020F0502020204030204" pitchFamily="34" charset="0"/>
              </a:rPr>
              <a:t>Zugang zu Gerichten: Kollektivklagen, finanzielle Unterstützung</a:t>
            </a:r>
          </a:p>
          <a:p>
            <a:pPr eaLnBrk="1" hangingPunct="1">
              <a:lnSpc>
                <a:spcPct val="90000"/>
              </a:lnSpc>
              <a:spcBef>
                <a:spcPts val="550"/>
              </a:spcBef>
              <a:buClr>
                <a:srgbClr val="003366"/>
              </a:buClr>
              <a:buSzPct val="75000"/>
              <a:buFont typeface="Arial" panose="020B0604020202020204" pitchFamily="34" charset="0"/>
              <a:buChar char="-"/>
            </a:pPr>
            <a:r>
              <a:rPr lang="de-DE" altLang="de-DE" sz="2200">
                <a:solidFill>
                  <a:srgbClr val="003366"/>
                </a:solidFill>
                <a:latin typeface="Calibri" panose="020F0502020204030204" pitchFamily="34" charset="0"/>
                <a:ea typeface="Microsoft YaHei" panose="020B0503020204020204" pitchFamily="34" charset="-122"/>
                <a:cs typeface="Calibri" panose="020F0502020204030204" pitchFamily="34" charset="0"/>
              </a:rPr>
              <a:t>Außergerichtliche Mittel: Beschwerdemechanismen</a:t>
            </a:r>
          </a:p>
          <a:p>
            <a:pPr eaLnBrk="1" hangingPunct="1">
              <a:lnSpc>
                <a:spcPct val="90000"/>
              </a:lnSpc>
              <a:spcBef>
                <a:spcPts val="550"/>
              </a:spcBef>
              <a:buSzPct val="75000"/>
            </a:pPr>
            <a:endParaRPr lang="de-DE" altLang="de-DE" sz="220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90000"/>
              </a:lnSpc>
              <a:spcBef>
                <a:spcPts val="550"/>
              </a:spcBef>
              <a:buSzPct val="75000"/>
            </a:pPr>
            <a:r>
              <a:rPr lang="de-DE" altLang="de-DE" sz="2200">
                <a:solidFill>
                  <a:srgbClr val="003366"/>
                </a:solidFill>
                <a:latin typeface="Calibri" panose="020F0502020204030204" pitchFamily="34" charset="0"/>
                <a:ea typeface="Microsoft YaHei" panose="020B0503020204020204" pitchFamily="34" charset="-122"/>
                <a:cs typeface="Calibri" panose="020F0502020204030204" pitchFamily="34" charset="0"/>
              </a:rPr>
              <a:t>zunächst Produktionsländer </a:t>
            </a:r>
          </a:p>
          <a:p>
            <a:pPr eaLnBrk="1" hangingPunct="1">
              <a:lnSpc>
                <a:spcPct val="90000"/>
              </a:lnSpc>
              <a:spcBef>
                <a:spcPts val="550"/>
              </a:spcBef>
              <a:buSzPct val="75000"/>
            </a:pPr>
            <a:r>
              <a:rPr lang="de-DE" altLang="de-DE" sz="2200">
                <a:solidFill>
                  <a:srgbClr val="003366"/>
                </a:solidFill>
                <a:latin typeface="Calibri" panose="020F0502020204030204" pitchFamily="34" charset="0"/>
                <a:ea typeface="Microsoft YaHei" panose="020B0503020204020204" pitchFamily="34" charset="-122"/>
                <a:cs typeface="Calibri" panose="020F0502020204030204" pitchFamily="34" charset="0"/>
              </a:rPr>
              <a:t>SONST Länder der Unternehmenssitze</a:t>
            </a:r>
          </a:p>
          <a:p>
            <a:pPr eaLnBrk="1" hangingPunct="1">
              <a:lnSpc>
                <a:spcPct val="90000"/>
              </a:lnSpc>
              <a:spcBef>
                <a:spcPts val="550"/>
              </a:spcBef>
              <a:buSzPct val="75000"/>
            </a:pPr>
            <a:r>
              <a:rPr lang="de-DE" altLang="de-DE" sz="2200">
                <a:solidFill>
                  <a:srgbClr val="003366"/>
                </a:solidFill>
                <a:latin typeface="Calibri" panose="020F0502020204030204" pitchFamily="34" charset="0"/>
                <a:ea typeface="Microsoft YaHei" panose="020B0503020204020204" pitchFamily="34" charset="-122"/>
                <a:cs typeface="Calibri" panose="020F0502020204030204" pitchFamily="34" charset="0"/>
              </a:rPr>
              <a:t>UND Unternehmen</a:t>
            </a:r>
          </a:p>
          <a:p>
            <a:pPr eaLnBrk="1" hangingPunct="1">
              <a:lnSpc>
                <a:spcPct val="90000"/>
              </a:lnSpc>
              <a:spcBef>
                <a:spcPts val="200"/>
              </a:spcBef>
              <a:buClr>
                <a:srgbClr val="003366"/>
              </a:buClr>
              <a:buSzPct val="75000"/>
              <a:buFont typeface="Arial" panose="020B0604020202020204" pitchFamily="34" charset="0"/>
              <a:buNone/>
            </a:pPr>
            <a:endPar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90000"/>
              </a:lnSpc>
              <a:spcBef>
                <a:spcPts val="200"/>
              </a:spcBef>
              <a:buClr>
                <a:srgbClr val="003366"/>
              </a:buClr>
              <a:buSzPct val="75000"/>
              <a:buFont typeface="Wingdings" panose="05000000000000000000" pitchFamily="2" charset="2"/>
              <a:buNone/>
            </a:pPr>
            <a:endParaRPr lang="de-DE" altLang="de-DE" sz="800" b="1">
              <a:solidFill>
                <a:srgbClr val="003366"/>
              </a:solidFill>
              <a:latin typeface="Arial" panose="020B0604020202020204" pitchFamily="34" charset="0"/>
              <a:ea typeface="Microsoft YaHei" panose="020B0503020204020204" pitchFamily="34" charset="-122"/>
              <a:cs typeface="Calibri" panose="020F0502020204030204" pitchFamily="34" charset="0"/>
            </a:endParaRPr>
          </a:p>
        </p:txBody>
      </p:sp>
      <p:sp>
        <p:nvSpPr>
          <p:cNvPr id="72708" name="Rectangle 3">
            <a:extLst>
              <a:ext uri="{FF2B5EF4-FFF2-40B4-BE49-F238E27FC236}">
                <a16:creationId xmlns:a16="http://schemas.microsoft.com/office/drawing/2014/main" id="{6AC43F45-35F4-4CA2-977F-D00D11FD1AFA}"/>
              </a:ext>
            </a:extLst>
          </p:cNvPr>
          <p:cNvSpPr>
            <a:spLocks noChangeArrowheads="1"/>
          </p:cNvSpPr>
          <p:nvPr/>
        </p:nvSpPr>
        <p:spPr bwMode="auto">
          <a:xfrm>
            <a:off x="6769100" y="1095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72709" name="Text Box 5">
            <a:extLst>
              <a:ext uri="{FF2B5EF4-FFF2-40B4-BE49-F238E27FC236}">
                <a16:creationId xmlns:a16="http://schemas.microsoft.com/office/drawing/2014/main" id="{6653D734-2CF8-4383-B499-CA87FC231BF1}"/>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81AC5360-DEC0-4F48-A64C-62BA7AC96A2B}" type="slidenum">
              <a:rPr lang="de-DE" altLang="de-DE" sz="1800" b="1">
                <a:solidFill>
                  <a:srgbClr val="FFFFFF"/>
                </a:solidFill>
                <a:latin typeface="Arial" panose="020B0604020202020204" pitchFamily="34" charset="0"/>
              </a:rPr>
              <a:pPr eaLnBrk="1" hangingPunct="1">
                <a:buSzPct val="75000"/>
              </a:pPr>
              <a:t>19</a:t>
            </a:fld>
            <a:endParaRPr lang="de-DE" altLang="de-DE" sz="1800" b="1">
              <a:solidFill>
                <a:srgbClr val="FFFFFF"/>
              </a:solidFill>
              <a:latin typeface="Arial" panose="020B0604020202020204" pitchFamily="34" charset="0"/>
            </a:endParaRPr>
          </a:p>
        </p:txBody>
      </p:sp>
      <p:pic>
        <p:nvPicPr>
          <p:cNvPr id="72710" name="Picture 7">
            <a:extLst>
              <a:ext uri="{FF2B5EF4-FFF2-40B4-BE49-F238E27FC236}">
                <a16:creationId xmlns:a16="http://schemas.microsoft.com/office/drawing/2014/main" id="{493931ED-BE33-436A-A3B0-50CC1B40A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276475"/>
            <a:ext cx="2160587"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Rectangle 8">
            <a:extLst>
              <a:ext uri="{FF2B5EF4-FFF2-40B4-BE49-F238E27FC236}">
                <a16:creationId xmlns:a16="http://schemas.microsoft.com/office/drawing/2014/main" id="{8747BEB3-FB6F-4BA7-95AD-007AA59A67AC}"/>
              </a:ext>
            </a:extLst>
          </p:cNvPr>
          <p:cNvSpPr>
            <a:spLocks noChangeArrowheads="1"/>
          </p:cNvSpPr>
          <p:nvPr/>
        </p:nvSpPr>
        <p:spPr bwMode="auto">
          <a:xfrm>
            <a:off x="2124075" y="3213100"/>
            <a:ext cx="719138" cy="1871663"/>
          </a:xfrm>
          <a:prstGeom prst="rect">
            <a:avLst/>
          </a:prstGeom>
          <a:noFill/>
          <a:ln w="38160" cap="sq">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72712" name="Textfeld 9">
            <a:extLst>
              <a:ext uri="{FF2B5EF4-FFF2-40B4-BE49-F238E27FC236}">
                <a16:creationId xmlns:a16="http://schemas.microsoft.com/office/drawing/2014/main" id="{F01F919C-C220-4437-A331-CBC4D27CCDBA}"/>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7">
            <a:extLst>
              <a:ext uri="{FF2B5EF4-FFF2-40B4-BE49-F238E27FC236}">
                <a16:creationId xmlns:a16="http://schemas.microsoft.com/office/drawing/2014/main" id="{D3819079-BB27-4C56-86E9-190332D5B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2017713"/>
            <a:ext cx="1990725"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hteck 1">
            <a:extLst>
              <a:ext uri="{FF2B5EF4-FFF2-40B4-BE49-F238E27FC236}">
                <a16:creationId xmlns:a16="http://schemas.microsoft.com/office/drawing/2014/main" id="{F33A8198-19D1-474D-92EC-C679AFBA3F63}"/>
              </a:ext>
            </a:extLst>
          </p:cNvPr>
          <p:cNvSpPr>
            <a:spLocks noChangeArrowheads="1"/>
          </p:cNvSpPr>
          <p:nvPr/>
        </p:nvSpPr>
        <p:spPr bwMode="auto">
          <a:xfrm>
            <a:off x="228600"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SzPct val="100000"/>
            </a:pPr>
            <a:r>
              <a:rPr lang="de-DE" altLang="de-DE" sz="2000" b="1">
                <a:solidFill>
                  <a:srgbClr val="FFFFFF"/>
                </a:solidFill>
                <a:latin typeface="Calibri" panose="020F0502020204030204" pitchFamily="34" charset="0"/>
                <a:cs typeface="Calibri" panose="020F0502020204030204" pitchFamily="34" charset="0"/>
              </a:rPr>
              <a:t>2</a:t>
            </a:r>
            <a:endParaRPr lang="de-DE" altLang="de-DE" sz="1800" b="1">
              <a:solidFill>
                <a:srgbClr val="FFFFFF"/>
              </a:solidFill>
              <a:latin typeface="Calibri" panose="020F0502020204030204" pitchFamily="34" charset="0"/>
              <a:cs typeface="Calibri" panose="020F0502020204030204" pitchFamily="34" charset="0"/>
            </a:endParaRPr>
          </a:p>
        </p:txBody>
      </p:sp>
      <p:sp>
        <p:nvSpPr>
          <p:cNvPr id="2" name="Textfeld 1">
            <a:extLst>
              <a:ext uri="{FF2B5EF4-FFF2-40B4-BE49-F238E27FC236}">
                <a16:creationId xmlns:a16="http://schemas.microsoft.com/office/drawing/2014/main" id="{DF690C81-B088-4CE5-A22C-9A3703C5FE02}"/>
              </a:ext>
            </a:extLst>
          </p:cNvPr>
          <p:cNvSpPr txBox="1"/>
          <p:nvPr/>
        </p:nvSpPr>
        <p:spPr>
          <a:xfrm>
            <a:off x="1119188" y="2052638"/>
            <a:ext cx="6264275" cy="4975225"/>
          </a:xfrm>
          <a:prstGeom prst="rect">
            <a:avLst/>
          </a:prstGeom>
          <a:noFill/>
        </p:spPr>
        <p:txBody>
          <a:bodyPr>
            <a:spAutoFit/>
          </a:bodyPr>
          <a:lstStyle/>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1. Politisches Engagement:</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in der Kampagne für Saubere Kleidung (CCC)</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im Bündnis für Nachhaltige Textilien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beim </a:t>
            </a:r>
            <a:r>
              <a:rPr lang="de-DE" sz="1600" dirty="0" err="1">
                <a:solidFill>
                  <a:srgbClr val="002060"/>
                </a:solidFill>
                <a:latin typeface="Calibri" panose="020F0502020204030204" pitchFamily="34" charset="0"/>
                <a:cs typeface="Calibri" panose="020F0502020204030204" pitchFamily="34" charset="0"/>
              </a:rPr>
              <a:t>CorA</a:t>
            </a:r>
            <a:r>
              <a:rPr lang="de-DE" sz="1600" dirty="0">
                <a:solidFill>
                  <a:srgbClr val="002060"/>
                </a:solidFill>
                <a:latin typeface="Calibri" panose="020F0502020204030204" pitchFamily="34" charset="0"/>
                <a:cs typeface="Calibri" panose="020F0502020204030204" pitchFamily="34" charset="0"/>
              </a:rPr>
              <a:t>-Netzwerk </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Einsatz gegen moderne Sklaverei in Spinnereien in Indien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Kampagnen #</a:t>
            </a:r>
            <a:r>
              <a:rPr lang="de-DE" sz="1600" dirty="0" err="1">
                <a:solidFill>
                  <a:srgbClr val="002060"/>
                </a:solidFill>
                <a:latin typeface="Calibri" panose="020F0502020204030204" pitchFamily="34" charset="0"/>
                <a:cs typeface="Calibri" panose="020F0502020204030204" pitchFamily="34" charset="0"/>
              </a:rPr>
              <a:t>GegenGewalt</a:t>
            </a:r>
            <a:r>
              <a:rPr lang="de-DE" sz="1600" dirty="0">
                <a:solidFill>
                  <a:srgbClr val="002060"/>
                </a:solidFill>
                <a:latin typeface="Calibri" panose="020F0502020204030204" pitchFamily="34" charset="0"/>
                <a:cs typeface="Calibri" panose="020F0502020204030204" pitchFamily="34" charset="0"/>
              </a:rPr>
              <a:t> an Textilarbeiterinnen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Kampagne #Wer passt auf? Mütter und Kinder in Fabriken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Engagement in Köln und Bonn (</a:t>
            </a:r>
            <a:r>
              <a:rPr lang="de-DE" sz="1600" dirty="0" err="1">
                <a:solidFill>
                  <a:srgbClr val="002060"/>
                </a:solidFill>
                <a:latin typeface="Calibri" panose="020F0502020204030204" pitchFamily="34" charset="0"/>
                <a:cs typeface="Calibri" panose="020F0502020204030204" pitchFamily="34" charset="0"/>
              </a:rPr>
              <a:t>FairQuatschen</a:t>
            </a:r>
            <a:r>
              <a:rPr lang="de-DE" sz="1600" dirty="0">
                <a:solidFill>
                  <a:srgbClr val="002060"/>
                </a:solidFill>
                <a:latin typeface="Calibri" panose="020F0502020204030204" pitchFamily="34" charset="0"/>
                <a:cs typeface="Calibri" panose="020F0502020204030204" pitchFamily="34" charset="0"/>
              </a:rPr>
              <a:t>)</a:t>
            </a: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2. Bildungs- und Beratungsprojekte:</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Bildungsarbeit an Hochschulen und Schulen</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faire öffentliche Beschaffung von Berufsbekleidung</a:t>
            </a:r>
          </a:p>
          <a:p>
            <a:pPr marL="285750" indent="-285750" defTabSz="407442" eaLnBrk="1">
              <a:lnSpc>
                <a:spcPct val="93000"/>
              </a:lnSpc>
              <a:spcAft>
                <a:spcPts val="522"/>
              </a:spcAft>
              <a:buSzPct val="100000"/>
              <a:buFont typeface="Arial" panose="020B0604020202020204" pitchFamily="34" charset="0"/>
              <a:buChar char="•"/>
              <a:defRPr/>
            </a:pPr>
            <a:r>
              <a:rPr lang="de-DE" sz="1600" dirty="0" err="1">
                <a:solidFill>
                  <a:srgbClr val="002060"/>
                </a:solidFill>
                <a:latin typeface="Calibri" panose="020F0502020204030204" pitchFamily="34" charset="0"/>
                <a:cs typeface="Calibri" panose="020F0502020204030204" pitchFamily="34" charset="0"/>
              </a:rPr>
              <a:t>Verbraucher_innentipps</a:t>
            </a:r>
            <a:r>
              <a:rPr lang="de-DE" sz="1600" dirty="0">
                <a:solidFill>
                  <a:srgbClr val="002060"/>
                </a:solidFill>
                <a:latin typeface="Calibri" panose="020F0502020204030204" pitchFamily="34" charset="0"/>
                <a:cs typeface="Calibri" panose="020F0502020204030204" pitchFamily="34" charset="0"/>
              </a:rPr>
              <a:t> zu öko-fairer Mode</a:t>
            </a: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3. Solidaritätsfonds: </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Unterstützung von </a:t>
            </a:r>
            <a:r>
              <a:rPr lang="de-DE" sz="1600" dirty="0" err="1">
                <a:solidFill>
                  <a:srgbClr val="002060"/>
                </a:solidFill>
                <a:latin typeface="Calibri" panose="020F0502020204030204" pitchFamily="34" charset="0"/>
                <a:cs typeface="Calibri" panose="020F0502020204030204" pitchFamily="34" charset="0"/>
              </a:rPr>
              <a:t>Arbeiter_innen</a:t>
            </a:r>
            <a:r>
              <a:rPr lang="de-DE" sz="1600" dirty="0">
                <a:solidFill>
                  <a:srgbClr val="002060"/>
                </a:solidFill>
                <a:latin typeface="Calibri" panose="020F0502020204030204" pitchFamily="34" charset="0"/>
                <a:cs typeface="Calibri" panose="020F0502020204030204" pitchFamily="34" charset="0"/>
              </a:rPr>
              <a:t> in Indien und Bangladesch</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Finanzierung von Rechtsbeistand und Beratung</a:t>
            </a:r>
            <a:endParaRPr lang="de-DE" altLang="de-DE" sz="1600" dirty="0">
              <a:solidFill>
                <a:srgbClr val="002060"/>
              </a:solidFill>
              <a:latin typeface="Calibri" panose="020F0502020204030204" pitchFamily="34" charset="0"/>
              <a:cs typeface="Calibri" panose="020F0502020204030204" pitchFamily="34" charset="0"/>
            </a:endParaRP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p:txBody>
      </p:sp>
      <p:sp>
        <p:nvSpPr>
          <p:cNvPr id="37893" name="Rechteck 3">
            <a:extLst>
              <a:ext uri="{FF2B5EF4-FFF2-40B4-BE49-F238E27FC236}">
                <a16:creationId xmlns:a16="http://schemas.microsoft.com/office/drawing/2014/main" id="{FC50585F-ED83-446F-B369-702BB1A2DE5A}"/>
              </a:ext>
            </a:extLst>
          </p:cNvPr>
          <p:cNvSpPr>
            <a:spLocks noChangeArrowheads="1"/>
          </p:cNvSpPr>
          <p:nvPr/>
        </p:nvSpPr>
        <p:spPr bwMode="auto">
          <a:xfrm>
            <a:off x="1119188" y="1093788"/>
            <a:ext cx="8024812"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buSzPct val="100000"/>
            </a:pPr>
            <a:r>
              <a:rPr lang="de-DE" altLang="de-DE" sz="2000" b="1">
                <a:solidFill>
                  <a:srgbClr val="003366"/>
                </a:solidFill>
                <a:latin typeface="Calibri" panose="020F0502020204030204" pitchFamily="34" charset="0"/>
                <a:cs typeface="Calibri" panose="020F0502020204030204" pitchFamily="34" charset="0"/>
              </a:rPr>
              <a:t>Unser Ziel: </a:t>
            </a:r>
            <a:r>
              <a:rPr lang="de-DE" altLang="de-DE" sz="2000">
                <a:solidFill>
                  <a:srgbClr val="003366"/>
                </a:solidFill>
                <a:latin typeface="Calibri" panose="020F0502020204030204" pitchFamily="34" charset="0"/>
                <a:cs typeface="Calibri" panose="020F0502020204030204" pitchFamily="34" charset="0"/>
              </a:rPr>
              <a:t>menschenwürdige, sichere Arbeitsbedingungen für Frauen und Mädchen in der globalen Textilindustrie</a:t>
            </a:r>
          </a:p>
          <a:p>
            <a:pPr algn="ctr" eaLnBrk="1" hangingPunct="1">
              <a:lnSpc>
                <a:spcPct val="90000"/>
              </a:lnSpc>
              <a:buSzPct val="100000"/>
            </a:pPr>
            <a:endParaRPr lang="de-DE" altLang="de-DE" sz="1800" b="1">
              <a:solidFill>
                <a:srgbClr val="003366"/>
              </a:solidFill>
              <a:latin typeface="Calibri" panose="020F0502020204030204" pitchFamily="34" charset="0"/>
              <a:cs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
            <a:extLst>
              <a:ext uri="{FF2B5EF4-FFF2-40B4-BE49-F238E27FC236}">
                <a16:creationId xmlns:a16="http://schemas.microsoft.com/office/drawing/2014/main" id="{54FBE62E-B634-41D9-B3A1-E78E423E6AB6}"/>
              </a:ext>
            </a:extLst>
          </p:cNvPr>
          <p:cNvSpPr txBox="1">
            <a:spLocks noChangeArrowheads="1"/>
          </p:cNvSpPr>
          <p:nvPr/>
        </p:nvSpPr>
        <p:spPr bwMode="auto">
          <a:xfrm>
            <a:off x="685800" y="1412875"/>
            <a:ext cx="77724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Forderungen für wirkliche Unternehmensverantwortung und aktuelle Entwicklungen in der deutschen Bekleidungsbranche</a:t>
            </a:r>
          </a:p>
        </p:txBody>
      </p:sp>
      <p:sp>
        <p:nvSpPr>
          <p:cNvPr id="74755" name="Textfeld 3">
            <a:extLst>
              <a:ext uri="{FF2B5EF4-FFF2-40B4-BE49-F238E27FC236}">
                <a16:creationId xmlns:a16="http://schemas.microsoft.com/office/drawing/2014/main" id="{A04CE0F6-98CF-48F0-8AB6-A88EAB46E4E9}"/>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a:extLst>
              <a:ext uri="{FF2B5EF4-FFF2-40B4-BE49-F238E27FC236}">
                <a16:creationId xmlns:a16="http://schemas.microsoft.com/office/drawing/2014/main" id="{659CBD79-8C38-4E2C-AB2C-60BE9776E51B}"/>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133059"/>
                </a:solidFill>
                <a:latin typeface="Calibri" panose="020F0502020204030204" pitchFamily="34" charset="0"/>
                <a:ea typeface="Microsoft YaHei" panose="020B0503020204020204" pitchFamily="34" charset="-122"/>
                <a:cs typeface="Calibri" panose="020F0502020204030204" pitchFamily="34" charset="0"/>
              </a:rPr>
              <a:t>Freiwillige CSR-Maßnahmen von Unternehmen</a:t>
            </a:r>
          </a:p>
        </p:txBody>
      </p:sp>
      <p:sp>
        <p:nvSpPr>
          <p:cNvPr id="26626" name="Text Box 2">
            <a:extLst>
              <a:ext uri="{FF2B5EF4-FFF2-40B4-BE49-F238E27FC236}">
                <a16:creationId xmlns:a16="http://schemas.microsoft.com/office/drawing/2014/main" id="{08245C4D-D1C2-4E88-98D2-51723BCA4ABB}"/>
              </a:ext>
            </a:extLst>
          </p:cNvPr>
          <p:cNvSpPr txBox="1">
            <a:spLocks noChangeArrowheads="1"/>
          </p:cNvSpPr>
          <p:nvPr/>
        </p:nvSpPr>
        <p:spPr bwMode="auto">
          <a:xfrm>
            <a:off x="914400" y="2362200"/>
            <a:ext cx="47371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55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Verhaltenskodex </a:t>
            </a:r>
          </a:p>
          <a:p>
            <a:pPr eaLnBrk="1" hangingPunct="1">
              <a:lnSpc>
                <a:spcPct val="80000"/>
              </a:lnSpc>
              <a:spcBef>
                <a:spcPts val="550"/>
              </a:spcBef>
              <a:spcAft>
                <a:spcPts val="1200"/>
              </a:spcAft>
              <a:buSzPct val="75000"/>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	– </a:t>
            </a:r>
            <a:r>
              <a:rPr lang="de-DE" altLang="de-DE">
                <a:solidFill>
                  <a:srgbClr val="FF0000"/>
                </a:solidFill>
                <a:latin typeface="Calibri" panose="020F0502020204030204" pitchFamily="34" charset="0"/>
                <a:ea typeface="Microsoft YaHei" panose="020B0503020204020204" pitchFamily="34" charset="-122"/>
                <a:cs typeface="Calibri" panose="020F0502020204030204" pitchFamily="34" charset="0"/>
              </a:rPr>
              <a:t>auf dem Papier</a:t>
            </a:r>
          </a:p>
          <a:p>
            <a:pPr eaLnBrk="1" hangingPunct="1">
              <a:lnSpc>
                <a:spcPct val="80000"/>
              </a:lnSpc>
              <a:spcBef>
                <a:spcPts val="55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Beitritt zu Business Initiativen </a:t>
            </a:r>
          </a:p>
          <a:p>
            <a:pPr eaLnBrk="1" hangingPunct="1">
              <a:lnSpc>
                <a:spcPct val="80000"/>
              </a:lnSpc>
              <a:spcBef>
                <a:spcPts val="550"/>
              </a:spcBef>
              <a:spcAft>
                <a:spcPts val="1200"/>
              </a:spcAft>
              <a:buSzPct val="75000"/>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	– </a:t>
            </a:r>
            <a:r>
              <a:rPr lang="de-DE" altLang="de-DE">
                <a:solidFill>
                  <a:srgbClr val="FF0000"/>
                </a:solidFill>
                <a:latin typeface="Calibri" panose="020F0502020204030204" pitchFamily="34" charset="0"/>
                <a:ea typeface="Microsoft YaHei" panose="020B0503020204020204" pitchFamily="34" charset="-122"/>
                <a:cs typeface="Calibri" panose="020F0502020204030204" pitchFamily="34" charset="0"/>
              </a:rPr>
              <a:t>fürs Image </a:t>
            </a:r>
          </a:p>
          <a:p>
            <a:pPr eaLnBrk="1" hangingPunct="1">
              <a:lnSpc>
                <a:spcPct val="80000"/>
              </a:lnSpc>
              <a:spcBef>
                <a:spcPts val="55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Beitritt zu Multi-Stakeholder Initiativen </a:t>
            </a:r>
          </a:p>
          <a:p>
            <a:pPr eaLnBrk="1" hangingPunct="1">
              <a:lnSpc>
                <a:spcPct val="80000"/>
              </a:lnSpc>
              <a:spcBef>
                <a:spcPts val="550"/>
              </a:spcBef>
              <a:buSzPct val="75000"/>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	– </a:t>
            </a:r>
            <a:r>
              <a:rPr lang="de-DE" altLang="de-DE">
                <a:solidFill>
                  <a:srgbClr val="FF0000"/>
                </a:solidFill>
                <a:latin typeface="Calibri" panose="020F0502020204030204" pitchFamily="34" charset="0"/>
                <a:ea typeface="Microsoft YaHei" panose="020B0503020204020204" pitchFamily="34" charset="-122"/>
                <a:cs typeface="Calibri" panose="020F0502020204030204" pitchFamily="34" charset="0"/>
              </a:rPr>
              <a:t>wenige Vorreiter</a:t>
            </a:r>
          </a:p>
          <a:p>
            <a:pPr eaLnBrk="1" hangingPunct="1">
              <a:lnSpc>
                <a:spcPct val="80000"/>
              </a:lnSpc>
              <a:spcBef>
                <a:spcPts val="600"/>
              </a:spcBef>
              <a:buSzPct val="75000"/>
            </a:pPr>
            <a:endPar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80000"/>
              </a:lnSpc>
              <a:spcBef>
                <a:spcPts val="600"/>
              </a:spcBef>
              <a:buSzPct val="75000"/>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sym typeface="Symbol" panose="05050102010706020507" pitchFamily="18" charset="2"/>
              </a:rPr>
              <a:t></a:t>
            </a: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 Zentrales Instrument:Sozialaudits - </a:t>
            </a:r>
            <a:r>
              <a:rPr lang="de-DE" altLang="de-DE">
                <a:solidFill>
                  <a:srgbClr val="FF0000"/>
                </a:solidFill>
                <a:latin typeface="Calibri" panose="020F0502020204030204" pitchFamily="34" charset="0"/>
                <a:ea typeface="Microsoft YaHei" panose="020B0503020204020204" pitchFamily="34" charset="-122"/>
                <a:cs typeface="Calibri" panose="020F0502020204030204" pitchFamily="34" charset="0"/>
              </a:rPr>
              <a:t>wirkungslos</a:t>
            </a:r>
          </a:p>
        </p:txBody>
      </p:sp>
      <p:sp>
        <p:nvSpPr>
          <p:cNvPr id="76804" name="Text Box 3">
            <a:extLst>
              <a:ext uri="{FF2B5EF4-FFF2-40B4-BE49-F238E27FC236}">
                <a16:creationId xmlns:a16="http://schemas.microsoft.com/office/drawing/2014/main" id="{97900217-9A66-441D-ACE2-DB027E6F78B2}"/>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0FE8D3C2-9216-47CA-8CA6-C5C040AC30D0}" type="slidenum">
              <a:rPr lang="de-DE" altLang="de-DE" sz="1800" b="1">
                <a:solidFill>
                  <a:srgbClr val="FFFFFF"/>
                </a:solidFill>
                <a:latin typeface="Arial" panose="020B0604020202020204" pitchFamily="34" charset="0"/>
              </a:rPr>
              <a:pPr eaLnBrk="1" hangingPunct="1">
                <a:buSzPct val="75000"/>
              </a:pPr>
              <a:t>21</a:t>
            </a:fld>
            <a:endParaRPr lang="de-DE" altLang="de-DE" sz="1800" b="1">
              <a:solidFill>
                <a:srgbClr val="FFFFFF"/>
              </a:solidFill>
              <a:latin typeface="Arial" panose="020B0604020202020204" pitchFamily="34" charset="0"/>
            </a:endParaRPr>
          </a:p>
        </p:txBody>
      </p:sp>
      <p:sp>
        <p:nvSpPr>
          <p:cNvPr id="76805" name="Text Box 4">
            <a:extLst>
              <a:ext uri="{FF2B5EF4-FFF2-40B4-BE49-F238E27FC236}">
                <a16:creationId xmlns:a16="http://schemas.microsoft.com/office/drawing/2014/main" id="{B9832DD9-980E-4D84-B0A2-1235F9A0C288}"/>
              </a:ext>
            </a:extLst>
          </p:cNvPr>
          <p:cNvSpPr txBox="1">
            <a:spLocks noChangeArrowheads="1"/>
          </p:cNvSpPr>
          <p:nvPr/>
        </p:nvSpPr>
        <p:spPr bwMode="auto">
          <a:xfrm>
            <a:off x="7100888" y="3887788"/>
            <a:ext cx="185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76806" name="Text Box 5">
            <a:extLst>
              <a:ext uri="{FF2B5EF4-FFF2-40B4-BE49-F238E27FC236}">
                <a16:creationId xmlns:a16="http://schemas.microsoft.com/office/drawing/2014/main" id="{B062B8FB-A7C5-47DD-95E5-8051EACB35C6}"/>
              </a:ext>
            </a:extLst>
          </p:cNvPr>
          <p:cNvSpPr txBox="1">
            <a:spLocks noChangeArrowheads="1"/>
          </p:cNvSpPr>
          <p:nvPr/>
        </p:nvSpPr>
        <p:spPr bwMode="auto">
          <a:xfrm>
            <a:off x="6337300" y="5624513"/>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pic>
        <p:nvPicPr>
          <p:cNvPr id="76807" name="Picture 6">
            <a:extLst>
              <a:ext uri="{FF2B5EF4-FFF2-40B4-BE49-F238E27FC236}">
                <a16:creationId xmlns:a16="http://schemas.microsoft.com/office/drawing/2014/main" id="{A1188760-DF67-46C8-9802-6BFF2E7FC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3860800"/>
            <a:ext cx="1008063"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8" name="Text Box 7">
            <a:extLst>
              <a:ext uri="{FF2B5EF4-FFF2-40B4-BE49-F238E27FC236}">
                <a16:creationId xmlns:a16="http://schemas.microsoft.com/office/drawing/2014/main" id="{5BDA62D8-95C4-46E7-9339-41B63B891E25}"/>
              </a:ext>
            </a:extLst>
          </p:cNvPr>
          <p:cNvSpPr txBox="1">
            <a:spLocks noChangeArrowheads="1"/>
          </p:cNvSpPr>
          <p:nvPr/>
        </p:nvSpPr>
        <p:spPr bwMode="auto">
          <a:xfrm>
            <a:off x="7840663" y="52212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pic>
        <p:nvPicPr>
          <p:cNvPr id="76809" name="Picture 8">
            <a:extLst>
              <a:ext uri="{FF2B5EF4-FFF2-40B4-BE49-F238E27FC236}">
                <a16:creationId xmlns:a16="http://schemas.microsoft.com/office/drawing/2014/main" id="{B19D6D61-A9C0-496F-B0F9-5BC7C50AB2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4076700"/>
            <a:ext cx="10795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9">
            <a:extLst>
              <a:ext uri="{FF2B5EF4-FFF2-40B4-BE49-F238E27FC236}">
                <a16:creationId xmlns:a16="http://schemas.microsoft.com/office/drawing/2014/main" id="{7D7063E2-A9DF-4FD1-9057-E3A4A2B4B1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2565400"/>
            <a:ext cx="2160588"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1" name="Picture 12">
            <a:extLst>
              <a:ext uri="{FF2B5EF4-FFF2-40B4-BE49-F238E27FC236}">
                <a16:creationId xmlns:a16="http://schemas.microsoft.com/office/drawing/2014/main" id="{3ED5B567-3CCA-443C-AA29-5C7753C9D9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2852738"/>
            <a:ext cx="2016125"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2" name="Textfeld 13">
            <a:extLst>
              <a:ext uri="{FF2B5EF4-FFF2-40B4-BE49-F238E27FC236}">
                <a16:creationId xmlns:a16="http://schemas.microsoft.com/office/drawing/2014/main" id="{EBBDD7B6-BB02-4772-BEF9-E2EEC085536C}"/>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662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662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66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
            <a:extLst>
              <a:ext uri="{FF2B5EF4-FFF2-40B4-BE49-F238E27FC236}">
                <a16:creationId xmlns:a16="http://schemas.microsoft.com/office/drawing/2014/main" id="{B949DC24-11D6-4A7E-AF18-1C0C5DD5AB31}"/>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Sozialaudits </a:t>
            </a:r>
            <a:b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 wirkungslose Überprüfung</a:t>
            </a:r>
          </a:p>
        </p:txBody>
      </p:sp>
      <p:sp>
        <p:nvSpPr>
          <p:cNvPr id="78851" name="Text Box 2">
            <a:extLst>
              <a:ext uri="{FF2B5EF4-FFF2-40B4-BE49-F238E27FC236}">
                <a16:creationId xmlns:a16="http://schemas.microsoft.com/office/drawing/2014/main" id="{70DA5185-BA1C-4A71-AC10-D3FF4137929D}"/>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50"/>
              </a:spcBef>
              <a:buSzPct val="75000"/>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keine Verbesserung der Arbeitsbedingungen</a:t>
            </a:r>
          </a:p>
          <a:p>
            <a:pPr eaLnBrk="1" hangingPunct="1">
              <a:spcBef>
                <a:spcPts val="65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(angekündigte) Momentaufnahme = manipulierbar</a:t>
            </a:r>
          </a:p>
          <a:p>
            <a:pPr eaLnBrk="1" hangingPunct="1">
              <a:spcBef>
                <a:spcPts val="65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keine Beteiligung von Gewerkschaften = einseitig</a:t>
            </a:r>
          </a:p>
          <a:p>
            <a:pPr eaLnBrk="1" hangingPunct="1">
              <a:spcBef>
                <a:spcPts val="65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Auditor als Auftragnehmer &amp; Fabriken als Auftraggeber = Abhängigkeit &amp; Korruption</a:t>
            </a:r>
          </a:p>
          <a:p>
            <a:pPr eaLnBrk="1" hangingPunct="1">
              <a:spcBef>
                <a:spcPts val="65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unveröffentlichte Dokumente = intransparent</a:t>
            </a:r>
          </a:p>
          <a:p>
            <a:pPr eaLnBrk="1" hangingPunct="1">
              <a:spcBef>
                <a:spcPts val="700"/>
              </a:spcBef>
              <a:buClr>
                <a:srgbClr val="003366"/>
              </a:buClr>
              <a:buSzPct val="75000"/>
              <a:buFont typeface="Wingdings" panose="05000000000000000000" pitchFamily="2" charset="2"/>
              <a:buNone/>
            </a:pPr>
            <a:endParaRPr lang="de-DE" altLang="de-DE" sz="2800">
              <a:solidFill>
                <a:srgbClr val="003366"/>
              </a:solidFill>
              <a:latin typeface="Arial" panose="020B0604020202020204" pitchFamily="34" charset="0"/>
              <a:ea typeface="Microsoft YaHei" panose="020B0503020204020204" pitchFamily="34" charset="-122"/>
              <a:cs typeface="Calibri" panose="020F0502020204030204" pitchFamily="34" charset="0"/>
            </a:endParaRPr>
          </a:p>
          <a:p>
            <a:pPr eaLnBrk="1" hangingPunct="1">
              <a:spcBef>
                <a:spcPts val="700"/>
              </a:spcBef>
              <a:buClr>
                <a:srgbClr val="003366"/>
              </a:buClr>
              <a:buSzPct val="75000"/>
              <a:buFont typeface="Wingdings" panose="05000000000000000000" pitchFamily="2" charset="2"/>
              <a:buNone/>
            </a:pPr>
            <a:endParaRPr lang="de-DE" altLang="de-DE" sz="2800">
              <a:solidFill>
                <a:srgbClr val="003366"/>
              </a:solidFill>
              <a:latin typeface="Arial" panose="020B0604020202020204" pitchFamily="34" charset="0"/>
              <a:ea typeface="Microsoft YaHei" panose="020B0503020204020204" pitchFamily="34" charset="-122"/>
              <a:cs typeface="Calibri" panose="020F0502020204030204" pitchFamily="34" charset="0"/>
            </a:endParaRPr>
          </a:p>
          <a:p>
            <a:pPr eaLnBrk="1" hangingPunct="1">
              <a:spcBef>
                <a:spcPts val="700"/>
              </a:spcBef>
              <a:buClr>
                <a:srgbClr val="003366"/>
              </a:buClr>
              <a:buSzPct val="75000"/>
              <a:buFont typeface="Wingdings" panose="05000000000000000000" pitchFamily="2" charset="2"/>
              <a:buNone/>
            </a:pPr>
            <a:endParaRPr lang="de-DE" altLang="de-DE" sz="2800">
              <a:solidFill>
                <a:srgbClr val="003366"/>
              </a:solidFill>
              <a:latin typeface="Arial" panose="020B0604020202020204" pitchFamily="34" charset="0"/>
              <a:ea typeface="Microsoft YaHei" panose="020B0503020204020204" pitchFamily="34" charset="-122"/>
              <a:cs typeface="Calibri" panose="020F0502020204030204" pitchFamily="34" charset="0"/>
            </a:endParaRPr>
          </a:p>
          <a:p>
            <a:pPr eaLnBrk="1" hangingPunct="1">
              <a:spcBef>
                <a:spcPts val="700"/>
              </a:spcBef>
              <a:buClr>
                <a:srgbClr val="003366"/>
              </a:buClr>
              <a:buSzPct val="75000"/>
              <a:buFont typeface="Wingdings" panose="05000000000000000000" pitchFamily="2" charset="2"/>
              <a:buNone/>
            </a:pPr>
            <a:endParaRPr lang="de-DE" altLang="de-DE" sz="2800">
              <a:solidFill>
                <a:srgbClr val="003366"/>
              </a:solidFill>
              <a:latin typeface="Arial" panose="020B0604020202020204" pitchFamily="34" charset="0"/>
              <a:ea typeface="Microsoft YaHei" panose="020B0503020204020204" pitchFamily="34" charset="-122"/>
              <a:cs typeface="Calibri" panose="020F0502020204030204" pitchFamily="34" charset="0"/>
            </a:endParaRPr>
          </a:p>
        </p:txBody>
      </p:sp>
      <p:sp>
        <p:nvSpPr>
          <p:cNvPr id="78852" name="Text Box 5">
            <a:extLst>
              <a:ext uri="{FF2B5EF4-FFF2-40B4-BE49-F238E27FC236}">
                <a16:creationId xmlns:a16="http://schemas.microsoft.com/office/drawing/2014/main" id="{9AB21D02-6432-44FD-95DB-A6F2EF931326}"/>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E158DB49-FC1D-4865-8CB8-519B0F4ADF8B}" type="slidenum">
              <a:rPr lang="de-DE" altLang="de-DE" sz="1800" b="1">
                <a:solidFill>
                  <a:srgbClr val="FFFFFF"/>
                </a:solidFill>
                <a:latin typeface="Arial" panose="020B0604020202020204" pitchFamily="34" charset="0"/>
              </a:rPr>
              <a:pPr eaLnBrk="1" hangingPunct="1">
                <a:buSzPct val="75000"/>
              </a:pPr>
              <a:t>22</a:t>
            </a:fld>
            <a:endParaRPr lang="de-DE" altLang="de-DE" sz="1800" b="1">
              <a:solidFill>
                <a:srgbClr val="FFFFFF"/>
              </a:solidFill>
              <a:latin typeface="Arial" panose="020B0604020202020204" pitchFamily="34" charset="0"/>
            </a:endParaRPr>
          </a:p>
        </p:txBody>
      </p:sp>
      <p:pic>
        <p:nvPicPr>
          <p:cNvPr id="78853" name="Picture 6">
            <a:extLst>
              <a:ext uri="{FF2B5EF4-FFF2-40B4-BE49-F238E27FC236}">
                <a16:creationId xmlns:a16="http://schemas.microsoft.com/office/drawing/2014/main" id="{70C9F8F4-5729-4E2D-A1AE-2EC607E13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8900" y="1700213"/>
            <a:ext cx="143510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feld 7">
            <a:extLst>
              <a:ext uri="{FF2B5EF4-FFF2-40B4-BE49-F238E27FC236}">
                <a16:creationId xmlns:a16="http://schemas.microsoft.com/office/drawing/2014/main" id="{5AEC1D0C-D081-4910-9D8F-9B3E016C8EF7}"/>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
            <a:extLst>
              <a:ext uri="{FF2B5EF4-FFF2-40B4-BE49-F238E27FC236}">
                <a16:creationId xmlns:a16="http://schemas.microsoft.com/office/drawing/2014/main" id="{6BF8510F-94D2-4C59-A467-F434776CB159}"/>
              </a:ext>
            </a:extLst>
          </p:cNvPr>
          <p:cNvSpPr txBox="1">
            <a:spLocks noChangeArrowheads="1"/>
          </p:cNvSpPr>
          <p:nvPr/>
        </p:nvSpPr>
        <p:spPr bwMode="auto">
          <a:xfrm>
            <a:off x="827088" y="560388"/>
            <a:ext cx="8316912"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133059"/>
                </a:solidFill>
                <a:latin typeface="Calibri" panose="020F0502020204030204" pitchFamily="34" charset="0"/>
                <a:ea typeface="Microsoft YaHei" panose="020B0503020204020204" pitchFamily="34" charset="-122"/>
                <a:cs typeface="Calibri" panose="020F0502020204030204" pitchFamily="34" charset="0"/>
              </a:rPr>
              <a:t>Freiwilligkeit vs. Gesetze</a:t>
            </a:r>
          </a:p>
        </p:txBody>
      </p:sp>
      <p:sp>
        <p:nvSpPr>
          <p:cNvPr id="80899" name="Text Box 2">
            <a:extLst>
              <a:ext uri="{FF2B5EF4-FFF2-40B4-BE49-F238E27FC236}">
                <a16:creationId xmlns:a16="http://schemas.microsoft.com/office/drawing/2014/main" id="{1DA235D6-8F51-4282-8DD6-9C32586B9EAE}"/>
              </a:ext>
            </a:extLst>
          </p:cNvPr>
          <p:cNvSpPr txBox="1">
            <a:spLocks noChangeArrowheads="1"/>
          </p:cNvSpPr>
          <p:nvPr/>
        </p:nvSpPr>
        <p:spPr bwMode="auto">
          <a:xfrm>
            <a:off x="914400" y="2003425"/>
            <a:ext cx="747395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SzPct val="75000"/>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Freiwillige Maßnahmen</a:t>
            </a:r>
          </a:p>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einzelne Vorreiter</a:t>
            </a:r>
          </a:p>
          <a:p>
            <a:pPr eaLnBrk="1" hangingPunct="1">
              <a:spcBef>
                <a:spcPts val="4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Insgesamt: unzureichend (EU-IMPACT-Studie)</a:t>
            </a:r>
          </a:p>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These: um gesetzliche Vorgaben zu verhindern / verzögern</a:t>
            </a:r>
          </a:p>
          <a:p>
            <a:pPr eaLnBrk="1" hangingPunct="1">
              <a:spcBef>
                <a:spcPts val="600"/>
              </a:spcBef>
              <a:buSzPct val="75000"/>
            </a:pPr>
            <a:endPar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600"/>
              </a:spcBef>
              <a:buClr>
                <a:srgbClr val="003366"/>
              </a:buClr>
              <a:buSzPct val="75000"/>
              <a:buFont typeface="Wingdings" panose="05000000000000000000" pitchFamily="2" charset="2"/>
              <a:buNone/>
            </a:pPr>
            <a:endParaRPr lang="de-DE" altLang="de-DE">
              <a:solidFill>
                <a:srgbClr val="003366"/>
              </a:solidFill>
              <a:latin typeface="Arial" panose="020B0604020202020204" pitchFamily="34" charset="0"/>
              <a:ea typeface="Microsoft YaHei" panose="020B0503020204020204" pitchFamily="34" charset="-122"/>
              <a:cs typeface="Calibri" panose="020F0502020204030204" pitchFamily="34" charset="0"/>
            </a:endParaRPr>
          </a:p>
        </p:txBody>
      </p:sp>
      <p:sp>
        <p:nvSpPr>
          <p:cNvPr id="80900" name="Text Box 3">
            <a:extLst>
              <a:ext uri="{FF2B5EF4-FFF2-40B4-BE49-F238E27FC236}">
                <a16:creationId xmlns:a16="http://schemas.microsoft.com/office/drawing/2014/main" id="{0D928171-D4C3-4B5C-B8FA-C6FEC5C5F376}"/>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8A7F05A2-17E0-47E6-9B08-7F2FE1F02AB9}" type="slidenum">
              <a:rPr lang="de-DE" altLang="de-DE" sz="1800" b="1">
                <a:solidFill>
                  <a:srgbClr val="FFFFFF"/>
                </a:solidFill>
                <a:latin typeface="Arial" panose="020B0604020202020204" pitchFamily="34" charset="0"/>
              </a:rPr>
              <a:pPr eaLnBrk="1" hangingPunct="1">
                <a:buSzPct val="75000"/>
              </a:pPr>
              <a:t>23</a:t>
            </a:fld>
            <a:endParaRPr lang="de-DE" altLang="de-DE" sz="1800" b="1">
              <a:solidFill>
                <a:srgbClr val="FFFFFF"/>
              </a:solidFill>
              <a:latin typeface="Arial" panose="020B0604020202020204" pitchFamily="34" charset="0"/>
            </a:endParaRPr>
          </a:p>
        </p:txBody>
      </p:sp>
      <p:sp>
        <p:nvSpPr>
          <p:cNvPr id="80901" name="Text Box 6">
            <a:extLst>
              <a:ext uri="{FF2B5EF4-FFF2-40B4-BE49-F238E27FC236}">
                <a16:creationId xmlns:a16="http://schemas.microsoft.com/office/drawing/2014/main" id="{1FCD3E5C-8C28-4397-919D-F626F6E500FA}"/>
              </a:ext>
            </a:extLst>
          </p:cNvPr>
          <p:cNvSpPr txBox="1">
            <a:spLocks noChangeArrowheads="1"/>
          </p:cNvSpPr>
          <p:nvPr/>
        </p:nvSpPr>
        <p:spPr bwMode="auto">
          <a:xfrm>
            <a:off x="971550" y="4508500"/>
            <a:ext cx="1944688"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6600" b="1">
                <a:solidFill>
                  <a:srgbClr val="0A85FF"/>
                </a:solidFill>
                <a:latin typeface="Arial" panose="020B0604020202020204" pitchFamily="34" charset="0"/>
              </a:rPr>
              <a:t>§§</a:t>
            </a:r>
          </a:p>
        </p:txBody>
      </p:sp>
      <p:sp>
        <p:nvSpPr>
          <p:cNvPr id="74758" name="Text Box 7">
            <a:extLst>
              <a:ext uri="{FF2B5EF4-FFF2-40B4-BE49-F238E27FC236}">
                <a16:creationId xmlns:a16="http://schemas.microsoft.com/office/drawing/2014/main" id="{B2000B9F-CDB3-48C8-B7CC-25369D1FD323}"/>
              </a:ext>
            </a:extLst>
          </p:cNvPr>
          <p:cNvSpPr txBox="1">
            <a:spLocks noChangeArrowheads="1"/>
          </p:cNvSpPr>
          <p:nvPr/>
        </p:nvSpPr>
        <p:spPr bwMode="auto">
          <a:xfrm>
            <a:off x="2843213" y="4581525"/>
            <a:ext cx="6300787" cy="1201738"/>
          </a:xfrm>
          <a:prstGeom prst="rect">
            <a:avLst/>
          </a:prstGeom>
          <a:noFill/>
          <a:ln>
            <a:noFill/>
          </a:ln>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defRPr/>
            </a:pPr>
            <a:r>
              <a:rPr lang="de-DE" altLang="de-DE" b="1" dirty="0">
                <a:solidFill>
                  <a:srgbClr val="003366"/>
                </a:solidFill>
                <a:latin typeface="Calibri" panose="020F0502020204030204" pitchFamily="34" charset="0"/>
                <a:cs typeface="Calibri" panose="020F0502020204030204" pitchFamily="34" charset="0"/>
              </a:rPr>
              <a:t>Verbindliche Gesetze</a:t>
            </a:r>
          </a:p>
          <a:p>
            <a:pPr marL="342900" indent="-342900" eaLnBrk="1" hangingPunct="1">
              <a:buSzPct val="100000"/>
              <a:buFont typeface="Symbol" panose="05050102010706020507" pitchFamily="18" charset="2"/>
              <a:buChar char="·"/>
              <a:defRPr/>
            </a:pPr>
            <a:r>
              <a:rPr lang="de-DE" altLang="de-DE" dirty="0">
                <a:solidFill>
                  <a:srgbClr val="003366"/>
                </a:solidFill>
                <a:latin typeface="Calibri" panose="020F0502020204030204" pitchFamily="34" charset="0"/>
                <a:cs typeface="Calibri" panose="020F0502020204030204" pitchFamily="34" charset="0"/>
              </a:rPr>
              <a:t>nötig als Rahmen</a:t>
            </a:r>
          </a:p>
          <a:p>
            <a:pPr marL="342900" indent="-342900" eaLnBrk="1" hangingPunct="1">
              <a:buSzPct val="100000"/>
              <a:buFont typeface="Symbol" panose="05050102010706020507" pitchFamily="18" charset="2"/>
              <a:buChar char="·"/>
              <a:defRPr/>
            </a:pPr>
            <a:r>
              <a:rPr lang="de-DE" altLang="de-DE" dirty="0">
                <a:solidFill>
                  <a:srgbClr val="003366"/>
                </a:solidFill>
                <a:latin typeface="Calibri" panose="020F0502020204030204" pitchFamily="34" charset="0"/>
                <a:cs typeface="Calibri" panose="020F0502020204030204" pitchFamily="34" charset="0"/>
              </a:rPr>
              <a:t>fair: gelten für alle = </a:t>
            </a:r>
            <a:r>
              <a:rPr lang="de-DE" altLang="de-DE" dirty="0" err="1">
                <a:solidFill>
                  <a:srgbClr val="003366"/>
                </a:solidFill>
                <a:latin typeface="Calibri" panose="020F0502020204030204" pitchFamily="34" charset="0"/>
                <a:cs typeface="Calibri" panose="020F0502020204030204" pitchFamily="34" charset="0"/>
              </a:rPr>
              <a:t>level</a:t>
            </a:r>
            <a:r>
              <a:rPr lang="de-DE" altLang="de-DE" dirty="0">
                <a:solidFill>
                  <a:srgbClr val="003366"/>
                </a:solidFill>
                <a:latin typeface="Calibri" panose="020F0502020204030204" pitchFamily="34" charset="0"/>
                <a:cs typeface="Calibri" panose="020F0502020204030204" pitchFamily="34" charset="0"/>
              </a:rPr>
              <a:t> </a:t>
            </a:r>
            <a:r>
              <a:rPr lang="de-DE" altLang="de-DE" dirty="0" err="1">
                <a:solidFill>
                  <a:srgbClr val="003366"/>
                </a:solidFill>
                <a:latin typeface="Calibri" panose="020F0502020204030204" pitchFamily="34" charset="0"/>
                <a:cs typeface="Calibri" panose="020F0502020204030204" pitchFamily="34" charset="0"/>
              </a:rPr>
              <a:t>playing</a:t>
            </a:r>
            <a:r>
              <a:rPr lang="de-DE" altLang="de-DE" dirty="0">
                <a:solidFill>
                  <a:srgbClr val="003366"/>
                </a:solidFill>
                <a:latin typeface="Calibri" panose="020F0502020204030204" pitchFamily="34" charset="0"/>
                <a:cs typeface="Calibri" panose="020F0502020204030204" pitchFamily="34" charset="0"/>
              </a:rPr>
              <a:t> </a:t>
            </a:r>
            <a:r>
              <a:rPr lang="de-DE" altLang="de-DE" dirty="0" err="1">
                <a:solidFill>
                  <a:srgbClr val="003366"/>
                </a:solidFill>
                <a:latin typeface="Calibri" panose="020F0502020204030204" pitchFamily="34" charset="0"/>
                <a:cs typeface="Calibri" panose="020F0502020204030204" pitchFamily="34" charset="0"/>
              </a:rPr>
              <a:t>field</a:t>
            </a:r>
            <a:endParaRPr lang="de-DE" altLang="de-DE" dirty="0">
              <a:solidFill>
                <a:srgbClr val="003366"/>
              </a:solidFill>
              <a:latin typeface="Calibri" panose="020F0502020204030204" pitchFamily="34" charset="0"/>
              <a:cs typeface="Calibri" panose="020F0502020204030204" pitchFamily="34" charset="0"/>
            </a:endParaRPr>
          </a:p>
        </p:txBody>
      </p:sp>
      <p:sp>
        <p:nvSpPr>
          <p:cNvPr id="80903" name="Textfeld 8">
            <a:extLst>
              <a:ext uri="{FF2B5EF4-FFF2-40B4-BE49-F238E27FC236}">
                <a16:creationId xmlns:a16="http://schemas.microsoft.com/office/drawing/2014/main" id="{376B8CB1-ED6A-464F-94D8-438791B13202}"/>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
            <a:extLst>
              <a:ext uri="{FF2B5EF4-FFF2-40B4-BE49-F238E27FC236}">
                <a16:creationId xmlns:a16="http://schemas.microsoft.com/office/drawing/2014/main" id="{7D80332F-66A7-48F0-B24F-2AD9A7EE47AA}"/>
              </a:ext>
            </a:extLst>
          </p:cNvPr>
          <p:cNvSpPr txBox="1">
            <a:spLocks noChangeArrowheads="1"/>
          </p:cNvSpPr>
          <p:nvPr/>
        </p:nvSpPr>
        <p:spPr bwMode="auto">
          <a:xfrm>
            <a:off x="900113" y="10525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Gesetze zu…Transparenz!</a:t>
            </a:r>
          </a:p>
        </p:txBody>
      </p:sp>
      <p:sp>
        <p:nvSpPr>
          <p:cNvPr id="82947" name="Text Box 2">
            <a:extLst>
              <a:ext uri="{FF2B5EF4-FFF2-40B4-BE49-F238E27FC236}">
                <a16:creationId xmlns:a16="http://schemas.microsoft.com/office/drawing/2014/main" id="{035447A9-F59E-401A-8DAD-01E0254E4FEC}"/>
              </a:ext>
            </a:extLst>
          </p:cNvPr>
          <p:cNvSpPr txBox="1">
            <a:spLocks noChangeArrowheads="1"/>
          </p:cNvSpPr>
          <p:nvPr/>
        </p:nvSpPr>
        <p:spPr bwMode="auto">
          <a:xfrm>
            <a:off x="900113" y="1916113"/>
            <a:ext cx="8243887"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Offenlegungspflichten für Unternehmen:</a:t>
            </a:r>
          </a:p>
          <a:p>
            <a:pPr lvl="1" eaLnBrk="1" hangingPunct="1">
              <a:spcBef>
                <a:spcPts val="600"/>
              </a:spcBef>
              <a:buClr>
                <a:srgbClr val="003366"/>
              </a:buClr>
              <a:buSzPct val="75000"/>
              <a:buFont typeface="Arial" panose="020B0604020202020204" pitchFamily="34" charset="0"/>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Menschenrechts-Bericht</a:t>
            </a:r>
          </a:p>
          <a:p>
            <a:pPr lvl="1" eaLnBrk="1" hangingPunct="1">
              <a:spcBef>
                <a:spcPts val="600"/>
              </a:spcBef>
              <a:buClr>
                <a:srgbClr val="003366"/>
              </a:buClr>
              <a:buSzPct val="75000"/>
              <a:buFont typeface="Arial" panose="020B0604020202020204" pitchFamily="34" charset="0"/>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Publikation der Zulieferer (inkl. Tier 2 und 3)</a:t>
            </a:r>
          </a:p>
          <a:p>
            <a:pPr lvl="1" eaLnBrk="1" hangingPunct="1">
              <a:spcBef>
                <a:spcPts val="600"/>
              </a:spcBef>
              <a:buClr>
                <a:srgbClr val="003366"/>
              </a:buClr>
              <a:buSzPct val="75000"/>
              <a:buFont typeface="Arial" panose="020B0604020202020204" pitchFamily="34" charset="0"/>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Audits</a:t>
            </a:r>
          </a:p>
          <a:p>
            <a:pPr lvl="1" eaLnBrk="1" hangingPunct="1">
              <a:spcBef>
                <a:spcPts val="600"/>
              </a:spcBef>
              <a:buClr>
                <a:srgbClr val="003366"/>
              </a:buClr>
              <a:buSzPct val="75000"/>
              <a:buFont typeface="Arial" panose="020B0604020202020204" pitchFamily="34" charset="0"/>
              <a:buNone/>
            </a:pPr>
            <a:endPar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150000"/>
              </a:lnSpc>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Produktcode</a:t>
            </a:r>
          </a:p>
          <a:p>
            <a:pPr eaLnBrk="1" hangingPunct="1">
              <a:lnSpc>
                <a:spcPct val="150000"/>
              </a:lnSpc>
              <a:spcBef>
                <a:spcPts val="600"/>
              </a:spcBef>
              <a:buSzPct val="75000"/>
            </a:pPr>
            <a:endPar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150000"/>
              </a:lnSpc>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Veröffentlichung von Importpapieren/Zollerklärungen</a:t>
            </a:r>
          </a:p>
        </p:txBody>
      </p:sp>
      <p:sp>
        <p:nvSpPr>
          <p:cNvPr id="82948" name="Text Box 4">
            <a:extLst>
              <a:ext uri="{FF2B5EF4-FFF2-40B4-BE49-F238E27FC236}">
                <a16:creationId xmlns:a16="http://schemas.microsoft.com/office/drawing/2014/main" id="{A80566E4-FD77-4907-85F9-F72A0F109EAD}"/>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B79B1ECB-F0B4-4A57-967D-533EE6DF6DFC}" type="slidenum">
              <a:rPr lang="de-DE" altLang="de-DE" sz="1800" b="1">
                <a:solidFill>
                  <a:srgbClr val="FFFFFF"/>
                </a:solidFill>
                <a:latin typeface="Arial" panose="020B0604020202020204" pitchFamily="34" charset="0"/>
              </a:rPr>
              <a:pPr eaLnBrk="1" hangingPunct="1">
                <a:buSzPct val="75000"/>
              </a:pPr>
              <a:t>24</a:t>
            </a:fld>
            <a:endParaRPr lang="de-DE" altLang="de-DE" sz="1800" b="1">
              <a:solidFill>
                <a:srgbClr val="FFFFFF"/>
              </a:solidFill>
              <a:latin typeface="Arial" panose="020B0604020202020204" pitchFamily="34" charset="0"/>
            </a:endParaRPr>
          </a:p>
        </p:txBody>
      </p:sp>
      <p:sp>
        <p:nvSpPr>
          <p:cNvPr id="82949" name="Textfeld 6">
            <a:extLst>
              <a:ext uri="{FF2B5EF4-FFF2-40B4-BE49-F238E27FC236}">
                <a16:creationId xmlns:a16="http://schemas.microsoft.com/office/drawing/2014/main" id="{30941D97-B501-4531-B128-09793145364D}"/>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
            <a:extLst>
              <a:ext uri="{FF2B5EF4-FFF2-40B4-BE49-F238E27FC236}">
                <a16:creationId xmlns:a16="http://schemas.microsoft.com/office/drawing/2014/main" id="{8B32E1E5-4F5F-49C5-9815-5C4079D4D8D9}"/>
              </a:ext>
            </a:extLst>
          </p:cNvPr>
          <p:cNvSpPr txBox="1">
            <a:spLocks noChangeArrowheads="1"/>
          </p:cNvSpPr>
          <p:nvPr/>
        </p:nvSpPr>
        <p:spPr bwMode="auto">
          <a:xfrm>
            <a:off x="900113" y="981075"/>
            <a:ext cx="80010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Offenlegungsrichtlinie der EU</a:t>
            </a:r>
          </a:p>
        </p:txBody>
      </p:sp>
      <p:sp>
        <p:nvSpPr>
          <p:cNvPr id="84995" name="Text Box 2">
            <a:extLst>
              <a:ext uri="{FF2B5EF4-FFF2-40B4-BE49-F238E27FC236}">
                <a16:creationId xmlns:a16="http://schemas.microsoft.com/office/drawing/2014/main" id="{30145D0C-C7F3-43D2-8117-B69A80DE39D7}"/>
              </a:ext>
            </a:extLst>
          </p:cNvPr>
          <p:cNvSpPr txBox="1">
            <a:spLocks noChangeArrowheads="1"/>
          </p:cNvSpPr>
          <p:nvPr/>
        </p:nvSpPr>
        <p:spPr bwMode="auto">
          <a:xfrm>
            <a:off x="763588" y="1617663"/>
            <a:ext cx="813752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große Unternehmen von öffentlichem Interesse</a:t>
            </a:r>
          </a:p>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Informationen zu </a:t>
            </a:r>
          </a:p>
          <a:p>
            <a:pPr lvl="1"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Umwelt</a:t>
            </a:r>
          </a:p>
          <a:p>
            <a:pPr lvl="1"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Soziales</a:t>
            </a:r>
          </a:p>
          <a:p>
            <a:pPr lvl="1"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Arbeitnehmerbelange</a:t>
            </a:r>
          </a:p>
          <a:p>
            <a:pPr lvl="1"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Menschenrechte</a:t>
            </a:r>
          </a:p>
          <a:p>
            <a:pPr lvl="1"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Korruption</a:t>
            </a:r>
          </a:p>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Due-Diligence-Prozesse + Ergebnisse</a:t>
            </a:r>
          </a:p>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Risiken in Bezug auf Geschäftstätigkeit und Geschäftsbeziehungen = Zulieferer</a:t>
            </a:r>
          </a:p>
        </p:txBody>
      </p:sp>
      <p:sp>
        <p:nvSpPr>
          <p:cNvPr id="84996" name="Text Box 4">
            <a:extLst>
              <a:ext uri="{FF2B5EF4-FFF2-40B4-BE49-F238E27FC236}">
                <a16:creationId xmlns:a16="http://schemas.microsoft.com/office/drawing/2014/main" id="{48702767-3F5D-4104-89BC-E8D1354180D3}"/>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5DF6D49B-ABED-4C3E-BA83-4A275AAEDC67}" type="slidenum">
              <a:rPr lang="de-DE" altLang="de-DE" sz="1800" b="1">
                <a:solidFill>
                  <a:srgbClr val="FFFFFF"/>
                </a:solidFill>
                <a:latin typeface="Arial" panose="020B0604020202020204" pitchFamily="34" charset="0"/>
              </a:rPr>
              <a:pPr eaLnBrk="1" hangingPunct="1">
                <a:buSzPct val="75000"/>
              </a:pPr>
              <a:t>25</a:t>
            </a:fld>
            <a:endParaRPr lang="de-DE" altLang="de-DE" sz="1800" b="1">
              <a:solidFill>
                <a:srgbClr val="FFFFFF"/>
              </a:solidFill>
              <a:latin typeface="Arial" panose="020B0604020202020204" pitchFamily="34" charset="0"/>
            </a:endParaRPr>
          </a:p>
        </p:txBody>
      </p:sp>
      <p:pic>
        <p:nvPicPr>
          <p:cNvPr id="84997" name="Picture 6">
            <a:extLst>
              <a:ext uri="{FF2B5EF4-FFF2-40B4-BE49-F238E27FC236}">
                <a16:creationId xmlns:a16="http://schemas.microsoft.com/office/drawing/2014/main" id="{F744F167-E83B-4335-9D91-7695E4593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2492375"/>
            <a:ext cx="28225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extfeld 7">
            <a:extLst>
              <a:ext uri="{FF2B5EF4-FFF2-40B4-BE49-F238E27FC236}">
                <a16:creationId xmlns:a16="http://schemas.microsoft.com/office/drawing/2014/main" id="{8F932823-67CD-4278-9F4E-50204FD760D5}"/>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1">
            <a:extLst>
              <a:ext uri="{FF2B5EF4-FFF2-40B4-BE49-F238E27FC236}">
                <a16:creationId xmlns:a16="http://schemas.microsoft.com/office/drawing/2014/main" id="{8F8850C1-021B-4C15-A234-A6237F43AB1A}"/>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Bewertung der Offenlegungsrichtlinie </a:t>
            </a:r>
          </a:p>
        </p:txBody>
      </p:sp>
      <p:sp>
        <p:nvSpPr>
          <p:cNvPr id="80899" name="Text Box 2">
            <a:extLst>
              <a:ext uri="{FF2B5EF4-FFF2-40B4-BE49-F238E27FC236}">
                <a16:creationId xmlns:a16="http://schemas.microsoft.com/office/drawing/2014/main" id="{DD3F3A04-ED18-413C-921F-61FFDD08D0B0}"/>
              </a:ext>
            </a:extLst>
          </p:cNvPr>
          <p:cNvSpPr txBox="1">
            <a:spLocks noChangeArrowheads="1"/>
          </p:cNvSpPr>
          <p:nvPr/>
        </p:nvSpPr>
        <p:spPr bwMode="auto">
          <a:xfrm>
            <a:off x="914400" y="2060575"/>
            <a:ext cx="8001000" cy="4035425"/>
          </a:xfrm>
          <a:prstGeom prst="rect">
            <a:avLst/>
          </a:prstGeom>
          <a:noFill/>
          <a:ln>
            <a:noFill/>
          </a:ln>
        </p:spPr>
        <p:txBody>
          <a:bodyP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SzPct val="75000"/>
              <a:defRPr/>
            </a:pP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Fortschritt aber </a:t>
            </a:r>
          </a:p>
          <a:p>
            <a:pPr marL="342900" indent="-342900" eaLnBrk="1" hangingPunct="1">
              <a:spcBef>
                <a:spcPts val="600"/>
              </a:spcBef>
              <a:buClr>
                <a:srgbClr val="003366"/>
              </a:buClr>
              <a:buSzPct val="75000"/>
              <a:buFont typeface="Symbol" panose="05050102010706020507" pitchFamily="18" charset="2"/>
              <a:buChar char="·"/>
              <a:defRPr/>
            </a:pP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Aufweichung bei der Umsetzung </a:t>
            </a:r>
          </a:p>
          <a:p>
            <a:pPr marL="342900" indent="-342900" eaLnBrk="1" hangingPunct="1">
              <a:spcBef>
                <a:spcPts val="600"/>
              </a:spcBef>
              <a:buClr>
                <a:srgbClr val="003366"/>
              </a:buClr>
              <a:buSzPct val="75000"/>
              <a:buFont typeface="Symbol" panose="05050102010706020507" pitchFamily="18" charset="2"/>
              <a:buChar char="·"/>
              <a:defRPr/>
            </a:pP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nur große Aktien-Unternehmen, keine Privatunternehmen</a:t>
            </a:r>
          </a:p>
          <a:p>
            <a:pPr marL="342900" indent="-342900" eaLnBrk="1" hangingPunct="1">
              <a:spcBef>
                <a:spcPts val="600"/>
              </a:spcBef>
              <a:buClr>
                <a:srgbClr val="003366"/>
              </a:buClr>
              <a:buSzPct val="75000"/>
              <a:buFont typeface="Symbol" panose="05050102010706020507" pitchFamily="18" charset="2"/>
              <a:buChar char="·"/>
              <a:defRPr/>
            </a:pP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keine Vergleichbarkeit der Berichte</a:t>
            </a:r>
          </a:p>
          <a:p>
            <a:pPr marL="342900" indent="-342900" eaLnBrk="1" hangingPunct="1">
              <a:spcBef>
                <a:spcPts val="600"/>
              </a:spcBef>
              <a:buClr>
                <a:srgbClr val="003366"/>
              </a:buClr>
              <a:buSzPct val="75000"/>
              <a:buFont typeface="Symbol" panose="05050102010706020507" pitchFamily="18" charset="2"/>
              <a:buChar char="·"/>
              <a:defRPr/>
            </a:pP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t>
            </a:r>
            <a:r>
              <a:rPr lang="de-DE" altLang="de-DE" dirty="0" err="1">
                <a:solidFill>
                  <a:srgbClr val="003366"/>
                </a:solidFill>
                <a:latin typeface="Calibri" panose="020F0502020204030204" pitchFamily="34" charset="0"/>
                <a:ea typeface="Microsoft YaHei" panose="020B0503020204020204" pitchFamily="34" charset="-122"/>
                <a:cs typeface="Calibri" panose="020F0502020204030204" pitchFamily="34" charset="0"/>
              </a:rPr>
              <a:t>Comply</a:t>
            </a: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a:t>
            </a:r>
            <a:r>
              <a:rPr lang="de-DE" altLang="de-DE" dirty="0" err="1">
                <a:solidFill>
                  <a:srgbClr val="003366"/>
                </a:solidFill>
                <a:latin typeface="Calibri" panose="020F0502020204030204" pitchFamily="34" charset="0"/>
                <a:ea typeface="Microsoft YaHei" panose="020B0503020204020204" pitchFamily="34" charset="-122"/>
                <a:cs typeface="Calibri" panose="020F0502020204030204" pitchFamily="34" charset="0"/>
              </a:rPr>
              <a:t>or</a:t>
            </a: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a:t>
            </a:r>
            <a:r>
              <a:rPr lang="de-DE" altLang="de-DE" dirty="0" err="1">
                <a:solidFill>
                  <a:srgbClr val="003366"/>
                </a:solidFill>
                <a:latin typeface="Calibri" panose="020F0502020204030204" pitchFamily="34" charset="0"/>
                <a:ea typeface="Microsoft YaHei" panose="020B0503020204020204" pitchFamily="34" charset="-122"/>
                <a:cs typeface="Calibri" panose="020F0502020204030204" pitchFamily="34" charset="0"/>
              </a:rPr>
              <a:t>explain</a:t>
            </a: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“-Regelung = Schlupfloch</a:t>
            </a:r>
          </a:p>
          <a:p>
            <a:pPr marL="342900" indent="-342900" eaLnBrk="1" hangingPunct="1">
              <a:spcBef>
                <a:spcPts val="600"/>
              </a:spcBef>
              <a:buClr>
                <a:srgbClr val="003366"/>
              </a:buClr>
              <a:buSzPct val="75000"/>
              <a:buFont typeface="Symbol" panose="05050102010706020507" pitchFamily="18" charset="2"/>
              <a:buChar char="·"/>
              <a:defRPr/>
            </a:pP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keine Sanktionen</a:t>
            </a:r>
          </a:p>
          <a:p>
            <a:pPr marL="342900" indent="-342900" eaLnBrk="1" hangingPunct="1">
              <a:spcBef>
                <a:spcPts val="600"/>
              </a:spcBef>
              <a:buClr>
                <a:srgbClr val="003366"/>
              </a:buClr>
              <a:buSzPct val="75000"/>
              <a:buFont typeface="Symbol" panose="05050102010706020507" pitchFamily="18" charset="2"/>
              <a:buChar char="·"/>
              <a:defRPr/>
            </a:pP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keine Überprüfung</a:t>
            </a:r>
          </a:p>
          <a:p>
            <a:pPr eaLnBrk="1" hangingPunct="1">
              <a:spcBef>
                <a:spcPts val="600"/>
              </a:spcBef>
              <a:buClr>
                <a:srgbClr val="003366"/>
              </a:buClr>
              <a:buSzPct val="75000"/>
              <a:buFont typeface="Wingdings" panose="05000000000000000000" pitchFamily="2" charset="2"/>
              <a:buNone/>
              <a:defRPr/>
            </a:pPr>
            <a:endParaRPr lang="de-DE" altLang="de-DE" dirty="0">
              <a:solidFill>
                <a:srgbClr val="003366"/>
              </a:solidFill>
              <a:latin typeface="Arial" panose="020B0604020202020204" pitchFamily="34" charset="0"/>
              <a:ea typeface="Microsoft YaHei" panose="020B0503020204020204" pitchFamily="34" charset="-122"/>
            </a:endParaRPr>
          </a:p>
        </p:txBody>
      </p:sp>
      <p:sp>
        <p:nvSpPr>
          <p:cNvPr id="87044" name="Text Box 4">
            <a:extLst>
              <a:ext uri="{FF2B5EF4-FFF2-40B4-BE49-F238E27FC236}">
                <a16:creationId xmlns:a16="http://schemas.microsoft.com/office/drawing/2014/main" id="{CE66D267-84E9-43DF-8DD3-D718A9F39C26}"/>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FFAAEADA-CF6B-484D-9F13-CD41765116C7}" type="slidenum">
              <a:rPr lang="de-DE" altLang="de-DE" sz="1800" b="1">
                <a:solidFill>
                  <a:srgbClr val="FFFFFF"/>
                </a:solidFill>
                <a:latin typeface="Arial" panose="020B0604020202020204" pitchFamily="34" charset="0"/>
              </a:rPr>
              <a:pPr eaLnBrk="1" hangingPunct="1">
                <a:buSzPct val="75000"/>
              </a:pPr>
              <a:t>26</a:t>
            </a:fld>
            <a:endParaRPr lang="de-DE" altLang="de-DE" sz="1800" b="1">
              <a:solidFill>
                <a:srgbClr val="FFFFFF"/>
              </a:solidFill>
              <a:latin typeface="Arial" panose="020B0604020202020204" pitchFamily="34" charset="0"/>
            </a:endParaRPr>
          </a:p>
        </p:txBody>
      </p:sp>
      <p:sp>
        <p:nvSpPr>
          <p:cNvPr id="87045" name="Textfeld 6">
            <a:extLst>
              <a:ext uri="{FF2B5EF4-FFF2-40B4-BE49-F238E27FC236}">
                <a16:creationId xmlns:a16="http://schemas.microsoft.com/office/drawing/2014/main" id="{985A642D-67D6-410F-9715-790BE56F19D2}"/>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
            <a:extLst>
              <a:ext uri="{FF2B5EF4-FFF2-40B4-BE49-F238E27FC236}">
                <a16:creationId xmlns:a16="http://schemas.microsoft.com/office/drawing/2014/main" id="{B3277FF4-4D60-40C6-8B5A-2E2EF69E5B05}"/>
              </a:ext>
            </a:extLst>
          </p:cNvPr>
          <p:cNvSpPr txBox="1">
            <a:spLocks noChangeArrowheads="1"/>
          </p:cNvSpPr>
          <p:nvPr/>
        </p:nvSpPr>
        <p:spPr bwMode="auto">
          <a:xfrm>
            <a:off x="900113" y="90805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3200" b="1">
                <a:solidFill>
                  <a:srgbClr val="003366"/>
                </a:solidFill>
                <a:latin typeface="Arial" panose="020B0604020202020204" pitchFamily="34" charset="0"/>
                <a:ea typeface="Microsoft YaHei" panose="020B0503020204020204" pitchFamily="34" charset="-122"/>
              </a:rPr>
              <a:t>Forderungen für CSR-Gesetze</a:t>
            </a:r>
          </a:p>
        </p:txBody>
      </p:sp>
      <p:sp>
        <p:nvSpPr>
          <p:cNvPr id="89091" name="Text Box 2">
            <a:extLst>
              <a:ext uri="{FF2B5EF4-FFF2-40B4-BE49-F238E27FC236}">
                <a16:creationId xmlns:a16="http://schemas.microsoft.com/office/drawing/2014/main" id="{C5D9016D-E426-4DC8-BE5C-346BC61BEBD2}"/>
              </a:ext>
            </a:extLst>
          </p:cNvPr>
          <p:cNvSpPr txBox="1">
            <a:spLocks noChangeArrowheads="1"/>
          </p:cNvSpPr>
          <p:nvPr/>
        </p:nvSpPr>
        <p:spPr bwMode="auto">
          <a:xfrm>
            <a:off x="827088" y="2205038"/>
            <a:ext cx="7848600" cy="43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Arial" panose="020B0604020202020204" pitchFamily="34" charset="0"/>
                <a:ea typeface="Microsoft YaHei" panose="020B0503020204020204" pitchFamily="34" charset="-122"/>
              </a:rPr>
              <a:t>Ausführungsbestimmungen zur menschenrechtlichen Sorgfaltspflicht von Unternehmen</a:t>
            </a:r>
          </a:p>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Arial" panose="020B0604020202020204" pitchFamily="34" charset="0"/>
                <a:ea typeface="Microsoft YaHei" panose="020B0503020204020204" pitchFamily="34" charset="-122"/>
              </a:rPr>
              <a:t>Sanktionen für Verstöße gegen Sorgfalts-pflichten, u.a. Unternehmenshaftung</a:t>
            </a:r>
          </a:p>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Arial" panose="020B0604020202020204" pitchFamily="34" charset="0"/>
                <a:ea typeface="Microsoft YaHei" panose="020B0503020204020204" pitchFamily="34" charset="-122"/>
              </a:rPr>
              <a:t>Transparenz schaffen</a:t>
            </a:r>
          </a:p>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Arial" panose="020B0604020202020204" pitchFamily="34" charset="0"/>
                <a:ea typeface="Microsoft YaHei" panose="020B0503020204020204" pitchFamily="34" charset="-122"/>
              </a:rPr>
              <a:t>Klagemöglichkeiten für                                        Geschädigte </a:t>
            </a:r>
          </a:p>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Arial" panose="020B0604020202020204" pitchFamily="34" charset="0"/>
                <a:ea typeface="Microsoft YaHei" panose="020B0503020204020204" pitchFamily="34" charset="-122"/>
              </a:rPr>
              <a:t>öffentliche Beschaffung als                                 Musterbeispiel</a:t>
            </a:r>
          </a:p>
        </p:txBody>
      </p:sp>
      <p:sp>
        <p:nvSpPr>
          <p:cNvPr id="89092" name="Text Box 4">
            <a:extLst>
              <a:ext uri="{FF2B5EF4-FFF2-40B4-BE49-F238E27FC236}">
                <a16:creationId xmlns:a16="http://schemas.microsoft.com/office/drawing/2014/main" id="{4AA425BF-4B85-41F2-AE73-7D9AC63F7CFA}"/>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7582B5E0-65E1-44D9-A1CF-0589C38649E2}" type="slidenum">
              <a:rPr lang="de-DE" altLang="de-DE" sz="1800" b="1">
                <a:solidFill>
                  <a:srgbClr val="FFFFFF"/>
                </a:solidFill>
                <a:latin typeface="Arial" panose="020B0604020202020204" pitchFamily="34" charset="0"/>
              </a:rPr>
              <a:pPr eaLnBrk="1" hangingPunct="1">
                <a:buSzPct val="75000"/>
              </a:pPr>
              <a:t>27</a:t>
            </a:fld>
            <a:endParaRPr lang="de-DE" altLang="de-DE" sz="1800" b="1">
              <a:solidFill>
                <a:srgbClr val="FFFFFF"/>
              </a:solidFill>
              <a:latin typeface="Arial" panose="020B0604020202020204" pitchFamily="34" charset="0"/>
            </a:endParaRPr>
          </a:p>
        </p:txBody>
      </p:sp>
      <p:pic>
        <p:nvPicPr>
          <p:cNvPr id="89093" name="Picture 6">
            <a:extLst>
              <a:ext uri="{FF2B5EF4-FFF2-40B4-BE49-F238E27FC236}">
                <a16:creationId xmlns:a16="http://schemas.microsoft.com/office/drawing/2014/main" id="{DED5C684-304C-495C-A83C-9CC74BF99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4067175"/>
            <a:ext cx="313372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feld 7">
            <a:extLst>
              <a:ext uri="{FF2B5EF4-FFF2-40B4-BE49-F238E27FC236}">
                <a16:creationId xmlns:a16="http://schemas.microsoft.com/office/drawing/2014/main" id="{D9D0FDA7-97BF-4553-AF5F-5366796BB64F}"/>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1">
            <a:extLst>
              <a:ext uri="{FF2B5EF4-FFF2-40B4-BE49-F238E27FC236}">
                <a16:creationId xmlns:a16="http://schemas.microsoft.com/office/drawing/2014/main" id="{4BA2E546-3485-469D-85B2-241EC2DEA0A1}"/>
              </a:ext>
            </a:extLst>
          </p:cNvPr>
          <p:cNvSpPr txBox="1">
            <a:spLocks noChangeArrowheads="1"/>
          </p:cNvSpPr>
          <p:nvPr/>
        </p:nvSpPr>
        <p:spPr bwMode="auto">
          <a:xfrm>
            <a:off x="914400" y="908050"/>
            <a:ext cx="80010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Das Textilbündnis</a:t>
            </a:r>
          </a:p>
        </p:txBody>
      </p:sp>
      <p:sp>
        <p:nvSpPr>
          <p:cNvPr id="91139" name="Text Box 2">
            <a:extLst>
              <a:ext uri="{FF2B5EF4-FFF2-40B4-BE49-F238E27FC236}">
                <a16:creationId xmlns:a16="http://schemas.microsoft.com/office/drawing/2014/main" id="{D228D93A-792A-46F4-9E2A-6C98FDB0C079}"/>
              </a:ext>
            </a:extLst>
          </p:cNvPr>
          <p:cNvSpPr txBox="1">
            <a:spLocks noChangeArrowheads="1"/>
          </p:cNvSpPr>
          <p:nvPr/>
        </p:nvSpPr>
        <p:spPr bwMode="auto">
          <a:xfrm>
            <a:off x="914400" y="1916113"/>
            <a:ext cx="80010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Initiative des BMZ</a:t>
            </a:r>
          </a:p>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Freiwillige Mitgliedschaft</a:t>
            </a:r>
          </a:p>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MSI: Teilnehmende aus                                                    Wirtschaft, Zivilgesellschaft, Standardorganisationen, Gewerkschaften und Regierung</a:t>
            </a:r>
          </a:p>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130 Mitglieder; Unternehmens-Marktabdeckung von ca. 50%</a:t>
            </a:r>
          </a:p>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Paritätisch besetzter Steuerungskreis; Entscheidung im Konsens</a:t>
            </a:r>
          </a:p>
        </p:txBody>
      </p:sp>
      <p:sp>
        <p:nvSpPr>
          <p:cNvPr id="91140" name="Text Box 5">
            <a:extLst>
              <a:ext uri="{FF2B5EF4-FFF2-40B4-BE49-F238E27FC236}">
                <a16:creationId xmlns:a16="http://schemas.microsoft.com/office/drawing/2014/main" id="{A48FE6AA-97C8-421E-A59C-FB562BECFA3A}"/>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F8FB80F4-4B03-48FF-BF31-ED21BFE3B011}" type="slidenum">
              <a:rPr lang="de-DE" altLang="de-DE" sz="1800" b="1">
                <a:solidFill>
                  <a:srgbClr val="FFFFFF"/>
                </a:solidFill>
                <a:latin typeface="Arial" panose="020B0604020202020204" pitchFamily="34" charset="0"/>
              </a:rPr>
              <a:pPr eaLnBrk="1" hangingPunct="1">
                <a:buSzPct val="75000"/>
              </a:pPr>
              <a:t>28</a:t>
            </a:fld>
            <a:endParaRPr lang="de-DE" altLang="de-DE" sz="1800" b="1">
              <a:solidFill>
                <a:srgbClr val="FFFFFF"/>
              </a:solidFill>
              <a:latin typeface="Arial" panose="020B0604020202020204" pitchFamily="34" charset="0"/>
            </a:endParaRPr>
          </a:p>
        </p:txBody>
      </p:sp>
      <p:pic>
        <p:nvPicPr>
          <p:cNvPr id="91141" name="Picture 6">
            <a:extLst>
              <a:ext uri="{FF2B5EF4-FFF2-40B4-BE49-F238E27FC236}">
                <a16:creationId xmlns:a16="http://schemas.microsoft.com/office/drawing/2014/main" id="{B3985D9E-1154-4C57-8211-999C46D0B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1773238"/>
            <a:ext cx="38671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Textfeld 7">
            <a:extLst>
              <a:ext uri="{FF2B5EF4-FFF2-40B4-BE49-F238E27FC236}">
                <a16:creationId xmlns:a16="http://schemas.microsoft.com/office/drawing/2014/main" id="{00F252DB-B40D-4AB5-BF93-5F9C49AA8BF0}"/>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1">
            <a:extLst>
              <a:ext uri="{FF2B5EF4-FFF2-40B4-BE49-F238E27FC236}">
                <a16:creationId xmlns:a16="http://schemas.microsoft.com/office/drawing/2014/main" id="{79BB1FD8-0A4B-4004-9A9D-D6939C5F9BEA}"/>
              </a:ext>
            </a:extLst>
          </p:cNvPr>
          <p:cNvSpPr txBox="1">
            <a:spLocks noChangeArrowheads="1"/>
          </p:cNvSpPr>
          <p:nvPr/>
        </p:nvSpPr>
        <p:spPr bwMode="auto">
          <a:xfrm>
            <a:off x="914400" y="10525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Ziel und Strategie</a:t>
            </a:r>
          </a:p>
        </p:txBody>
      </p:sp>
      <p:sp>
        <p:nvSpPr>
          <p:cNvPr id="93187" name="Text Box 2">
            <a:extLst>
              <a:ext uri="{FF2B5EF4-FFF2-40B4-BE49-F238E27FC236}">
                <a16:creationId xmlns:a16="http://schemas.microsoft.com/office/drawing/2014/main" id="{31DE5A02-F01C-406F-9AA5-1532C8A44BFB}"/>
              </a:ext>
            </a:extLst>
          </p:cNvPr>
          <p:cNvSpPr txBox="1">
            <a:spLocks noChangeArrowheads="1"/>
          </p:cNvSpPr>
          <p:nvPr/>
        </p:nvSpPr>
        <p:spPr bwMode="auto">
          <a:xfrm>
            <a:off x="914400" y="1916113"/>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marL="741363" indent="-28416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SzPct val="75000"/>
            </a:pPr>
            <a:r>
              <a:rPr lang="de-DE" altLang="de-DE" b="1">
                <a:solidFill>
                  <a:schemeClr val="tx1"/>
                </a:solidFill>
                <a:latin typeface="Calibri" panose="020F0502020204030204" pitchFamily="34" charset="0"/>
                <a:ea typeface="Microsoft YaHei" panose="020B0503020204020204" pitchFamily="34" charset="-122"/>
                <a:cs typeface="Calibri" panose="020F0502020204030204" pitchFamily="34" charset="0"/>
              </a:rPr>
              <a:t>Ziel: </a:t>
            </a:r>
            <a:r>
              <a:rPr lang="de-DE" altLang="de-DE">
                <a:solidFill>
                  <a:schemeClr val="tx1"/>
                </a:solidFill>
                <a:latin typeface="Calibri" panose="020F0502020204030204" pitchFamily="34" charset="0"/>
                <a:ea typeface="Microsoft YaHei" panose="020B0503020204020204" pitchFamily="34" charset="-122"/>
                <a:cs typeface="Calibri" panose="020F0502020204030204" pitchFamily="34" charset="0"/>
              </a:rPr>
              <a:t>Das Bündnis hat sich zum Ziel gesetzt, die Bedingungen in der weltweiten Textilproduktion zu verbessern – von der Rohstoffproduktion bis zur Entsorgung. </a:t>
            </a:r>
          </a:p>
          <a:p>
            <a:pPr eaLnBrk="1" hangingPunct="1">
              <a:spcBef>
                <a:spcPts val="600"/>
              </a:spcBef>
              <a:buSzPct val="75000"/>
            </a:pPr>
            <a:endParaRPr lang="de-DE" altLang="de-DE" b="1">
              <a:solidFill>
                <a:schemeClr val="tx1"/>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600"/>
              </a:spcBef>
              <a:buSzPct val="75000"/>
            </a:pPr>
            <a:r>
              <a:rPr lang="de-DE" altLang="de-DE" b="1">
                <a:solidFill>
                  <a:schemeClr val="tx1"/>
                </a:solidFill>
                <a:latin typeface="Calibri" panose="020F0502020204030204" pitchFamily="34" charset="0"/>
                <a:ea typeface="Microsoft YaHei" panose="020B0503020204020204" pitchFamily="34" charset="-122"/>
                <a:cs typeface="Calibri" panose="020F0502020204030204" pitchFamily="34" charset="0"/>
              </a:rPr>
              <a:t>Strategie:</a:t>
            </a:r>
          </a:p>
          <a:p>
            <a:pPr eaLnBrk="1" hangingPunct="1">
              <a:spcBef>
                <a:spcPts val="600"/>
              </a:spcBef>
              <a:buClr>
                <a:srgbClr val="003366"/>
              </a:buClr>
              <a:buSzPct val="75000"/>
              <a:buFont typeface="Arial" panose="020B0604020202020204" pitchFamily="34" charset="0"/>
              <a:buChar char="-"/>
            </a:pPr>
            <a:r>
              <a:rPr lang="de-DE" altLang="de-DE">
                <a:solidFill>
                  <a:schemeClr val="tx1"/>
                </a:solidFill>
                <a:latin typeface="Calibri" panose="020F0502020204030204" pitchFamily="34" charset="0"/>
                <a:ea typeface="Microsoft YaHei" panose="020B0503020204020204" pitchFamily="34" charset="-122"/>
                <a:cs typeface="Calibri" panose="020F0502020204030204" pitchFamily="34" charset="0"/>
              </a:rPr>
              <a:t>Bündnisstandards definieren und Zeitziele für kontinuierliche Verbesserung</a:t>
            </a:r>
          </a:p>
          <a:p>
            <a:pPr eaLnBrk="1" hangingPunct="1">
              <a:spcBef>
                <a:spcPts val="600"/>
              </a:spcBef>
              <a:buClr>
                <a:srgbClr val="003366"/>
              </a:buClr>
              <a:buSzPct val="75000"/>
              <a:buFont typeface="Arial" panose="020B0604020202020204" pitchFamily="34" charset="0"/>
              <a:buChar char="-"/>
            </a:pPr>
            <a:r>
              <a:rPr lang="de-DE" altLang="de-DE">
                <a:solidFill>
                  <a:schemeClr val="tx1"/>
                </a:solidFill>
                <a:latin typeface="Calibri" panose="020F0502020204030204" pitchFamily="34" charset="0"/>
                <a:ea typeface="Microsoft YaHei" panose="020B0503020204020204" pitchFamily="34" charset="-122"/>
                <a:cs typeface="Calibri" panose="020F0502020204030204" pitchFamily="34" charset="0"/>
              </a:rPr>
              <a:t>Verbesserung von Rahmenbedingungen in Produktionsländern</a:t>
            </a:r>
          </a:p>
          <a:p>
            <a:pPr eaLnBrk="1" hangingPunct="1">
              <a:spcBef>
                <a:spcPts val="600"/>
              </a:spcBef>
              <a:buClr>
                <a:srgbClr val="003366"/>
              </a:buClr>
              <a:buSzPct val="75000"/>
              <a:buFont typeface="Arial" panose="020B0604020202020204" pitchFamily="34" charset="0"/>
              <a:buChar char="-"/>
            </a:pPr>
            <a:r>
              <a:rPr lang="de-DE" altLang="de-DE">
                <a:solidFill>
                  <a:schemeClr val="tx1"/>
                </a:solidFill>
                <a:latin typeface="Calibri" panose="020F0502020204030204" pitchFamily="34" charset="0"/>
                <a:ea typeface="Microsoft YaHei" panose="020B0503020204020204" pitchFamily="34" charset="-122"/>
                <a:cs typeface="Calibri" panose="020F0502020204030204" pitchFamily="34" charset="0"/>
              </a:rPr>
              <a:t>Transparente Kommunikation (Textilien/Bündnis)</a:t>
            </a:r>
          </a:p>
          <a:p>
            <a:pPr eaLnBrk="1" hangingPunct="1">
              <a:spcBef>
                <a:spcPts val="600"/>
              </a:spcBef>
              <a:buClr>
                <a:srgbClr val="003366"/>
              </a:buClr>
              <a:buSzPct val="75000"/>
              <a:buFont typeface="Arial" panose="020B0604020202020204" pitchFamily="34" charset="0"/>
              <a:buChar char="-"/>
            </a:pPr>
            <a:r>
              <a:rPr lang="de-DE" altLang="de-DE">
                <a:solidFill>
                  <a:schemeClr val="tx1"/>
                </a:solidFill>
                <a:latin typeface="Calibri" panose="020F0502020204030204" pitchFamily="34" charset="0"/>
                <a:ea typeface="Microsoft YaHei" panose="020B0503020204020204" pitchFamily="34" charset="-122"/>
                <a:cs typeface="Calibri" panose="020F0502020204030204" pitchFamily="34" charset="0"/>
              </a:rPr>
              <a:t>Bündnis-Plattform</a:t>
            </a:r>
          </a:p>
          <a:p>
            <a:pPr lvl="1" eaLnBrk="1" hangingPunct="1">
              <a:spcBef>
                <a:spcPts val="600"/>
              </a:spcBef>
              <a:buClr>
                <a:srgbClr val="003366"/>
              </a:buClr>
              <a:buSzPct val="75000"/>
              <a:buFont typeface="Arial" panose="020B0604020202020204" pitchFamily="34" charset="0"/>
              <a:buNone/>
            </a:pPr>
            <a:endParaRPr lang="de-DE" altLang="de-DE">
              <a:solidFill>
                <a:srgbClr val="FF0000"/>
              </a:solidFill>
              <a:latin typeface="Arial" panose="020B0604020202020204" pitchFamily="34" charset="0"/>
              <a:ea typeface="Microsoft YaHei" panose="020B0503020204020204" pitchFamily="34" charset="-122"/>
            </a:endParaRPr>
          </a:p>
        </p:txBody>
      </p:sp>
      <p:sp>
        <p:nvSpPr>
          <p:cNvPr id="93188" name="Text Box 5">
            <a:extLst>
              <a:ext uri="{FF2B5EF4-FFF2-40B4-BE49-F238E27FC236}">
                <a16:creationId xmlns:a16="http://schemas.microsoft.com/office/drawing/2014/main" id="{E9940000-4212-41DE-B23E-260B657CA335}"/>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F9BE30CA-B888-491A-863B-1C5B1CC65D3F}" type="slidenum">
              <a:rPr lang="de-DE" altLang="de-DE" sz="1800" b="1">
                <a:solidFill>
                  <a:srgbClr val="FFFFFF"/>
                </a:solidFill>
                <a:latin typeface="Arial" panose="020B0604020202020204" pitchFamily="34" charset="0"/>
              </a:rPr>
              <a:pPr eaLnBrk="1" hangingPunct="1">
                <a:buSzPct val="75000"/>
              </a:pPr>
              <a:t>29</a:t>
            </a:fld>
            <a:endParaRPr lang="de-DE" altLang="de-DE" sz="1800" b="1">
              <a:solidFill>
                <a:srgbClr val="FFFFFF"/>
              </a:solidFill>
              <a:latin typeface="Arial" panose="020B0604020202020204" pitchFamily="34" charset="0"/>
            </a:endParaRPr>
          </a:p>
        </p:txBody>
      </p:sp>
      <p:sp>
        <p:nvSpPr>
          <p:cNvPr id="93189" name="Textfeld 6">
            <a:extLst>
              <a:ext uri="{FF2B5EF4-FFF2-40B4-BE49-F238E27FC236}">
                <a16:creationId xmlns:a16="http://schemas.microsoft.com/office/drawing/2014/main" id="{3599BC2A-BD94-411A-801C-A4B972D2659A}"/>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9">
            <a:extLst>
              <a:ext uri="{FF2B5EF4-FFF2-40B4-BE49-F238E27FC236}">
                <a16:creationId xmlns:a16="http://schemas.microsoft.com/office/drawing/2014/main" id="{48F7CBFA-45BD-4BF1-938B-211D463B4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2555875"/>
            <a:ext cx="200025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6">
            <a:extLst>
              <a:ext uri="{FF2B5EF4-FFF2-40B4-BE49-F238E27FC236}">
                <a16:creationId xmlns:a16="http://schemas.microsoft.com/office/drawing/2014/main" id="{5E684ADA-07EB-45F7-9194-D31C97050361}"/>
              </a:ext>
            </a:extLst>
          </p:cNvPr>
          <p:cNvSpPr txBox="1">
            <a:spLocks noChangeArrowheads="1"/>
          </p:cNvSpPr>
          <p:nvPr/>
        </p:nvSpPr>
        <p:spPr bwMode="auto">
          <a:xfrm>
            <a:off x="1116013" y="1085850"/>
            <a:ext cx="82296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15" tIns="56804" rIns="81615" bIns="40807"/>
          <a:lstStyle>
            <a:lvl1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1pPr>
            <a:lvl2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2pPr>
            <a:lvl3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3pPr>
            <a:lvl4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4pPr>
            <a:lvl5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3000"/>
              </a:lnSpc>
              <a:buSzPct val="100000"/>
            </a:pPr>
            <a:r>
              <a:rPr lang="de-DE" altLang="de-DE" sz="2000" b="1">
                <a:solidFill>
                  <a:srgbClr val="003366"/>
                </a:solidFill>
                <a:latin typeface="Calibri" panose="020F0502020204030204" pitchFamily="34" charset="0"/>
                <a:ea typeface="Microsoft YaHei" panose="020B0503020204020204" pitchFamily="34" charset="-122"/>
                <a:cs typeface="Calibri" panose="020F0502020204030204" pitchFamily="34" charset="0"/>
              </a:rPr>
              <a:t>Projektziel: </a:t>
            </a: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Aufklärung der Studierenden modebezogener, wirtschaftswissenschaftlicher und Lehramtsstudiengänge über Rechte</a:t>
            </a:r>
          </a:p>
          <a:p>
            <a:pPr eaLnBrk="1" hangingPunct="1">
              <a:lnSpc>
                <a:spcPct val="93000"/>
              </a:lnSpc>
              <a:buSzPct val="100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der Näher_innen, Sozial- und Umweltstandards sowie Verantwortung</a:t>
            </a:r>
          </a:p>
          <a:p>
            <a:pPr eaLnBrk="1" hangingPunct="1">
              <a:lnSpc>
                <a:spcPct val="93000"/>
              </a:lnSpc>
              <a:buSzPct val="100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von Unternehmen</a:t>
            </a:r>
          </a:p>
          <a:p>
            <a:pPr eaLnBrk="1" hangingPunct="1">
              <a:lnSpc>
                <a:spcPct val="93000"/>
              </a:lnSpc>
              <a:buSzPct val="100000"/>
            </a:pPr>
            <a:endParaRPr lang="de-DE" altLang="de-DE" sz="180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39940" name="Rechteck 2">
            <a:extLst>
              <a:ext uri="{FF2B5EF4-FFF2-40B4-BE49-F238E27FC236}">
                <a16:creationId xmlns:a16="http://schemas.microsoft.com/office/drawing/2014/main" id="{58495411-FB12-440F-8A39-4B5ED6699816}"/>
              </a:ext>
            </a:extLst>
          </p:cNvPr>
          <p:cNvSpPr>
            <a:spLocks noChangeArrowheads="1"/>
          </p:cNvSpPr>
          <p:nvPr/>
        </p:nvSpPr>
        <p:spPr bwMode="auto">
          <a:xfrm>
            <a:off x="-3175"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SzPct val="100000"/>
            </a:pPr>
            <a:r>
              <a:rPr lang="de-DE" altLang="de-DE" sz="2000" b="1">
                <a:solidFill>
                  <a:srgbClr val="FFFFFF"/>
                </a:solidFill>
                <a:latin typeface="Calibri" panose="020F0502020204030204" pitchFamily="34" charset="0"/>
                <a:cs typeface="Calibri" panose="020F0502020204030204" pitchFamily="34" charset="0"/>
              </a:rPr>
              <a:t>3</a:t>
            </a:r>
          </a:p>
        </p:txBody>
      </p:sp>
      <p:sp>
        <p:nvSpPr>
          <p:cNvPr id="4" name="Textfeld 3">
            <a:extLst>
              <a:ext uri="{FF2B5EF4-FFF2-40B4-BE49-F238E27FC236}">
                <a16:creationId xmlns:a16="http://schemas.microsoft.com/office/drawing/2014/main" id="{F37E1688-A9E0-4437-A9A9-8307C96C221A}"/>
              </a:ext>
            </a:extLst>
          </p:cNvPr>
          <p:cNvSpPr txBox="1"/>
          <p:nvPr/>
        </p:nvSpPr>
        <p:spPr>
          <a:xfrm>
            <a:off x="1116013" y="2555875"/>
            <a:ext cx="7308850" cy="1957388"/>
          </a:xfrm>
          <a:prstGeom prst="rect">
            <a:avLst/>
          </a:prstGeom>
          <a:noFill/>
        </p:spPr>
        <p:txBody>
          <a:bodyPr>
            <a:spAutoFit/>
          </a:bodyPr>
          <a:lstStyle/>
          <a:p>
            <a:pPr>
              <a:lnSpc>
                <a:spcPct val="93000"/>
              </a:lnSpc>
              <a:spcAft>
                <a:spcPts val="522"/>
              </a:spcAft>
              <a:defRPr/>
            </a:pPr>
            <a:r>
              <a:rPr lang="de-DE" sz="1800" b="1" dirty="0">
                <a:solidFill>
                  <a:srgbClr val="002060"/>
                </a:solidFill>
                <a:latin typeface="Calibri" panose="020F0502020204030204" pitchFamily="34" charset="0"/>
                <a:cs typeface="Calibri" panose="020F0502020204030204" pitchFamily="34" charset="0"/>
              </a:rPr>
              <a:t>Aktivitäten:</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Vorträge und Seminare and Hochschulen</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 Betreuung und Beratung von Studieren</a:t>
            </a:r>
          </a:p>
          <a:p>
            <a:pPr marL="285750" indent="-285750">
              <a:lnSpc>
                <a:spcPct val="93000"/>
              </a:lnSpc>
              <a:spcAft>
                <a:spcPts val="522"/>
              </a:spcAft>
              <a:buFont typeface="Arial" panose="020B0604020202020204" pitchFamily="34" charset="0"/>
              <a:buChar char="•"/>
              <a:defRPr/>
            </a:pPr>
            <a:r>
              <a:rPr lang="de-DE" sz="1800" dirty="0" err="1">
                <a:solidFill>
                  <a:srgbClr val="002060"/>
                </a:solidFill>
                <a:latin typeface="Calibri" panose="020F0502020204030204" pitchFamily="34" charset="0"/>
                <a:cs typeface="Calibri" panose="020F0502020204030204" pitchFamily="34" charset="0"/>
              </a:rPr>
              <a:t>Modeblog</a:t>
            </a:r>
            <a:r>
              <a:rPr lang="de-DE" sz="1800" dirty="0">
                <a:solidFill>
                  <a:srgbClr val="002060"/>
                </a:solidFill>
                <a:latin typeface="Calibri" panose="020F0502020204030204" pitchFamily="34" charset="0"/>
                <a:cs typeface="Calibri" panose="020F0502020204030204" pitchFamily="34" charset="0"/>
              </a:rPr>
              <a:t> </a:t>
            </a:r>
            <a:r>
              <a:rPr lang="de-DE" sz="1800" i="1" dirty="0">
                <a:solidFill>
                  <a:srgbClr val="002060"/>
                </a:solidFill>
                <a:latin typeface="Calibri" panose="020F0502020204030204" pitchFamily="34" charset="0"/>
                <a:cs typeface="Calibri" panose="020F0502020204030204" pitchFamily="34" charset="0"/>
              </a:rPr>
              <a:t>modefairarbeiten.de</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Konferenzen und Informationsveranstaltungen</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Webseite </a:t>
            </a:r>
            <a:r>
              <a:rPr lang="de-DE" sz="1800" i="1" dirty="0">
                <a:solidFill>
                  <a:srgbClr val="002060"/>
                </a:solidFill>
                <a:latin typeface="Calibri" panose="020F0502020204030204" pitchFamily="34" charset="0"/>
                <a:cs typeface="Calibri" panose="020F0502020204030204" pitchFamily="34" charset="0"/>
              </a:rPr>
              <a:t>fairschnitt.org </a:t>
            </a:r>
            <a:r>
              <a:rPr lang="de-DE" sz="1800" dirty="0">
                <a:solidFill>
                  <a:srgbClr val="002060"/>
                </a:solidFill>
                <a:latin typeface="Calibri" panose="020F0502020204030204" pitchFamily="34" charset="0"/>
                <a:cs typeface="Calibri" panose="020F0502020204030204" pitchFamily="34" charset="0"/>
              </a:rPr>
              <a:t>mit Bildungsmaterialien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1">
            <a:extLst>
              <a:ext uri="{FF2B5EF4-FFF2-40B4-BE49-F238E27FC236}">
                <a16:creationId xmlns:a16="http://schemas.microsoft.com/office/drawing/2014/main" id="{E6D6708C-5087-41D0-B0B7-91FABE08B9D8}"/>
              </a:ext>
            </a:extLst>
          </p:cNvPr>
          <p:cNvSpPr txBox="1">
            <a:spLocks noChangeArrowheads="1"/>
          </p:cNvSpPr>
          <p:nvPr/>
        </p:nvSpPr>
        <p:spPr bwMode="auto">
          <a:xfrm>
            <a:off x="914400" y="10525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Handlungsbereiche</a:t>
            </a:r>
          </a:p>
        </p:txBody>
      </p:sp>
      <p:sp>
        <p:nvSpPr>
          <p:cNvPr id="87043" name="Text Box 2">
            <a:extLst>
              <a:ext uri="{FF2B5EF4-FFF2-40B4-BE49-F238E27FC236}">
                <a16:creationId xmlns:a16="http://schemas.microsoft.com/office/drawing/2014/main" id="{68D92F21-B36F-4389-AAF5-30A9BB56865F}"/>
              </a:ext>
            </a:extLst>
          </p:cNvPr>
          <p:cNvSpPr txBox="1">
            <a:spLocks noChangeArrowheads="1"/>
          </p:cNvSpPr>
          <p:nvPr/>
        </p:nvSpPr>
        <p:spPr bwMode="auto">
          <a:xfrm>
            <a:off x="914400" y="1916113"/>
            <a:ext cx="8001000" cy="3733800"/>
          </a:xfrm>
          <a:prstGeom prst="rect">
            <a:avLst/>
          </a:prstGeom>
          <a:noFill/>
          <a:ln>
            <a:noFill/>
          </a:ln>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marL="741363" indent="-28416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SzPct val="75000"/>
              <a:defRPr/>
            </a:pPr>
            <a:r>
              <a:rPr lang="de-DE" altLang="de-DE" b="1" u="sng" dirty="0">
                <a:solidFill>
                  <a:srgbClr val="003366"/>
                </a:solidFill>
                <a:latin typeface="Calibri" panose="020F0502020204030204" pitchFamily="34" charset="0"/>
                <a:ea typeface="Microsoft YaHei" panose="020B0503020204020204" pitchFamily="34" charset="-122"/>
                <a:cs typeface="Calibri" panose="020F0502020204030204" pitchFamily="34" charset="0"/>
              </a:rPr>
              <a:t>sozial</a:t>
            </a:r>
          </a:p>
          <a:p>
            <a:pPr indent="-342900" eaLnBrk="1" hangingPunct="1">
              <a:spcBef>
                <a:spcPts val="600"/>
              </a:spcBef>
              <a:buClr>
                <a:srgbClr val="003366"/>
              </a:buClr>
              <a:buSzPct val="75000"/>
              <a:buFont typeface="Symbol" panose="05050102010706020507" pitchFamily="18" charset="2"/>
              <a:buChar char="·"/>
              <a:tabLst/>
              <a:defRPr/>
            </a:pP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alle Stufen der textilen Kette</a:t>
            </a:r>
          </a:p>
          <a:p>
            <a:pPr indent="-342900" eaLnBrk="1" hangingPunct="1">
              <a:spcBef>
                <a:spcPts val="600"/>
              </a:spcBef>
              <a:buClr>
                <a:srgbClr val="003366"/>
              </a:buClr>
              <a:buSzPct val="75000"/>
              <a:buFont typeface="Symbol" panose="05050102010706020507" pitchFamily="18" charset="2"/>
              <a:buChar char="·"/>
              <a:tabLst/>
              <a:defRPr/>
            </a:pP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ILO-Kernarbeitsnormen</a:t>
            </a:r>
          </a:p>
          <a:p>
            <a:pPr indent="-342900" eaLnBrk="1" hangingPunct="1">
              <a:spcBef>
                <a:spcPts val="600"/>
              </a:spcBef>
              <a:buClr>
                <a:srgbClr val="003366"/>
              </a:buClr>
              <a:buSzPct val="75000"/>
              <a:buFont typeface="Symbol" panose="05050102010706020507" pitchFamily="18" charset="2"/>
              <a:buChar char="·"/>
              <a:tabLst/>
              <a:defRPr/>
            </a:pP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Arbeits- und Gebäudesicherheit</a:t>
            </a:r>
          </a:p>
          <a:p>
            <a:pPr indent="-342900" eaLnBrk="1" hangingPunct="1">
              <a:spcBef>
                <a:spcPts val="600"/>
              </a:spcBef>
              <a:buClr>
                <a:srgbClr val="003366"/>
              </a:buClr>
              <a:buSzPct val="75000"/>
              <a:buFont typeface="Symbol" panose="05050102010706020507" pitchFamily="18" charset="2"/>
              <a:buChar char="·"/>
              <a:tabLst/>
              <a:defRPr/>
            </a:pPr>
            <a:r>
              <a:rPr lang="de-DE" altLang="de-DE"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Existenzlöhne</a:t>
            </a:r>
          </a:p>
          <a:p>
            <a:pPr indent="-342900" eaLnBrk="1" hangingPunct="1">
              <a:spcBef>
                <a:spcPts val="600"/>
              </a:spcBef>
              <a:buClr>
                <a:srgbClr val="003366"/>
              </a:buClr>
              <a:buSzPct val="75000"/>
              <a:buFont typeface="Symbol" panose="05050102010706020507" pitchFamily="18" charset="2"/>
              <a:buChar char="·"/>
              <a:tabLst/>
              <a:defRPr/>
            </a:pP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Arbeitszeiten</a:t>
            </a:r>
          </a:p>
          <a:p>
            <a:pPr indent="-342900" eaLnBrk="1" hangingPunct="1">
              <a:spcBef>
                <a:spcPts val="600"/>
              </a:spcBef>
              <a:buClr>
                <a:srgbClr val="003366"/>
              </a:buClr>
              <a:buSzPct val="75000"/>
              <a:buFont typeface="Symbol" panose="05050102010706020507" pitchFamily="18" charset="2"/>
              <a:buChar char="·"/>
              <a:tabLst/>
              <a:defRPr/>
            </a:pP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Prekäre Beschäftigung</a:t>
            </a:r>
          </a:p>
          <a:p>
            <a:pPr eaLnBrk="1" hangingPunct="1">
              <a:spcBef>
                <a:spcPts val="600"/>
              </a:spcBef>
              <a:buSzPct val="75000"/>
              <a:defRPr/>
            </a:pPr>
            <a:endParaRPr lang="de-DE" altLang="de-DE" b="1"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a:p>
            <a:pPr lvl="1" eaLnBrk="1" hangingPunct="1">
              <a:spcBef>
                <a:spcPts val="600"/>
              </a:spcBef>
              <a:buClr>
                <a:srgbClr val="003366"/>
              </a:buClr>
              <a:buSzPct val="75000"/>
              <a:buFont typeface="Arial" panose="020B0604020202020204" pitchFamily="34" charset="0"/>
              <a:buNone/>
              <a:defRPr/>
            </a:pPr>
            <a:endParaRPr lang="de-DE" altLang="de-DE" dirty="0">
              <a:solidFill>
                <a:srgbClr val="FF0000"/>
              </a:solidFill>
              <a:latin typeface="Arial" panose="020B0604020202020204" pitchFamily="34" charset="0"/>
              <a:ea typeface="Microsoft YaHei" panose="020B0503020204020204" pitchFamily="34" charset="-122"/>
            </a:endParaRPr>
          </a:p>
        </p:txBody>
      </p:sp>
      <p:sp>
        <p:nvSpPr>
          <p:cNvPr id="95236" name="Text Box 5">
            <a:extLst>
              <a:ext uri="{FF2B5EF4-FFF2-40B4-BE49-F238E27FC236}">
                <a16:creationId xmlns:a16="http://schemas.microsoft.com/office/drawing/2014/main" id="{0F005840-FA89-4460-B801-6C6FCF95139F}"/>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972107D5-2870-4B09-BEA5-290663835882}" type="slidenum">
              <a:rPr lang="de-DE" altLang="de-DE" sz="1800" b="1">
                <a:solidFill>
                  <a:srgbClr val="FFFFFF"/>
                </a:solidFill>
                <a:latin typeface="Arial" panose="020B0604020202020204" pitchFamily="34" charset="0"/>
              </a:rPr>
              <a:pPr eaLnBrk="1" hangingPunct="1">
                <a:buSzPct val="75000"/>
              </a:pPr>
              <a:t>30</a:t>
            </a:fld>
            <a:endParaRPr lang="de-DE" altLang="de-DE" sz="1800" b="1">
              <a:solidFill>
                <a:srgbClr val="FFFFFF"/>
              </a:solidFill>
              <a:latin typeface="Arial" panose="020B0604020202020204" pitchFamily="34" charset="0"/>
            </a:endParaRPr>
          </a:p>
        </p:txBody>
      </p:sp>
      <p:sp>
        <p:nvSpPr>
          <p:cNvPr id="95237" name="Textfeld 4">
            <a:extLst>
              <a:ext uri="{FF2B5EF4-FFF2-40B4-BE49-F238E27FC236}">
                <a16:creationId xmlns:a16="http://schemas.microsoft.com/office/drawing/2014/main" id="{EBF577C2-E571-4E64-AC0C-617BB9670C72}"/>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1">
            <a:extLst>
              <a:ext uri="{FF2B5EF4-FFF2-40B4-BE49-F238E27FC236}">
                <a16:creationId xmlns:a16="http://schemas.microsoft.com/office/drawing/2014/main" id="{E0709AFE-7118-4AA5-A7A5-D9F7ED91A9F1}"/>
              </a:ext>
            </a:extLst>
          </p:cNvPr>
          <p:cNvSpPr txBox="1">
            <a:spLocks noChangeArrowheads="1"/>
          </p:cNvSpPr>
          <p:nvPr/>
        </p:nvSpPr>
        <p:spPr bwMode="auto">
          <a:xfrm>
            <a:off x="914400" y="10525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Handlungsbereiche</a:t>
            </a:r>
          </a:p>
        </p:txBody>
      </p:sp>
      <p:sp>
        <p:nvSpPr>
          <p:cNvPr id="87043" name="Text Box 2">
            <a:extLst>
              <a:ext uri="{FF2B5EF4-FFF2-40B4-BE49-F238E27FC236}">
                <a16:creationId xmlns:a16="http://schemas.microsoft.com/office/drawing/2014/main" id="{C6D24AC9-EEA9-434E-8E08-FE3A2195FD5D}"/>
              </a:ext>
            </a:extLst>
          </p:cNvPr>
          <p:cNvSpPr txBox="1">
            <a:spLocks noChangeArrowheads="1"/>
          </p:cNvSpPr>
          <p:nvPr/>
        </p:nvSpPr>
        <p:spPr bwMode="auto">
          <a:xfrm>
            <a:off x="914400" y="1916113"/>
            <a:ext cx="8001000" cy="3733800"/>
          </a:xfrm>
          <a:prstGeom prst="rect">
            <a:avLst/>
          </a:prstGeom>
          <a:noFill/>
          <a:ln>
            <a:noFill/>
          </a:ln>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marL="741363" indent="-28416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SzPct val="75000"/>
              <a:defRPr/>
            </a:pPr>
            <a:r>
              <a:rPr lang="de-DE" altLang="de-DE" b="1" u="sng" dirty="0">
                <a:solidFill>
                  <a:srgbClr val="003366"/>
                </a:solidFill>
                <a:latin typeface="Calibri" panose="020F0502020204030204" pitchFamily="34" charset="0"/>
                <a:ea typeface="Microsoft YaHei" panose="020B0503020204020204" pitchFamily="34" charset="-122"/>
                <a:cs typeface="Calibri" panose="020F0502020204030204" pitchFamily="34" charset="0"/>
              </a:rPr>
              <a:t>ökologisch </a:t>
            </a:r>
          </a:p>
          <a:p>
            <a:pPr indent="-342900" eaLnBrk="1" hangingPunct="1">
              <a:spcBef>
                <a:spcPts val="600"/>
              </a:spcBef>
              <a:buClr>
                <a:srgbClr val="003366"/>
              </a:buClr>
              <a:buSzPct val="75000"/>
              <a:buFont typeface="Symbol" panose="05050102010706020507" pitchFamily="18" charset="2"/>
              <a:buChar char="·"/>
              <a:tabLst/>
              <a:defRPr/>
            </a:pP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t>
            </a:r>
            <a:r>
              <a:rPr lang="de-DE" altLang="de-DE" dirty="0" err="1">
                <a:solidFill>
                  <a:srgbClr val="003366"/>
                </a:solidFill>
                <a:latin typeface="Calibri" panose="020F0502020204030204" pitchFamily="34" charset="0"/>
                <a:ea typeface="Microsoft YaHei" panose="020B0503020204020204" pitchFamily="34" charset="-122"/>
                <a:cs typeface="Calibri" panose="020F0502020204030204" pitchFamily="34" charset="0"/>
              </a:rPr>
              <a:t>Agro</a:t>
            </a: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)Chemikalieneinsatz und Wassernutzung</a:t>
            </a:r>
          </a:p>
          <a:p>
            <a:pPr indent="-342900" eaLnBrk="1" hangingPunct="1">
              <a:spcBef>
                <a:spcPts val="600"/>
              </a:spcBef>
              <a:buClr>
                <a:srgbClr val="003366"/>
              </a:buClr>
              <a:buSzPct val="75000"/>
              <a:buFont typeface="Symbol" panose="05050102010706020507" pitchFamily="18" charset="2"/>
              <a:buChar char="·"/>
              <a:tabLst/>
              <a:defRPr/>
            </a:pP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Baumwollanbau, - </a:t>
            </a:r>
            <a:r>
              <a:rPr lang="de-DE" altLang="de-DE" dirty="0" err="1">
                <a:solidFill>
                  <a:srgbClr val="003366"/>
                </a:solidFill>
                <a:latin typeface="Calibri" panose="020F0502020204030204" pitchFamily="34" charset="0"/>
                <a:ea typeface="Microsoft YaHei" panose="020B0503020204020204" pitchFamily="34" charset="-122"/>
                <a:cs typeface="Calibri" panose="020F0502020204030204" pitchFamily="34" charset="0"/>
              </a:rPr>
              <a:t>verarbeitung</a:t>
            </a: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&amp; synthetische Fasern</a:t>
            </a:r>
          </a:p>
          <a:p>
            <a:pPr indent="-342900" eaLnBrk="1" hangingPunct="1">
              <a:spcBef>
                <a:spcPts val="600"/>
              </a:spcBef>
              <a:buClr>
                <a:srgbClr val="003366"/>
              </a:buClr>
              <a:buSzPct val="75000"/>
              <a:buFont typeface="Symbol" panose="05050102010706020507" pitchFamily="18" charset="2"/>
              <a:buChar char="·"/>
              <a:tabLst/>
              <a:defRPr/>
            </a:pPr>
            <a:endPar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marL="0" indent="0" eaLnBrk="1" hangingPunct="1">
              <a:spcBef>
                <a:spcPts val="600"/>
              </a:spcBef>
              <a:buClr>
                <a:srgbClr val="003366"/>
              </a:buClr>
              <a:buSzPct val="75000"/>
              <a:tabLst/>
              <a:defRPr/>
            </a:pPr>
            <a:r>
              <a:rPr lang="de-DE" altLang="de-DE" b="1" u="sng" dirty="0">
                <a:solidFill>
                  <a:srgbClr val="003366"/>
                </a:solidFill>
                <a:latin typeface="Calibri" panose="020F0502020204030204" pitchFamily="34" charset="0"/>
                <a:ea typeface="Microsoft YaHei" panose="020B0503020204020204" pitchFamily="34" charset="-122"/>
                <a:cs typeface="Calibri" panose="020F0502020204030204" pitchFamily="34" charset="0"/>
              </a:rPr>
              <a:t>ökonomisch</a:t>
            </a:r>
          </a:p>
          <a:p>
            <a:pPr indent="-342900" eaLnBrk="1" hangingPunct="1">
              <a:spcBef>
                <a:spcPts val="600"/>
              </a:spcBef>
              <a:buClr>
                <a:srgbClr val="003366"/>
              </a:buClr>
              <a:buSzPct val="75000"/>
              <a:buFont typeface="Symbol" panose="05050102010706020507" pitchFamily="18" charset="2"/>
              <a:buChar char="·"/>
              <a:tabLst/>
              <a:defRPr/>
            </a:pP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Korruption</a:t>
            </a:r>
          </a:p>
          <a:p>
            <a:pPr indent="-342900" eaLnBrk="1" hangingPunct="1">
              <a:spcBef>
                <a:spcPts val="600"/>
              </a:spcBef>
              <a:buClr>
                <a:srgbClr val="003366"/>
              </a:buClr>
              <a:buSzPct val="75000"/>
              <a:buFont typeface="Symbol" panose="05050102010706020507" pitchFamily="18" charset="2"/>
              <a:buChar char="·"/>
              <a:tabLst/>
              <a:defRPr/>
            </a:pP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Transparenz in der Lieferkette</a:t>
            </a:r>
          </a:p>
          <a:p>
            <a:pPr indent="-342900" eaLnBrk="1" hangingPunct="1">
              <a:spcBef>
                <a:spcPts val="600"/>
              </a:spcBef>
              <a:buClr>
                <a:srgbClr val="003366"/>
              </a:buClr>
              <a:buSzPct val="75000"/>
              <a:buFont typeface="Symbol" panose="05050102010706020507" pitchFamily="18" charset="2"/>
              <a:buChar char="·"/>
              <a:tabLst/>
              <a:defRPr/>
            </a:pP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Geschäftspraktiken</a:t>
            </a:r>
          </a:p>
          <a:p>
            <a:pPr indent="-342900" eaLnBrk="1" hangingPunct="1">
              <a:spcBef>
                <a:spcPts val="600"/>
              </a:spcBef>
              <a:buClr>
                <a:srgbClr val="003366"/>
              </a:buClr>
              <a:buSzPct val="75000"/>
              <a:buFont typeface="Symbol" panose="05050102010706020507" pitchFamily="18" charset="2"/>
              <a:buChar char="·"/>
              <a:tabLst/>
              <a:defRPr/>
            </a:pPr>
            <a:r>
              <a:rPr lang="de-DE" altLang="de-DE" dirty="0" err="1">
                <a:solidFill>
                  <a:srgbClr val="003366"/>
                </a:solidFill>
                <a:latin typeface="Calibri" panose="020F0502020204030204" pitchFamily="34" charset="0"/>
                <a:ea typeface="Microsoft YaHei" panose="020B0503020204020204" pitchFamily="34" charset="-122"/>
                <a:cs typeface="Calibri" panose="020F0502020204030204" pitchFamily="34" charset="0"/>
              </a:rPr>
              <a:t>Subcontracting</a:t>
            </a:r>
            <a:endPar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indent="-342900" eaLnBrk="1" hangingPunct="1">
              <a:spcBef>
                <a:spcPts val="600"/>
              </a:spcBef>
              <a:buClr>
                <a:srgbClr val="003366"/>
              </a:buClr>
              <a:buSzPct val="75000"/>
              <a:buFont typeface="Symbol" panose="05050102010706020507" pitchFamily="18" charset="2"/>
              <a:buChar char="·"/>
              <a:tabLst/>
              <a:defRPr/>
            </a:pPr>
            <a:endPar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600"/>
              </a:spcBef>
              <a:buSzPct val="75000"/>
              <a:defRPr/>
            </a:pPr>
            <a:endParaRPr lang="de-DE" altLang="de-DE" b="1"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a:p>
            <a:pPr lvl="1" eaLnBrk="1" hangingPunct="1">
              <a:spcBef>
                <a:spcPts val="600"/>
              </a:spcBef>
              <a:buClr>
                <a:srgbClr val="003366"/>
              </a:buClr>
              <a:buSzPct val="75000"/>
              <a:buFont typeface="Arial" panose="020B0604020202020204" pitchFamily="34" charset="0"/>
              <a:buNone/>
              <a:defRPr/>
            </a:pPr>
            <a:endParaRPr lang="de-DE" altLang="de-DE" dirty="0">
              <a:solidFill>
                <a:srgbClr val="FF0000"/>
              </a:solidFill>
              <a:latin typeface="Arial" panose="020B0604020202020204" pitchFamily="34" charset="0"/>
              <a:ea typeface="Microsoft YaHei" panose="020B0503020204020204" pitchFamily="34" charset="-122"/>
            </a:endParaRPr>
          </a:p>
        </p:txBody>
      </p:sp>
      <p:sp>
        <p:nvSpPr>
          <p:cNvPr id="97284" name="Text Box 5">
            <a:extLst>
              <a:ext uri="{FF2B5EF4-FFF2-40B4-BE49-F238E27FC236}">
                <a16:creationId xmlns:a16="http://schemas.microsoft.com/office/drawing/2014/main" id="{893E52F1-9C16-446E-AFDF-C9DADA7992B6}"/>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37E4668A-73D9-46B8-9BD5-26A9BAA2042B}" type="slidenum">
              <a:rPr lang="de-DE" altLang="de-DE" sz="1800" b="1">
                <a:solidFill>
                  <a:srgbClr val="FFFFFF"/>
                </a:solidFill>
                <a:latin typeface="Arial" panose="020B0604020202020204" pitchFamily="34" charset="0"/>
              </a:rPr>
              <a:pPr eaLnBrk="1" hangingPunct="1">
                <a:buSzPct val="75000"/>
              </a:pPr>
              <a:t>31</a:t>
            </a:fld>
            <a:endParaRPr lang="de-DE" altLang="de-DE" sz="1800" b="1">
              <a:solidFill>
                <a:srgbClr val="FFFFFF"/>
              </a:solidFill>
              <a:latin typeface="Arial" panose="020B0604020202020204" pitchFamily="34" charset="0"/>
            </a:endParaRPr>
          </a:p>
        </p:txBody>
      </p:sp>
      <p:sp>
        <p:nvSpPr>
          <p:cNvPr id="97285" name="Textfeld 4">
            <a:extLst>
              <a:ext uri="{FF2B5EF4-FFF2-40B4-BE49-F238E27FC236}">
                <a16:creationId xmlns:a16="http://schemas.microsoft.com/office/drawing/2014/main" id="{0BC5BECD-85BF-4DD2-9CBE-3F534417D0ED}"/>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1">
            <a:extLst>
              <a:ext uri="{FF2B5EF4-FFF2-40B4-BE49-F238E27FC236}">
                <a16:creationId xmlns:a16="http://schemas.microsoft.com/office/drawing/2014/main" id="{423607DB-6A2F-49C7-94FE-499B4DE035AF}"/>
              </a:ext>
            </a:extLst>
          </p:cNvPr>
          <p:cNvSpPr txBox="1">
            <a:spLocks noChangeArrowheads="1"/>
          </p:cNvSpPr>
          <p:nvPr/>
        </p:nvSpPr>
        <p:spPr bwMode="auto">
          <a:xfrm>
            <a:off x="914400" y="10525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Das Textilbündnis – wirksamer Menschenrechtsschutz in der Modeindustrie?</a:t>
            </a:r>
          </a:p>
        </p:txBody>
      </p:sp>
      <p:sp>
        <p:nvSpPr>
          <p:cNvPr id="93187" name="Text Box 2">
            <a:extLst>
              <a:ext uri="{FF2B5EF4-FFF2-40B4-BE49-F238E27FC236}">
                <a16:creationId xmlns:a16="http://schemas.microsoft.com/office/drawing/2014/main" id="{7C6102C9-5A55-417B-945D-DAD466645BBE}"/>
              </a:ext>
            </a:extLst>
          </p:cNvPr>
          <p:cNvSpPr txBox="1">
            <a:spLocks noChangeArrowheads="1"/>
          </p:cNvSpPr>
          <p:nvPr/>
        </p:nvSpPr>
        <p:spPr bwMode="auto">
          <a:xfrm>
            <a:off x="914400" y="1773238"/>
            <a:ext cx="8229600" cy="3733800"/>
          </a:xfrm>
          <a:prstGeom prst="rect">
            <a:avLst/>
          </a:prstGeom>
          <a:noFill/>
          <a:ln>
            <a:noFill/>
          </a:ln>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342900" indent="-342900" eaLnBrk="1" hangingPunct="1">
              <a:lnSpc>
                <a:spcPts val="2200"/>
              </a:lnSpc>
              <a:spcBef>
                <a:spcPts val="475"/>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cs typeface="Calibri" panose="020F0502020204030204" pitchFamily="34" charset="0"/>
              </a:rPr>
              <a:t>Diskutieren Sie in der Gruppe, auf welchen Argumenten ihre Meinung basiert. Notieren Sie die Kernargumente auf einem Blatt Papier und händigen Sie diese der Jury aus.</a:t>
            </a:r>
          </a:p>
          <a:p>
            <a:pPr marL="342900" indent="-342900" eaLnBrk="1" hangingPunct="1">
              <a:lnSpc>
                <a:spcPts val="2200"/>
              </a:lnSpc>
              <a:spcBef>
                <a:spcPts val="475"/>
              </a:spcBef>
              <a:buClr>
                <a:srgbClr val="003366"/>
              </a:buClr>
              <a:buSzPct val="75000"/>
              <a:buFont typeface="Arial" panose="020B0604020202020204" pitchFamily="34" charset="0"/>
              <a:buChar char="•"/>
              <a:defRPr/>
            </a:pPr>
            <a:endParaRPr lang="de-DE" altLang="de-DE" sz="2000" dirty="0">
              <a:solidFill>
                <a:srgbClr val="003366"/>
              </a:solidFill>
              <a:latin typeface="Calibri" panose="020F0502020204030204" pitchFamily="34" charset="0"/>
              <a:cs typeface="Calibri" panose="020F0502020204030204" pitchFamily="34" charset="0"/>
            </a:endParaRPr>
          </a:p>
          <a:p>
            <a:pPr marL="342900" indent="-342900" eaLnBrk="1" hangingPunct="1">
              <a:lnSpc>
                <a:spcPts val="2200"/>
              </a:lnSpc>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cs typeface="Calibri" panose="020F0502020204030204" pitchFamily="34" charset="0"/>
              </a:rPr>
              <a:t>Wählen Sie vier Sprecher, die ihre Argumente vertreten.:</a:t>
            </a:r>
          </a:p>
          <a:p>
            <a:pPr marL="800100" lvl="1" indent="-342900" eaLnBrk="1" hangingPunct="1">
              <a:lnSpc>
                <a:spcPts val="2200"/>
              </a:lnSpc>
              <a:buClr>
                <a:srgbClr val="003366"/>
              </a:buClr>
              <a:buSzPct val="75000"/>
              <a:buFont typeface="Arial" panose="020B0604020202020204" pitchFamily="34" charset="0"/>
              <a:buChar char="•"/>
              <a:defRPr/>
            </a:pPr>
            <a:r>
              <a:rPr lang="de-DE" altLang="de-DE" sz="2000" dirty="0" err="1">
                <a:solidFill>
                  <a:srgbClr val="003366"/>
                </a:solidFill>
                <a:latin typeface="Calibri" panose="020F0502020204030204" pitchFamily="34" charset="0"/>
                <a:cs typeface="Calibri" panose="020F0502020204030204" pitchFamily="34" charset="0"/>
              </a:rPr>
              <a:t>Sprecher_in</a:t>
            </a:r>
            <a:r>
              <a:rPr lang="de-DE" altLang="de-DE" sz="2000" dirty="0">
                <a:solidFill>
                  <a:srgbClr val="003366"/>
                </a:solidFill>
                <a:latin typeface="Calibri" panose="020F0502020204030204" pitchFamily="34" charset="0"/>
                <a:cs typeface="Calibri" panose="020F0502020204030204" pitchFamily="34" charset="0"/>
              </a:rPr>
              <a:t> 1 stellt die grundsätzliche Perspektive zum Thema dar,</a:t>
            </a:r>
          </a:p>
          <a:p>
            <a:pPr marL="800100" lvl="1" indent="-342900" eaLnBrk="1" hangingPunct="1">
              <a:lnSpc>
                <a:spcPts val="2200"/>
              </a:lnSpc>
              <a:buClr>
                <a:srgbClr val="003366"/>
              </a:buClr>
              <a:buSzPct val="75000"/>
              <a:buFont typeface="Arial" panose="020B0604020202020204" pitchFamily="34" charset="0"/>
              <a:buChar char="•"/>
              <a:defRPr/>
            </a:pPr>
            <a:r>
              <a:rPr lang="de-DE" altLang="de-DE" sz="2000" dirty="0" err="1">
                <a:solidFill>
                  <a:srgbClr val="003366"/>
                </a:solidFill>
                <a:latin typeface="Calibri" panose="020F0502020204030204" pitchFamily="34" charset="0"/>
                <a:cs typeface="Calibri" panose="020F0502020204030204" pitchFamily="34" charset="0"/>
              </a:rPr>
              <a:t>Sprecher_in</a:t>
            </a:r>
            <a:r>
              <a:rPr lang="de-DE" altLang="de-DE" sz="2000" dirty="0">
                <a:solidFill>
                  <a:srgbClr val="003366"/>
                </a:solidFill>
                <a:latin typeface="Calibri" panose="020F0502020204030204" pitchFamily="34" charset="0"/>
                <a:cs typeface="Calibri" panose="020F0502020204030204" pitchFamily="34" charset="0"/>
              </a:rPr>
              <a:t> 2 bringt die wichtigsten Argumente vor, </a:t>
            </a:r>
          </a:p>
          <a:p>
            <a:pPr marL="800100" lvl="1" indent="-342900" eaLnBrk="1" hangingPunct="1">
              <a:lnSpc>
                <a:spcPts val="2200"/>
              </a:lnSpc>
              <a:buClr>
                <a:srgbClr val="003366"/>
              </a:buClr>
              <a:buSzPct val="75000"/>
              <a:buFont typeface="Arial" panose="020B0604020202020204" pitchFamily="34" charset="0"/>
              <a:buChar char="•"/>
              <a:defRPr/>
            </a:pPr>
            <a:r>
              <a:rPr lang="de-DE" altLang="de-DE" sz="2000" dirty="0" err="1">
                <a:solidFill>
                  <a:srgbClr val="003366"/>
                </a:solidFill>
                <a:latin typeface="Calibri" panose="020F0502020204030204" pitchFamily="34" charset="0"/>
                <a:cs typeface="Calibri" panose="020F0502020204030204" pitchFamily="34" charset="0"/>
              </a:rPr>
              <a:t>Sprecher_in</a:t>
            </a:r>
            <a:r>
              <a:rPr lang="de-DE" altLang="de-DE" sz="2000" dirty="0">
                <a:solidFill>
                  <a:srgbClr val="003366"/>
                </a:solidFill>
                <a:latin typeface="Calibri" panose="020F0502020204030204" pitchFamily="34" charset="0"/>
                <a:cs typeface="Calibri" panose="020F0502020204030204" pitchFamily="34" charset="0"/>
              </a:rPr>
              <a:t> 3 geht auf die bisherigen Argumente der Gegenseite ein </a:t>
            </a:r>
          </a:p>
          <a:p>
            <a:pPr marL="800100" lvl="1" indent="-342900" eaLnBrk="1" hangingPunct="1">
              <a:lnSpc>
                <a:spcPts val="2200"/>
              </a:lnSpc>
              <a:buClr>
                <a:srgbClr val="003366"/>
              </a:buClr>
              <a:buSzPct val="75000"/>
              <a:buFont typeface="Arial" panose="020B0604020202020204" pitchFamily="34" charset="0"/>
              <a:buChar char="•"/>
              <a:defRPr/>
            </a:pPr>
            <a:r>
              <a:rPr lang="de-DE" altLang="de-DE" sz="2000" dirty="0" err="1">
                <a:solidFill>
                  <a:srgbClr val="003366"/>
                </a:solidFill>
                <a:latin typeface="Calibri" panose="020F0502020204030204" pitchFamily="34" charset="0"/>
                <a:cs typeface="Calibri" panose="020F0502020204030204" pitchFamily="34" charset="0"/>
              </a:rPr>
              <a:t>Sprecher_in</a:t>
            </a:r>
            <a:r>
              <a:rPr lang="de-DE" altLang="de-DE" sz="2000" dirty="0">
                <a:solidFill>
                  <a:srgbClr val="003366"/>
                </a:solidFill>
                <a:latin typeface="Calibri" panose="020F0502020204030204" pitchFamily="34" charset="0"/>
                <a:cs typeface="Calibri" panose="020F0502020204030204" pitchFamily="34" charset="0"/>
              </a:rPr>
              <a:t> 4 hält ein Schlussplädoyer</a:t>
            </a:r>
          </a:p>
          <a:p>
            <a:pPr marL="800100" lvl="1" indent="-342900" eaLnBrk="1" hangingPunct="1">
              <a:lnSpc>
                <a:spcPts val="2200"/>
              </a:lnSpc>
              <a:buClr>
                <a:srgbClr val="003366"/>
              </a:buClr>
              <a:buSzPct val="75000"/>
              <a:buFont typeface="Arial" panose="020B0604020202020204" pitchFamily="34" charset="0"/>
              <a:buChar char="•"/>
              <a:defRPr/>
            </a:pPr>
            <a:endParaRPr lang="de-DE" altLang="de-DE" sz="2000" dirty="0">
              <a:solidFill>
                <a:srgbClr val="003366"/>
              </a:solidFill>
              <a:latin typeface="Calibri" panose="020F0502020204030204" pitchFamily="34" charset="0"/>
              <a:cs typeface="Calibri" panose="020F0502020204030204" pitchFamily="34" charset="0"/>
            </a:endParaRPr>
          </a:p>
          <a:p>
            <a:pPr marL="342900" indent="-342900" eaLnBrk="1" hangingPunct="1">
              <a:lnSpc>
                <a:spcPts val="2200"/>
              </a:lnSpc>
              <a:spcBef>
                <a:spcPts val="475"/>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cs typeface="Calibri" panose="020F0502020204030204" pitchFamily="34" charset="0"/>
              </a:rPr>
              <a:t>Die </a:t>
            </a:r>
            <a:r>
              <a:rPr lang="de-DE" altLang="de-DE" sz="2000" dirty="0" err="1">
                <a:solidFill>
                  <a:srgbClr val="003366"/>
                </a:solidFill>
                <a:latin typeface="Calibri" panose="020F0502020204030204" pitchFamily="34" charset="0"/>
                <a:cs typeface="Calibri" panose="020F0502020204030204" pitchFamily="34" charset="0"/>
              </a:rPr>
              <a:t>Sprecher_innen</a:t>
            </a:r>
            <a:r>
              <a:rPr lang="de-DE" altLang="de-DE" sz="2000" dirty="0">
                <a:solidFill>
                  <a:srgbClr val="003366"/>
                </a:solidFill>
                <a:latin typeface="Calibri" panose="020F0502020204030204" pitchFamily="34" charset="0"/>
                <a:cs typeface="Calibri" panose="020F0502020204030204" pitchFamily="34" charset="0"/>
              </a:rPr>
              <a:t> haben abwechselnd 2 Minuten Zeit für ihre Rede. Nach dieser Zeit hat das Publikum 2 Minuten Zeit, um direkt zu dementieren bzw. zu untermauern. </a:t>
            </a:r>
          </a:p>
          <a:p>
            <a:pPr marL="342900" indent="-342900" eaLnBrk="1" hangingPunct="1">
              <a:lnSpc>
                <a:spcPts val="2200"/>
              </a:lnSpc>
              <a:spcBef>
                <a:spcPts val="475"/>
              </a:spcBef>
              <a:buClr>
                <a:srgbClr val="003366"/>
              </a:buClr>
              <a:buSzPct val="75000"/>
              <a:buFont typeface="Arial" panose="020B0604020202020204" pitchFamily="34" charset="0"/>
              <a:buChar char="•"/>
              <a:defRPr/>
            </a:pPr>
            <a:endParaRPr lang="de-DE" altLang="de-DE" sz="2000" dirty="0">
              <a:solidFill>
                <a:srgbClr val="003366"/>
              </a:solidFill>
              <a:latin typeface="Calibri" panose="020F0502020204030204" pitchFamily="34" charset="0"/>
              <a:cs typeface="Calibri" panose="020F0502020204030204" pitchFamily="34" charset="0"/>
            </a:endParaRPr>
          </a:p>
          <a:p>
            <a:pPr marL="342900" indent="-342900" eaLnBrk="1" hangingPunct="1">
              <a:lnSpc>
                <a:spcPts val="2200"/>
              </a:lnSpc>
              <a:spcBef>
                <a:spcPts val="475"/>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cs typeface="Calibri" panose="020F0502020204030204" pitchFamily="34" charset="0"/>
              </a:rPr>
              <a:t>Die Jury hat die Aufgabe dafür zu sorgen, dass die Zeiten eingehalten werden. Ferner beschließt sie, welche Gruppe die stärkeren Argumente &amp; Auftritte hatte (beides zählt gleich viel).</a:t>
            </a:r>
          </a:p>
          <a:p>
            <a:pPr eaLnBrk="1" hangingPunct="1">
              <a:spcBef>
                <a:spcPts val="475"/>
              </a:spcBef>
              <a:buClr>
                <a:srgbClr val="003366"/>
              </a:buClr>
              <a:buSzPct val="75000"/>
              <a:buFont typeface="Wingdings" panose="05000000000000000000" pitchFamily="2" charset="2"/>
              <a:buNone/>
              <a:defRPr/>
            </a:pPr>
            <a:endParaRPr lang="de-DE" altLang="de-DE" sz="1900" dirty="0">
              <a:solidFill>
                <a:srgbClr val="003366"/>
              </a:solidFill>
              <a:latin typeface="Helvetica Neue Light" pitchFamily="6" charset="0"/>
            </a:endParaRPr>
          </a:p>
        </p:txBody>
      </p:sp>
      <p:sp>
        <p:nvSpPr>
          <p:cNvPr id="99332" name="Text Box 5">
            <a:extLst>
              <a:ext uri="{FF2B5EF4-FFF2-40B4-BE49-F238E27FC236}">
                <a16:creationId xmlns:a16="http://schemas.microsoft.com/office/drawing/2014/main" id="{F9709298-BE31-4C6F-A5E0-018DDF99FC7A}"/>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45DFCAF5-529F-41AD-93F8-040E8FCFF4AE}" type="slidenum">
              <a:rPr lang="de-DE" altLang="de-DE" sz="1800" b="1">
                <a:solidFill>
                  <a:srgbClr val="FFFFFF"/>
                </a:solidFill>
                <a:latin typeface="Arial" panose="020B0604020202020204" pitchFamily="34" charset="0"/>
              </a:rPr>
              <a:pPr eaLnBrk="1" hangingPunct="1">
                <a:buSzPct val="75000"/>
              </a:pPr>
              <a:t>32</a:t>
            </a:fld>
            <a:endParaRPr lang="de-DE" altLang="de-DE" sz="1800" b="1">
              <a:solidFill>
                <a:srgbClr val="FFFFFF"/>
              </a:solidFill>
              <a:latin typeface="Arial" panose="020B0604020202020204" pitchFamily="34" charset="0"/>
            </a:endParaRPr>
          </a:p>
        </p:txBody>
      </p:sp>
      <p:sp>
        <p:nvSpPr>
          <p:cNvPr id="99333" name="Textfeld 6">
            <a:extLst>
              <a:ext uri="{FF2B5EF4-FFF2-40B4-BE49-F238E27FC236}">
                <a16:creationId xmlns:a16="http://schemas.microsoft.com/office/drawing/2014/main" id="{DF727A5A-A797-4E67-8D55-115D2A52D74E}"/>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3956BFE7-3DFB-489B-9966-52838765C4F0}"/>
              </a:ext>
            </a:extLst>
          </p:cNvPr>
          <p:cNvSpPr>
            <a:spLocks noGrp="1" noChangeArrowheads="1"/>
          </p:cNvSpPr>
          <p:nvPr>
            <p:ph type="title"/>
          </p:nvPr>
        </p:nvSpPr>
        <p:spPr>
          <a:xfrm>
            <a:off x="914400" y="981075"/>
            <a:ext cx="8001000" cy="719138"/>
          </a:xfrm>
        </p:spPr>
        <p:txBody>
          <a:bodyPr/>
          <a:lstStyle/>
          <a:p>
            <a:pPr eaLnBrk="1" hangingPunct="1"/>
            <a:r>
              <a:rPr lang="de-DE" altLang="de-DE">
                <a:latin typeface="Calibri" panose="020F0502020204030204" pitchFamily="34" charset="0"/>
                <a:cs typeface="Calibri" panose="020F0502020204030204" pitchFamily="34" charset="0"/>
              </a:rPr>
              <a:t>Danke für Ihre Aufmerksamkeit!</a:t>
            </a:r>
          </a:p>
        </p:txBody>
      </p:sp>
      <p:sp>
        <p:nvSpPr>
          <p:cNvPr id="89091" name="Rectangle 5">
            <a:extLst>
              <a:ext uri="{FF2B5EF4-FFF2-40B4-BE49-F238E27FC236}">
                <a16:creationId xmlns:a16="http://schemas.microsoft.com/office/drawing/2014/main" id="{E95F9CEE-67AD-4074-88CE-11BA03DD51CC}"/>
              </a:ext>
            </a:extLst>
          </p:cNvPr>
          <p:cNvSpPr>
            <a:spLocks noGrp="1" noChangeArrowheads="1"/>
          </p:cNvSpPr>
          <p:nvPr>
            <p:ph idx="1"/>
          </p:nvPr>
        </p:nvSpPr>
        <p:spPr>
          <a:xfrm>
            <a:off x="889000" y="1822450"/>
            <a:ext cx="8001000" cy="3733800"/>
          </a:xfrm>
        </p:spPr>
        <p:txBody>
          <a:bodyPr/>
          <a:lstStyle/>
          <a:p>
            <a:pPr eaLnBrk="1" hangingPunct="1">
              <a:buFont typeface="Wingdings" charset="0"/>
              <a:buNone/>
              <a:defRPr/>
            </a:pPr>
            <a:endParaRPr lang="de-DE">
              <a:ea typeface="ＭＳ Ｐゴシック" charset="0"/>
              <a:cs typeface="+mn-cs"/>
            </a:endParaRPr>
          </a:p>
          <a:p>
            <a:pPr eaLnBrk="1" hangingPunct="1">
              <a:buFont typeface="Wingdings" charset="0"/>
              <a:buNone/>
              <a:defRPr/>
            </a:pPr>
            <a:endParaRPr lang="de-DE">
              <a:ea typeface="ＭＳ Ｐゴシック" charset="0"/>
              <a:cs typeface="+mn-cs"/>
            </a:endParaRPr>
          </a:p>
          <a:p>
            <a:pPr eaLnBrk="1" hangingPunct="1">
              <a:buFont typeface="Wingdings" charset="0"/>
              <a:buNone/>
              <a:defRPr/>
            </a:pPr>
            <a:endParaRPr lang="de-DE">
              <a:ea typeface="ＭＳ Ｐゴシック" charset="0"/>
              <a:cs typeface="+mn-cs"/>
            </a:endParaRPr>
          </a:p>
          <a:p>
            <a:pPr eaLnBrk="1" hangingPunct="1">
              <a:buFont typeface="Wingdings" charset="0"/>
              <a:buNone/>
              <a:defRPr/>
            </a:pPr>
            <a:endParaRPr lang="de-DE">
              <a:ea typeface="ＭＳ Ｐゴシック" charset="0"/>
              <a:cs typeface="+mn-cs"/>
            </a:endParaRPr>
          </a:p>
          <a:p>
            <a:pPr eaLnBrk="1" hangingPunct="1">
              <a:buFont typeface="Wingdings" charset="0"/>
              <a:buNone/>
              <a:defRPr/>
            </a:pPr>
            <a:endParaRPr lang="de-DE">
              <a:ea typeface="ＭＳ Ｐゴシック" charset="0"/>
              <a:cs typeface="+mn-cs"/>
            </a:endParaRPr>
          </a:p>
        </p:txBody>
      </p:sp>
      <p:sp>
        <p:nvSpPr>
          <p:cNvPr id="3" name="Textfeld 2">
            <a:extLst>
              <a:ext uri="{FF2B5EF4-FFF2-40B4-BE49-F238E27FC236}">
                <a16:creationId xmlns:a16="http://schemas.microsoft.com/office/drawing/2014/main" id="{6C68CD4B-6C57-44EF-A660-98046F5FA7C3}"/>
              </a:ext>
            </a:extLst>
          </p:cNvPr>
          <p:cNvSpPr txBox="1"/>
          <p:nvPr/>
        </p:nvSpPr>
        <p:spPr>
          <a:xfrm>
            <a:off x="1116013" y="1939925"/>
            <a:ext cx="4824412" cy="2579688"/>
          </a:xfrm>
          <a:prstGeom prst="rect">
            <a:avLst/>
          </a:prstGeom>
          <a:noFill/>
        </p:spPr>
        <p:txBody>
          <a:bodyPr lIns="91420" tIns="45711" rIns="91420" bIns="45711">
            <a:spAutoFit/>
          </a:bodyPr>
          <a:lstStyle/>
          <a:p>
            <a:pPr defTabSz="914400" eaLnBrk="1" hangingPunct="1">
              <a:spcBef>
                <a:spcPts val="600"/>
              </a:spcBef>
              <a:buSzPct val="75000"/>
              <a:defRPr/>
            </a:pPr>
            <a:endParaRPr lang="de-DE" altLang="de-DE" sz="2000" i="1" dirty="0">
              <a:solidFill>
                <a:srgbClr val="003366"/>
              </a:solidFill>
              <a:latin typeface="Arial"/>
              <a:ea typeface="WenQuanYi Micro Hei" charset="0"/>
              <a:cs typeface="WenQuanYi Micro Hei" charset="0"/>
            </a:endParaRPr>
          </a:p>
          <a:p>
            <a:pPr defTabSz="914400" eaLnBrk="1" hangingPunct="1">
              <a:spcBef>
                <a:spcPts val="600"/>
              </a:spcBef>
              <a:buSzPct val="75000"/>
              <a:defRPr/>
            </a:pPr>
            <a:r>
              <a:rPr lang="de-DE" altLang="de-DE" dirty="0">
                <a:solidFill>
                  <a:srgbClr val="003366"/>
                </a:solidFill>
                <a:latin typeface="Calibri" panose="020F0502020204030204" pitchFamily="34" charset="0"/>
                <a:ea typeface="WenQuanYi Micro Hei" charset="0"/>
                <a:cs typeface="Calibri" panose="020F0502020204030204" pitchFamily="34" charset="0"/>
              </a:rPr>
              <a:t>Kontakt:</a:t>
            </a:r>
          </a:p>
          <a:p>
            <a:pPr defTabSz="914400" eaLnBrk="1" hangingPunct="1">
              <a:spcBef>
                <a:spcPts val="500"/>
              </a:spcBef>
              <a:buSzPct val="75000"/>
              <a:defRPr/>
            </a:pPr>
            <a:r>
              <a:rPr lang="de-DE" altLang="de-DE" dirty="0">
                <a:solidFill>
                  <a:srgbClr val="003366"/>
                </a:solidFill>
                <a:latin typeface="Calibri" panose="020F0502020204030204" pitchFamily="34" charset="0"/>
                <a:ea typeface="WenQuanYi Micro Hei" charset="0"/>
                <a:cs typeface="Calibri" panose="020F0502020204030204" pitchFamily="34" charset="0"/>
              </a:rPr>
              <a:t>Kerstin Dahmen</a:t>
            </a:r>
          </a:p>
          <a:p>
            <a:pPr defTabSz="914400" eaLnBrk="1" hangingPunct="1">
              <a:spcBef>
                <a:spcPts val="500"/>
              </a:spcBef>
              <a:buSzPct val="75000"/>
              <a:defRPr/>
            </a:pPr>
            <a:r>
              <a:rPr lang="de-DE" altLang="de-DE" dirty="0">
                <a:solidFill>
                  <a:srgbClr val="003366"/>
                </a:solidFill>
                <a:latin typeface="Calibri" panose="020F0502020204030204" pitchFamily="34" charset="0"/>
                <a:ea typeface="WenQuanYi Micro Hei" charset="0"/>
                <a:cs typeface="Calibri" panose="020F0502020204030204" pitchFamily="34" charset="0"/>
              </a:rPr>
              <a:t>E-Mail: </a:t>
            </a:r>
            <a:r>
              <a:rPr lang="de-DE" altLang="de-DE" dirty="0">
                <a:solidFill>
                  <a:srgbClr val="003366"/>
                </a:solidFill>
                <a:latin typeface="Calibri" panose="020F0502020204030204" pitchFamily="34" charset="0"/>
                <a:ea typeface="WenQuanYi Micro Hei" charset="0"/>
                <a:cs typeface="Calibri" panose="020F0502020204030204" pitchFamily="34" charset="0"/>
                <a:hlinkClick r:id="rId3"/>
              </a:rPr>
              <a:t>fairschnitt@femnet.de</a:t>
            </a:r>
            <a:endParaRPr lang="de-DE" altLang="de-DE" dirty="0">
              <a:solidFill>
                <a:srgbClr val="003366"/>
              </a:solidFill>
              <a:latin typeface="Calibri" panose="020F0502020204030204" pitchFamily="34" charset="0"/>
              <a:ea typeface="WenQuanYi Micro Hei" charset="0"/>
              <a:cs typeface="Calibri" panose="020F0502020204030204" pitchFamily="34" charset="0"/>
            </a:endParaRPr>
          </a:p>
          <a:p>
            <a:pPr defTabSz="914400" eaLnBrk="1" hangingPunct="1">
              <a:spcBef>
                <a:spcPts val="500"/>
              </a:spcBef>
              <a:buSzPct val="75000"/>
              <a:defRPr/>
            </a:pPr>
            <a:r>
              <a:rPr lang="de-DE" altLang="de-DE" dirty="0">
                <a:solidFill>
                  <a:srgbClr val="003366"/>
                </a:solidFill>
                <a:latin typeface="Calibri" panose="020F0502020204030204" pitchFamily="34" charset="0"/>
                <a:ea typeface="WenQuanYi Micro Hei" charset="0"/>
                <a:cs typeface="Calibri" panose="020F0502020204030204" pitchFamily="34" charset="0"/>
              </a:rPr>
              <a:t>Internet: </a:t>
            </a:r>
            <a:r>
              <a:rPr lang="de-DE" dirty="0">
                <a:solidFill>
                  <a:srgbClr val="003366">
                    <a:lumMod val="50000"/>
                  </a:srgbClr>
                </a:solidFill>
                <a:latin typeface="Calibri" panose="020F0502020204030204" pitchFamily="34" charset="0"/>
                <a:ea typeface="+mn-ea"/>
                <a:cs typeface="Calibri" panose="020F0502020204030204" pitchFamily="34" charset="0"/>
                <a:hlinkClick r:id="rId4"/>
              </a:rPr>
              <a:t>www.fairschnitt.org</a:t>
            </a:r>
            <a:endParaRPr lang="de-DE" dirty="0">
              <a:solidFill>
                <a:srgbClr val="003366">
                  <a:lumMod val="50000"/>
                </a:srgbClr>
              </a:solidFill>
              <a:latin typeface="Calibri" panose="020F0502020204030204" pitchFamily="34" charset="0"/>
              <a:ea typeface="+mn-ea"/>
              <a:cs typeface="Calibri" panose="020F0502020204030204" pitchFamily="34" charset="0"/>
            </a:endParaRPr>
          </a:p>
          <a:p>
            <a:pPr defTabSz="914400" eaLnBrk="1" hangingPunct="1">
              <a:spcBef>
                <a:spcPts val="500"/>
              </a:spcBef>
              <a:buSzPct val="75000"/>
              <a:defRPr/>
            </a:pPr>
            <a:r>
              <a:rPr lang="de-DE" dirty="0">
                <a:solidFill>
                  <a:srgbClr val="003366">
                    <a:lumMod val="75000"/>
                  </a:srgbClr>
                </a:solidFill>
                <a:latin typeface="Calibri" panose="020F0502020204030204" pitchFamily="34" charset="0"/>
                <a:ea typeface="+mn-ea"/>
                <a:cs typeface="Calibri" panose="020F0502020204030204" pitchFamily="34" charset="0"/>
              </a:rPr>
              <a:t>Tel: 0228 - 18038116</a:t>
            </a:r>
          </a:p>
        </p:txBody>
      </p:sp>
      <p:sp>
        <p:nvSpPr>
          <p:cNvPr id="101381" name="Text Box 5">
            <a:extLst>
              <a:ext uri="{FF2B5EF4-FFF2-40B4-BE49-F238E27FC236}">
                <a16:creationId xmlns:a16="http://schemas.microsoft.com/office/drawing/2014/main" id="{7D29D9E5-FDA6-47C1-AB1F-3DACC35E54B3}"/>
              </a:ext>
            </a:extLst>
          </p:cNvPr>
          <p:cNvSpPr txBox="1">
            <a:spLocks noChangeArrowheads="1"/>
          </p:cNvSpPr>
          <p:nvPr/>
        </p:nvSpPr>
        <p:spPr bwMode="auto">
          <a:xfrm rot="-745206">
            <a:off x="5351463" y="4011613"/>
            <a:ext cx="50403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defRPr sz="2400">
                <a:solidFill>
                  <a:schemeClr val="bg1"/>
                </a:solidFill>
                <a:latin typeface="Times New Roman" panose="02020603050405020304" pitchFamily="18" charset="0"/>
                <a:ea typeface="MS PGothic" panose="020B0600070205080204" pitchFamily="34" charset="-128"/>
              </a:defRPr>
            </a:lvl1pPr>
            <a:lvl2pPr marL="457200">
              <a:defRPr sz="2400">
                <a:solidFill>
                  <a:schemeClr val="bg1"/>
                </a:solidFill>
                <a:latin typeface="Times New Roman" panose="02020603050405020304" pitchFamily="18" charset="0"/>
                <a:ea typeface="MS PGothic" panose="020B0600070205080204" pitchFamily="34" charset="-128"/>
              </a:defRPr>
            </a:lvl2pPr>
            <a:lvl3pPr marL="914400">
              <a:defRPr sz="2400">
                <a:solidFill>
                  <a:schemeClr val="bg1"/>
                </a:solidFill>
                <a:latin typeface="Times New Roman" panose="02020603050405020304" pitchFamily="18" charset="0"/>
                <a:ea typeface="MS PGothic" panose="020B0600070205080204" pitchFamily="34" charset="-128"/>
              </a:defRPr>
            </a:lvl3pPr>
            <a:lvl4pPr marL="1371600">
              <a:defRPr sz="2400">
                <a:solidFill>
                  <a:schemeClr val="bg1"/>
                </a:solidFill>
                <a:latin typeface="Times New Roman" panose="02020603050405020304" pitchFamily="18" charset="0"/>
                <a:ea typeface="MS PGothic" panose="020B0600070205080204" pitchFamily="34" charset="-128"/>
              </a:defRPr>
            </a:lvl4pPr>
            <a:lvl5pPr marL="1828800">
              <a:defRPr sz="2400">
                <a:solidFill>
                  <a:schemeClr val="bg1"/>
                </a:solidFill>
                <a:latin typeface="Times New Roman" panose="02020603050405020304" pitchFamily="18" charset="0"/>
                <a:ea typeface="MS PGothic" panose="020B0600070205080204" pitchFamily="34" charset="-128"/>
              </a:defRPr>
            </a:lvl5pPr>
            <a:lvl6pPr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6pPr>
            <a:lvl7pPr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7pPr>
            <a:lvl8pPr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8pPr>
            <a:lvl9pPr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9pPr>
          </a:lstStyle>
          <a:p>
            <a:pPr defTabSz="914400">
              <a:spcBef>
                <a:spcPct val="50000"/>
              </a:spcBef>
            </a:pPr>
            <a:r>
              <a:rPr lang="de-DE" altLang="de-DE" sz="6600" b="1" i="1">
                <a:solidFill>
                  <a:srgbClr val="003366"/>
                </a:solidFill>
                <a:latin typeface="Comic Sans MS" panose="030F0702030302020204" pitchFamily="66" charset="0"/>
                <a:cs typeface="Arial" panose="020B0604020202020204" pitchFamily="34" charset="0"/>
              </a:rPr>
              <a:t>Fragen?</a:t>
            </a:r>
          </a:p>
        </p:txBody>
      </p:sp>
      <p:sp>
        <p:nvSpPr>
          <p:cNvPr id="101385" name="Textfeld 10">
            <a:extLst>
              <a:ext uri="{FF2B5EF4-FFF2-40B4-BE49-F238E27FC236}">
                <a16:creationId xmlns:a16="http://schemas.microsoft.com/office/drawing/2014/main" id="{DDB4C75B-0DAE-4153-B96F-D33C342D3042}"/>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
        <p:nvSpPr>
          <p:cNvPr id="10" name="Text Box 2">
            <a:extLst>
              <a:ext uri="{FF2B5EF4-FFF2-40B4-BE49-F238E27FC236}">
                <a16:creationId xmlns:a16="http://schemas.microsoft.com/office/drawing/2014/main" id="{2135DDFA-9D8F-445D-AC79-3B20B4E93815}"/>
              </a:ext>
            </a:extLst>
          </p:cNvPr>
          <p:cNvSpPr txBox="1">
            <a:spLocks noChangeArrowheads="1"/>
          </p:cNvSpPr>
          <p:nvPr/>
        </p:nvSpPr>
        <p:spPr bwMode="auto">
          <a:xfrm>
            <a:off x="827584" y="5431504"/>
            <a:ext cx="6441071" cy="979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0" tIns="45711" rIns="91420" bIns="45711">
            <a:spAutoFit/>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106" algn="l" rtl="0" eaLnBrk="0" fontAlgn="base" hangingPunct="0">
              <a:spcBef>
                <a:spcPct val="0"/>
              </a:spcBef>
              <a:spcAft>
                <a:spcPct val="0"/>
              </a:spcAft>
              <a:defRPr sz="2400" kern="1200">
                <a:solidFill>
                  <a:schemeClr val="tx1"/>
                </a:solidFill>
                <a:latin typeface="Times New Roman" charset="0"/>
                <a:ea typeface="+mn-ea"/>
                <a:cs typeface="+mn-cs"/>
              </a:defRPr>
            </a:lvl2pPr>
            <a:lvl3pPr marL="914210" algn="l" rtl="0" eaLnBrk="0" fontAlgn="base" hangingPunct="0">
              <a:spcBef>
                <a:spcPct val="0"/>
              </a:spcBef>
              <a:spcAft>
                <a:spcPct val="0"/>
              </a:spcAft>
              <a:defRPr sz="2400" kern="1200">
                <a:solidFill>
                  <a:schemeClr val="tx1"/>
                </a:solidFill>
                <a:latin typeface="Times New Roman" charset="0"/>
                <a:ea typeface="+mn-ea"/>
                <a:cs typeface="+mn-cs"/>
              </a:defRPr>
            </a:lvl3pPr>
            <a:lvl4pPr marL="1371316" algn="l" rtl="0" eaLnBrk="0" fontAlgn="base" hangingPunct="0">
              <a:spcBef>
                <a:spcPct val="0"/>
              </a:spcBef>
              <a:spcAft>
                <a:spcPct val="0"/>
              </a:spcAft>
              <a:defRPr sz="2400" kern="1200">
                <a:solidFill>
                  <a:schemeClr val="tx1"/>
                </a:solidFill>
                <a:latin typeface="Times New Roman" charset="0"/>
                <a:ea typeface="+mn-ea"/>
                <a:cs typeface="+mn-cs"/>
              </a:defRPr>
            </a:lvl4pPr>
            <a:lvl5pPr marL="1828421" algn="l" rtl="0" eaLnBrk="0" fontAlgn="base" hangingPunct="0">
              <a:spcBef>
                <a:spcPct val="0"/>
              </a:spcBef>
              <a:spcAft>
                <a:spcPct val="0"/>
              </a:spcAft>
              <a:defRPr sz="2400" kern="1200">
                <a:solidFill>
                  <a:schemeClr val="tx1"/>
                </a:solidFill>
                <a:latin typeface="Times New Roman" charset="0"/>
                <a:ea typeface="+mn-ea"/>
                <a:cs typeface="+mn-cs"/>
              </a:defRPr>
            </a:lvl5pPr>
            <a:lvl6pPr marL="2285526" algn="l" defTabSz="914210" rtl="0" eaLnBrk="1" latinLnBrk="0" hangingPunct="1">
              <a:defRPr sz="2400" kern="1200">
                <a:solidFill>
                  <a:schemeClr val="tx1"/>
                </a:solidFill>
                <a:latin typeface="Times New Roman" charset="0"/>
                <a:ea typeface="+mn-ea"/>
                <a:cs typeface="+mn-cs"/>
              </a:defRPr>
            </a:lvl6pPr>
            <a:lvl7pPr marL="2742630" algn="l" defTabSz="914210" rtl="0" eaLnBrk="1" latinLnBrk="0" hangingPunct="1">
              <a:defRPr sz="2400" kern="1200">
                <a:solidFill>
                  <a:schemeClr val="tx1"/>
                </a:solidFill>
                <a:latin typeface="Times New Roman" charset="0"/>
                <a:ea typeface="+mn-ea"/>
                <a:cs typeface="+mn-cs"/>
              </a:defRPr>
            </a:lvl7pPr>
            <a:lvl8pPr marL="3199736" algn="l" defTabSz="914210" rtl="0" eaLnBrk="1" latinLnBrk="0" hangingPunct="1">
              <a:defRPr sz="2400" kern="1200">
                <a:solidFill>
                  <a:schemeClr val="tx1"/>
                </a:solidFill>
                <a:latin typeface="Times New Roman" charset="0"/>
                <a:ea typeface="+mn-ea"/>
                <a:cs typeface="+mn-cs"/>
              </a:defRPr>
            </a:lvl8pPr>
            <a:lvl9pPr marL="3656841" algn="l" defTabSz="914210" rtl="0" eaLnBrk="1" latinLnBrk="0" hangingPunct="1">
              <a:defRPr sz="2400" kern="1200">
                <a:solidFill>
                  <a:schemeClr val="tx1"/>
                </a:solidFill>
                <a:latin typeface="Times New Roman" charset="0"/>
                <a:ea typeface="+mn-ea"/>
                <a:cs typeface="+mn-cs"/>
              </a:defRPr>
            </a:lvl9pPr>
          </a:lstStyle>
          <a:p>
            <a:pPr marL="0" marR="0" lvl="0" indent="0" algn="l" defTabSz="912813" rtl="0" eaLnBrk="1" fontAlgn="base" latinLnBrk="0" hangingPunct="1">
              <a:lnSpc>
                <a:spcPct val="100000"/>
              </a:lnSpc>
              <a:spcBef>
                <a:spcPct val="0"/>
              </a:spcBef>
              <a:spcAft>
                <a:spcPts val="1000"/>
              </a:spcAft>
              <a:buClrTx/>
              <a:buSzTx/>
              <a:buFontTx/>
              <a:buNone/>
              <a:tabLst/>
              <a:defRPr/>
            </a:pPr>
            <a:r>
              <a:rPr kumimoji="0" lang="de-DE" altLang="de-DE" sz="900" b="0" i="0" u="none" strike="noStrike" kern="120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Arial" panose="020B0604020202020204" pitchFamily="34" charset="0"/>
              </a:rPr>
              <a:t>Gefördert von		         aus Mitteln des Landes NRW		   und im Auftrag des   </a:t>
            </a:r>
          </a:p>
          <a:p>
            <a:pPr marL="0" marR="0" lvl="0" indent="0" algn="l" defTabSz="912813" rtl="0" eaLnBrk="1" fontAlgn="base" latinLnBrk="0" hangingPunct="1">
              <a:lnSpc>
                <a:spcPct val="100000"/>
              </a:lnSpc>
              <a:spcBef>
                <a:spcPct val="0"/>
              </a:spcBef>
              <a:spcAft>
                <a:spcPts val="1000"/>
              </a:spcAft>
              <a:buClrTx/>
              <a:buSzTx/>
              <a:buFontTx/>
              <a:buNone/>
              <a:tabLst/>
              <a:defRPr/>
            </a:pPr>
            <a:endParaRPr kumimoji="0" lang="de-DE" altLang="de-DE" sz="800" b="0" i="0" u="none" strike="noStrike" kern="120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Arial" panose="020B0604020202020204" pitchFamily="34" charset="0"/>
            </a:endParaRPr>
          </a:p>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dirty="0">
              <a:ln>
                <a:noFill/>
              </a:ln>
              <a:solidFill>
                <a:srgbClr val="00336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11" name="Picture 2">
            <a:extLst>
              <a:ext uri="{FF2B5EF4-FFF2-40B4-BE49-F238E27FC236}">
                <a16:creationId xmlns:a16="http://schemas.microsoft.com/office/drawing/2014/main" id="{1860C891-2D20-4CEE-819D-BD54D282EE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9716" y="5600402"/>
            <a:ext cx="22193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a:extLst>
              <a:ext uri="{FF2B5EF4-FFF2-40B4-BE49-F238E27FC236}">
                <a16:creationId xmlns:a16="http://schemas.microsoft.com/office/drawing/2014/main" id="{FE992FC1-7F4D-4B71-ABCD-E588B90E60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6223" y="5462092"/>
            <a:ext cx="1769687" cy="773054"/>
          </a:xfrm>
          <a:prstGeom prst="rect">
            <a:avLst/>
          </a:prstGeom>
        </p:spPr>
      </p:pic>
      <p:pic>
        <p:nvPicPr>
          <p:cNvPr id="13" name="Grafik 12">
            <a:extLst>
              <a:ext uri="{FF2B5EF4-FFF2-40B4-BE49-F238E27FC236}">
                <a16:creationId xmlns:a16="http://schemas.microsoft.com/office/drawing/2014/main" id="{3DC1D3F7-344D-4551-BCE8-5159DC4C85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672" y="5753229"/>
            <a:ext cx="1796089" cy="555720"/>
          </a:xfrm>
          <a:prstGeom prst="rect">
            <a:avLst/>
          </a:prstGeom>
        </p:spPr>
      </p:pic>
      <p:pic>
        <p:nvPicPr>
          <p:cNvPr id="14" name="Grafik 13">
            <a:extLst>
              <a:ext uri="{FF2B5EF4-FFF2-40B4-BE49-F238E27FC236}">
                <a16:creationId xmlns:a16="http://schemas.microsoft.com/office/drawing/2014/main" id="{2EA0EEF9-32E8-40F8-A0DB-2458052D66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53386" y="5809151"/>
            <a:ext cx="1989247" cy="49979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1">
            <a:extLst>
              <a:ext uri="{FF2B5EF4-FFF2-40B4-BE49-F238E27FC236}">
                <a16:creationId xmlns:a16="http://schemas.microsoft.com/office/drawing/2014/main" id="{AD4F2107-DE90-45EE-A7F1-780DB62EB8FF}"/>
              </a:ext>
            </a:extLst>
          </p:cNvPr>
          <p:cNvSpPr txBox="1">
            <a:spLocks noChangeArrowheads="1"/>
          </p:cNvSpPr>
          <p:nvPr/>
        </p:nvSpPr>
        <p:spPr bwMode="auto">
          <a:xfrm>
            <a:off x="755650" y="9890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Quellen</a:t>
            </a:r>
          </a:p>
        </p:txBody>
      </p:sp>
      <p:sp>
        <p:nvSpPr>
          <p:cNvPr id="103427" name="Text Box 2">
            <a:extLst>
              <a:ext uri="{FF2B5EF4-FFF2-40B4-BE49-F238E27FC236}">
                <a16:creationId xmlns:a16="http://schemas.microsoft.com/office/drawing/2014/main" id="{479E5098-9EB1-4DCC-A006-97897B65DDD0}"/>
              </a:ext>
            </a:extLst>
          </p:cNvPr>
          <p:cNvSpPr txBox="1">
            <a:spLocks noChangeArrowheads="1"/>
          </p:cNvSpPr>
          <p:nvPr/>
        </p:nvSpPr>
        <p:spPr bwMode="auto">
          <a:xfrm>
            <a:off x="904875" y="1755775"/>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00"/>
              </a:spcBef>
              <a:buClr>
                <a:srgbClr val="003366"/>
              </a:buClr>
              <a:buSzPct val="75000"/>
              <a:buFont typeface="Wingdings" panose="05000000000000000000" pitchFamily="2" charset="2"/>
              <a:buChar char=""/>
            </a:pPr>
            <a:r>
              <a:rPr lang="en-US"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Burckhardt, Gisela (2011): Mythos CSR - Unternehmensverantwortung und Regulierungslücken. Horlemann Verlag.</a:t>
            </a:r>
          </a:p>
          <a:p>
            <a:pPr eaLnBrk="1" hangingPunct="1">
              <a:spcBef>
                <a:spcPts val="400"/>
              </a:spcBef>
              <a:buClr>
                <a:srgbClr val="003366"/>
              </a:buClr>
              <a:buSzPct val="75000"/>
              <a:buFont typeface="Wingdings" panose="05000000000000000000" pitchFamily="2" charset="2"/>
              <a:buChar char=""/>
            </a:pPr>
            <a:r>
              <a:rPr lang="en-US"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Burckhardt, Gisela (2013): Corporate Social Responsibility - Mythen und Maßnahmen. Springer Verlag.</a:t>
            </a:r>
          </a:p>
          <a:p>
            <a:pPr eaLnBrk="1" hangingPunct="1">
              <a:spcBef>
                <a:spcPts val="400"/>
              </a:spcBef>
              <a:buClr>
                <a:srgbClr val="003366"/>
              </a:buClr>
              <a:buSzPct val="75000"/>
              <a:buFont typeface="Wingdings" panose="05000000000000000000" pitchFamily="2" charset="2"/>
              <a:buChar char=""/>
            </a:pPr>
            <a:r>
              <a:rPr lang="en-US"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Clean Clothes Campaign (2016): Position paper on transparency. https://cleanclothes.org/resources/publications/2016-04-ccc-position-paper-with-demands-on.pdf/view</a:t>
            </a: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 Zugriff am 17.05.2019</a:t>
            </a:r>
            <a:endParaRPr lang="en-US"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400"/>
              </a:spcBef>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CorA (2015): Die UN-Leitprinzipien für Wirtschaft und Menschenrechte. http://www.cora-netz.de/cora/wp-content/uploads/2015/03/CorA-ForumMR_Steckbrief-Einfu%CC%88hrung.pdf, Zugriff am 17.05.2019</a:t>
            </a:r>
          </a:p>
          <a:p>
            <a:pPr eaLnBrk="1" hangingPunct="1">
              <a:spcBef>
                <a:spcPts val="400"/>
              </a:spcBef>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Germanwatch (2019): Themenseite Unternehmensverantwortung. https://germanwatch.org/de/thema/unternehmensverantwortung, Zugriff am 17.05.2019</a:t>
            </a:r>
          </a:p>
          <a:p>
            <a:pPr eaLnBrk="1" hangingPunct="1">
              <a:spcBef>
                <a:spcPts val="400"/>
              </a:spcBef>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Deutscher Bundestag (2017): CSR-Richtlinie-Umsetzungsgesetz. http://dipbt.bundestag.de/extrakt/ba/WP18/769/76955.html, Zugriff am 17.05.2019</a:t>
            </a:r>
          </a:p>
          <a:p>
            <a:pPr eaLnBrk="1" hangingPunct="1">
              <a:spcBef>
                <a:spcPts val="400"/>
              </a:spcBef>
              <a:buClr>
                <a:srgbClr val="003366"/>
              </a:buClr>
              <a:buSzPct val="75000"/>
              <a:buFont typeface="Wingdings" panose="05000000000000000000" pitchFamily="2" charset="2"/>
              <a:buChar char=""/>
            </a:pPr>
            <a:endPar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400"/>
              </a:spcBef>
              <a:buClr>
                <a:srgbClr val="003366"/>
              </a:buClr>
              <a:buSzPct val="75000"/>
              <a:buFont typeface="Wingdings" panose="05000000000000000000" pitchFamily="2" charset="2"/>
              <a:buNone/>
            </a:pPr>
            <a:endParaRPr lang="de-DE" altLang="de-DE" sz="1400">
              <a:solidFill>
                <a:srgbClr val="003366"/>
              </a:solidFill>
              <a:latin typeface="Arial" panose="020B0604020202020204" pitchFamily="34" charset="0"/>
              <a:ea typeface="Microsoft YaHei" panose="020B0503020204020204" pitchFamily="34" charset="-122"/>
              <a:cs typeface="Calibri" panose="020F0502020204030204" pitchFamily="34" charset="0"/>
            </a:endParaRPr>
          </a:p>
        </p:txBody>
      </p:sp>
      <p:sp>
        <p:nvSpPr>
          <p:cNvPr id="103428" name="Text Box 5">
            <a:extLst>
              <a:ext uri="{FF2B5EF4-FFF2-40B4-BE49-F238E27FC236}">
                <a16:creationId xmlns:a16="http://schemas.microsoft.com/office/drawing/2014/main" id="{6C16A8EC-4C44-4190-8E11-CB81E29B1E1D}"/>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16BFAA4B-83AC-46B9-81BB-7B8D2F4E84B1}" type="slidenum">
              <a:rPr lang="de-DE" altLang="de-DE" sz="1800" b="1">
                <a:solidFill>
                  <a:srgbClr val="FFFFFF"/>
                </a:solidFill>
                <a:latin typeface="Arial" panose="020B0604020202020204" pitchFamily="34" charset="0"/>
              </a:rPr>
              <a:pPr eaLnBrk="1" hangingPunct="1">
                <a:buSzPct val="75000"/>
              </a:pPr>
              <a:t>34</a:t>
            </a:fld>
            <a:endParaRPr lang="de-DE" altLang="de-DE" sz="1800" b="1">
              <a:solidFill>
                <a:srgbClr val="FFFFFF"/>
              </a:solidFill>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
            <a:extLst>
              <a:ext uri="{FF2B5EF4-FFF2-40B4-BE49-F238E27FC236}">
                <a16:creationId xmlns:a16="http://schemas.microsoft.com/office/drawing/2014/main" id="{84F069E8-CDDE-482B-9481-936EF77EF600}"/>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Kampagne für Saubere Kleidung</a:t>
            </a:r>
          </a:p>
          <a:p>
            <a:pPr algn="ctr" eaLnBrk="1" hangingPunct="1">
              <a:lnSpc>
                <a:spcPct val="90000"/>
              </a:lnSpc>
              <a:buSzPct val="100000"/>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Clean Clothes Campaign (CCC)</a:t>
            </a:r>
          </a:p>
        </p:txBody>
      </p:sp>
      <p:sp>
        <p:nvSpPr>
          <p:cNvPr id="94211" name="Text Box 2">
            <a:extLst>
              <a:ext uri="{FF2B5EF4-FFF2-40B4-BE49-F238E27FC236}">
                <a16:creationId xmlns:a16="http://schemas.microsoft.com/office/drawing/2014/main" id="{82D84600-AE3F-4C13-9CB8-14D5C4499D0B}"/>
              </a:ext>
            </a:extLst>
          </p:cNvPr>
          <p:cNvSpPr txBox="1">
            <a:spLocks noChangeArrowheads="1"/>
          </p:cNvSpPr>
          <p:nvPr/>
        </p:nvSpPr>
        <p:spPr bwMode="auto">
          <a:xfrm>
            <a:off x="1155700" y="2198688"/>
            <a:ext cx="8001000" cy="3733800"/>
          </a:xfrm>
          <a:prstGeom prst="rect">
            <a:avLst/>
          </a:prstGeom>
          <a:noFill/>
          <a:ln>
            <a:noFill/>
          </a:ln>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indent="0" eaLnBrk="1">
              <a:lnSpc>
                <a:spcPct val="93000"/>
              </a:lnSpc>
              <a:spcAft>
                <a:spcPts val="522"/>
              </a:spcAft>
              <a:buSzPct val="100000"/>
              <a:defRPr/>
            </a:pPr>
            <a:r>
              <a:rPr lang="de-DE" altLang="de-DE" sz="1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Facts</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in Deutschland 25 Trägerorganisationen</a:t>
            </a:r>
          </a:p>
          <a:p>
            <a:pPr lvl="1" eaLnBrk="1">
              <a:lnSpc>
                <a:spcPct val="93000"/>
              </a:lnSpc>
              <a:spcAft>
                <a:spcPts val="522"/>
              </a:spcAft>
              <a:buSzPct val="100000"/>
              <a:buFont typeface="Courier New" panose="02070309020205020404" pitchFamily="49" charset="0"/>
              <a:buChar char="o"/>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FEMNET ist Mitglied im Trägerkreis</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europaweites Netzwerk in 15 Ländern</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weltweit über 200 Mitgliedsorganisationen</a:t>
            </a:r>
          </a:p>
          <a:p>
            <a:pPr eaLnBrk="1">
              <a:lnSpc>
                <a:spcPct val="93000"/>
              </a:lnSpc>
              <a:spcAft>
                <a:spcPts val="522"/>
              </a:spcAft>
              <a:buSzPct val="100000"/>
              <a:buFont typeface="Arial" panose="020B0604020202020204" pitchFamily="34" charset="0"/>
              <a:buChar char="•"/>
              <a:defRPr/>
            </a:pPr>
            <a:endPar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marL="0" indent="0" eaLnBrk="1">
              <a:lnSpc>
                <a:spcPct val="93000"/>
              </a:lnSpc>
              <a:spcAft>
                <a:spcPts val="522"/>
              </a:spcAft>
              <a:buSzPct val="100000"/>
              <a:defRPr/>
            </a:pPr>
            <a:r>
              <a:rPr lang="de-DE" altLang="de-DE" sz="1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Aktivitäten</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weltweite Eilaktionen unterstützen </a:t>
            </a:r>
            <a:r>
              <a:rPr lang="de-DE" altLang="de-DE" sz="1800" dirty="0" err="1">
                <a:solidFill>
                  <a:srgbClr val="003366"/>
                </a:solidFill>
                <a:latin typeface="Calibri" panose="020F0502020204030204" pitchFamily="34" charset="0"/>
                <a:ea typeface="Microsoft YaHei" panose="020B0503020204020204" pitchFamily="34" charset="-122"/>
                <a:cs typeface="Calibri" panose="020F0502020204030204" pitchFamily="34" charset="0"/>
              </a:rPr>
              <a:t>Arbeiter_innen</a:t>
            </a: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vor Ort</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Schwerpunkte in Asien, Osteuropa und Mittelamerika</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Einsatz für Arbeitsnormen der ILO*</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Verbesserung der Arbeitsbedingungen </a:t>
            </a:r>
            <a:b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(Lohn, Diskriminierung etc.)</a:t>
            </a:r>
          </a:p>
        </p:txBody>
      </p:sp>
      <p:sp>
        <p:nvSpPr>
          <p:cNvPr id="41988" name="Text Box 5">
            <a:extLst>
              <a:ext uri="{FF2B5EF4-FFF2-40B4-BE49-F238E27FC236}">
                <a16:creationId xmlns:a16="http://schemas.microsoft.com/office/drawing/2014/main" id="{396EDCCF-910A-406A-800D-9CB40B55F604}"/>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cs typeface="Calibri" panose="020F0502020204030204" pitchFamily="34" charset="0"/>
              </a:rPr>
              <a:t>4</a:t>
            </a:r>
          </a:p>
        </p:txBody>
      </p:sp>
      <p:sp>
        <p:nvSpPr>
          <p:cNvPr id="41989" name="Textfeld 2">
            <a:extLst>
              <a:ext uri="{FF2B5EF4-FFF2-40B4-BE49-F238E27FC236}">
                <a16:creationId xmlns:a16="http://schemas.microsoft.com/office/drawing/2014/main" id="{18256588-10CF-4176-86E1-2366F85D4F79}"/>
              </a:ext>
            </a:extLst>
          </p:cNvPr>
          <p:cNvSpPr txBox="1">
            <a:spLocks noChangeArrowheads="1"/>
          </p:cNvSpPr>
          <p:nvPr/>
        </p:nvSpPr>
        <p:spPr bwMode="auto">
          <a:xfrm>
            <a:off x="774700" y="6557963"/>
            <a:ext cx="3889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rgbClr val="002060"/>
                </a:solidFill>
                <a:latin typeface="Calibri" panose="020F0502020204030204" pitchFamily="34" charset="0"/>
                <a:cs typeface="Calibri" panose="020F0502020204030204" pitchFamily="34" charset="0"/>
              </a:rPr>
              <a:t>*ILO = internationale Arbeitsorganisation</a:t>
            </a:r>
          </a:p>
        </p:txBody>
      </p:sp>
      <p:sp>
        <p:nvSpPr>
          <p:cNvPr id="41990" name="Fußzeilenplatzhalter 1">
            <a:extLst>
              <a:ext uri="{FF2B5EF4-FFF2-40B4-BE49-F238E27FC236}">
                <a16:creationId xmlns:a16="http://schemas.microsoft.com/office/drawing/2014/main" id="{0BD830F5-A972-450D-8C42-EF03EAFEFF0A}"/>
              </a:ext>
            </a:extLst>
          </p:cNvPr>
          <p:cNvSpPr>
            <a:spLocks noGrp="1"/>
          </p:cNvSpPr>
          <p:nvPr>
            <p:ph type="ftr" sz="quarter" idx="11"/>
          </p:nvPr>
        </p:nvSpPr>
        <p:spPr/>
        <p:txBody>
          <a:bodyPr/>
          <a:lstStyle/>
          <a:p>
            <a:pPr>
              <a:defRPr/>
            </a:pPr>
            <a:r>
              <a:rPr lang="de-DE" altLang="de-DE">
                <a:solidFill>
                  <a:srgbClr val="003366"/>
                </a:solidFill>
              </a:rPr>
              <a:t>Multiplikatorin</a:t>
            </a:r>
          </a:p>
        </p:txBody>
      </p:sp>
      <p:pic>
        <p:nvPicPr>
          <p:cNvPr id="41991" name="Grafik 7">
            <a:extLst>
              <a:ext uri="{FF2B5EF4-FFF2-40B4-BE49-F238E27FC236}">
                <a16:creationId xmlns:a16="http://schemas.microsoft.com/office/drawing/2014/main" id="{79FEDEB1-E6A6-476E-92CB-FA8B8BE66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198688"/>
            <a:ext cx="2543175"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a:extLst>
              <a:ext uri="{FF2B5EF4-FFF2-40B4-BE49-F238E27FC236}">
                <a16:creationId xmlns:a16="http://schemas.microsoft.com/office/drawing/2014/main" id="{DD0EA962-0171-4A47-9F27-500DA419B713}"/>
              </a:ext>
            </a:extLst>
          </p:cNvPr>
          <p:cNvSpPr>
            <a:spLocks noGrp="1" noChangeArrowheads="1"/>
          </p:cNvSpPr>
          <p:nvPr>
            <p:ph type="body" idx="1"/>
          </p:nvPr>
        </p:nvSpPr>
        <p:spPr>
          <a:xfrm>
            <a:off x="3132138" y="2276475"/>
            <a:ext cx="3455987" cy="2074863"/>
          </a:xfrm>
        </p:spPr>
        <p:txBody>
          <a:bodyPr/>
          <a:lstStyle/>
          <a:p>
            <a:r>
              <a:rPr lang="de-DE" altLang="de-DE" b="1">
                <a:latin typeface="Calibri" panose="020F0502020204030204" pitchFamily="34" charset="0"/>
                <a:cs typeface="Calibri" panose="020F0502020204030204" pitchFamily="34" charset="0"/>
              </a:rPr>
              <a:t>Kurzer Ausblick</a:t>
            </a:r>
          </a:p>
          <a:p>
            <a:r>
              <a:rPr lang="de-DE" altLang="de-DE" b="1">
                <a:latin typeface="Calibri" panose="020F0502020204030204" pitchFamily="34" charset="0"/>
                <a:cs typeface="Calibri" panose="020F0502020204030204" pitchFamily="34" charset="0"/>
              </a:rPr>
              <a:t>auf das Programm</a:t>
            </a:r>
          </a:p>
        </p:txBody>
      </p:sp>
      <p:sp>
        <p:nvSpPr>
          <p:cNvPr id="44035" name="Textfeld 1">
            <a:extLst>
              <a:ext uri="{FF2B5EF4-FFF2-40B4-BE49-F238E27FC236}">
                <a16:creationId xmlns:a16="http://schemas.microsoft.com/office/drawing/2014/main" id="{5BEF45CA-BFCE-4946-84DD-DCD62AF9CF53}"/>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1">
            <a:extLst>
              <a:ext uri="{FF2B5EF4-FFF2-40B4-BE49-F238E27FC236}">
                <a16:creationId xmlns:a16="http://schemas.microsoft.com/office/drawing/2014/main" id="{2AAC8B86-0B36-4055-A80A-9C218A7B787B}"/>
              </a:ext>
            </a:extLst>
          </p:cNvPr>
          <p:cNvSpPr txBox="1">
            <a:spLocks noChangeArrowheads="1"/>
          </p:cNvSpPr>
          <p:nvPr/>
        </p:nvSpPr>
        <p:spPr bwMode="auto">
          <a:xfrm>
            <a:off x="658813" y="1474788"/>
            <a:ext cx="782637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Der Status Quo: </a:t>
            </a:r>
          </a:p>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freiwillige Unternehmensverantwortung</a:t>
            </a:r>
          </a:p>
        </p:txBody>
      </p:sp>
      <p:sp>
        <p:nvSpPr>
          <p:cNvPr id="46083" name="Rectangle 2">
            <a:extLst>
              <a:ext uri="{FF2B5EF4-FFF2-40B4-BE49-F238E27FC236}">
                <a16:creationId xmlns:a16="http://schemas.microsoft.com/office/drawing/2014/main" id="{AF73E562-D42C-4AE7-B059-681D3C5DA689}"/>
              </a:ext>
            </a:extLst>
          </p:cNvPr>
          <p:cNvSpPr>
            <a:spLocks noChangeArrowheads="1"/>
          </p:cNvSpPr>
          <p:nvPr/>
        </p:nvSpPr>
        <p:spPr bwMode="auto">
          <a:xfrm>
            <a:off x="3429000" y="2595563"/>
            <a:ext cx="1841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46084" name="Textfeld 4">
            <a:extLst>
              <a:ext uri="{FF2B5EF4-FFF2-40B4-BE49-F238E27FC236}">
                <a16:creationId xmlns:a16="http://schemas.microsoft.com/office/drawing/2014/main" id="{789E2DDD-EAAC-49B4-8EF7-9130D25FEEA7}"/>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
            <a:extLst>
              <a:ext uri="{FF2B5EF4-FFF2-40B4-BE49-F238E27FC236}">
                <a16:creationId xmlns:a16="http://schemas.microsoft.com/office/drawing/2014/main" id="{ED9EB1B8-406C-460A-B116-477C502CCB0E}"/>
              </a:ext>
            </a:extLst>
          </p:cNvPr>
          <p:cNvSpPr txBox="1">
            <a:spLocks noChangeArrowheads="1"/>
          </p:cNvSpPr>
          <p:nvPr/>
        </p:nvSpPr>
        <p:spPr bwMode="auto">
          <a:xfrm>
            <a:off x="914400" y="981075"/>
            <a:ext cx="80010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133059"/>
                </a:solidFill>
                <a:latin typeface="Calibri" panose="020F0502020204030204" pitchFamily="34" charset="0"/>
                <a:ea typeface="Microsoft YaHei" panose="020B0503020204020204" pitchFamily="34" charset="-122"/>
                <a:cs typeface="Calibri" panose="020F0502020204030204" pitchFamily="34" charset="0"/>
              </a:rPr>
              <a:t>Globale wirtschaftliche Verflechtung …</a:t>
            </a:r>
          </a:p>
        </p:txBody>
      </p:sp>
      <p:sp>
        <p:nvSpPr>
          <p:cNvPr id="12290" name="Text Box 2">
            <a:extLst>
              <a:ext uri="{FF2B5EF4-FFF2-40B4-BE49-F238E27FC236}">
                <a16:creationId xmlns:a16="http://schemas.microsoft.com/office/drawing/2014/main" id="{0574E78D-6E28-427C-8574-5A22EE892457}"/>
              </a:ext>
            </a:extLst>
          </p:cNvPr>
          <p:cNvSpPr txBox="1">
            <a:spLocks noChangeArrowheads="1"/>
          </p:cNvSpPr>
          <p:nvPr/>
        </p:nvSpPr>
        <p:spPr bwMode="auto">
          <a:xfrm>
            <a:off x="949325" y="3141663"/>
            <a:ext cx="819467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spcAft>
                <a:spcPts val="600"/>
              </a:spcAft>
              <a:buSzPct val="75000"/>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Beispiel Deutschland: </a:t>
            </a:r>
          </a:p>
          <a:p>
            <a:pPr eaLnBrk="1" hangingPunct="1">
              <a:spcBef>
                <a:spcPts val="600"/>
              </a:spcBef>
              <a:spcAft>
                <a:spcPts val="600"/>
              </a:spcAft>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Drittgrößte Exportnation</a:t>
            </a:r>
          </a:p>
          <a:p>
            <a:pPr eaLnBrk="1" hangingPunct="1">
              <a:spcBef>
                <a:spcPts val="600"/>
              </a:spcBef>
              <a:spcAft>
                <a:spcPts val="600"/>
              </a:spcAft>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wichtiger Importeur von Kleidung</a:t>
            </a:r>
          </a:p>
          <a:p>
            <a:pPr eaLnBrk="1" hangingPunct="1">
              <a:spcBef>
                <a:spcPts val="600"/>
              </a:spcBef>
              <a:spcAft>
                <a:spcPts val="600"/>
              </a:spcAft>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2 der 30 weltweit größten Unternehmen</a:t>
            </a:r>
          </a:p>
          <a:p>
            <a:pPr eaLnBrk="1" hangingPunct="1">
              <a:spcBef>
                <a:spcPts val="600"/>
              </a:spcBef>
              <a:spcAft>
                <a:spcPts val="1200"/>
              </a:spcAft>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Die DAX-30-Unternehmen erwirtschaften fast 80% ihres Umsatzes außerhalb von Deutschland </a:t>
            </a:r>
            <a:b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br>
            <a:endPar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48132" name="Text Box 3">
            <a:extLst>
              <a:ext uri="{FF2B5EF4-FFF2-40B4-BE49-F238E27FC236}">
                <a16:creationId xmlns:a16="http://schemas.microsoft.com/office/drawing/2014/main" id="{7CFAC823-128E-4BF3-9272-CB3B0DBA44EF}"/>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A5F23575-A478-420E-A0F8-509CCAFF7BE9}" type="slidenum">
              <a:rPr lang="de-DE" altLang="de-DE" sz="1800" b="1">
                <a:solidFill>
                  <a:srgbClr val="FFFFFF"/>
                </a:solidFill>
                <a:latin typeface="Arial" panose="020B0604020202020204" pitchFamily="34" charset="0"/>
              </a:rPr>
              <a:pPr eaLnBrk="1" hangingPunct="1">
                <a:buSzPct val="75000"/>
              </a:pPr>
              <a:t>7</a:t>
            </a:fld>
            <a:endParaRPr lang="de-DE" altLang="de-DE" sz="1800" b="1">
              <a:solidFill>
                <a:srgbClr val="FFFFFF"/>
              </a:solidFill>
              <a:latin typeface="Arial" panose="020B0604020202020204" pitchFamily="34" charset="0"/>
            </a:endParaRPr>
          </a:p>
        </p:txBody>
      </p:sp>
      <p:pic>
        <p:nvPicPr>
          <p:cNvPr id="48133" name="Picture 6">
            <a:extLst>
              <a:ext uri="{FF2B5EF4-FFF2-40B4-BE49-F238E27FC236}">
                <a16:creationId xmlns:a16="http://schemas.microsoft.com/office/drawing/2014/main" id="{573A4E21-AD74-479F-A985-0EFF34F0E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916113"/>
            <a:ext cx="3765550"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feld 7">
            <a:extLst>
              <a:ext uri="{FF2B5EF4-FFF2-40B4-BE49-F238E27FC236}">
                <a16:creationId xmlns:a16="http://schemas.microsoft.com/office/drawing/2014/main" id="{9898A064-1CC1-4A15-A238-99EDD9119378}"/>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2290">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12290">
                                            <p:txEl>
                                              <p:pRg st="1" end="1"/>
                                            </p:txEl>
                                          </p:spTgt>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12290">
                                            <p:txEl>
                                              <p:pRg st="2" end="2"/>
                                            </p:txEl>
                                          </p:spTgt>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12290">
                                            <p:txEl>
                                              <p:pRg st="3" end="3"/>
                                            </p:txEl>
                                          </p:spTgt>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1229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a:extLst>
              <a:ext uri="{FF2B5EF4-FFF2-40B4-BE49-F238E27FC236}">
                <a16:creationId xmlns:a16="http://schemas.microsoft.com/office/drawing/2014/main" id="{2AC8CE10-93DA-44C6-8271-813FDC519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800" y="1628775"/>
            <a:ext cx="25796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2">
            <a:extLst>
              <a:ext uri="{FF2B5EF4-FFF2-40B4-BE49-F238E27FC236}">
                <a16:creationId xmlns:a16="http://schemas.microsoft.com/office/drawing/2014/main" id="{0FAE00BE-488E-47B9-A857-9E7E5875B8B6}"/>
              </a:ext>
            </a:extLst>
          </p:cNvPr>
          <p:cNvSpPr txBox="1">
            <a:spLocks noChangeArrowheads="1"/>
          </p:cNvSpPr>
          <p:nvPr/>
        </p:nvSpPr>
        <p:spPr bwMode="auto">
          <a:xfrm>
            <a:off x="914400" y="908050"/>
            <a:ext cx="80010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133059"/>
                </a:solidFill>
                <a:latin typeface="Calibri" panose="020F0502020204030204" pitchFamily="34" charset="0"/>
                <a:ea typeface="Microsoft YaHei" panose="020B0503020204020204" pitchFamily="34" charset="-122"/>
                <a:cs typeface="Calibri" panose="020F0502020204030204" pitchFamily="34" charset="0"/>
              </a:rPr>
              <a:t>… globale Regulierung?</a:t>
            </a:r>
          </a:p>
        </p:txBody>
      </p:sp>
      <p:sp>
        <p:nvSpPr>
          <p:cNvPr id="13315" name="Text Box 3">
            <a:extLst>
              <a:ext uri="{FF2B5EF4-FFF2-40B4-BE49-F238E27FC236}">
                <a16:creationId xmlns:a16="http://schemas.microsoft.com/office/drawing/2014/main" id="{31B436B6-D733-4F64-9B5C-027710179930}"/>
              </a:ext>
            </a:extLst>
          </p:cNvPr>
          <p:cNvSpPr txBox="1">
            <a:spLocks noChangeArrowheads="1"/>
          </p:cNvSpPr>
          <p:nvPr/>
        </p:nvSpPr>
        <p:spPr bwMode="auto">
          <a:xfrm>
            <a:off x="914400" y="2205038"/>
            <a:ext cx="7978775"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SzPct val="75000"/>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nationale Gesetzgebung                                                  </a:t>
            </a:r>
          </a:p>
          <a:p>
            <a:pPr eaLnBrk="1" hangingPunct="1">
              <a:spcBef>
                <a:spcPts val="600"/>
              </a:spcBef>
              <a:buSzPct val="75000"/>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 </a:t>
            </a: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sym typeface="Symbol" panose="05050102010706020507" pitchFamily="18" charset="2"/>
              </a:rPr>
              <a:t></a:t>
            </a: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 globale Gesetzeslücken</a:t>
            </a:r>
          </a:p>
          <a:p>
            <a:pPr eaLnBrk="1" hangingPunct="1">
              <a:spcBef>
                <a:spcPts val="600"/>
              </a:spcBef>
              <a:buSzPct val="75000"/>
            </a:pPr>
            <a:endPar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600"/>
              </a:spcBef>
              <a:buSzPct val="75000"/>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Rechte von Unternehmen:</a:t>
            </a:r>
          </a:p>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3000 bilaterale Investitionsschutzabkommen </a:t>
            </a:r>
          </a:p>
          <a:p>
            <a:pPr eaLnBrk="1" hangingPunct="1">
              <a:spcBef>
                <a:spcPts val="600"/>
              </a:spcBef>
              <a:buSzPct val="75000"/>
            </a:pPr>
            <a:endPar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600"/>
              </a:spcBef>
              <a:buSzPct val="75000"/>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Menschenrechte:</a:t>
            </a:r>
          </a:p>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Keine </a:t>
            </a:r>
            <a:r>
              <a:rPr lang="de-DE" altLang="de-DE" u="sng">
                <a:solidFill>
                  <a:srgbClr val="003366"/>
                </a:solidFill>
                <a:latin typeface="Calibri" panose="020F0502020204030204" pitchFamily="34" charset="0"/>
                <a:ea typeface="Microsoft YaHei" panose="020B0503020204020204" pitchFamily="34" charset="-122"/>
                <a:cs typeface="Calibri" panose="020F0502020204030204" pitchFamily="34" charset="0"/>
              </a:rPr>
              <a:t>verbindlichen</a:t>
            </a: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 menschenrechtlichen Verpflichtungen für Unternehmen</a:t>
            </a:r>
          </a:p>
          <a:p>
            <a:pPr eaLnBrk="1" hangingPunct="1">
              <a:spcBef>
                <a:spcPts val="600"/>
              </a:spcBef>
              <a:buClr>
                <a:srgbClr val="003366"/>
              </a:buClr>
              <a:buSzPct val="75000"/>
              <a:buFont typeface="Wingdings" panose="05000000000000000000" pitchFamily="2" charset="2"/>
              <a:buChar char=""/>
            </a:pP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zahlreiche </a:t>
            </a:r>
            <a:r>
              <a:rPr lang="de-DE" altLang="de-DE" u="sng">
                <a:solidFill>
                  <a:srgbClr val="003366"/>
                </a:solidFill>
                <a:latin typeface="Calibri" panose="020F0502020204030204" pitchFamily="34" charset="0"/>
                <a:ea typeface="Microsoft YaHei" panose="020B0503020204020204" pitchFamily="34" charset="-122"/>
                <a:cs typeface="Calibri" panose="020F0502020204030204" pitchFamily="34" charset="0"/>
              </a:rPr>
              <a:t>freiwillige</a:t>
            </a:r>
            <a:r>
              <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rPr>
              <a:t> Maßnahmen, z.B. CSR</a:t>
            </a:r>
          </a:p>
        </p:txBody>
      </p:sp>
      <p:sp>
        <p:nvSpPr>
          <p:cNvPr id="50181" name="Text Box 4">
            <a:extLst>
              <a:ext uri="{FF2B5EF4-FFF2-40B4-BE49-F238E27FC236}">
                <a16:creationId xmlns:a16="http://schemas.microsoft.com/office/drawing/2014/main" id="{54B74B19-5CEF-45E6-80A9-3F4C0EB186E3}"/>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3CBBEBE8-80A3-4C73-A912-B8D9CAC5107D}" type="slidenum">
              <a:rPr lang="de-DE" altLang="de-DE" sz="1800" b="1">
                <a:solidFill>
                  <a:srgbClr val="FFFFFF"/>
                </a:solidFill>
                <a:latin typeface="Arial" panose="020B0604020202020204" pitchFamily="34" charset="0"/>
              </a:rPr>
              <a:pPr eaLnBrk="1" hangingPunct="1">
                <a:buSzPct val="75000"/>
              </a:pPr>
              <a:t>8</a:t>
            </a:fld>
            <a:endParaRPr lang="de-DE" altLang="de-DE" sz="1800" b="1">
              <a:solidFill>
                <a:srgbClr val="FFFFFF"/>
              </a:solidFill>
              <a:latin typeface="Arial" panose="020B0604020202020204" pitchFamily="34" charset="0"/>
            </a:endParaRPr>
          </a:p>
        </p:txBody>
      </p:sp>
      <p:sp>
        <p:nvSpPr>
          <p:cNvPr id="50182" name="Textfeld 8">
            <a:extLst>
              <a:ext uri="{FF2B5EF4-FFF2-40B4-BE49-F238E27FC236}">
                <a16:creationId xmlns:a16="http://schemas.microsoft.com/office/drawing/2014/main" id="{C316FD33-A5EF-4426-BBBD-AD2A459D717C}"/>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3315">
                                            <p:txEl>
                                              <p:pRg st="1" end="1"/>
                                            </p:txEl>
                                          </p:spTgt>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13315">
                                            <p:txEl>
                                              <p:pRg st="3" end="3"/>
                                            </p:txEl>
                                          </p:spTgt>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13315">
                                            <p:txEl>
                                              <p:pRg st="4" end="4"/>
                                            </p:txEl>
                                          </p:spTgt>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13315">
                                            <p:txEl>
                                              <p:pRg st="6" end="6"/>
                                            </p:txEl>
                                          </p:spTgt>
                                        </p:tgtEl>
                                        <p:attrNameLst>
                                          <p:attrName>style.visibility</p:attrName>
                                        </p:attrNameLst>
                                      </p:cBhvr>
                                      <p:to>
                                        <p:strVal val="visible"/>
                                      </p:to>
                                    </p:set>
                                  </p:childTnLst>
                                </p:cTn>
                              </p:par>
                              <p:par>
                                <p:cTn id="17" presetID="1" presetClass="entr" fill="hold" nodeType="withEffect">
                                  <p:stCondLst>
                                    <p:cond delay="0"/>
                                  </p:stCondLst>
                                  <p:childTnLst>
                                    <p:set>
                                      <p:cBhvr additive="repl">
                                        <p:cTn id="18" dur="1" fill="hold">
                                          <p:stCondLst>
                                            <p:cond delay="0"/>
                                          </p:stCondLst>
                                        </p:cTn>
                                        <p:tgtEl>
                                          <p:spTgt spid="13315">
                                            <p:txEl>
                                              <p:pRg st="7" end="7"/>
                                            </p:txEl>
                                          </p:spTgt>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133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a:extLst>
              <a:ext uri="{FF2B5EF4-FFF2-40B4-BE49-F238E27FC236}">
                <a16:creationId xmlns:a16="http://schemas.microsoft.com/office/drawing/2014/main" id="{CBAB6E59-1D48-472B-9794-61F11E925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412875"/>
            <a:ext cx="5256212"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2">
            <a:extLst>
              <a:ext uri="{FF2B5EF4-FFF2-40B4-BE49-F238E27FC236}">
                <a16:creationId xmlns:a16="http://schemas.microsoft.com/office/drawing/2014/main" id="{93648DC9-E0FD-47EE-90D4-1D93DA36A36A}"/>
              </a:ext>
            </a:extLst>
          </p:cNvPr>
          <p:cNvSpPr txBox="1">
            <a:spLocks noChangeArrowheads="1"/>
          </p:cNvSpPr>
          <p:nvPr/>
        </p:nvSpPr>
        <p:spPr bwMode="auto">
          <a:xfrm>
            <a:off x="914400" y="981075"/>
            <a:ext cx="80010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Unternehmensverantwortung entlang der textilen Kette</a:t>
            </a:r>
          </a:p>
        </p:txBody>
      </p:sp>
      <p:sp>
        <p:nvSpPr>
          <p:cNvPr id="52228" name="Text Box 5">
            <a:extLst>
              <a:ext uri="{FF2B5EF4-FFF2-40B4-BE49-F238E27FC236}">
                <a16:creationId xmlns:a16="http://schemas.microsoft.com/office/drawing/2014/main" id="{E491EABD-4FA6-47F3-A66A-A740AEAD1C5C}"/>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2F4060AF-7995-4EA0-9E9A-63F93F3534B3}" type="slidenum">
              <a:rPr lang="de-DE" altLang="de-DE" sz="1800" b="1">
                <a:solidFill>
                  <a:srgbClr val="FFFFFF"/>
                </a:solidFill>
                <a:latin typeface="Arial" panose="020B0604020202020204" pitchFamily="34" charset="0"/>
              </a:rPr>
              <a:pPr eaLnBrk="1" hangingPunct="1">
                <a:buSzPct val="75000"/>
              </a:pPr>
              <a:t>9</a:t>
            </a:fld>
            <a:endParaRPr lang="de-DE" altLang="de-DE" sz="1800" b="1">
              <a:solidFill>
                <a:srgbClr val="FFFFFF"/>
              </a:solidFill>
              <a:latin typeface="Arial" panose="020B0604020202020204" pitchFamily="34" charset="0"/>
            </a:endParaRPr>
          </a:p>
        </p:txBody>
      </p:sp>
      <p:sp>
        <p:nvSpPr>
          <p:cNvPr id="52229" name="Textfeld 6">
            <a:extLst>
              <a:ext uri="{FF2B5EF4-FFF2-40B4-BE49-F238E27FC236}">
                <a16:creationId xmlns:a16="http://schemas.microsoft.com/office/drawing/2014/main" id="{3A584197-E329-48E3-95C6-44CA71F779CF}"/>
              </a:ext>
            </a:extLst>
          </p:cNvPr>
          <p:cNvSpPr txBox="1">
            <a:spLocks noChangeArrowheads="1"/>
          </p:cNvSpPr>
          <p:nvPr/>
        </p:nvSpPr>
        <p:spPr bwMode="auto">
          <a:xfrm>
            <a:off x="7235825" y="64881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chemeClr val="tx1"/>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Microsoft YaHei"/>
        <a:cs typeface=""/>
      </a:majorFont>
      <a:minorFont>
        <a:latin typeface="Arial"/>
        <a:ea typeface="Microsoft YaHei"/>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de-DE" sz="2400" b="0" i="0" u="none" strike="noStrike" cap="none" normalizeH="0" baseline="0" smtClean="0">
            <a:ln>
              <a:noFill/>
            </a:ln>
            <a:solidFill>
              <a:schemeClr val="bg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de-DE" sz="2400" b="0" i="0" u="none" strike="noStrike" cap="none" normalizeH="0" baseline="0" smtClean="0">
            <a:ln>
              <a:noFill/>
            </a:ln>
            <a:solidFill>
              <a:schemeClr val="bg1"/>
            </a:solidFill>
            <a:effectLst/>
            <a:latin typeface="Times New Roman" pitchFamily="18" charset="0"/>
            <a:ea typeface="MS PGothic" pitchFamily="34" charset="-128"/>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Microsoft YaHei"/>
        <a:cs typeface=""/>
      </a:majorFont>
      <a:minorFont>
        <a:latin typeface="Arial"/>
        <a:ea typeface="Microsoft YaHei"/>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de-DE" sz="2400" b="0" i="0" u="none" strike="noStrike" cap="none" normalizeH="0" baseline="0" smtClean="0">
            <a:ln>
              <a:noFill/>
            </a:ln>
            <a:solidFill>
              <a:schemeClr val="bg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de-DE" sz="2400" b="0" i="0" u="none" strike="noStrike" cap="none" normalizeH="0" baseline="0" smtClean="0">
            <a:ln>
              <a:noFill/>
            </a:ln>
            <a:solidFill>
              <a:schemeClr val="bg1"/>
            </a:solidFill>
            <a:effectLst/>
            <a:latin typeface="Times New Roman" pitchFamily="18" charset="0"/>
            <a:ea typeface="MS PGothic" pitchFamily="34" charset="-128"/>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Microsoft YaHei"/>
        <a:cs typeface=""/>
      </a:majorFont>
      <a:minorFont>
        <a:latin typeface="Arial"/>
        <a:ea typeface="Microsoft YaHei"/>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de-DE" sz="2400" b="0" i="0" u="none" strike="noStrike" cap="none" normalizeH="0" baseline="0" smtClean="0">
            <a:ln>
              <a:noFill/>
            </a:ln>
            <a:solidFill>
              <a:schemeClr val="bg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de-DE" sz="2400" b="0" i="0" u="none" strike="noStrike" cap="none" normalizeH="0" baseline="0" smtClean="0">
            <a:ln>
              <a:noFill/>
            </a:ln>
            <a:solidFill>
              <a:schemeClr val="bg1"/>
            </a:solidFill>
            <a:effectLst/>
            <a:latin typeface="Times New Roman" pitchFamily="18" charset="0"/>
            <a:ea typeface="MS PGothic" pitchFamily="34" charset="-128"/>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Microsoft YaHei"/>
        <a:cs typeface=""/>
      </a:majorFont>
      <a:minorFont>
        <a:latin typeface="Arial"/>
        <a:ea typeface="Microsoft YaHei"/>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de-DE" sz="2400" b="0" i="0" u="none" strike="noStrike" cap="none" normalizeH="0" baseline="0" smtClean="0">
            <a:ln>
              <a:noFill/>
            </a:ln>
            <a:solidFill>
              <a:schemeClr val="bg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de-DE" sz="2400" b="0" i="0" u="none" strike="noStrike" cap="none" normalizeH="0" baseline="0" smtClean="0">
            <a:ln>
              <a:noFill/>
            </a:ln>
            <a:solidFill>
              <a:schemeClr val="bg1"/>
            </a:solidFill>
            <a:effectLst/>
            <a:latin typeface="Times New Roman" pitchFamily="18" charset="0"/>
            <a:ea typeface="MS PGothic" pitchFamily="34" charset="-128"/>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Microsoft YaHei"/>
        <a:cs typeface=""/>
      </a:majorFont>
      <a:minorFont>
        <a:latin typeface="Arial"/>
        <a:ea typeface="Microsoft YaHei"/>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de-DE" sz="2400" b="0" i="0" u="none" strike="noStrike" cap="none" normalizeH="0" baseline="0" smtClean="0">
            <a:ln>
              <a:noFill/>
            </a:ln>
            <a:solidFill>
              <a:schemeClr val="bg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de-DE" sz="2400" b="0" i="0" u="none" strike="noStrike" cap="none" normalizeH="0" baseline="0" smtClean="0">
            <a:ln>
              <a:noFill/>
            </a:ln>
            <a:solidFill>
              <a:schemeClr val="bg1"/>
            </a:solidFill>
            <a:effectLst/>
            <a:latin typeface="Times New Roman" pitchFamily="18" charset="0"/>
            <a:ea typeface="MS PGothic" pitchFamily="34" charset="-128"/>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EMNET-powerpoint">
  <a:themeElements>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Vorlage PPP Fair-Schnitt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Vorlage PPP Fair-Schnitt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Vorlage PPP Fair-Schnitt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orlage PPP Fair-Schnitt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EMNET-powerpoint.pot [Kompatibilitätsmodus]" id="{B2659858-A94B-406D-9D46-EC7898E0E9AD}" vid="{E00080C4-494C-41BB-A7CD-1A010E023181}"/>
    </a:ext>
  </a:extLst>
</a:theme>
</file>

<file path=ppt/theme/theme7.xml><?xml version="1.0" encoding="utf-8"?>
<a:theme xmlns:a="http://schemas.openxmlformats.org/drawingml/2006/main" name="Design1">
  <a:themeElements>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Vorlage PPP Fair-Schnitt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Vorlage PPP Fair-Schnitt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Vorlage PPP Fair-Schnitt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orlage PPP Fair-Schnitt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EMNET-powerpoint.pot [Kompatibilitätsmodus]" id="{B2659858-A94B-406D-9D46-EC7898E0E9AD}" vid="{E00080C4-494C-41BB-A7CD-1A010E023181}"/>
    </a:ext>
  </a:extLst>
</a:theme>
</file>

<file path=ppt/theme/theme8.xml><?xml version="1.0" encoding="utf-8"?>
<a:theme xmlns:a="http://schemas.openxmlformats.org/drawingml/2006/main" name="1_Design1">
  <a:themeElements>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Vorlage PPP Fair-Schnitt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Vorlage PPP Fair-Schnitt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Vorlage PPP Fair-Schnitt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orlage PPP Fair-Schnitt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EMNET-powerpoint.pot [Kompatibilitätsmodus]" id="{B2659858-A94B-406D-9D46-EC7898E0E9AD}" vid="{E00080C4-494C-41BB-A7CD-1A010E023181}"/>
    </a:ext>
  </a:extLst>
</a:theme>
</file>

<file path=ppt/theme/theme9.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8741</Words>
  <Application>Microsoft Office PowerPoint</Application>
  <PresentationFormat>Bildschirmpräsentation (4:3)</PresentationFormat>
  <Paragraphs>1005</Paragraphs>
  <Slides>34</Slides>
  <Notes>34</Notes>
  <HiddenSlides>0</HiddenSlides>
  <MMClips>0</MMClips>
  <ScaleCrop>false</ScaleCrop>
  <HeadingPairs>
    <vt:vector size="6" baseType="variant">
      <vt:variant>
        <vt:lpstr>Verwendete Schriftarten</vt:lpstr>
      </vt:variant>
      <vt:variant>
        <vt:i4>10</vt:i4>
      </vt:variant>
      <vt:variant>
        <vt:lpstr>Design</vt:lpstr>
      </vt:variant>
      <vt:variant>
        <vt:i4>8</vt:i4>
      </vt:variant>
      <vt:variant>
        <vt:lpstr>Folientitel</vt:lpstr>
      </vt:variant>
      <vt:variant>
        <vt:i4>34</vt:i4>
      </vt:variant>
    </vt:vector>
  </HeadingPairs>
  <TitlesOfParts>
    <vt:vector size="52" baseType="lpstr">
      <vt:lpstr>Calibri</vt:lpstr>
      <vt:lpstr>Comic Sans MS</vt:lpstr>
      <vt:lpstr>Symbol</vt:lpstr>
      <vt:lpstr>Wingdings</vt:lpstr>
      <vt:lpstr>Courier New</vt:lpstr>
      <vt:lpstr>Helvetica Neue Light</vt:lpstr>
      <vt:lpstr>Times New Roman</vt:lpstr>
      <vt:lpstr>Arial</vt:lpstr>
      <vt:lpstr>MS PGothic</vt:lpstr>
      <vt:lpstr>Microsoft YaHei</vt:lpstr>
      <vt:lpstr>Larissa</vt:lpstr>
      <vt:lpstr>1_Larissa</vt:lpstr>
      <vt:lpstr>2_Larissa</vt:lpstr>
      <vt:lpstr>3_Larissa</vt:lpstr>
      <vt:lpstr>4_Larissa</vt:lpstr>
      <vt:lpstr>FEMNET-powerpoint</vt:lpstr>
      <vt:lpstr>Design1</vt:lpstr>
      <vt:lpstr>1_Design1</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Danke für Ihre Aufmerksamkeit!</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des Vortrags</dc:title>
  <dc:subject/>
  <dc:creator>Steffi</dc:creator>
  <cp:keywords/>
  <dc:description/>
  <cp:lastModifiedBy>Praktikantin</cp:lastModifiedBy>
  <cp:revision>332</cp:revision>
  <cp:lastPrinted>2013-09-02T20:19:24Z</cp:lastPrinted>
  <dcterms:created xsi:type="dcterms:W3CDTF">2011-09-15T17:05:27Z</dcterms:created>
  <dcterms:modified xsi:type="dcterms:W3CDTF">2019-10-21T10:12:13Z</dcterms:modified>
</cp:coreProperties>
</file>